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9"/>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1" r:id="rId27"/>
    <p:sldId id="283"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596" y="-96"/>
      </p:cViewPr>
      <p:guideLst>
        <p:guide orient="horz" pos="2160"/>
        <p:guide pos="2880"/>
      </p:guideLst>
    </p:cSldViewPr>
  </p:slideViewPr>
  <p:notesTextViewPr>
    <p:cViewPr>
      <p:scale>
        <a:sx n="100" d="100"/>
        <a:sy n="100" d="100"/>
      </p:scale>
      <p:origin x="0" y="0"/>
    </p:cViewPr>
  </p:notesTextViewPr>
  <p:notesViewPr>
    <p:cSldViewPr>
      <p:cViewPr varScale="1">
        <p:scale>
          <a:sx n="68" d="100"/>
          <a:sy n="68" d="100"/>
        </p:scale>
        <p:origin x="-264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71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71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C069F85-7CBC-40C2-AEC5-46058ED18FD5}" type="slidenum">
              <a:rPr lang="en-US" altLang="zh-CN"/>
              <a:pPr/>
              <a:t>‹#›</a:t>
            </a:fld>
            <a:endParaRPr lang="en-US" altLang="zh-CN"/>
          </a:p>
        </p:txBody>
      </p:sp>
    </p:spTree>
    <p:extLst>
      <p:ext uri="{BB962C8B-B14F-4D97-AF65-F5344CB8AC3E}">
        <p14:creationId xmlns:p14="http://schemas.microsoft.com/office/powerpoint/2010/main" val="12580021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B3D4F6C-6526-43EA-8AD9-B15DB865B569}" type="slidenum">
              <a:rPr lang="en-US" altLang="zh-CN"/>
              <a:pPr/>
              <a:t>‹#›</a:t>
            </a:fld>
            <a:endParaRPr lang="en-US" altLang="zh-CN"/>
          </a:p>
        </p:txBody>
      </p:sp>
    </p:spTree>
    <p:extLst>
      <p:ext uri="{BB962C8B-B14F-4D97-AF65-F5344CB8AC3E}">
        <p14:creationId xmlns:p14="http://schemas.microsoft.com/office/powerpoint/2010/main" val="3711564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920037A-6C91-40A9-899A-2AEBC37818BF}" type="slidenum">
              <a:rPr lang="en-US" altLang="zh-CN"/>
              <a:pPr/>
              <a:t>‹#›</a:t>
            </a:fld>
            <a:endParaRPr lang="en-US" altLang="zh-CN"/>
          </a:p>
        </p:txBody>
      </p:sp>
    </p:spTree>
    <p:extLst>
      <p:ext uri="{BB962C8B-B14F-4D97-AF65-F5344CB8AC3E}">
        <p14:creationId xmlns:p14="http://schemas.microsoft.com/office/powerpoint/2010/main" val="2780356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8EFF26F-E0CB-4F84-B32E-33D2FCDA9BB8}" type="slidenum">
              <a:rPr lang="en-US" altLang="zh-CN"/>
              <a:pPr/>
              <a:t>‹#›</a:t>
            </a:fld>
            <a:endParaRPr lang="en-US" altLang="zh-CN"/>
          </a:p>
        </p:txBody>
      </p:sp>
    </p:spTree>
    <p:extLst>
      <p:ext uri="{BB962C8B-B14F-4D97-AF65-F5344CB8AC3E}">
        <p14:creationId xmlns:p14="http://schemas.microsoft.com/office/powerpoint/2010/main" val="2904448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endParaRPr lang="zh-CN" altLang="en-US"/>
          </a:p>
        </p:txBody>
      </p:sp>
      <p:sp>
        <p:nvSpPr>
          <p:cNvPr id="4" name="日期占位符 3"/>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5225"/>
            <a:ext cx="2133600" cy="476250"/>
          </a:xfrm>
        </p:spPr>
        <p:txBody>
          <a:bodyPr/>
          <a:lstStyle>
            <a:lvl1pPr>
              <a:defRPr/>
            </a:lvl1pPr>
          </a:lstStyle>
          <a:p>
            <a:fld id="{AE824F20-37B6-4508-95BA-E961355A4768}" type="slidenum">
              <a:rPr lang="en-US" altLang="zh-CN"/>
              <a:pPr/>
              <a:t>‹#›</a:t>
            </a:fld>
            <a:endParaRPr lang="en-US" altLang="zh-CN"/>
          </a:p>
        </p:txBody>
      </p:sp>
    </p:spTree>
    <p:extLst>
      <p:ext uri="{BB962C8B-B14F-4D97-AF65-F5344CB8AC3E}">
        <p14:creationId xmlns:p14="http://schemas.microsoft.com/office/powerpoint/2010/main" val="3601948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F316F9B-0C91-4833-B3DF-6110F9F2627D}" type="slidenum">
              <a:rPr lang="en-US" altLang="zh-CN"/>
              <a:pPr/>
              <a:t>‹#›</a:t>
            </a:fld>
            <a:endParaRPr lang="en-US" altLang="zh-CN"/>
          </a:p>
        </p:txBody>
      </p:sp>
    </p:spTree>
    <p:extLst>
      <p:ext uri="{BB962C8B-B14F-4D97-AF65-F5344CB8AC3E}">
        <p14:creationId xmlns:p14="http://schemas.microsoft.com/office/powerpoint/2010/main" val="3620192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21C7CE4-625B-4E9F-A217-5394E4404D38}" type="slidenum">
              <a:rPr lang="en-US" altLang="zh-CN"/>
              <a:pPr/>
              <a:t>‹#›</a:t>
            </a:fld>
            <a:endParaRPr lang="en-US" altLang="zh-CN"/>
          </a:p>
        </p:txBody>
      </p:sp>
    </p:spTree>
    <p:extLst>
      <p:ext uri="{BB962C8B-B14F-4D97-AF65-F5344CB8AC3E}">
        <p14:creationId xmlns:p14="http://schemas.microsoft.com/office/powerpoint/2010/main" val="4136451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656E29C-9714-435D-9D53-22D59C56DC1F}" type="slidenum">
              <a:rPr lang="en-US" altLang="zh-CN"/>
              <a:pPr/>
              <a:t>‹#›</a:t>
            </a:fld>
            <a:endParaRPr lang="en-US" altLang="zh-CN"/>
          </a:p>
        </p:txBody>
      </p:sp>
    </p:spTree>
    <p:extLst>
      <p:ext uri="{BB962C8B-B14F-4D97-AF65-F5344CB8AC3E}">
        <p14:creationId xmlns:p14="http://schemas.microsoft.com/office/powerpoint/2010/main" val="365509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B6F4834-5ACF-4D13-B881-88D91C4A3D0C}" type="slidenum">
              <a:rPr lang="en-US" altLang="zh-CN"/>
              <a:pPr/>
              <a:t>‹#›</a:t>
            </a:fld>
            <a:endParaRPr lang="en-US" altLang="zh-CN"/>
          </a:p>
        </p:txBody>
      </p:sp>
    </p:spTree>
    <p:extLst>
      <p:ext uri="{BB962C8B-B14F-4D97-AF65-F5344CB8AC3E}">
        <p14:creationId xmlns:p14="http://schemas.microsoft.com/office/powerpoint/2010/main" val="120401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AB5A361C-A5D1-4FD5-9A2F-BCC42E745FAC}" type="slidenum">
              <a:rPr lang="en-US" altLang="zh-CN"/>
              <a:pPr/>
              <a:t>‹#›</a:t>
            </a:fld>
            <a:endParaRPr lang="en-US" altLang="zh-CN"/>
          </a:p>
        </p:txBody>
      </p:sp>
    </p:spTree>
    <p:extLst>
      <p:ext uri="{BB962C8B-B14F-4D97-AF65-F5344CB8AC3E}">
        <p14:creationId xmlns:p14="http://schemas.microsoft.com/office/powerpoint/2010/main" val="2439995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E1A6EEC0-A7D0-4C65-8930-8BB035E07E74}" type="slidenum">
              <a:rPr lang="en-US" altLang="zh-CN"/>
              <a:pPr/>
              <a:t>‹#›</a:t>
            </a:fld>
            <a:endParaRPr lang="en-US" altLang="zh-CN"/>
          </a:p>
        </p:txBody>
      </p:sp>
    </p:spTree>
    <p:extLst>
      <p:ext uri="{BB962C8B-B14F-4D97-AF65-F5344CB8AC3E}">
        <p14:creationId xmlns:p14="http://schemas.microsoft.com/office/powerpoint/2010/main" val="66400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CC27411-4637-49B1-AA95-8F3DB77AA3F1}" type="slidenum">
              <a:rPr lang="en-US" altLang="zh-CN"/>
              <a:pPr/>
              <a:t>‹#›</a:t>
            </a:fld>
            <a:endParaRPr lang="en-US" altLang="zh-CN"/>
          </a:p>
        </p:txBody>
      </p:sp>
    </p:spTree>
    <p:extLst>
      <p:ext uri="{BB962C8B-B14F-4D97-AF65-F5344CB8AC3E}">
        <p14:creationId xmlns:p14="http://schemas.microsoft.com/office/powerpoint/2010/main" val="4156421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4E9A7F9-5CC3-47F1-BC62-BA005314276D}" type="slidenum">
              <a:rPr lang="en-US" altLang="zh-CN"/>
              <a:pPr/>
              <a:t>‹#›</a:t>
            </a:fld>
            <a:endParaRPr lang="en-US" altLang="zh-CN"/>
          </a:p>
        </p:txBody>
      </p:sp>
    </p:spTree>
    <p:extLst>
      <p:ext uri="{BB962C8B-B14F-4D97-AF65-F5344CB8AC3E}">
        <p14:creationId xmlns:p14="http://schemas.microsoft.com/office/powerpoint/2010/main" val="1276871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47F8A37-36E2-4993-8284-D3E5AD702168}"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2800" b="1">
          <a:solidFill>
            <a:srgbClr val="FF0066"/>
          </a:solidFill>
          <a:latin typeface="+mj-lt"/>
          <a:ea typeface="+mj-ea"/>
          <a:cs typeface="+mj-cs"/>
        </a:defRPr>
      </a:lvl1pPr>
      <a:lvl2pPr algn="ctr" rtl="0" fontAlgn="base">
        <a:spcBef>
          <a:spcPct val="0"/>
        </a:spcBef>
        <a:spcAft>
          <a:spcPct val="0"/>
        </a:spcAft>
        <a:defRPr sz="2800" b="1">
          <a:solidFill>
            <a:srgbClr val="FF0066"/>
          </a:solidFill>
          <a:latin typeface="Arial" charset="0"/>
          <a:ea typeface="宋体" pitchFamily="2" charset="-122"/>
        </a:defRPr>
      </a:lvl2pPr>
      <a:lvl3pPr algn="ctr" rtl="0" fontAlgn="base">
        <a:spcBef>
          <a:spcPct val="0"/>
        </a:spcBef>
        <a:spcAft>
          <a:spcPct val="0"/>
        </a:spcAft>
        <a:defRPr sz="2800" b="1">
          <a:solidFill>
            <a:srgbClr val="FF0066"/>
          </a:solidFill>
          <a:latin typeface="Arial" charset="0"/>
          <a:ea typeface="宋体" pitchFamily="2" charset="-122"/>
        </a:defRPr>
      </a:lvl3pPr>
      <a:lvl4pPr algn="ctr" rtl="0" fontAlgn="base">
        <a:spcBef>
          <a:spcPct val="0"/>
        </a:spcBef>
        <a:spcAft>
          <a:spcPct val="0"/>
        </a:spcAft>
        <a:defRPr sz="2800" b="1">
          <a:solidFill>
            <a:srgbClr val="FF0066"/>
          </a:solidFill>
          <a:latin typeface="Arial" charset="0"/>
          <a:ea typeface="宋体" pitchFamily="2" charset="-122"/>
        </a:defRPr>
      </a:lvl4pPr>
      <a:lvl5pPr algn="ctr" rtl="0" fontAlgn="base">
        <a:spcBef>
          <a:spcPct val="0"/>
        </a:spcBef>
        <a:spcAft>
          <a:spcPct val="0"/>
        </a:spcAft>
        <a:defRPr sz="2800" b="1">
          <a:solidFill>
            <a:srgbClr val="FF0066"/>
          </a:solidFill>
          <a:latin typeface="Arial" charset="0"/>
          <a:ea typeface="宋体" pitchFamily="2" charset="-122"/>
        </a:defRPr>
      </a:lvl5pPr>
      <a:lvl6pPr marL="457200" algn="ctr" rtl="0" fontAlgn="base">
        <a:spcBef>
          <a:spcPct val="0"/>
        </a:spcBef>
        <a:spcAft>
          <a:spcPct val="0"/>
        </a:spcAft>
        <a:defRPr sz="2800" b="1">
          <a:solidFill>
            <a:srgbClr val="FF0066"/>
          </a:solidFill>
          <a:latin typeface="Arial" charset="0"/>
          <a:ea typeface="宋体" pitchFamily="2" charset="-122"/>
        </a:defRPr>
      </a:lvl6pPr>
      <a:lvl7pPr marL="914400" algn="ctr" rtl="0" fontAlgn="base">
        <a:spcBef>
          <a:spcPct val="0"/>
        </a:spcBef>
        <a:spcAft>
          <a:spcPct val="0"/>
        </a:spcAft>
        <a:defRPr sz="2800" b="1">
          <a:solidFill>
            <a:srgbClr val="FF0066"/>
          </a:solidFill>
          <a:latin typeface="Arial" charset="0"/>
          <a:ea typeface="宋体" pitchFamily="2" charset="-122"/>
        </a:defRPr>
      </a:lvl7pPr>
      <a:lvl8pPr marL="1371600" algn="ctr" rtl="0" fontAlgn="base">
        <a:spcBef>
          <a:spcPct val="0"/>
        </a:spcBef>
        <a:spcAft>
          <a:spcPct val="0"/>
        </a:spcAft>
        <a:defRPr sz="2800" b="1">
          <a:solidFill>
            <a:srgbClr val="FF0066"/>
          </a:solidFill>
          <a:latin typeface="Arial" charset="0"/>
          <a:ea typeface="宋体" pitchFamily="2" charset="-122"/>
        </a:defRPr>
      </a:lvl8pPr>
      <a:lvl9pPr marL="1828800" algn="ctr" rtl="0" fontAlgn="base">
        <a:spcBef>
          <a:spcPct val="0"/>
        </a:spcBef>
        <a:spcAft>
          <a:spcPct val="0"/>
        </a:spcAft>
        <a:defRPr sz="2800" b="1">
          <a:solidFill>
            <a:srgbClr val="FF0066"/>
          </a:solidFill>
          <a:latin typeface="Arial" charset="0"/>
          <a:ea typeface="宋体" pitchFamily="2" charset="-122"/>
        </a:defRPr>
      </a:lvl9pPr>
    </p:titleStyle>
    <p:bodyStyle>
      <a:lvl1pPr marL="342900" indent="-342900" algn="l" rtl="0" fontAlgn="base">
        <a:lnSpc>
          <a:spcPct val="120000"/>
        </a:lnSpc>
        <a:spcBef>
          <a:spcPct val="0"/>
        </a:spcBef>
        <a:spcAft>
          <a:spcPct val="0"/>
        </a:spcAft>
        <a:defRPr sz="2400" b="1">
          <a:solidFill>
            <a:srgbClr val="0000FF"/>
          </a:solidFill>
          <a:latin typeface="+mn-lt"/>
          <a:ea typeface="+mn-ea"/>
          <a:cs typeface="+mn-cs"/>
        </a:defRPr>
      </a:lvl1pPr>
      <a:lvl2pPr marL="742950" indent="-285750" algn="l" rtl="0" fontAlgn="base">
        <a:lnSpc>
          <a:spcPct val="115000"/>
        </a:lnSpc>
        <a:spcBef>
          <a:spcPct val="0"/>
        </a:spcBef>
        <a:spcAft>
          <a:spcPct val="0"/>
        </a:spcAft>
        <a:defRPr sz="2400" b="1">
          <a:solidFill>
            <a:schemeClr val="tx1"/>
          </a:solidFill>
          <a:latin typeface="+mn-lt"/>
          <a:ea typeface="+mn-ea"/>
        </a:defRPr>
      </a:lvl2pPr>
      <a:lvl3pPr marL="1143000" indent="-228600" algn="l" rtl="0" fontAlgn="base">
        <a:lnSpc>
          <a:spcPct val="115000"/>
        </a:lnSpc>
        <a:spcBef>
          <a:spcPct val="0"/>
        </a:spcBef>
        <a:spcAft>
          <a:spcPct val="0"/>
        </a:spcAft>
        <a:buChar char="•"/>
        <a:defRPr sz="2400" b="1">
          <a:solidFill>
            <a:schemeClr val="tx1"/>
          </a:solidFill>
          <a:latin typeface="+mn-lt"/>
          <a:ea typeface="+mn-ea"/>
        </a:defRPr>
      </a:lvl3pPr>
      <a:lvl4pPr marL="1600200" indent="-228600" algn="l" rtl="0" fontAlgn="base">
        <a:lnSpc>
          <a:spcPct val="115000"/>
        </a:lnSpc>
        <a:spcBef>
          <a:spcPct val="0"/>
        </a:spcBef>
        <a:spcAft>
          <a:spcPct val="0"/>
        </a:spcAft>
        <a:buChar char="–"/>
        <a:defRPr sz="2400" b="1">
          <a:solidFill>
            <a:schemeClr val="tx1"/>
          </a:solidFill>
          <a:latin typeface="+mn-lt"/>
          <a:ea typeface="+mn-ea"/>
        </a:defRPr>
      </a:lvl4pPr>
      <a:lvl5pPr marL="2057400" indent="-228600" algn="l" rtl="0" fontAlgn="base">
        <a:lnSpc>
          <a:spcPct val="115000"/>
        </a:lnSpc>
        <a:spcBef>
          <a:spcPct val="0"/>
        </a:spcBef>
        <a:spcAft>
          <a:spcPct val="0"/>
        </a:spcAft>
        <a:buChar char="»"/>
        <a:defRPr sz="2400" b="1">
          <a:solidFill>
            <a:schemeClr val="tx1"/>
          </a:solidFill>
          <a:latin typeface="+mn-lt"/>
          <a:ea typeface="+mn-ea"/>
        </a:defRPr>
      </a:lvl5pPr>
      <a:lvl6pPr marL="2514600" indent="-228600" algn="l" rtl="0" fontAlgn="base">
        <a:lnSpc>
          <a:spcPct val="115000"/>
        </a:lnSpc>
        <a:spcBef>
          <a:spcPct val="0"/>
        </a:spcBef>
        <a:spcAft>
          <a:spcPct val="0"/>
        </a:spcAft>
        <a:buChar char="»"/>
        <a:defRPr sz="2400" b="1">
          <a:solidFill>
            <a:schemeClr val="tx1"/>
          </a:solidFill>
          <a:latin typeface="+mn-lt"/>
          <a:ea typeface="+mn-ea"/>
        </a:defRPr>
      </a:lvl6pPr>
      <a:lvl7pPr marL="2971800" indent="-228600" algn="l" rtl="0" fontAlgn="base">
        <a:lnSpc>
          <a:spcPct val="115000"/>
        </a:lnSpc>
        <a:spcBef>
          <a:spcPct val="0"/>
        </a:spcBef>
        <a:spcAft>
          <a:spcPct val="0"/>
        </a:spcAft>
        <a:buChar char="»"/>
        <a:defRPr sz="2400" b="1">
          <a:solidFill>
            <a:schemeClr val="tx1"/>
          </a:solidFill>
          <a:latin typeface="+mn-lt"/>
          <a:ea typeface="+mn-ea"/>
        </a:defRPr>
      </a:lvl7pPr>
      <a:lvl8pPr marL="3429000" indent="-228600" algn="l" rtl="0" fontAlgn="base">
        <a:lnSpc>
          <a:spcPct val="115000"/>
        </a:lnSpc>
        <a:spcBef>
          <a:spcPct val="0"/>
        </a:spcBef>
        <a:spcAft>
          <a:spcPct val="0"/>
        </a:spcAft>
        <a:buChar char="»"/>
        <a:defRPr sz="2400" b="1">
          <a:solidFill>
            <a:schemeClr val="tx1"/>
          </a:solidFill>
          <a:latin typeface="+mn-lt"/>
          <a:ea typeface="+mn-ea"/>
        </a:defRPr>
      </a:lvl8pPr>
      <a:lvl9pPr marL="3886200" indent="-228600" algn="l" rtl="0" fontAlgn="base">
        <a:lnSpc>
          <a:spcPct val="115000"/>
        </a:lnSpc>
        <a:spcBef>
          <a:spcPct val="0"/>
        </a:spcBef>
        <a:spcAft>
          <a:spcPct val="0"/>
        </a:spcAft>
        <a:buChar char="»"/>
        <a:defRPr sz="24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zh-CN" altLang="en-US" sz="4800" dirty="0"/>
              <a:t>第 </a:t>
            </a:r>
            <a:r>
              <a:rPr lang="en-US" altLang="zh-CN" sz="4800" dirty="0"/>
              <a:t>4 </a:t>
            </a:r>
            <a:r>
              <a:rPr lang="zh-CN" altLang="en-US" sz="4800" dirty="0"/>
              <a:t>章  </a:t>
            </a:r>
            <a:r>
              <a:rPr lang="en-US" altLang="zh-CN" sz="4800" dirty="0"/>
              <a:t>STM32 </a:t>
            </a:r>
            <a:r>
              <a:rPr lang="zh-CN" altLang="en-US" sz="4800" dirty="0"/>
              <a:t>基本模块</a:t>
            </a:r>
          </a:p>
        </p:txBody>
      </p:sp>
      <p:sp>
        <p:nvSpPr>
          <p:cNvPr id="5123" name="Rectangle 3"/>
          <p:cNvSpPr>
            <a:spLocks noGrp="1" noChangeArrowheads="1"/>
          </p:cNvSpPr>
          <p:nvPr>
            <p:ph type="subTitle" idx="1"/>
          </p:nvPr>
        </p:nvSpPr>
        <p:spPr/>
        <p:txBody>
          <a:bodyPr/>
          <a:lstStyle/>
          <a:p>
            <a:endParaRPr lang="zh-CN" altLang="zh-CN"/>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2400"/>
            <a:ext cx="6634162" cy="5735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3200400" y="6096000"/>
            <a:ext cx="2976136"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2. 3</a:t>
            </a:r>
            <a:r>
              <a:rPr lang="zh-CN" altLang="en-US" dirty="0" smtClean="0">
                <a:solidFill>
                  <a:srgbClr val="C00000"/>
                </a:solidFill>
              </a:rPr>
              <a:t>　 </a:t>
            </a:r>
            <a:r>
              <a:rPr lang="en-US" altLang="zh-CN" dirty="0" smtClean="0">
                <a:solidFill>
                  <a:srgbClr val="C00000"/>
                </a:solidFill>
              </a:rPr>
              <a:t>LQFP </a:t>
            </a:r>
            <a:r>
              <a:rPr lang="zh-CN" altLang="en-US" dirty="0" smtClean="0">
                <a:solidFill>
                  <a:srgbClr val="C00000"/>
                </a:solidFill>
              </a:rPr>
              <a:t>引脚分布图</a:t>
            </a:r>
            <a:endParaRPr lang="zh-CN" altLang="en-US" dirty="0">
              <a:solidFill>
                <a:srgbClr val="C00000"/>
              </a:solidFill>
            </a:endParaRPr>
          </a:p>
        </p:txBody>
      </p:sp>
    </p:spTree>
    <p:extLst>
      <p:ext uri="{BB962C8B-B14F-4D97-AF65-F5344CB8AC3E}">
        <p14:creationId xmlns:p14="http://schemas.microsoft.com/office/powerpoint/2010/main" val="782324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2. 3</a:t>
            </a:r>
            <a:r>
              <a:rPr lang="zh-CN" altLang="en-US" dirty="0" smtClean="0"/>
              <a:t>　 电源</a:t>
            </a:r>
            <a:endParaRPr lang="zh-CN" altLang="en-US" dirty="0"/>
          </a:p>
        </p:txBody>
      </p:sp>
      <p:sp>
        <p:nvSpPr>
          <p:cNvPr id="3" name="内容占位符 2"/>
          <p:cNvSpPr>
            <a:spLocks noGrp="1"/>
          </p:cNvSpPr>
          <p:nvPr>
            <p:ph idx="1"/>
          </p:nvPr>
        </p:nvSpPr>
        <p:spPr>
          <a:xfrm>
            <a:off x="457200" y="1600201"/>
            <a:ext cx="8229600" cy="3124200"/>
          </a:xfrm>
        </p:spPr>
        <p:txBody>
          <a:bodyPr/>
          <a:lstStyle/>
          <a:p>
            <a:pPr algn="ctr">
              <a:spcAft>
                <a:spcPts val="600"/>
              </a:spcAft>
            </a:pPr>
            <a:r>
              <a:rPr lang="en-US" altLang="zh-CN" dirty="0" smtClean="0">
                <a:solidFill>
                  <a:srgbClr val="C00000"/>
                </a:solidFill>
              </a:rPr>
              <a:t>2. 3. 1</a:t>
            </a:r>
            <a:r>
              <a:rPr lang="zh-CN" altLang="en-US" dirty="0" smtClean="0">
                <a:solidFill>
                  <a:srgbClr val="C00000"/>
                </a:solidFill>
              </a:rPr>
              <a:t>　 供电管理</a:t>
            </a:r>
            <a:endParaRPr lang="en-US" altLang="zh-CN" dirty="0" smtClean="0">
              <a:solidFill>
                <a:srgbClr val="C00000"/>
              </a:solidFill>
            </a:endParaRPr>
          </a:p>
          <a:p>
            <a:pPr marL="0" indent="628650"/>
            <a:r>
              <a:rPr lang="en-US" altLang="zh-CN" dirty="0" smtClean="0"/>
              <a:t>STM32 </a:t>
            </a:r>
            <a:r>
              <a:rPr lang="zh-CN" altLang="en-US" dirty="0" smtClean="0"/>
              <a:t>使用单电源供电</a:t>
            </a:r>
            <a:r>
              <a:rPr lang="en-US" altLang="zh-CN" dirty="0" smtClean="0"/>
              <a:t>, </a:t>
            </a:r>
            <a:r>
              <a:rPr lang="zh-CN" altLang="en-US" dirty="0" smtClean="0"/>
              <a:t>其电压范围必须为 </a:t>
            </a:r>
            <a:r>
              <a:rPr lang="en-US" altLang="zh-CN" dirty="0" smtClean="0"/>
              <a:t>2. 0 ~ 3. 6V, </a:t>
            </a:r>
            <a:r>
              <a:rPr lang="zh-CN" altLang="en-US" dirty="0" smtClean="0"/>
              <a:t>同时通过它内部的电压调节器</a:t>
            </a:r>
            <a:r>
              <a:rPr lang="en-US" altLang="zh-CN" dirty="0" smtClean="0"/>
              <a:t>, </a:t>
            </a:r>
            <a:r>
              <a:rPr lang="zh-CN" altLang="en-US" dirty="0" smtClean="0"/>
              <a:t>可以给 </a:t>
            </a:r>
            <a:r>
              <a:rPr lang="en-US" altLang="zh-CN" dirty="0" smtClean="0"/>
              <a:t>Cortex-M3 </a:t>
            </a:r>
            <a:r>
              <a:rPr lang="zh-CN" altLang="en-US" dirty="0" smtClean="0"/>
              <a:t>处理器核心提供</a:t>
            </a:r>
            <a:r>
              <a:rPr lang="en-US" altLang="zh-CN" dirty="0" smtClean="0"/>
              <a:t>1. 8V </a:t>
            </a:r>
            <a:r>
              <a:rPr lang="zh-CN" altLang="en-US" dirty="0" smtClean="0"/>
              <a:t>的工作电压。 当主电源 </a:t>
            </a:r>
            <a:r>
              <a:rPr lang="en-US" altLang="zh-CN" dirty="0" smtClean="0"/>
              <a:t>VDD</a:t>
            </a:r>
            <a:r>
              <a:rPr lang="zh-CN" altLang="en-US" dirty="0" smtClean="0"/>
              <a:t>掉电时</a:t>
            </a:r>
            <a:r>
              <a:rPr lang="en-US" altLang="zh-CN" dirty="0" smtClean="0"/>
              <a:t>, </a:t>
            </a:r>
            <a:r>
              <a:rPr lang="zh-CN" altLang="en-US" dirty="0" smtClean="0"/>
              <a:t>通过 </a:t>
            </a:r>
            <a:r>
              <a:rPr lang="en-US" altLang="zh-CN" dirty="0" smtClean="0"/>
              <a:t>VBAT</a:t>
            </a:r>
            <a:r>
              <a:rPr lang="zh-CN" altLang="en-US" dirty="0" smtClean="0"/>
              <a:t>引脚为实时时钟</a:t>
            </a:r>
            <a:r>
              <a:rPr lang="en-US" altLang="zh-CN" dirty="0" smtClean="0"/>
              <a:t>(RTC)</a:t>
            </a:r>
            <a:r>
              <a:rPr lang="zh-CN" altLang="en-US" dirty="0" smtClean="0"/>
              <a:t>和备份寄存器提供电源。 </a:t>
            </a:r>
            <a:r>
              <a:rPr lang="en-US" altLang="zh-CN" dirty="0" smtClean="0"/>
              <a:t>STM32 </a:t>
            </a:r>
            <a:r>
              <a:rPr lang="zh-CN" altLang="en-US" dirty="0" smtClean="0"/>
              <a:t>整体电源框图如图</a:t>
            </a:r>
            <a:r>
              <a:rPr lang="en-US" altLang="zh-CN" dirty="0" smtClean="0"/>
              <a:t>2. 4 </a:t>
            </a:r>
            <a:r>
              <a:rPr lang="zh-CN" altLang="en-US" dirty="0" smtClean="0"/>
              <a:t>所示。</a:t>
            </a:r>
            <a:endParaRPr lang="zh-CN" altLang="en-US" dirty="0"/>
          </a:p>
        </p:txBody>
      </p:sp>
    </p:spTree>
    <p:extLst>
      <p:ext uri="{BB962C8B-B14F-4D97-AF65-F5344CB8AC3E}">
        <p14:creationId xmlns:p14="http://schemas.microsoft.com/office/powerpoint/2010/main" val="3913141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501732"/>
            <a:ext cx="6356752" cy="526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3048000" y="5867400"/>
            <a:ext cx="3352200"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2. 4</a:t>
            </a:r>
            <a:r>
              <a:rPr lang="zh-CN" altLang="en-US" dirty="0" smtClean="0">
                <a:solidFill>
                  <a:srgbClr val="C00000"/>
                </a:solidFill>
              </a:rPr>
              <a:t>　 </a:t>
            </a:r>
            <a:r>
              <a:rPr lang="en-US" altLang="zh-CN" dirty="0" smtClean="0">
                <a:solidFill>
                  <a:srgbClr val="C00000"/>
                </a:solidFill>
              </a:rPr>
              <a:t>STM32 </a:t>
            </a:r>
            <a:r>
              <a:rPr lang="zh-CN" altLang="en-US" dirty="0" smtClean="0">
                <a:solidFill>
                  <a:srgbClr val="C00000"/>
                </a:solidFill>
              </a:rPr>
              <a:t>整体电源框图</a:t>
            </a:r>
            <a:endParaRPr lang="zh-CN" altLang="en-US" dirty="0">
              <a:solidFill>
                <a:srgbClr val="C00000"/>
              </a:solidFill>
            </a:endParaRPr>
          </a:p>
        </p:txBody>
      </p:sp>
    </p:spTree>
    <p:extLst>
      <p:ext uri="{BB962C8B-B14F-4D97-AF65-F5344CB8AC3E}">
        <p14:creationId xmlns:p14="http://schemas.microsoft.com/office/powerpoint/2010/main" val="2429634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685800"/>
            <a:ext cx="8229600" cy="4525963"/>
          </a:xfrm>
        </p:spPr>
        <p:txBody>
          <a:bodyPr/>
          <a:lstStyle/>
          <a:p>
            <a:pPr marL="0" indent="712788">
              <a:spcAft>
                <a:spcPts val="600"/>
              </a:spcAft>
            </a:pPr>
            <a:r>
              <a:rPr lang="zh-CN" altLang="en-US" dirty="0" smtClean="0">
                <a:solidFill>
                  <a:srgbClr val="C00000"/>
                </a:solidFill>
              </a:rPr>
              <a:t>此外</a:t>
            </a:r>
            <a:r>
              <a:rPr lang="en-US" altLang="zh-CN" dirty="0" smtClean="0">
                <a:solidFill>
                  <a:srgbClr val="C00000"/>
                </a:solidFill>
              </a:rPr>
              <a:t>, STM32 </a:t>
            </a:r>
            <a:r>
              <a:rPr lang="zh-CN" altLang="en-US" dirty="0" smtClean="0">
                <a:solidFill>
                  <a:srgbClr val="C00000"/>
                </a:solidFill>
              </a:rPr>
              <a:t>具有两个可选电源的模块</a:t>
            </a:r>
            <a:r>
              <a:rPr lang="en-US" altLang="zh-CN" dirty="0" smtClean="0">
                <a:solidFill>
                  <a:srgbClr val="C00000"/>
                </a:solidFill>
              </a:rPr>
              <a:t>:</a:t>
            </a:r>
            <a:endParaRPr lang="zh-CN" altLang="en-US" dirty="0" smtClean="0">
              <a:solidFill>
                <a:srgbClr val="C00000"/>
              </a:solidFill>
            </a:endParaRPr>
          </a:p>
          <a:p>
            <a:pPr marL="0" indent="712788"/>
            <a:r>
              <a:rPr lang="en-US" altLang="zh-CN" dirty="0" smtClean="0"/>
              <a:t>(1) </a:t>
            </a:r>
            <a:r>
              <a:rPr lang="zh-CN" altLang="en-US" dirty="0" smtClean="0"/>
              <a:t>实时时钟和部分备份寄存器。 它们在</a:t>
            </a:r>
            <a:r>
              <a:rPr lang="en-US" altLang="zh-CN" dirty="0" smtClean="0"/>
              <a:t>STM32 </a:t>
            </a:r>
            <a:r>
              <a:rPr lang="zh-CN" altLang="en-US" dirty="0" smtClean="0"/>
              <a:t>进入深度节电模式时</a:t>
            </a:r>
            <a:r>
              <a:rPr lang="en-US" altLang="zh-CN" dirty="0" smtClean="0"/>
              <a:t>, </a:t>
            </a:r>
            <a:r>
              <a:rPr lang="zh-CN" altLang="en-US" dirty="0" smtClean="0"/>
              <a:t>在备份电池的支持下保持数据不丢失。 但如果 </a:t>
            </a:r>
            <a:r>
              <a:rPr lang="en-US" altLang="zh-CN" dirty="0" smtClean="0"/>
              <a:t>STM32 </a:t>
            </a:r>
            <a:r>
              <a:rPr lang="zh-CN" altLang="en-US" dirty="0" smtClean="0"/>
              <a:t>最小系统没有使用备份电池</a:t>
            </a:r>
            <a:r>
              <a:rPr lang="en-US" altLang="zh-CN" dirty="0" smtClean="0"/>
              <a:t>, </a:t>
            </a:r>
            <a:r>
              <a:rPr lang="zh-CN" altLang="en-US" dirty="0" smtClean="0"/>
              <a:t>则 </a:t>
            </a:r>
            <a:r>
              <a:rPr lang="en-US" altLang="zh-CN" dirty="0" smtClean="0"/>
              <a:t>VBAT</a:t>
            </a:r>
            <a:r>
              <a:rPr lang="zh-CN" altLang="en-US" dirty="0" smtClean="0"/>
              <a:t>引脚必须和</a:t>
            </a:r>
            <a:r>
              <a:rPr lang="en-US" altLang="zh-CN" dirty="0" smtClean="0"/>
              <a:t>VDD</a:t>
            </a:r>
            <a:r>
              <a:rPr lang="zh-CN" altLang="en-US" dirty="0" smtClean="0"/>
              <a:t>引脚相接。</a:t>
            </a:r>
          </a:p>
          <a:p>
            <a:pPr marL="0" indent="712788"/>
            <a:r>
              <a:rPr lang="en-US" altLang="zh-CN" dirty="0" smtClean="0"/>
              <a:t>(2) ADC </a:t>
            </a:r>
            <a:r>
              <a:rPr lang="zh-CN" altLang="en-US" dirty="0" smtClean="0"/>
              <a:t>模块。 如果要启用 </a:t>
            </a:r>
            <a:r>
              <a:rPr lang="en-US" altLang="zh-CN" dirty="0" smtClean="0"/>
              <a:t>ADC </a:t>
            </a:r>
            <a:r>
              <a:rPr lang="zh-CN" altLang="en-US" dirty="0" smtClean="0"/>
              <a:t>功能</a:t>
            </a:r>
            <a:r>
              <a:rPr lang="en-US" altLang="zh-CN" dirty="0" smtClean="0"/>
              <a:t>, </a:t>
            </a:r>
            <a:r>
              <a:rPr lang="zh-CN" altLang="en-US" dirty="0" smtClean="0"/>
              <a:t>则主电源 </a:t>
            </a:r>
            <a:r>
              <a:rPr lang="en-US" altLang="zh-CN" dirty="0" smtClean="0"/>
              <a:t>VDD</a:t>
            </a:r>
            <a:r>
              <a:rPr lang="zh-CN" altLang="en-US" dirty="0" smtClean="0"/>
              <a:t>必须限制在 </a:t>
            </a:r>
            <a:r>
              <a:rPr lang="en-US" altLang="zh-CN" dirty="0" smtClean="0"/>
              <a:t>2. 4 ~ 3. 6V</a:t>
            </a:r>
            <a:r>
              <a:rPr lang="zh-CN" altLang="en-US" dirty="0" smtClean="0"/>
              <a:t>。 在引脚数大于或等于</a:t>
            </a:r>
            <a:r>
              <a:rPr lang="en-US" altLang="zh-CN" dirty="0" smtClean="0"/>
              <a:t>100 </a:t>
            </a:r>
            <a:r>
              <a:rPr lang="zh-CN" altLang="en-US" dirty="0" smtClean="0"/>
              <a:t>的 </a:t>
            </a:r>
            <a:r>
              <a:rPr lang="en-US" altLang="zh-CN" dirty="0" smtClean="0"/>
              <a:t>STM32 </a:t>
            </a:r>
            <a:r>
              <a:rPr lang="zh-CN" altLang="en-US" dirty="0" smtClean="0"/>
              <a:t>版本型号里</a:t>
            </a:r>
            <a:r>
              <a:rPr lang="en-US" altLang="zh-CN" dirty="0" smtClean="0"/>
              <a:t>, ADC </a:t>
            </a:r>
            <a:r>
              <a:rPr lang="zh-CN" altLang="en-US" dirty="0" smtClean="0"/>
              <a:t>模块有额外的参考电压引脚 </a:t>
            </a:r>
            <a:r>
              <a:rPr lang="en-US" altLang="zh-CN" dirty="0" smtClean="0"/>
              <a:t>VREF+</a:t>
            </a:r>
            <a:r>
              <a:rPr lang="zh-CN" altLang="en-US" dirty="0" smtClean="0"/>
              <a:t>和 </a:t>
            </a:r>
            <a:r>
              <a:rPr lang="en-US" altLang="zh-CN" dirty="0" smtClean="0"/>
              <a:t>VREF-,</a:t>
            </a:r>
            <a:r>
              <a:rPr lang="zh-CN" altLang="en-US" dirty="0" smtClean="0"/>
              <a:t>则 </a:t>
            </a:r>
            <a:r>
              <a:rPr lang="en-US" altLang="zh-CN" dirty="0" smtClean="0"/>
              <a:t>VREF-</a:t>
            </a:r>
            <a:r>
              <a:rPr lang="zh-CN" altLang="en-US" dirty="0" smtClean="0"/>
              <a:t>引脚必须与 </a:t>
            </a:r>
            <a:r>
              <a:rPr lang="en-US" altLang="zh-CN" dirty="0" smtClean="0"/>
              <a:t>VDDA</a:t>
            </a:r>
            <a:r>
              <a:rPr lang="zh-CN" altLang="en-US" dirty="0" smtClean="0"/>
              <a:t>相连</a:t>
            </a:r>
            <a:r>
              <a:rPr lang="en-US" altLang="zh-CN" dirty="0" smtClean="0"/>
              <a:t>, </a:t>
            </a:r>
            <a:r>
              <a:rPr lang="zh-CN" altLang="en-US" dirty="0" smtClean="0"/>
              <a:t>而 </a:t>
            </a:r>
            <a:r>
              <a:rPr lang="en-US" altLang="zh-CN" dirty="0" smtClean="0"/>
              <a:t>VREF+</a:t>
            </a:r>
            <a:r>
              <a:rPr lang="zh-CN" altLang="en-US" dirty="0" smtClean="0"/>
              <a:t>可以接入</a:t>
            </a:r>
            <a:r>
              <a:rPr lang="en-US" altLang="zh-CN" dirty="0" smtClean="0"/>
              <a:t>2. 4V~ VDD</a:t>
            </a:r>
            <a:r>
              <a:rPr lang="zh-CN" altLang="en-US" dirty="0" smtClean="0"/>
              <a:t>。 在其他版本型号的 </a:t>
            </a:r>
            <a:r>
              <a:rPr lang="en-US" altLang="zh-CN" dirty="0" smtClean="0"/>
              <a:t>STM32 </a:t>
            </a:r>
            <a:r>
              <a:rPr lang="zh-CN" altLang="en-US" dirty="0" smtClean="0"/>
              <a:t>中</a:t>
            </a:r>
            <a:r>
              <a:rPr lang="en-US" altLang="zh-CN" dirty="0" smtClean="0"/>
              <a:t>,ADC </a:t>
            </a:r>
            <a:r>
              <a:rPr lang="zh-CN" altLang="en-US" dirty="0" smtClean="0"/>
              <a:t>的参考电压都由内部电压源供给。</a:t>
            </a:r>
            <a:endParaRPr lang="zh-CN" altLang="en-US" dirty="0"/>
          </a:p>
        </p:txBody>
      </p:sp>
    </p:spTree>
    <p:extLst>
      <p:ext uri="{BB962C8B-B14F-4D97-AF65-F5344CB8AC3E}">
        <p14:creationId xmlns:p14="http://schemas.microsoft.com/office/powerpoint/2010/main" val="4000092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2. 3. 2</a:t>
            </a:r>
            <a:r>
              <a:rPr lang="zh-CN" altLang="en-US" dirty="0" smtClean="0"/>
              <a:t>　 低功耗模式</a:t>
            </a:r>
            <a:endParaRPr lang="zh-CN" altLang="en-US" dirty="0"/>
          </a:p>
        </p:txBody>
      </p:sp>
      <p:sp>
        <p:nvSpPr>
          <p:cNvPr id="3" name="内容占位符 2"/>
          <p:cNvSpPr>
            <a:spLocks noGrp="1"/>
          </p:cNvSpPr>
          <p:nvPr>
            <p:ph idx="1"/>
          </p:nvPr>
        </p:nvSpPr>
        <p:spPr>
          <a:xfrm>
            <a:off x="457200" y="1447800"/>
            <a:ext cx="8229600" cy="4525963"/>
          </a:xfrm>
        </p:spPr>
        <p:txBody>
          <a:bodyPr/>
          <a:lstStyle/>
          <a:p>
            <a:pPr marL="0" indent="534988"/>
            <a:r>
              <a:rPr lang="zh-CN" altLang="en-US" sz="2000" dirty="0" smtClean="0"/>
              <a:t>在系统或电源复位以后</a:t>
            </a:r>
            <a:r>
              <a:rPr lang="en-US" altLang="zh-CN" sz="2000" dirty="0" smtClean="0"/>
              <a:t>, </a:t>
            </a:r>
            <a:r>
              <a:rPr lang="zh-CN" altLang="en-US" sz="2000" dirty="0" smtClean="0"/>
              <a:t>微控制器处于运行状态。 当 </a:t>
            </a:r>
            <a:r>
              <a:rPr lang="en-US" altLang="zh-CN" sz="2000" dirty="0" smtClean="0"/>
              <a:t>CPU </a:t>
            </a:r>
            <a:r>
              <a:rPr lang="zh-CN" altLang="en-US" sz="2000" dirty="0" smtClean="0"/>
              <a:t>不需继续运行时</a:t>
            </a:r>
            <a:r>
              <a:rPr lang="en-US" altLang="zh-CN" sz="2000" dirty="0" smtClean="0"/>
              <a:t>, </a:t>
            </a:r>
            <a:r>
              <a:rPr lang="zh-CN" altLang="en-US" sz="2000" dirty="0" smtClean="0"/>
              <a:t>可以利用多种低功耗模式来节省功耗。 例如</a:t>
            </a:r>
            <a:r>
              <a:rPr lang="en-US" altLang="zh-CN" sz="2000" dirty="0" smtClean="0"/>
              <a:t>, </a:t>
            </a:r>
            <a:r>
              <a:rPr lang="zh-CN" altLang="en-US" sz="2000" dirty="0" smtClean="0"/>
              <a:t>在等待某个外部事件时</a:t>
            </a:r>
            <a:r>
              <a:rPr lang="en-US" altLang="zh-CN" sz="2000" dirty="0" smtClean="0"/>
              <a:t>, </a:t>
            </a:r>
            <a:r>
              <a:rPr lang="zh-CN" altLang="en-US" sz="2000" dirty="0" smtClean="0"/>
              <a:t>用户需要根据最低电源消</a:t>
            </a:r>
          </a:p>
          <a:p>
            <a:pPr marL="0" indent="534988"/>
            <a:r>
              <a:rPr lang="zh-CN" altLang="en-US" sz="2000" dirty="0" smtClean="0"/>
              <a:t>耗、 最快速启动时间和可用的唤醒源等条件</a:t>
            </a:r>
            <a:r>
              <a:rPr lang="en-US" altLang="zh-CN" sz="2000" dirty="0" smtClean="0"/>
              <a:t>, </a:t>
            </a:r>
            <a:r>
              <a:rPr lang="zh-CN" altLang="en-US" sz="2000" dirty="0" smtClean="0"/>
              <a:t>选定一个最佳的低功耗模式。 在对</a:t>
            </a:r>
            <a:r>
              <a:rPr lang="en-US" altLang="zh-CN" sz="2000" dirty="0" smtClean="0"/>
              <a:t>STM32 </a:t>
            </a:r>
            <a:r>
              <a:rPr lang="zh-CN" altLang="en-US" sz="2000" dirty="0" smtClean="0"/>
              <a:t>的运行模式做尽可能多的低功耗措施之后</a:t>
            </a:r>
            <a:r>
              <a:rPr lang="en-US" altLang="zh-CN" sz="2000" dirty="0" smtClean="0"/>
              <a:t>, </a:t>
            </a:r>
            <a:r>
              <a:rPr lang="zh-CN" altLang="en-US" sz="2000" dirty="0" smtClean="0"/>
              <a:t>可以将其整体电流消耗降低到 </a:t>
            </a:r>
            <a:r>
              <a:rPr lang="en-US" altLang="zh-CN" sz="2000" dirty="0" smtClean="0"/>
              <a:t>8. 5mA</a:t>
            </a:r>
            <a:r>
              <a:rPr lang="zh-CN" altLang="en-US" sz="2000" dirty="0" smtClean="0"/>
              <a:t>。</a:t>
            </a:r>
          </a:p>
          <a:p>
            <a:pPr marL="0" indent="534988"/>
            <a:r>
              <a:rPr lang="en-US" altLang="zh-CN" sz="2000" dirty="0" smtClean="0"/>
              <a:t>STM32F10xxx </a:t>
            </a:r>
            <a:r>
              <a:rPr lang="zh-CN" altLang="en-US" sz="2000" dirty="0" smtClean="0"/>
              <a:t>低功耗模式有三种</a:t>
            </a:r>
            <a:r>
              <a:rPr lang="en-US" altLang="zh-CN" sz="2000" dirty="0" smtClean="0"/>
              <a:t>, </a:t>
            </a:r>
            <a:r>
              <a:rPr lang="zh-CN" altLang="en-US" sz="2000" dirty="0" smtClean="0"/>
              <a:t>如表</a:t>
            </a:r>
            <a:r>
              <a:rPr lang="en-US" altLang="zh-CN" sz="2000" dirty="0" smtClean="0"/>
              <a:t>2. 1 </a:t>
            </a:r>
            <a:r>
              <a:rPr lang="zh-CN" altLang="en-US" sz="2000" dirty="0" smtClean="0"/>
              <a:t>所示</a:t>
            </a:r>
            <a:r>
              <a:rPr lang="en-US" altLang="zh-CN" sz="2000" dirty="0" smtClean="0"/>
              <a:t>, </a:t>
            </a:r>
            <a:r>
              <a:rPr lang="zh-CN" altLang="en-US" sz="2000" dirty="0" smtClean="0"/>
              <a:t>分别如下所述。</a:t>
            </a:r>
          </a:p>
          <a:p>
            <a:pPr marL="0" indent="534988"/>
            <a:r>
              <a:rPr lang="en-US" altLang="zh-CN" sz="2000" dirty="0" smtClean="0"/>
              <a:t>(1) </a:t>
            </a:r>
            <a:r>
              <a:rPr lang="zh-CN" altLang="en-US" sz="2000" dirty="0" smtClean="0"/>
              <a:t>睡眠模式</a:t>
            </a:r>
            <a:r>
              <a:rPr lang="en-US" altLang="zh-CN" sz="2000" dirty="0" smtClean="0"/>
              <a:t>: Cortex-M3 </a:t>
            </a:r>
            <a:r>
              <a:rPr lang="zh-CN" altLang="en-US" sz="2000" dirty="0" smtClean="0"/>
              <a:t>内核停止</a:t>
            </a:r>
            <a:r>
              <a:rPr lang="en-US" altLang="zh-CN" sz="2000" dirty="0" smtClean="0"/>
              <a:t>, </a:t>
            </a:r>
            <a:r>
              <a:rPr lang="zh-CN" altLang="en-US" sz="2000" dirty="0" smtClean="0"/>
              <a:t>所有外设包括 </a:t>
            </a:r>
            <a:r>
              <a:rPr lang="en-US" altLang="zh-CN" sz="2000" dirty="0" smtClean="0"/>
              <a:t>Cortex-M3 </a:t>
            </a:r>
            <a:r>
              <a:rPr lang="zh-CN" altLang="en-US" sz="2000" dirty="0" smtClean="0"/>
              <a:t>核心的外设</a:t>
            </a:r>
            <a:r>
              <a:rPr lang="en-US" altLang="zh-CN" sz="2000" dirty="0" smtClean="0"/>
              <a:t>, </a:t>
            </a:r>
            <a:r>
              <a:rPr lang="zh-CN" altLang="en-US" sz="2000" dirty="0" smtClean="0"/>
              <a:t>如 </a:t>
            </a:r>
            <a:r>
              <a:rPr lang="en-US" altLang="zh-CN" sz="2000" dirty="0" smtClean="0"/>
              <a:t>NVIC</a:t>
            </a:r>
            <a:r>
              <a:rPr lang="zh-CN" altLang="en-US" sz="2000" dirty="0" smtClean="0"/>
              <a:t>、系统时钟</a:t>
            </a:r>
            <a:r>
              <a:rPr lang="en-US" altLang="zh-CN" sz="2000" dirty="0" smtClean="0"/>
              <a:t>(</a:t>
            </a:r>
            <a:r>
              <a:rPr lang="en-US" altLang="zh-CN" sz="2000" dirty="0" err="1" smtClean="0"/>
              <a:t>SysTick</a:t>
            </a:r>
            <a:r>
              <a:rPr lang="en-US" altLang="zh-CN" sz="2000" dirty="0" smtClean="0"/>
              <a:t>)</a:t>
            </a:r>
            <a:r>
              <a:rPr lang="zh-CN" altLang="en-US" sz="2000" dirty="0" smtClean="0"/>
              <a:t>等仍在运行。</a:t>
            </a:r>
          </a:p>
          <a:p>
            <a:pPr marL="0" indent="534988"/>
            <a:r>
              <a:rPr lang="en-US" altLang="zh-CN" sz="2000" dirty="0" smtClean="0"/>
              <a:t>(2) </a:t>
            </a:r>
            <a:r>
              <a:rPr lang="zh-CN" altLang="en-US" sz="2000" dirty="0" smtClean="0"/>
              <a:t>停止模式</a:t>
            </a:r>
            <a:r>
              <a:rPr lang="en-US" altLang="zh-CN" sz="2000" dirty="0" smtClean="0"/>
              <a:t>: </a:t>
            </a:r>
            <a:r>
              <a:rPr lang="zh-CN" altLang="en-US" sz="2000" dirty="0" smtClean="0"/>
              <a:t>所有的时钟都已停止。</a:t>
            </a:r>
          </a:p>
          <a:p>
            <a:pPr marL="0" indent="534988"/>
            <a:r>
              <a:rPr lang="en-US" altLang="zh-CN" sz="2000" dirty="0" smtClean="0"/>
              <a:t>(3) </a:t>
            </a:r>
            <a:r>
              <a:rPr lang="zh-CN" altLang="en-US" sz="2000" dirty="0" smtClean="0"/>
              <a:t>待机模式</a:t>
            </a:r>
            <a:r>
              <a:rPr lang="en-US" altLang="zh-CN" sz="2000" dirty="0" smtClean="0"/>
              <a:t>: 1. 8V </a:t>
            </a:r>
            <a:r>
              <a:rPr lang="zh-CN" altLang="en-US" sz="2000" dirty="0" smtClean="0"/>
              <a:t>电源关闭。</a:t>
            </a:r>
            <a:endParaRPr lang="zh-CN" altLang="en-US" sz="2000" dirty="0"/>
          </a:p>
        </p:txBody>
      </p:sp>
    </p:spTree>
    <p:extLst>
      <p:ext uri="{BB962C8B-B14F-4D97-AF65-F5344CB8AC3E}">
        <p14:creationId xmlns:p14="http://schemas.microsoft.com/office/powerpoint/2010/main" val="2167496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00400" y="381000"/>
            <a:ext cx="2313454" cy="369332"/>
          </a:xfrm>
          <a:prstGeom prst="rect">
            <a:avLst/>
          </a:prstGeom>
        </p:spPr>
        <p:txBody>
          <a:bodyPr wrap="none">
            <a:spAutoFit/>
          </a:bodyPr>
          <a:lstStyle/>
          <a:p>
            <a:r>
              <a:rPr lang="zh-CN" altLang="en-US" dirty="0" smtClean="0"/>
              <a:t>表 </a:t>
            </a:r>
            <a:r>
              <a:rPr lang="en-US" altLang="zh-CN" dirty="0" smtClean="0"/>
              <a:t>2. 1</a:t>
            </a:r>
            <a:r>
              <a:rPr lang="zh-CN" altLang="en-US" dirty="0" smtClean="0"/>
              <a:t>　 低功耗模式</a:t>
            </a:r>
            <a:endParaRPr lang="zh-CN" altLang="en-US" dirty="0"/>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 y="838200"/>
            <a:ext cx="7962900" cy="375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698665" y="4591050"/>
            <a:ext cx="7867650" cy="1059329"/>
          </a:xfrm>
          <a:prstGeom prst="rect">
            <a:avLst/>
          </a:prstGeom>
        </p:spPr>
        <p:txBody>
          <a:bodyPr wrap="square">
            <a:spAutoFit/>
          </a:bodyPr>
          <a:lstStyle/>
          <a:p>
            <a:pPr>
              <a:lnSpc>
                <a:spcPts val="2600"/>
              </a:lnSpc>
            </a:pPr>
            <a:r>
              <a:rPr lang="zh-CN" altLang="en-US" dirty="0" smtClean="0"/>
              <a:t>此外</a:t>
            </a:r>
            <a:r>
              <a:rPr lang="en-US" altLang="zh-CN" dirty="0" smtClean="0"/>
              <a:t>, </a:t>
            </a:r>
            <a:r>
              <a:rPr lang="zh-CN" altLang="en-US" dirty="0" smtClean="0"/>
              <a:t>在运行模式下</a:t>
            </a:r>
            <a:r>
              <a:rPr lang="en-US" altLang="zh-CN" dirty="0" smtClean="0"/>
              <a:t>, </a:t>
            </a:r>
            <a:r>
              <a:rPr lang="zh-CN" altLang="en-US" dirty="0" smtClean="0"/>
              <a:t>可以通过下述方式中的一种降低功耗。</a:t>
            </a:r>
          </a:p>
          <a:p>
            <a:pPr>
              <a:lnSpc>
                <a:spcPts val="2600"/>
              </a:lnSpc>
            </a:pPr>
            <a:r>
              <a:rPr lang="en-US" altLang="zh-CN" dirty="0" smtClean="0"/>
              <a:t>(1) </a:t>
            </a:r>
            <a:r>
              <a:rPr lang="zh-CN" altLang="en-US" dirty="0" smtClean="0"/>
              <a:t>降低系统时钟。</a:t>
            </a:r>
          </a:p>
          <a:p>
            <a:pPr>
              <a:lnSpc>
                <a:spcPts val="2600"/>
              </a:lnSpc>
            </a:pPr>
            <a:r>
              <a:rPr lang="en-US" altLang="zh-CN" dirty="0" smtClean="0"/>
              <a:t>(2) </a:t>
            </a:r>
            <a:r>
              <a:rPr lang="zh-CN" altLang="en-US" dirty="0" smtClean="0"/>
              <a:t>关闭 </a:t>
            </a:r>
            <a:r>
              <a:rPr lang="en-US" altLang="zh-CN" dirty="0" smtClean="0"/>
              <a:t>APB </a:t>
            </a:r>
            <a:r>
              <a:rPr lang="zh-CN" altLang="en-US" dirty="0" smtClean="0"/>
              <a:t>和 </a:t>
            </a:r>
            <a:r>
              <a:rPr lang="en-US" altLang="zh-CN" dirty="0" smtClean="0"/>
              <a:t>AHB </a:t>
            </a:r>
            <a:r>
              <a:rPr lang="zh-CN" altLang="en-US" dirty="0" smtClean="0"/>
              <a:t>总线上未被使用的外设时钟。</a:t>
            </a:r>
            <a:endParaRPr lang="zh-CN" altLang="en-US" dirty="0"/>
          </a:p>
        </p:txBody>
      </p:sp>
    </p:spTree>
    <p:extLst>
      <p:ext uri="{BB962C8B-B14F-4D97-AF65-F5344CB8AC3E}">
        <p14:creationId xmlns:p14="http://schemas.microsoft.com/office/powerpoint/2010/main" val="18957434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2. 4</a:t>
            </a:r>
            <a:r>
              <a:rPr lang="zh-CN" altLang="en-US" dirty="0" smtClean="0"/>
              <a:t>　 复位和时钟控制</a:t>
            </a:r>
            <a:r>
              <a:rPr lang="en-US" altLang="zh-CN" dirty="0" smtClean="0"/>
              <a:t>(RCC)</a:t>
            </a:r>
            <a:endParaRPr lang="zh-CN" altLang="en-US" dirty="0"/>
          </a:p>
        </p:txBody>
      </p:sp>
      <p:sp>
        <p:nvSpPr>
          <p:cNvPr id="3" name="内容占位符 2"/>
          <p:cNvSpPr>
            <a:spLocks noGrp="1"/>
          </p:cNvSpPr>
          <p:nvPr>
            <p:ph idx="1"/>
          </p:nvPr>
        </p:nvSpPr>
        <p:spPr>
          <a:xfrm>
            <a:off x="457200" y="1295400"/>
            <a:ext cx="8229600" cy="4525963"/>
          </a:xfrm>
        </p:spPr>
        <p:txBody>
          <a:bodyPr/>
          <a:lstStyle/>
          <a:p>
            <a:pPr>
              <a:spcAft>
                <a:spcPts val="600"/>
              </a:spcAft>
            </a:pPr>
            <a:r>
              <a:rPr lang="en-US" altLang="zh-CN" dirty="0" smtClean="0">
                <a:solidFill>
                  <a:srgbClr val="C00000"/>
                </a:solidFill>
              </a:rPr>
              <a:t>1. 4. 1</a:t>
            </a:r>
            <a:r>
              <a:rPr lang="zh-CN" altLang="en-US" dirty="0" smtClean="0">
                <a:solidFill>
                  <a:srgbClr val="C00000"/>
                </a:solidFill>
              </a:rPr>
              <a:t>　 复位控制</a:t>
            </a:r>
          </a:p>
          <a:p>
            <a:pPr marL="0" indent="628650"/>
            <a:r>
              <a:rPr lang="en-US" altLang="zh-CN" sz="2000" dirty="0" smtClean="0"/>
              <a:t>STM32 </a:t>
            </a:r>
            <a:r>
              <a:rPr lang="zh-CN" altLang="en-US" sz="2000" dirty="0" smtClean="0"/>
              <a:t>有三种复位方式</a:t>
            </a:r>
            <a:r>
              <a:rPr lang="en-US" altLang="zh-CN" sz="2000" dirty="0" smtClean="0"/>
              <a:t>, </a:t>
            </a:r>
            <a:r>
              <a:rPr lang="zh-CN" altLang="en-US" sz="2000" dirty="0" smtClean="0"/>
              <a:t>分别是系统复位、 电源复位和后备域复位。 </a:t>
            </a:r>
            <a:r>
              <a:rPr lang="en-US" altLang="zh-CN" sz="2000" dirty="0" smtClean="0"/>
              <a:t>STM32 </a:t>
            </a:r>
            <a:r>
              <a:rPr lang="zh-CN" altLang="en-US" sz="2000" dirty="0" smtClean="0"/>
              <a:t>微控制器含内部复位电路</a:t>
            </a:r>
            <a:r>
              <a:rPr lang="en-US" altLang="zh-CN" sz="2000" dirty="0" smtClean="0"/>
              <a:t>, </a:t>
            </a:r>
            <a:r>
              <a:rPr lang="zh-CN" altLang="en-US" sz="2000" dirty="0" smtClean="0"/>
              <a:t>当 </a:t>
            </a:r>
            <a:r>
              <a:rPr lang="en-US" altLang="zh-CN" sz="2000" dirty="0" smtClean="0"/>
              <a:t>VDD</a:t>
            </a:r>
            <a:r>
              <a:rPr lang="zh-CN" altLang="en-US" sz="2000" dirty="0" smtClean="0"/>
              <a:t>引脚电压小于</a:t>
            </a:r>
            <a:r>
              <a:rPr lang="en-US" altLang="zh-CN" sz="2000" dirty="0" smtClean="0"/>
              <a:t>2. 0V </a:t>
            </a:r>
            <a:r>
              <a:rPr lang="zh-CN" altLang="en-US" sz="2000" dirty="0" smtClean="0"/>
              <a:t>时</a:t>
            </a:r>
            <a:r>
              <a:rPr lang="en-US" altLang="zh-CN" sz="2000" dirty="0" smtClean="0"/>
              <a:t>, </a:t>
            </a:r>
            <a:r>
              <a:rPr lang="zh-CN" altLang="en-US" sz="2000" dirty="0" smtClean="0"/>
              <a:t>器件会保持在复位状态</a:t>
            </a:r>
            <a:r>
              <a:rPr lang="en-US" altLang="zh-CN" sz="2000" dirty="0" smtClean="0"/>
              <a:t>, </a:t>
            </a:r>
            <a:r>
              <a:rPr lang="zh-CN" altLang="en-US" sz="2000" dirty="0" smtClean="0"/>
              <a:t>但是会有 </a:t>
            </a:r>
            <a:r>
              <a:rPr lang="en-US" altLang="zh-CN" sz="2000" dirty="0" smtClean="0"/>
              <a:t>40mV</a:t>
            </a:r>
            <a:r>
              <a:rPr lang="zh-CN" altLang="en-US" sz="2000" dirty="0" smtClean="0"/>
              <a:t>的延时</a:t>
            </a:r>
            <a:r>
              <a:rPr lang="en-US" altLang="zh-CN" sz="2000" dirty="0" smtClean="0"/>
              <a:t>, </a:t>
            </a:r>
            <a:r>
              <a:rPr lang="zh-CN" altLang="en-US" sz="2000" dirty="0" smtClean="0"/>
              <a:t>即复位状态在</a:t>
            </a:r>
            <a:r>
              <a:rPr lang="en-US" altLang="zh-CN" sz="2000" dirty="0" smtClean="0"/>
              <a:t>2. 0V+40mV </a:t>
            </a:r>
            <a:r>
              <a:rPr lang="zh-CN" altLang="en-US" sz="2000" dirty="0" smtClean="0"/>
              <a:t>内一直保持。 除了外部复位引脚</a:t>
            </a:r>
            <a:r>
              <a:rPr lang="en-US" altLang="zh-CN" sz="2000" dirty="0" smtClean="0"/>
              <a:t>, STM32 </a:t>
            </a:r>
            <a:r>
              <a:rPr lang="zh-CN" altLang="en-US" sz="2000" dirty="0" smtClean="0"/>
              <a:t>还有数个复位源</a:t>
            </a:r>
            <a:r>
              <a:rPr lang="en-US" altLang="zh-CN" sz="2000" dirty="0" smtClean="0"/>
              <a:t>, </a:t>
            </a:r>
            <a:r>
              <a:rPr lang="zh-CN" altLang="en-US" sz="2000" dirty="0" smtClean="0"/>
              <a:t>它们分别是</a:t>
            </a:r>
            <a:r>
              <a:rPr lang="en-US" altLang="zh-CN" sz="2000" dirty="0" smtClean="0"/>
              <a:t>: </a:t>
            </a:r>
            <a:r>
              <a:rPr lang="zh-CN" altLang="en-US" sz="2000" dirty="0" smtClean="0"/>
              <a:t>内部看门狗、 通过</a:t>
            </a:r>
            <a:r>
              <a:rPr lang="en-US" altLang="zh-CN" sz="2000" dirty="0" smtClean="0"/>
              <a:t>NVIC </a:t>
            </a:r>
            <a:r>
              <a:rPr lang="zh-CN" altLang="en-US" sz="2000" dirty="0" smtClean="0"/>
              <a:t>产生的软件复位、 上电</a:t>
            </a:r>
            <a:r>
              <a:rPr lang="en-US" altLang="zh-CN" sz="2000" dirty="0" smtClean="0"/>
              <a:t>/</a:t>
            </a:r>
            <a:r>
              <a:rPr lang="zh-CN" altLang="en-US" sz="2000" dirty="0" smtClean="0"/>
              <a:t>掉电复位。 低电压检测电路也可以产生复位信号。 当复位事件发生时</a:t>
            </a:r>
            <a:r>
              <a:rPr lang="en-US" altLang="zh-CN" sz="2000" dirty="0" smtClean="0"/>
              <a:t>, RCC</a:t>
            </a:r>
            <a:r>
              <a:rPr lang="zh-CN" altLang="en-US" sz="2000" dirty="0" smtClean="0"/>
              <a:t>寄存器中的一系列标志位会被置位</a:t>
            </a:r>
            <a:r>
              <a:rPr lang="en-US" altLang="zh-CN" sz="2000" dirty="0" smtClean="0"/>
              <a:t>,</a:t>
            </a:r>
            <a:r>
              <a:rPr lang="zh-CN" altLang="en-US" sz="2000" dirty="0" smtClean="0"/>
              <a:t>这些标志位的值一直会保持到下一次上电或再一次产生复位事件之前</a:t>
            </a:r>
            <a:r>
              <a:rPr lang="en-US" altLang="zh-CN" sz="2000" dirty="0" smtClean="0"/>
              <a:t>, </a:t>
            </a:r>
            <a:r>
              <a:rPr lang="zh-CN" altLang="en-US" sz="2000" dirty="0" smtClean="0"/>
              <a:t>因此用户可以从这些标志位判断出复位源。 此外</a:t>
            </a:r>
            <a:r>
              <a:rPr lang="en-US" altLang="zh-CN" sz="2000" dirty="0" smtClean="0"/>
              <a:t>, </a:t>
            </a:r>
            <a:r>
              <a:rPr lang="zh-CN" altLang="en-US" sz="2000" dirty="0" smtClean="0"/>
              <a:t>用户可以通过对这些标志位写“</a:t>
            </a:r>
            <a:r>
              <a:rPr lang="en-US" altLang="zh-CN" sz="2000" dirty="0" smtClean="0"/>
              <a:t>1”</a:t>
            </a:r>
            <a:r>
              <a:rPr lang="zh-CN" altLang="en-US" sz="2000" dirty="0" smtClean="0"/>
              <a:t>来清除它们。</a:t>
            </a:r>
            <a:endParaRPr lang="zh-CN" altLang="en-US" sz="2000" dirty="0"/>
          </a:p>
        </p:txBody>
      </p:sp>
    </p:spTree>
    <p:extLst>
      <p:ext uri="{BB962C8B-B14F-4D97-AF65-F5344CB8AC3E}">
        <p14:creationId xmlns:p14="http://schemas.microsoft.com/office/powerpoint/2010/main" val="9905529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38399" y="4964484"/>
            <a:ext cx="3813865"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2. 5</a:t>
            </a:r>
            <a:r>
              <a:rPr lang="zh-CN" altLang="en-US" dirty="0" smtClean="0">
                <a:solidFill>
                  <a:srgbClr val="C00000"/>
                </a:solidFill>
              </a:rPr>
              <a:t>　 </a:t>
            </a:r>
            <a:r>
              <a:rPr lang="en-US" altLang="zh-CN" dirty="0" smtClean="0">
                <a:solidFill>
                  <a:srgbClr val="C00000"/>
                </a:solidFill>
              </a:rPr>
              <a:t>STM32 </a:t>
            </a:r>
            <a:r>
              <a:rPr lang="zh-CN" altLang="en-US" dirty="0" smtClean="0">
                <a:solidFill>
                  <a:srgbClr val="C00000"/>
                </a:solidFill>
              </a:rPr>
              <a:t>复位引脚电平变化</a:t>
            </a:r>
            <a:endParaRPr lang="zh-CN" altLang="en-US" dirty="0">
              <a:solidFill>
                <a:srgbClr val="C00000"/>
              </a:solidFill>
            </a:endParaRPr>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47800"/>
            <a:ext cx="7867453" cy="3347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39162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4800" y="228600"/>
            <a:ext cx="8229600" cy="1143000"/>
          </a:xfrm>
        </p:spPr>
        <p:txBody>
          <a:bodyPr/>
          <a:lstStyle/>
          <a:p>
            <a:r>
              <a:rPr lang="en-US" altLang="zh-CN" dirty="0" smtClean="0"/>
              <a:t>1. 4. 2</a:t>
            </a:r>
            <a:r>
              <a:rPr lang="zh-CN" altLang="en-US" dirty="0" smtClean="0"/>
              <a:t>　 时钟控制</a:t>
            </a:r>
            <a:endParaRPr lang="zh-CN" altLang="en-US" dirty="0"/>
          </a:p>
        </p:txBody>
      </p:sp>
      <p:sp>
        <p:nvSpPr>
          <p:cNvPr id="3" name="内容占位符 2"/>
          <p:cNvSpPr>
            <a:spLocks noGrp="1"/>
          </p:cNvSpPr>
          <p:nvPr>
            <p:ph idx="1"/>
          </p:nvPr>
        </p:nvSpPr>
        <p:spPr>
          <a:xfrm>
            <a:off x="381000" y="1295400"/>
            <a:ext cx="8229600" cy="4525963"/>
          </a:xfrm>
        </p:spPr>
        <p:txBody>
          <a:bodyPr/>
          <a:lstStyle/>
          <a:p>
            <a:pPr marL="0" indent="450850"/>
            <a:r>
              <a:rPr lang="en-US" altLang="zh-CN" sz="2000" dirty="0" smtClean="0"/>
              <a:t>STM32 </a:t>
            </a:r>
            <a:r>
              <a:rPr lang="zh-CN" altLang="en-US" sz="2000" dirty="0" smtClean="0"/>
              <a:t>有三种不同的时钟源可被用来驱动系统时钟</a:t>
            </a:r>
            <a:r>
              <a:rPr lang="en-US" altLang="zh-CN" sz="2000" dirty="0" smtClean="0"/>
              <a:t>( SYSCLK), </a:t>
            </a:r>
            <a:r>
              <a:rPr lang="zh-CN" altLang="en-US" sz="2000" dirty="0" smtClean="0"/>
              <a:t>分别是</a:t>
            </a:r>
            <a:r>
              <a:rPr lang="en-US" altLang="zh-CN" sz="2000" dirty="0" smtClean="0"/>
              <a:t>: HSI </a:t>
            </a:r>
            <a:r>
              <a:rPr lang="zh-CN" altLang="en-US" sz="2000" dirty="0" smtClean="0"/>
              <a:t>振荡器时钟、 </a:t>
            </a:r>
            <a:r>
              <a:rPr lang="en-US" altLang="zh-CN" sz="2000" dirty="0" smtClean="0"/>
              <a:t>HSE </a:t>
            </a:r>
            <a:r>
              <a:rPr lang="zh-CN" altLang="en-US" sz="2000" dirty="0" smtClean="0"/>
              <a:t>振荡器时钟和 </a:t>
            </a:r>
            <a:r>
              <a:rPr lang="en-US" altLang="zh-CN" sz="2000" dirty="0" smtClean="0"/>
              <a:t>PLL </a:t>
            </a:r>
            <a:r>
              <a:rPr lang="zh-CN" altLang="en-US" sz="2000" dirty="0" smtClean="0"/>
              <a:t>时钟。 且具有以下</a:t>
            </a:r>
            <a:r>
              <a:rPr lang="en-US" altLang="zh-CN" sz="2000" dirty="0" smtClean="0"/>
              <a:t>2 </a:t>
            </a:r>
            <a:r>
              <a:rPr lang="zh-CN" altLang="en-US" sz="2000" dirty="0" smtClean="0"/>
              <a:t>种二级时钟源。</a:t>
            </a:r>
          </a:p>
          <a:p>
            <a:pPr marL="0" indent="450850"/>
            <a:r>
              <a:rPr lang="en-US" altLang="zh-CN" sz="2000" dirty="0" smtClean="0"/>
              <a:t>(1) 40kHz </a:t>
            </a:r>
            <a:r>
              <a:rPr lang="zh-CN" altLang="en-US" sz="2000" dirty="0" smtClean="0"/>
              <a:t>低速内部 </a:t>
            </a:r>
            <a:r>
              <a:rPr lang="en-US" altLang="zh-CN" sz="2000" dirty="0" smtClean="0"/>
              <a:t>RC</a:t>
            </a:r>
            <a:r>
              <a:rPr lang="zh-CN" altLang="en-US" sz="2000" dirty="0" smtClean="0"/>
              <a:t>。 可以用于驱动独立看门狗</a:t>
            </a:r>
            <a:r>
              <a:rPr lang="en-US" altLang="zh-CN" sz="2000" dirty="0" smtClean="0"/>
              <a:t>, </a:t>
            </a:r>
            <a:r>
              <a:rPr lang="zh-CN" altLang="en-US" sz="2000" dirty="0" smtClean="0"/>
              <a:t>或通过程序选择驱动 </a:t>
            </a:r>
            <a:r>
              <a:rPr lang="en-US" altLang="zh-CN" sz="2000" dirty="0" smtClean="0"/>
              <a:t>RTC, </a:t>
            </a:r>
            <a:r>
              <a:rPr lang="zh-CN" altLang="en-US" sz="2000" dirty="0" smtClean="0"/>
              <a:t>用于从停机</a:t>
            </a:r>
            <a:r>
              <a:rPr lang="en-US" altLang="zh-CN" sz="2000" dirty="0" smtClean="0"/>
              <a:t>/</a:t>
            </a:r>
            <a:r>
              <a:rPr lang="zh-CN" altLang="en-US" sz="2000" dirty="0" smtClean="0"/>
              <a:t>待机模式下自动唤醒系统。</a:t>
            </a:r>
          </a:p>
          <a:p>
            <a:pPr marL="0" indent="450850"/>
            <a:r>
              <a:rPr lang="en-US" altLang="zh-CN" sz="2000" dirty="0" smtClean="0"/>
              <a:t>(2) 32. 768kHz </a:t>
            </a:r>
            <a:r>
              <a:rPr lang="zh-CN" altLang="en-US" sz="2000" dirty="0" smtClean="0"/>
              <a:t>低速外部晶体。 也可用来通过程序选择驱动 </a:t>
            </a:r>
            <a:r>
              <a:rPr lang="en-US" altLang="zh-CN" sz="2000" dirty="0" smtClean="0"/>
              <a:t>RTC(RTCCLK)</a:t>
            </a:r>
            <a:r>
              <a:rPr lang="zh-CN" altLang="en-US" sz="2000" dirty="0" smtClean="0"/>
              <a:t>。 当不被使用时</a:t>
            </a:r>
            <a:r>
              <a:rPr lang="en-US" altLang="zh-CN" sz="2000" dirty="0" smtClean="0"/>
              <a:t>, </a:t>
            </a:r>
            <a:r>
              <a:rPr lang="zh-CN" altLang="en-US" sz="2000" dirty="0" smtClean="0"/>
              <a:t>任一个时钟源都可被独立地启动或关闭</a:t>
            </a:r>
            <a:r>
              <a:rPr lang="en-US" altLang="zh-CN" sz="2000" dirty="0" smtClean="0"/>
              <a:t>, </a:t>
            </a:r>
            <a:r>
              <a:rPr lang="zh-CN" altLang="en-US" sz="2000" dirty="0" smtClean="0"/>
              <a:t>由此优化系统功耗。</a:t>
            </a:r>
          </a:p>
          <a:p>
            <a:pPr marL="0" indent="450850"/>
            <a:r>
              <a:rPr lang="zh-CN" altLang="en-US" sz="2000" dirty="0" smtClean="0"/>
              <a:t>但内部 </a:t>
            </a:r>
            <a:r>
              <a:rPr lang="en-US" altLang="zh-CN" sz="2000" dirty="0" smtClean="0"/>
              <a:t>RC </a:t>
            </a:r>
            <a:r>
              <a:rPr lang="zh-CN" altLang="en-US" sz="2000" dirty="0" smtClean="0"/>
              <a:t>振荡器相比外部晶振来说不够准确</a:t>
            </a:r>
            <a:r>
              <a:rPr lang="en-US" altLang="zh-CN" sz="2000" dirty="0" smtClean="0"/>
              <a:t>, </a:t>
            </a:r>
            <a:r>
              <a:rPr lang="zh-CN" altLang="en-US" sz="2000" dirty="0" smtClean="0"/>
              <a:t>同时也不够稳定</a:t>
            </a:r>
            <a:r>
              <a:rPr lang="en-US" altLang="zh-CN" sz="2000" dirty="0" smtClean="0"/>
              <a:t>, </a:t>
            </a:r>
            <a:r>
              <a:rPr lang="zh-CN" altLang="en-US" sz="2000" dirty="0" smtClean="0"/>
              <a:t>所以在条件允许的情况下</a:t>
            </a:r>
            <a:r>
              <a:rPr lang="en-US" altLang="zh-CN" sz="2000" dirty="0" smtClean="0"/>
              <a:t>, </a:t>
            </a:r>
            <a:r>
              <a:rPr lang="zh-CN" altLang="en-US" sz="2000" dirty="0" smtClean="0"/>
              <a:t>建议尽量使用外部时钟源。 外部主时钟源主要作为 </a:t>
            </a:r>
            <a:r>
              <a:rPr lang="en-US" altLang="zh-CN" sz="2000" dirty="0" smtClean="0"/>
              <a:t>Cortex-M3 </a:t>
            </a:r>
            <a:r>
              <a:rPr lang="zh-CN" altLang="en-US" sz="2000" dirty="0" smtClean="0"/>
              <a:t>处理器核 </a:t>
            </a:r>
            <a:r>
              <a:rPr lang="en-US" altLang="zh-CN" sz="2000" dirty="0" smtClean="0"/>
              <a:t>STM32 </a:t>
            </a:r>
            <a:r>
              <a:rPr lang="zh-CN" altLang="en-US" sz="2000" dirty="0" smtClean="0"/>
              <a:t>外设的驱动时钟</a:t>
            </a:r>
            <a:r>
              <a:rPr lang="en-US" altLang="zh-CN" sz="2000" dirty="0" smtClean="0"/>
              <a:t>, </a:t>
            </a:r>
            <a:r>
              <a:rPr lang="zh-CN" altLang="en-US" sz="2000" dirty="0" smtClean="0"/>
              <a:t>一般称为高速外部振荡器</a:t>
            </a:r>
            <a:r>
              <a:rPr lang="en-US" altLang="zh-CN" sz="2000" dirty="0" smtClean="0"/>
              <a:t>(HSE OSC)</a:t>
            </a:r>
            <a:r>
              <a:rPr lang="zh-CN" altLang="en-US" sz="2000" dirty="0" smtClean="0"/>
              <a:t>。 </a:t>
            </a:r>
            <a:r>
              <a:rPr lang="en-US" altLang="zh-CN" sz="2000" dirty="0" smtClean="0"/>
              <a:t>STM32 </a:t>
            </a:r>
            <a:r>
              <a:rPr lang="zh-CN" altLang="en-US" sz="2000" dirty="0" smtClean="0"/>
              <a:t>还可以使用第二个外部振荡器</a:t>
            </a:r>
            <a:r>
              <a:rPr lang="en-US" altLang="zh-CN" sz="2000" dirty="0" smtClean="0"/>
              <a:t>, </a:t>
            </a:r>
            <a:r>
              <a:rPr lang="zh-CN" altLang="en-US" sz="2000" dirty="0" smtClean="0"/>
              <a:t>一般称为低速外部振荡器</a:t>
            </a:r>
            <a:r>
              <a:rPr lang="en-US" altLang="zh-CN" sz="2000" dirty="0" smtClean="0"/>
              <a:t>(LSE OSC)</a:t>
            </a:r>
            <a:r>
              <a:rPr lang="zh-CN" altLang="en-US" sz="2000" dirty="0" smtClean="0"/>
              <a:t>。 </a:t>
            </a:r>
            <a:r>
              <a:rPr lang="en-US" altLang="zh-CN" sz="2000" dirty="0" smtClean="0"/>
              <a:t>STM32 </a:t>
            </a:r>
            <a:r>
              <a:rPr lang="zh-CN" altLang="en-US" sz="2000" dirty="0" smtClean="0"/>
              <a:t>振荡器电路如图</a:t>
            </a:r>
            <a:r>
              <a:rPr lang="en-US" altLang="zh-CN" sz="2000" dirty="0" smtClean="0"/>
              <a:t>2. 6 </a:t>
            </a:r>
            <a:r>
              <a:rPr lang="zh-CN" altLang="en-US" sz="2000" dirty="0" smtClean="0"/>
              <a:t>所示。</a:t>
            </a:r>
            <a:endParaRPr lang="zh-CN" altLang="en-US" sz="2000" dirty="0"/>
          </a:p>
        </p:txBody>
      </p:sp>
    </p:spTree>
    <p:extLst>
      <p:ext uri="{BB962C8B-B14F-4D97-AF65-F5344CB8AC3E}">
        <p14:creationId xmlns:p14="http://schemas.microsoft.com/office/powerpoint/2010/main" val="1951887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1800" y="4800600"/>
            <a:ext cx="3121367"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2. 6</a:t>
            </a:r>
            <a:r>
              <a:rPr lang="zh-CN" altLang="en-US" dirty="0" smtClean="0">
                <a:solidFill>
                  <a:srgbClr val="C00000"/>
                </a:solidFill>
              </a:rPr>
              <a:t>　 </a:t>
            </a:r>
            <a:r>
              <a:rPr lang="en-US" altLang="zh-CN" dirty="0" smtClean="0">
                <a:solidFill>
                  <a:srgbClr val="C00000"/>
                </a:solidFill>
              </a:rPr>
              <a:t>STM32 </a:t>
            </a:r>
            <a:r>
              <a:rPr lang="zh-CN" altLang="en-US" dirty="0" smtClean="0">
                <a:solidFill>
                  <a:srgbClr val="C00000"/>
                </a:solidFill>
              </a:rPr>
              <a:t>振荡器电路</a:t>
            </a:r>
            <a:endParaRPr lang="zh-CN" altLang="en-US" dirty="0">
              <a:solidFill>
                <a:srgbClr val="C00000"/>
              </a:solidFill>
            </a:endParaRPr>
          </a:p>
        </p:txBody>
      </p:sp>
      <p:pic>
        <p:nvPicPr>
          <p:cNvPr id="624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86" r="3396"/>
          <a:stretch/>
        </p:blipFill>
        <p:spPr bwMode="auto">
          <a:xfrm>
            <a:off x="1341912" y="1143000"/>
            <a:ext cx="6163293" cy="35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065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28600"/>
            <a:ext cx="8229600" cy="1143000"/>
          </a:xfrm>
        </p:spPr>
        <p:txBody>
          <a:bodyPr/>
          <a:lstStyle/>
          <a:p>
            <a:r>
              <a:rPr lang="en-US" altLang="zh-CN" dirty="0"/>
              <a:t/>
            </a:r>
            <a:br>
              <a:rPr lang="en-US" altLang="zh-CN" dirty="0"/>
            </a:br>
            <a:r>
              <a:rPr lang="zh-CN" altLang="en-US" dirty="0"/>
              <a:t>本章简介</a:t>
            </a:r>
          </a:p>
        </p:txBody>
      </p:sp>
      <p:sp>
        <p:nvSpPr>
          <p:cNvPr id="20483" name="Rectangle 3"/>
          <p:cNvSpPr>
            <a:spLocks noGrp="1" noChangeArrowheads="1"/>
          </p:cNvSpPr>
          <p:nvPr>
            <p:ph type="body" idx="1"/>
          </p:nvPr>
        </p:nvSpPr>
        <p:spPr>
          <a:xfrm>
            <a:off x="533400" y="1371600"/>
            <a:ext cx="8229600" cy="4525963"/>
          </a:xfrm>
        </p:spPr>
        <p:txBody>
          <a:bodyPr/>
          <a:lstStyle/>
          <a:p>
            <a:pPr marL="0" indent="631825"/>
            <a:endParaRPr/>
          </a:p>
          <a:p>
            <a:pPr marL="0" indent="631825"/>
            <a:r>
              <a:rPr lang="zh-CN" altLang="en-US" dirty="0" smtClean="0"/>
              <a:t>本章主要包括 </a:t>
            </a:r>
            <a:r>
              <a:rPr lang="en-US" altLang="zh-CN" dirty="0" smtClean="0"/>
              <a:t>ARM Cortex-M3 </a:t>
            </a:r>
            <a:r>
              <a:rPr lang="zh-CN" altLang="en-US" dirty="0" smtClean="0"/>
              <a:t>内核架构、 </a:t>
            </a:r>
            <a:r>
              <a:rPr lang="en-US" altLang="zh-CN" dirty="0" smtClean="0"/>
              <a:t>STM32 </a:t>
            </a:r>
            <a:r>
              <a:rPr lang="zh-CN" altLang="en-US" dirty="0" smtClean="0"/>
              <a:t>系统结构、 典型芯片封装和引脚、 供电管理、 低功耗模式、 复位控制、 时钟控制、 </a:t>
            </a:r>
            <a:r>
              <a:rPr lang="en-US" altLang="zh-CN" dirty="0" smtClean="0"/>
              <a:t>STM32 </a:t>
            </a:r>
            <a:r>
              <a:rPr lang="zh-CN" altLang="en-US" dirty="0" smtClean="0"/>
              <a:t>时钟树和 </a:t>
            </a:r>
            <a:r>
              <a:rPr lang="en-US" altLang="zh-CN" dirty="0" smtClean="0"/>
              <a:t>STM32 </a:t>
            </a:r>
            <a:r>
              <a:rPr lang="zh-CN" altLang="en-US" dirty="0" smtClean="0"/>
              <a:t>单片机最小系统等内容。</a:t>
            </a:r>
          </a:p>
          <a:p>
            <a:pPr marL="0" indent="631825">
              <a:spcBef>
                <a:spcPts val="600"/>
              </a:spcBef>
              <a:spcAft>
                <a:spcPts val="600"/>
              </a:spcAft>
            </a:pPr>
            <a:r>
              <a:rPr lang="zh-CN" altLang="en-US" dirty="0" smtClean="0"/>
              <a:t>本章重点</a:t>
            </a:r>
          </a:p>
          <a:p>
            <a:pPr marL="0" indent="631825"/>
            <a:r>
              <a:rPr lang="en-US" altLang="zh-CN" dirty="0" smtClean="0"/>
              <a:t>ARM Cortex-M3 </a:t>
            </a:r>
            <a:r>
              <a:rPr lang="zh-CN" altLang="en-US" dirty="0" smtClean="0"/>
              <a:t>内核架构、 </a:t>
            </a:r>
            <a:r>
              <a:rPr lang="en-US" altLang="zh-CN" dirty="0" smtClean="0"/>
              <a:t>STM32 </a:t>
            </a:r>
            <a:r>
              <a:rPr lang="zh-CN" altLang="en-US" dirty="0" smtClean="0"/>
              <a:t>系统结构、 复位控制、 时钟控制、 </a:t>
            </a:r>
            <a:r>
              <a:rPr lang="en-US" altLang="zh-CN" dirty="0" smtClean="0"/>
              <a:t>STM32 </a:t>
            </a:r>
            <a:r>
              <a:rPr lang="zh-CN" altLang="en-US" dirty="0" smtClean="0"/>
              <a:t>时钟树和</a:t>
            </a:r>
            <a:r>
              <a:rPr lang="en-US" altLang="zh-CN" dirty="0" smtClean="0"/>
              <a:t>STM32 </a:t>
            </a:r>
            <a:r>
              <a:rPr lang="zh-CN" altLang="en-US" dirty="0" smtClean="0"/>
              <a:t>单片机最小系统等内容。</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1. 4. 3</a:t>
            </a:r>
            <a:r>
              <a:rPr lang="zh-CN" altLang="en-US" dirty="0" smtClean="0"/>
              <a:t>　 </a:t>
            </a:r>
            <a:r>
              <a:rPr lang="en-US" altLang="zh-CN" dirty="0" smtClean="0"/>
              <a:t>STM32 </a:t>
            </a:r>
            <a:r>
              <a:rPr lang="zh-CN" altLang="en-US" dirty="0" smtClean="0"/>
              <a:t>时钟树</a:t>
            </a:r>
            <a:endParaRPr lang="zh-CN" altLang="en-US" dirty="0"/>
          </a:p>
        </p:txBody>
      </p:sp>
      <p:sp>
        <p:nvSpPr>
          <p:cNvPr id="3" name="内容占位符 2"/>
          <p:cNvSpPr>
            <a:spLocks noGrp="1"/>
          </p:cNvSpPr>
          <p:nvPr>
            <p:ph idx="1"/>
          </p:nvPr>
        </p:nvSpPr>
        <p:spPr/>
        <p:txBody>
          <a:bodyPr/>
          <a:lstStyle/>
          <a:p>
            <a:pPr marL="0" indent="628650"/>
            <a:r>
              <a:rPr lang="zh-CN" altLang="en-US" dirty="0" smtClean="0"/>
              <a:t>时钟系统就是 </a:t>
            </a:r>
            <a:r>
              <a:rPr lang="en-US" altLang="zh-CN" dirty="0" smtClean="0"/>
              <a:t>CPU </a:t>
            </a:r>
            <a:r>
              <a:rPr lang="zh-CN" altLang="en-US" dirty="0" smtClean="0"/>
              <a:t>的脉搏。 </a:t>
            </a:r>
            <a:r>
              <a:rPr lang="en-US" altLang="zh-CN" dirty="0" smtClean="0"/>
              <a:t>STM32 </a:t>
            </a:r>
            <a:r>
              <a:rPr lang="zh-CN" altLang="en-US" dirty="0" smtClean="0"/>
              <a:t>的时钟系统比较复杂</a:t>
            </a:r>
            <a:r>
              <a:rPr lang="en-US" altLang="zh-CN" dirty="0" smtClean="0"/>
              <a:t>, </a:t>
            </a:r>
            <a:r>
              <a:rPr lang="zh-CN" altLang="en-US" dirty="0" smtClean="0"/>
              <a:t>不像简单的 </a:t>
            </a:r>
            <a:r>
              <a:rPr lang="en-US" altLang="zh-CN" dirty="0" smtClean="0"/>
              <a:t>51 </a:t>
            </a:r>
            <a:r>
              <a:rPr lang="zh-CN" altLang="en-US" dirty="0" smtClean="0"/>
              <a:t>单片机只需个系统时钟就可以解决一切问题。 </a:t>
            </a:r>
            <a:r>
              <a:rPr lang="en-US" altLang="zh-CN" dirty="0" smtClean="0"/>
              <a:t>STM32 </a:t>
            </a:r>
            <a:r>
              <a:rPr lang="zh-CN" altLang="en-US" dirty="0" smtClean="0"/>
              <a:t>本身非常复杂</a:t>
            </a:r>
            <a:r>
              <a:rPr lang="en-US" altLang="zh-CN" dirty="0" smtClean="0"/>
              <a:t>, </a:t>
            </a:r>
            <a:r>
              <a:rPr lang="zh-CN" altLang="en-US" dirty="0" smtClean="0"/>
              <a:t>外设也非常多</a:t>
            </a:r>
            <a:r>
              <a:rPr lang="en-US" altLang="zh-CN" dirty="0" smtClean="0"/>
              <a:t>, </a:t>
            </a:r>
            <a:r>
              <a:rPr lang="zh-CN" altLang="en-US" dirty="0" smtClean="0"/>
              <a:t>但并非所有的设都需要很高的系统时钟频率。 比如</a:t>
            </a:r>
            <a:r>
              <a:rPr lang="en-US" altLang="zh-CN" dirty="0" smtClean="0"/>
              <a:t>, </a:t>
            </a:r>
            <a:r>
              <a:rPr lang="zh-CN" altLang="en-US" dirty="0" smtClean="0"/>
              <a:t>看门狗以及 </a:t>
            </a:r>
            <a:r>
              <a:rPr lang="en-US" altLang="zh-CN" dirty="0" smtClean="0"/>
              <a:t>RTC </a:t>
            </a:r>
            <a:r>
              <a:rPr lang="zh-CN" altLang="en-US" dirty="0" smtClean="0"/>
              <a:t>只需要几十千赫兹的时钟即可。</a:t>
            </a:r>
          </a:p>
          <a:p>
            <a:pPr marL="0" indent="628650"/>
            <a:r>
              <a:rPr lang="zh-CN" altLang="en-US" dirty="0" smtClean="0"/>
              <a:t>同一电路中</a:t>
            </a:r>
            <a:r>
              <a:rPr lang="en-US" altLang="zh-CN" dirty="0" smtClean="0"/>
              <a:t>, </a:t>
            </a:r>
            <a:r>
              <a:rPr lang="zh-CN" altLang="en-US" dirty="0" smtClean="0"/>
              <a:t>时钟频率越高</a:t>
            </a:r>
            <a:r>
              <a:rPr lang="en-US" altLang="zh-CN" dirty="0" smtClean="0"/>
              <a:t>, </a:t>
            </a:r>
            <a:r>
              <a:rPr lang="zh-CN" altLang="en-US" dirty="0" smtClean="0"/>
              <a:t>功耗就越大</a:t>
            </a:r>
            <a:r>
              <a:rPr lang="en-US" altLang="zh-CN" dirty="0" smtClean="0"/>
              <a:t>, </a:t>
            </a:r>
            <a:r>
              <a:rPr lang="zh-CN" altLang="en-US" dirty="0" smtClean="0"/>
              <a:t>同时抗电磁干扰能力也会越弱</a:t>
            </a:r>
            <a:r>
              <a:rPr lang="en-US" altLang="zh-CN" dirty="0" smtClean="0"/>
              <a:t>, </a:t>
            </a:r>
            <a:r>
              <a:rPr lang="zh-CN" altLang="en-US" dirty="0" smtClean="0"/>
              <a:t>所以较为复的 </a:t>
            </a:r>
            <a:r>
              <a:rPr lang="en-US" altLang="zh-CN" dirty="0" smtClean="0"/>
              <a:t>MCU </a:t>
            </a:r>
            <a:r>
              <a:rPr lang="zh-CN" altLang="en-US" dirty="0" smtClean="0"/>
              <a:t>都使用多时钟源。 </a:t>
            </a:r>
            <a:r>
              <a:rPr lang="en-US" altLang="zh-CN" dirty="0" smtClean="0"/>
              <a:t>STM32 </a:t>
            </a:r>
            <a:r>
              <a:rPr lang="zh-CN" altLang="en-US" dirty="0" smtClean="0"/>
              <a:t>系统时钟树如图</a:t>
            </a:r>
            <a:r>
              <a:rPr lang="en-US" altLang="zh-CN" dirty="0" smtClean="0"/>
              <a:t>2. 7 </a:t>
            </a:r>
            <a:r>
              <a:rPr lang="zh-CN" altLang="en-US" dirty="0" smtClean="0"/>
              <a:t>所示。</a:t>
            </a:r>
            <a:endParaRPr lang="zh-CN" altLang="en-US" dirty="0"/>
          </a:p>
        </p:txBody>
      </p:sp>
    </p:spTree>
    <p:extLst>
      <p:ext uri="{BB962C8B-B14F-4D97-AF65-F5344CB8AC3E}">
        <p14:creationId xmlns:p14="http://schemas.microsoft.com/office/powerpoint/2010/main" val="781469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6450" y="6927"/>
            <a:ext cx="4991100" cy="631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2743200" y="6367318"/>
            <a:ext cx="3121367"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2. 7</a:t>
            </a:r>
            <a:r>
              <a:rPr lang="zh-CN" altLang="en-US" dirty="0" smtClean="0">
                <a:solidFill>
                  <a:srgbClr val="C00000"/>
                </a:solidFill>
              </a:rPr>
              <a:t>　 </a:t>
            </a:r>
            <a:r>
              <a:rPr lang="en-US" altLang="zh-CN" dirty="0" smtClean="0">
                <a:solidFill>
                  <a:srgbClr val="C00000"/>
                </a:solidFill>
              </a:rPr>
              <a:t>STM32 </a:t>
            </a:r>
            <a:r>
              <a:rPr lang="zh-CN" altLang="en-US" dirty="0" smtClean="0">
                <a:solidFill>
                  <a:srgbClr val="C00000"/>
                </a:solidFill>
              </a:rPr>
              <a:t>系统时钟树</a:t>
            </a:r>
            <a:endParaRPr lang="zh-CN" altLang="en-US" dirty="0">
              <a:solidFill>
                <a:srgbClr val="C00000"/>
              </a:solidFill>
            </a:endParaRPr>
          </a:p>
        </p:txBody>
      </p:sp>
    </p:spTree>
    <p:extLst>
      <p:ext uri="{BB962C8B-B14F-4D97-AF65-F5344CB8AC3E}">
        <p14:creationId xmlns:p14="http://schemas.microsoft.com/office/powerpoint/2010/main" val="20118312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791" y="304800"/>
            <a:ext cx="8074099"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60704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08709"/>
            <a:ext cx="8827626" cy="5763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4692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9792"/>
            <a:ext cx="8229600" cy="1143000"/>
          </a:xfrm>
        </p:spPr>
        <p:txBody>
          <a:bodyPr/>
          <a:lstStyle/>
          <a:p>
            <a:r>
              <a:rPr lang="en-US" altLang="zh-CN" dirty="0" smtClean="0"/>
              <a:t>2. 5</a:t>
            </a:r>
            <a:r>
              <a:rPr lang="zh-CN" altLang="en-US" dirty="0" smtClean="0"/>
              <a:t>　 </a:t>
            </a:r>
            <a:r>
              <a:rPr lang="en-US" altLang="zh-CN" dirty="0" smtClean="0"/>
              <a:t>STM32 </a:t>
            </a:r>
            <a:r>
              <a:rPr lang="zh-CN" altLang="en-US" dirty="0" smtClean="0"/>
              <a:t>单片机最小系统</a:t>
            </a:r>
            <a:endParaRPr lang="zh-CN" altLang="en-US" dirty="0"/>
          </a:p>
        </p:txBody>
      </p:sp>
      <p:sp>
        <p:nvSpPr>
          <p:cNvPr id="3" name="内容占位符 2"/>
          <p:cNvSpPr>
            <a:spLocks noGrp="1"/>
          </p:cNvSpPr>
          <p:nvPr>
            <p:ph idx="1"/>
          </p:nvPr>
        </p:nvSpPr>
        <p:spPr>
          <a:xfrm>
            <a:off x="457200" y="990600"/>
            <a:ext cx="8229600" cy="4525963"/>
          </a:xfrm>
        </p:spPr>
        <p:txBody>
          <a:bodyPr/>
          <a:lstStyle/>
          <a:p>
            <a:pPr marL="0" indent="628650"/>
            <a:r>
              <a:rPr lang="zh-CN" altLang="en-US" dirty="0" smtClean="0"/>
              <a:t>基于 </a:t>
            </a:r>
            <a:r>
              <a:rPr lang="en-US" altLang="zh-CN" dirty="0" smtClean="0"/>
              <a:t>STM32 </a:t>
            </a:r>
            <a:r>
              <a:rPr lang="zh-CN" altLang="en-US" dirty="0" smtClean="0"/>
              <a:t>的单片机最小系统主要由五部分组成</a:t>
            </a:r>
            <a:r>
              <a:rPr lang="en-US" altLang="zh-CN" dirty="0" smtClean="0"/>
              <a:t>, </a:t>
            </a:r>
            <a:r>
              <a:rPr lang="zh-CN" altLang="en-US" dirty="0" smtClean="0"/>
              <a:t>而每个部分均有其各自的特点。</a:t>
            </a:r>
            <a:endParaRPr lang="en-US" altLang="zh-CN" dirty="0" smtClean="0"/>
          </a:p>
          <a:p>
            <a:pPr marL="0" indent="628650"/>
            <a:r>
              <a:rPr lang="zh-CN" altLang="en-US" dirty="0" smtClean="0"/>
              <a:t>基于 </a:t>
            </a:r>
            <a:r>
              <a:rPr lang="en-US" altLang="zh-CN" dirty="0" smtClean="0"/>
              <a:t>STM32F103Vx-LQFP100 </a:t>
            </a:r>
            <a:r>
              <a:rPr lang="zh-CN" altLang="en-US" dirty="0" smtClean="0"/>
              <a:t>的最小系统原理图如图 </a:t>
            </a:r>
            <a:r>
              <a:rPr lang="en-US" altLang="zh-CN" dirty="0" smtClean="0"/>
              <a:t>2. 8 </a:t>
            </a:r>
            <a:r>
              <a:rPr lang="zh-CN" altLang="en-US" dirty="0" smtClean="0"/>
              <a:t>所示。 该最小系统的五个组成部</a:t>
            </a:r>
          </a:p>
          <a:p>
            <a:pPr marL="0" indent="628650"/>
            <a:r>
              <a:rPr lang="zh-CN" altLang="en-US" dirty="0" smtClean="0"/>
              <a:t>分包括电源、 复位、 时钟、 下载电路和启动模式。 下面分别说明这几部分的功能。</a:t>
            </a:r>
          </a:p>
          <a:p>
            <a:pPr marL="0" indent="628650"/>
            <a:r>
              <a:rPr lang="en-US" altLang="zh-CN" dirty="0" smtClean="0"/>
              <a:t>(1) </a:t>
            </a:r>
            <a:r>
              <a:rPr lang="zh-CN" altLang="en-US" dirty="0" smtClean="0"/>
              <a:t>电源。 基于 </a:t>
            </a:r>
            <a:r>
              <a:rPr lang="en-US" altLang="zh-CN" dirty="0" smtClean="0"/>
              <a:t>STM32 </a:t>
            </a:r>
            <a:r>
              <a:rPr lang="zh-CN" altLang="en-US" dirty="0" smtClean="0"/>
              <a:t>的系统开发板均可以有多种供电方式</a:t>
            </a:r>
            <a:r>
              <a:rPr lang="en-US" altLang="zh-CN" dirty="0" smtClean="0"/>
              <a:t>, </a:t>
            </a:r>
            <a:r>
              <a:rPr lang="zh-CN" altLang="en-US" dirty="0" smtClean="0"/>
              <a:t>由电源稳压芯片产生</a:t>
            </a:r>
            <a:r>
              <a:rPr lang="en-US" altLang="zh-CN" dirty="0" smtClean="0"/>
              <a:t>3. 3V</a:t>
            </a:r>
            <a:r>
              <a:rPr lang="zh-CN" altLang="en-US" dirty="0" smtClean="0"/>
              <a:t>、 </a:t>
            </a:r>
            <a:r>
              <a:rPr lang="en-US" altLang="zh-CN" dirty="0" smtClean="0"/>
              <a:t>2. 5V</a:t>
            </a:r>
            <a:r>
              <a:rPr lang="zh-CN" altLang="en-US" dirty="0" smtClean="0"/>
              <a:t>、 </a:t>
            </a:r>
            <a:r>
              <a:rPr lang="en-US" altLang="zh-CN" dirty="0" smtClean="0"/>
              <a:t>2. 8V </a:t>
            </a:r>
            <a:r>
              <a:rPr lang="zh-CN" altLang="en-US" dirty="0" smtClean="0"/>
              <a:t>三种电压。 一般情况下</a:t>
            </a:r>
            <a:r>
              <a:rPr lang="en-US" altLang="zh-CN" dirty="0" smtClean="0"/>
              <a:t>, 3. 3V </a:t>
            </a:r>
            <a:r>
              <a:rPr lang="zh-CN" altLang="en-US" dirty="0" smtClean="0"/>
              <a:t>给 </a:t>
            </a:r>
            <a:r>
              <a:rPr lang="en-US" altLang="zh-CN" dirty="0" smtClean="0"/>
              <a:t>STM32 </a:t>
            </a:r>
            <a:r>
              <a:rPr lang="zh-CN" altLang="en-US" dirty="0" smtClean="0"/>
              <a:t>开发板和 </a:t>
            </a:r>
            <a:r>
              <a:rPr lang="en-US" altLang="zh-CN" dirty="0" smtClean="0"/>
              <a:t>CPU </a:t>
            </a:r>
            <a:r>
              <a:rPr lang="zh-CN" altLang="en-US" dirty="0" smtClean="0"/>
              <a:t>供电</a:t>
            </a:r>
            <a:r>
              <a:rPr lang="en-US" altLang="zh-CN" dirty="0" smtClean="0"/>
              <a:t>; </a:t>
            </a:r>
            <a:r>
              <a:rPr lang="zh-CN" altLang="en-US" dirty="0" smtClean="0"/>
              <a:t>而 </a:t>
            </a:r>
            <a:r>
              <a:rPr lang="en-US" altLang="zh-CN" dirty="0" smtClean="0"/>
              <a:t>2. 5V</a:t>
            </a:r>
            <a:r>
              <a:rPr lang="zh-CN" altLang="en-US" dirty="0" smtClean="0"/>
              <a:t>和</a:t>
            </a:r>
            <a:r>
              <a:rPr lang="en-US" altLang="zh-CN" dirty="0" smtClean="0"/>
              <a:t>2. 8V </a:t>
            </a:r>
            <a:r>
              <a:rPr lang="zh-CN" altLang="en-US" dirty="0" smtClean="0"/>
              <a:t>多给专用功能芯片供电</a:t>
            </a:r>
            <a:r>
              <a:rPr lang="en-US" altLang="zh-CN" dirty="0" smtClean="0"/>
              <a:t>, </a:t>
            </a:r>
            <a:r>
              <a:rPr lang="zh-CN" altLang="en-US" dirty="0" smtClean="0"/>
              <a:t>如 </a:t>
            </a:r>
            <a:r>
              <a:rPr lang="en-US" altLang="zh-CN" dirty="0" smtClean="0"/>
              <a:t>MP3 </a:t>
            </a:r>
            <a:r>
              <a:rPr lang="zh-CN" altLang="en-US" dirty="0" smtClean="0"/>
              <a:t>芯片等。</a:t>
            </a:r>
          </a:p>
        </p:txBody>
      </p:sp>
    </p:spTree>
    <p:extLst>
      <p:ext uri="{BB962C8B-B14F-4D97-AF65-F5344CB8AC3E}">
        <p14:creationId xmlns:p14="http://schemas.microsoft.com/office/powerpoint/2010/main" val="35605754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0"/>
            <a:ext cx="54864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2438400" y="6287777"/>
            <a:ext cx="3207929" cy="338554"/>
          </a:xfrm>
          <a:prstGeom prst="rect">
            <a:avLst/>
          </a:prstGeom>
        </p:spPr>
        <p:txBody>
          <a:bodyPr wrap="none">
            <a:spAutoFit/>
          </a:bodyPr>
          <a:lstStyle/>
          <a:p>
            <a:r>
              <a:rPr lang="zh-CN" altLang="en-US" sz="1600" b="1" dirty="0" smtClean="0">
                <a:solidFill>
                  <a:srgbClr val="C00000"/>
                </a:solidFill>
              </a:rPr>
              <a:t>图 </a:t>
            </a:r>
            <a:r>
              <a:rPr lang="en-US" altLang="zh-CN" sz="1600" b="1" dirty="0" smtClean="0">
                <a:solidFill>
                  <a:srgbClr val="C00000"/>
                </a:solidFill>
              </a:rPr>
              <a:t>2. 8</a:t>
            </a:r>
            <a:r>
              <a:rPr lang="zh-CN" altLang="en-US" sz="1600" b="1" dirty="0" smtClean="0">
                <a:solidFill>
                  <a:srgbClr val="C00000"/>
                </a:solidFill>
              </a:rPr>
              <a:t>　 </a:t>
            </a:r>
            <a:r>
              <a:rPr lang="en-US" altLang="zh-CN" sz="1600" b="1" dirty="0" smtClean="0">
                <a:solidFill>
                  <a:srgbClr val="C00000"/>
                </a:solidFill>
              </a:rPr>
              <a:t>STM32 </a:t>
            </a:r>
            <a:r>
              <a:rPr lang="zh-CN" altLang="en-US" sz="1600" b="1" dirty="0" smtClean="0">
                <a:solidFill>
                  <a:srgbClr val="C00000"/>
                </a:solidFill>
              </a:rPr>
              <a:t>最小系统原理图</a:t>
            </a:r>
            <a:endParaRPr lang="zh-CN" altLang="en-US" sz="1600" b="1" dirty="0">
              <a:solidFill>
                <a:srgbClr val="C00000"/>
              </a:solidFill>
            </a:endParaRPr>
          </a:p>
        </p:txBody>
      </p:sp>
    </p:spTree>
    <p:extLst>
      <p:ext uri="{BB962C8B-B14F-4D97-AF65-F5344CB8AC3E}">
        <p14:creationId xmlns:p14="http://schemas.microsoft.com/office/powerpoint/2010/main" val="3775927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66800"/>
            <a:ext cx="8229600" cy="4525963"/>
          </a:xfrm>
        </p:spPr>
        <p:txBody>
          <a:bodyPr/>
          <a:lstStyle/>
          <a:p>
            <a:pPr marL="0" indent="628650"/>
            <a:r>
              <a:rPr lang="en-US" altLang="zh-CN" dirty="0" smtClean="0"/>
              <a:t>(2) </a:t>
            </a:r>
            <a:r>
              <a:rPr lang="zh-CN" altLang="en-US" dirty="0" smtClean="0"/>
              <a:t>复位。 </a:t>
            </a:r>
            <a:r>
              <a:rPr lang="en-US" altLang="zh-CN" dirty="0" smtClean="0"/>
              <a:t>CPU </a:t>
            </a:r>
            <a:r>
              <a:rPr lang="zh-CN" altLang="en-US" dirty="0" smtClean="0"/>
              <a:t>主芯片具有复位管脚</a:t>
            </a:r>
            <a:r>
              <a:rPr lang="en-US" altLang="zh-CN" dirty="0" smtClean="0"/>
              <a:t>, </a:t>
            </a:r>
            <a:r>
              <a:rPr lang="zh-CN" altLang="en-US" dirty="0" smtClean="0"/>
              <a:t>一般通过一个 </a:t>
            </a:r>
            <a:r>
              <a:rPr lang="en-US" altLang="zh-CN" dirty="0" smtClean="0"/>
              <a:t>RC </a:t>
            </a:r>
            <a:r>
              <a:rPr lang="zh-CN" altLang="en-US" dirty="0" smtClean="0"/>
              <a:t>振荡电路实现手动复位。</a:t>
            </a:r>
          </a:p>
          <a:p>
            <a:pPr marL="0" indent="628650"/>
            <a:r>
              <a:rPr lang="en-US" altLang="zh-CN" dirty="0" smtClean="0"/>
              <a:t>(3) </a:t>
            </a:r>
            <a:r>
              <a:rPr lang="zh-CN" altLang="en-US" dirty="0" smtClean="0"/>
              <a:t>时钟。 一般情况下</a:t>
            </a:r>
            <a:r>
              <a:rPr lang="en-US" altLang="zh-CN" dirty="0" smtClean="0"/>
              <a:t>, STM32 </a:t>
            </a:r>
            <a:r>
              <a:rPr lang="zh-CN" altLang="en-US" dirty="0" smtClean="0"/>
              <a:t>单片机系统板具有多种时钟电路。 其中</a:t>
            </a:r>
            <a:r>
              <a:rPr lang="en-US" altLang="zh-CN" dirty="0" smtClean="0"/>
              <a:t>, 32. 768K </a:t>
            </a:r>
            <a:r>
              <a:rPr lang="zh-CN" altLang="en-US" dirty="0" smtClean="0"/>
              <a:t>为低速晶振</a:t>
            </a:r>
            <a:r>
              <a:rPr lang="en-US" altLang="zh-CN" dirty="0" smtClean="0"/>
              <a:t>, </a:t>
            </a:r>
            <a:r>
              <a:rPr lang="zh-CN" altLang="en-US" dirty="0" smtClean="0"/>
              <a:t>接到</a:t>
            </a:r>
            <a:r>
              <a:rPr lang="en-US" altLang="zh-CN" dirty="0" smtClean="0"/>
              <a:t>CPU </a:t>
            </a:r>
            <a:r>
              <a:rPr lang="zh-CN" altLang="en-US" dirty="0" smtClean="0"/>
              <a:t>主芯片的</a:t>
            </a:r>
            <a:r>
              <a:rPr lang="en-US" altLang="zh-CN" dirty="0" smtClean="0"/>
              <a:t>8 </a:t>
            </a:r>
            <a:r>
              <a:rPr lang="zh-CN" altLang="en-US" dirty="0" smtClean="0"/>
              <a:t>和</a:t>
            </a:r>
            <a:r>
              <a:rPr lang="en-US" altLang="zh-CN" dirty="0" smtClean="0"/>
              <a:t>9 </a:t>
            </a:r>
            <a:r>
              <a:rPr lang="zh-CN" altLang="en-US" dirty="0" smtClean="0"/>
              <a:t>管脚。 而</a:t>
            </a:r>
            <a:r>
              <a:rPr lang="en-US" altLang="zh-CN" dirty="0" smtClean="0"/>
              <a:t>8M </a:t>
            </a:r>
            <a:r>
              <a:rPr lang="zh-CN" altLang="en-US" dirty="0" smtClean="0"/>
              <a:t>高速晶振接到</a:t>
            </a:r>
            <a:r>
              <a:rPr lang="en-US" altLang="zh-CN" dirty="0" smtClean="0"/>
              <a:t>CPU </a:t>
            </a:r>
            <a:r>
              <a:rPr lang="zh-CN" altLang="en-US" dirty="0" smtClean="0"/>
              <a:t>主芯片的</a:t>
            </a:r>
            <a:r>
              <a:rPr lang="en-US" altLang="zh-CN" dirty="0" smtClean="0"/>
              <a:t>12 </a:t>
            </a:r>
            <a:r>
              <a:rPr lang="zh-CN" altLang="en-US" dirty="0" smtClean="0"/>
              <a:t>和</a:t>
            </a:r>
            <a:r>
              <a:rPr lang="en-US" altLang="zh-CN" dirty="0" smtClean="0"/>
              <a:t>13 </a:t>
            </a:r>
            <a:r>
              <a:rPr lang="zh-CN" altLang="en-US" dirty="0" smtClean="0"/>
              <a:t>号管脚。 内部还有分频电路</a:t>
            </a:r>
            <a:r>
              <a:rPr lang="en-US" altLang="zh-CN" dirty="0" smtClean="0"/>
              <a:t>, </a:t>
            </a:r>
            <a:r>
              <a:rPr lang="zh-CN" altLang="en-US" dirty="0" smtClean="0"/>
              <a:t>这使得 </a:t>
            </a:r>
            <a:r>
              <a:rPr lang="en-US" altLang="zh-CN" dirty="0" smtClean="0"/>
              <a:t>STM32 </a:t>
            </a:r>
            <a:r>
              <a:rPr lang="zh-CN" altLang="en-US" dirty="0" smtClean="0"/>
              <a:t>有很多时钟源</a:t>
            </a:r>
            <a:r>
              <a:rPr lang="en-US" altLang="zh-CN" dirty="0" smtClean="0"/>
              <a:t>, </a:t>
            </a:r>
            <a:r>
              <a:rPr lang="zh-CN" altLang="en-US" dirty="0" smtClean="0"/>
              <a:t>方便各种频率功能模块的使用。</a:t>
            </a:r>
          </a:p>
          <a:p>
            <a:pPr marL="0" indent="628650"/>
            <a:r>
              <a:rPr lang="en-US" altLang="zh-CN" dirty="0" smtClean="0"/>
              <a:t>(4) </a:t>
            </a:r>
            <a:r>
              <a:rPr lang="zh-CN" altLang="en-US" dirty="0" smtClean="0"/>
              <a:t>下载电路。 </a:t>
            </a:r>
            <a:r>
              <a:rPr lang="en-US" altLang="zh-CN" dirty="0" smtClean="0"/>
              <a:t>STM32 </a:t>
            </a:r>
            <a:r>
              <a:rPr lang="zh-CN" altLang="en-US" dirty="0" smtClean="0"/>
              <a:t>系统开发板一般可具有五种下载方式</a:t>
            </a:r>
            <a:r>
              <a:rPr lang="en-US" altLang="zh-CN" dirty="0" smtClean="0"/>
              <a:t>, </a:t>
            </a:r>
            <a:r>
              <a:rPr lang="zh-CN" altLang="en-US" dirty="0" smtClean="0"/>
              <a:t>分别是</a:t>
            </a:r>
            <a:r>
              <a:rPr lang="en-US" altLang="zh-CN" dirty="0" smtClean="0"/>
              <a:t>: USB-RS232 </a:t>
            </a:r>
            <a:r>
              <a:rPr lang="zh-CN" altLang="en-US" dirty="0" smtClean="0"/>
              <a:t>下载方式、 </a:t>
            </a:r>
            <a:r>
              <a:rPr lang="en-US" altLang="zh-CN" dirty="0" smtClean="0"/>
              <a:t>RS232 </a:t>
            </a:r>
            <a:r>
              <a:rPr lang="zh-CN" altLang="en-US" dirty="0" smtClean="0"/>
              <a:t>下载方式、 </a:t>
            </a:r>
            <a:r>
              <a:rPr lang="en-US" altLang="zh-CN" dirty="0" smtClean="0"/>
              <a:t>USB </a:t>
            </a:r>
            <a:r>
              <a:rPr lang="zh-CN" altLang="en-US" dirty="0" smtClean="0"/>
              <a:t>下载方式、 </a:t>
            </a:r>
            <a:r>
              <a:rPr lang="en-US" altLang="zh-CN" dirty="0" smtClean="0"/>
              <a:t>ST-LINK </a:t>
            </a:r>
            <a:r>
              <a:rPr lang="zh-CN" altLang="en-US" dirty="0" smtClean="0"/>
              <a:t>仿真下载方式和 </a:t>
            </a:r>
            <a:r>
              <a:rPr lang="en-US" altLang="zh-CN" dirty="0" smtClean="0"/>
              <a:t>JLINK </a:t>
            </a:r>
            <a:r>
              <a:rPr lang="zh-CN" altLang="en-US" dirty="0" smtClean="0"/>
              <a:t>仿真器下载方式。</a:t>
            </a:r>
          </a:p>
          <a:p>
            <a:endParaRPr lang="zh-CN" altLang="en-US" dirty="0"/>
          </a:p>
        </p:txBody>
      </p:sp>
    </p:spTree>
    <p:extLst>
      <p:ext uri="{BB962C8B-B14F-4D97-AF65-F5344CB8AC3E}">
        <p14:creationId xmlns:p14="http://schemas.microsoft.com/office/powerpoint/2010/main" val="1996973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3400" y="304801"/>
            <a:ext cx="8229600" cy="3124200"/>
          </a:xfrm>
        </p:spPr>
        <p:txBody>
          <a:bodyPr/>
          <a:lstStyle/>
          <a:p>
            <a:pPr marL="0" indent="534988">
              <a:spcAft>
                <a:spcPts val="600"/>
              </a:spcAft>
            </a:pPr>
            <a:r>
              <a:rPr lang="en-US" altLang="zh-CN" sz="2000" dirty="0" smtClean="0">
                <a:solidFill>
                  <a:srgbClr val="C00000"/>
                </a:solidFill>
              </a:rPr>
              <a:t>(5) </a:t>
            </a:r>
            <a:r>
              <a:rPr lang="zh-CN" altLang="en-US" sz="2000" dirty="0" smtClean="0">
                <a:solidFill>
                  <a:srgbClr val="C00000"/>
                </a:solidFill>
              </a:rPr>
              <a:t>启动模式</a:t>
            </a:r>
            <a:endParaRPr lang="en-US" altLang="zh-CN" sz="2000" dirty="0" smtClean="0">
              <a:solidFill>
                <a:srgbClr val="C00000"/>
              </a:solidFill>
            </a:endParaRPr>
          </a:p>
          <a:p>
            <a:pPr marL="0" indent="534988"/>
            <a:r>
              <a:rPr lang="zh-CN" altLang="en-US" sz="2000" dirty="0" smtClean="0"/>
              <a:t>一般情况下</a:t>
            </a:r>
            <a:r>
              <a:rPr lang="en-US" altLang="zh-CN" sz="2000" dirty="0" smtClean="0"/>
              <a:t>, </a:t>
            </a:r>
            <a:r>
              <a:rPr lang="zh-CN" altLang="en-US" sz="2000" dirty="0" smtClean="0"/>
              <a:t>基于</a:t>
            </a:r>
            <a:r>
              <a:rPr lang="en-US" altLang="zh-CN" sz="2000" dirty="0" smtClean="0"/>
              <a:t>STM32 </a:t>
            </a:r>
            <a:r>
              <a:rPr lang="zh-CN" altLang="en-US" sz="2000" dirty="0" smtClean="0"/>
              <a:t>的开发板具有三种启动模式</a:t>
            </a:r>
            <a:r>
              <a:rPr lang="en-US" altLang="zh-CN" sz="2000" dirty="0" smtClean="0"/>
              <a:t>, </a:t>
            </a:r>
            <a:r>
              <a:rPr lang="zh-CN" altLang="en-US" sz="2000" dirty="0" smtClean="0"/>
              <a:t>分别是</a:t>
            </a:r>
            <a:r>
              <a:rPr lang="en-US" altLang="zh-CN" sz="2000" dirty="0" smtClean="0"/>
              <a:t>: </a:t>
            </a:r>
            <a:r>
              <a:rPr lang="zh-CN" altLang="en-US" sz="2000" dirty="0" smtClean="0"/>
              <a:t>主闪存存储器被选为启动区域、 系统存储器被选为启动区域和内置 </a:t>
            </a:r>
            <a:r>
              <a:rPr lang="en-US" altLang="zh-CN" sz="2000" dirty="0" smtClean="0"/>
              <a:t>SRAM </a:t>
            </a:r>
            <a:r>
              <a:rPr lang="zh-CN" altLang="en-US" sz="2000" dirty="0" smtClean="0"/>
              <a:t>被选为启动区域。 这三种启动模式的转化可以通过开发板上的“</a:t>
            </a:r>
            <a:r>
              <a:rPr lang="en-US" altLang="zh-CN" sz="2000" dirty="0" smtClean="0"/>
              <a:t>BOOT”</a:t>
            </a:r>
            <a:r>
              <a:rPr lang="zh-CN" altLang="en-US" sz="2000" dirty="0" smtClean="0"/>
              <a:t>跳线完成</a:t>
            </a:r>
            <a:r>
              <a:rPr lang="en-US" altLang="zh-CN" sz="2000" dirty="0" smtClean="0"/>
              <a:t>, </a:t>
            </a:r>
            <a:r>
              <a:rPr lang="zh-CN" altLang="en-US" sz="2000" dirty="0" smtClean="0"/>
              <a:t>其启动模式选择原理图如图</a:t>
            </a:r>
            <a:r>
              <a:rPr lang="en-US" altLang="zh-CN" sz="2000" dirty="0" smtClean="0"/>
              <a:t>2. 9 </a:t>
            </a:r>
            <a:r>
              <a:rPr lang="zh-CN" altLang="en-US" sz="2000" dirty="0" smtClean="0"/>
              <a:t>所示。</a:t>
            </a:r>
            <a:endParaRPr lang="en-US" altLang="zh-CN" sz="2000" dirty="0" smtClean="0"/>
          </a:p>
          <a:p>
            <a:pPr marL="0" indent="534988"/>
            <a:r>
              <a:rPr lang="zh-CN" altLang="en-US" sz="2000" dirty="0" smtClean="0"/>
              <a:t>当两个跳线帽分别插入</a:t>
            </a:r>
            <a:r>
              <a:rPr lang="en-US" altLang="zh-CN" sz="2000" dirty="0" smtClean="0"/>
              <a:t>3</a:t>
            </a:r>
            <a:r>
              <a:rPr lang="zh-CN" altLang="en-US" sz="2000" dirty="0" smtClean="0"/>
              <a:t>、 </a:t>
            </a:r>
            <a:r>
              <a:rPr lang="en-US" altLang="zh-CN" sz="2000" dirty="0" smtClean="0"/>
              <a:t>5 </a:t>
            </a:r>
            <a:r>
              <a:rPr lang="zh-CN" altLang="en-US" sz="2000" dirty="0" smtClean="0"/>
              <a:t>针脚和 </a:t>
            </a:r>
            <a:r>
              <a:rPr lang="en-US" altLang="zh-CN" sz="2000" dirty="0" smtClean="0"/>
              <a:t>4</a:t>
            </a:r>
            <a:r>
              <a:rPr lang="zh-CN" altLang="en-US" sz="2000" dirty="0" smtClean="0"/>
              <a:t>、 </a:t>
            </a:r>
            <a:r>
              <a:rPr lang="en-US" altLang="zh-CN" sz="2000" dirty="0" smtClean="0"/>
              <a:t>6 </a:t>
            </a:r>
            <a:r>
              <a:rPr lang="zh-CN" altLang="en-US" sz="2000" dirty="0" smtClean="0"/>
              <a:t>针脚后</a:t>
            </a:r>
            <a:r>
              <a:rPr lang="en-US" altLang="zh-CN" sz="2000" dirty="0" smtClean="0"/>
              <a:t>, </a:t>
            </a:r>
            <a:r>
              <a:rPr lang="zh-CN" altLang="en-US" sz="2000" dirty="0" smtClean="0"/>
              <a:t>启动模式是从主闪存存储器启动</a:t>
            </a:r>
            <a:r>
              <a:rPr lang="en-US" altLang="zh-CN" sz="2000" dirty="0" smtClean="0"/>
              <a:t>;</a:t>
            </a:r>
            <a:r>
              <a:rPr lang="zh-CN" altLang="en-US" sz="2000" dirty="0" smtClean="0"/>
              <a:t>当两个跳线帽分别插入</a:t>
            </a:r>
            <a:r>
              <a:rPr lang="en-US" altLang="zh-CN" sz="2000" dirty="0" smtClean="0"/>
              <a:t>1</a:t>
            </a:r>
            <a:r>
              <a:rPr lang="zh-CN" altLang="en-US" sz="2000" dirty="0" smtClean="0"/>
              <a:t>、 </a:t>
            </a:r>
            <a:r>
              <a:rPr lang="en-US" altLang="zh-CN" sz="2000" dirty="0" smtClean="0"/>
              <a:t>3 </a:t>
            </a:r>
            <a:r>
              <a:rPr lang="zh-CN" altLang="en-US" sz="2000" dirty="0" smtClean="0"/>
              <a:t>针脚和</a:t>
            </a:r>
            <a:r>
              <a:rPr lang="en-US" altLang="zh-CN" sz="2000" dirty="0" smtClean="0"/>
              <a:t>2</a:t>
            </a:r>
            <a:r>
              <a:rPr lang="zh-CN" altLang="en-US" sz="2000" dirty="0" smtClean="0"/>
              <a:t>、 </a:t>
            </a:r>
            <a:r>
              <a:rPr lang="en-US" altLang="zh-CN" sz="2000" dirty="0" smtClean="0"/>
              <a:t>4 </a:t>
            </a:r>
            <a:r>
              <a:rPr lang="zh-CN" altLang="en-US" sz="2000" dirty="0" smtClean="0"/>
              <a:t>针脚后</a:t>
            </a:r>
            <a:r>
              <a:rPr lang="en-US" altLang="zh-CN" sz="2000" dirty="0" smtClean="0"/>
              <a:t>, </a:t>
            </a:r>
            <a:r>
              <a:rPr lang="zh-CN" altLang="en-US" sz="2000" dirty="0" smtClean="0"/>
              <a:t>启动模式是从内置 </a:t>
            </a:r>
            <a:r>
              <a:rPr lang="en-US" altLang="zh-CN" sz="2000" dirty="0" smtClean="0"/>
              <a:t>SRAM </a:t>
            </a:r>
            <a:r>
              <a:rPr lang="zh-CN" altLang="en-US" sz="2000" dirty="0" smtClean="0"/>
              <a:t>启动</a:t>
            </a:r>
            <a:r>
              <a:rPr lang="en-US" altLang="zh-CN" sz="2000" dirty="0" smtClean="0"/>
              <a:t>; </a:t>
            </a:r>
            <a:r>
              <a:rPr lang="zh-CN" altLang="en-US" sz="2000" dirty="0" smtClean="0"/>
              <a:t>当两个跳线帽分别插入</a:t>
            </a:r>
            <a:r>
              <a:rPr lang="en-US" altLang="zh-CN" sz="2000" dirty="0" smtClean="0"/>
              <a:t>1</a:t>
            </a:r>
            <a:r>
              <a:rPr lang="zh-CN" altLang="en-US" sz="2000" dirty="0" smtClean="0"/>
              <a:t>、 </a:t>
            </a:r>
            <a:r>
              <a:rPr lang="en-US" altLang="zh-CN" sz="2000" dirty="0" smtClean="0"/>
              <a:t>3 </a:t>
            </a:r>
            <a:r>
              <a:rPr lang="zh-CN" altLang="en-US" sz="2000" dirty="0" smtClean="0"/>
              <a:t>针脚和</a:t>
            </a:r>
            <a:r>
              <a:rPr lang="en-US" altLang="zh-CN" sz="2000" dirty="0" smtClean="0"/>
              <a:t>4</a:t>
            </a:r>
            <a:r>
              <a:rPr lang="zh-CN" altLang="en-US" sz="2000" dirty="0" smtClean="0"/>
              <a:t>、 </a:t>
            </a:r>
            <a:r>
              <a:rPr lang="en-US" altLang="zh-CN" sz="2000" dirty="0" smtClean="0"/>
              <a:t>6 </a:t>
            </a:r>
            <a:r>
              <a:rPr lang="zh-CN" altLang="en-US" sz="2000" dirty="0" smtClean="0"/>
              <a:t>针脚后</a:t>
            </a:r>
            <a:r>
              <a:rPr lang="en-US" altLang="zh-CN" sz="2000" dirty="0" smtClean="0"/>
              <a:t>, </a:t>
            </a:r>
            <a:r>
              <a:rPr lang="zh-CN" altLang="en-US" sz="2000" dirty="0" smtClean="0"/>
              <a:t>启动模式是从系统存储器启动。</a:t>
            </a:r>
            <a:endParaRPr lang="zh-CN" altLang="en-US" sz="2000" dirty="0"/>
          </a:p>
        </p:txBody>
      </p:sp>
      <p:sp>
        <p:nvSpPr>
          <p:cNvPr id="4" name="矩形 3"/>
          <p:cNvSpPr/>
          <p:nvPr/>
        </p:nvSpPr>
        <p:spPr>
          <a:xfrm>
            <a:off x="3111335" y="6274130"/>
            <a:ext cx="2544286"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2. 9</a:t>
            </a:r>
            <a:r>
              <a:rPr lang="zh-CN" altLang="en-US" dirty="0" smtClean="0">
                <a:solidFill>
                  <a:srgbClr val="C00000"/>
                </a:solidFill>
              </a:rPr>
              <a:t>　 启动模式选择</a:t>
            </a:r>
            <a:endParaRPr lang="zh-CN" altLang="en-US" dirty="0">
              <a:solidFill>
                <a:srgbClr val="C00000"/>
              </a:solidFill>
            </a:endParaRPr>
          </a:p>
        </p:txBody>
      </p:sp>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3178" y="3732146"/>
            <a:ext cx="4800600" cy="2541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9154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0"/>
            <a:ext cx="8229600" cy="1143000"/>
          </a:xfrm>
        </p:spPr>
        <p:txBody>
          <a:bodyPr/>
          <a:lstStyle/>
          <a:p>
            <a:r>
              <a:rPr lang="en-US" altLang="zh-CN" dirty="0" smtClean="0"/>
              <a:t>2. 1</a:t>
            </a:r>
            <a:r>
              <a:rPr lang="zh-CN" altLang="en-US" dirty="0" smtClean="0"/>
              <a:t>　 </a:t>
            </a:r>
            <a:r>
              <a:rPr lang="en-US" altLang="zh-CN" dirty="0" smtClean="0"/>
              <a:t>STM32 </a:t>
            </a:r>
            <a:r>
              <a:rPr lang="zh-CN" altLang="en-US" dirty="0" smtClean="0"/>
              <a:t>内核架构</a:t>
            </a:r>
            <a:endParaRPr lang="zh-CN" altLang="en-US" dirty="0"/>
          </a:p>
        </p:txBody>
      </p:sp>
      <p:sp>
        <p:nvSpPr>
          <p:cNvPr id="3" name="内容占位符 2"/>
          <p:cNvSpPr>
            <a:spLocks noGrp="1"/>
          </p:cNvSpPr>
          <p:nvPr>
            <p:ph idx="1"/>
          </p:nvPr>
        </p:nvSpPr>
        <p:spPr>
          <a:xfrm>
            <a:off x="609600" y="990600"/>
            <a:ext cx="8229600" cy="4953000"/>
          </a:xfrm>
        </p:spPr>
        <p:txBody>
          <a:bodyPr/>
          <a:lstStyle/>
          <a:p>
            <a:pPr marL="0" indent="534988" algn="ctr">
              <a:spcBef>
                <a:spcPts val="0"/>
              </a:spcBef>
              <a:spcAft>
                <a:spcPts val="600"/>
              </a:spcAft>
            </a:pPr>
            <a:r>
              <a:rPr lang="en-US" altLang="zh-CN" dirty="0" smtClean="0">
                <a:solidFill>
                  <a:srgbClr val="C00000"/>
                </a:solidFill>
              </a:rPr>
              <a:t>2. 1. 1</a:t>
            </a:r>
            <a:r>
              <a:rPr lang="zh-CN" altLang="en-US" dirty="0" smtClean="0">
                <a:solidFill>
                  <a:srgbClr val="C00000"/>
                </a:solidFill>
              </a:rPr>
              <a:t>　 </a:t>
            </a:r>
            <a:r>
              <a:rPr lang="en-US" altLang="zh-CN" dirty="0" smtClean="0">
                <a:solidFill>
                  <a:srgbClr val="C00000"/>
                </a:solidFill>
              </a:rPr>
              <a:t>ARM Cortex-M3 </a:t>
            </a:r>
            <a:r>
              <a:rPr lang="zh-CN" altLang="en-US" dirty="0" smtClean="0">
                <a:solidFill>
                  <a:srgbClr val="C00000"/>
                </a:solidFill>
              </a:rPr>
              <a:t>内核架构</a:t>
            </a:r>
          </a:p>
          <a:p>
            <a:pPr marL="0" indent="534988"/>
            <a:r>
              <a:rPr lang="zh-CN" altLang="en-US" dirty="0" smtClean="0"/>
              <a:t>在 </a:t>
            </a:r>
            <a:r>
              <a:rPr lang="en-US" altLang="zh-CN" dirty="0" smtClean="0"/>
              <a:t>ARMv7 </a:t>
            </a:r>
            <a:r>
              <a:rPr lang="zh-CN" altLang="en-US" dirty="0" smtClean="0"/>
              <a:t>架构时代</a:t>
            </a:r>
            <a:r>
              <a:rPr lang="en-US" altLang="zh-CN" dirty="0" smtClean="0"/>
              <a:t>, ARM </a:t>
            </a:r>
            <a:r>
              <a:rPr lang="zh-CN" altLang="en-US" dirty="0" smtClean="0"/>
              <a:t>公司取消了使用数字加后缀的命名方法</a:t>
            </a:r>
            <a:r>
              <a:rPr lang="en-US" altLang="zh-CN" dirty="0" smtClean="0"/>
              <a:t>, ARM </a:t>
            </a:r>
            <a:r>
              <a:rPr lang="zh-CN" altLang="en-US" dirty="0" smtClean="0"/>
              <a:t>公司将</a:t>
            </a:r>
            <a:r>
              <a:rPr lang="en-US" altLang="zh-CN" dirty="0" smtClean="0"/>
              <a:t>ARMv7 </a:t>
            </a:r>
            <a:r>
              <a:rPr lang="zh-CN" altLang="en-US" dirty="0" smtClean="0"/>
              <a:t>架构的处理器命名为“</a:t>
            </a:r>
            <a:r>
              <a:rPr lang="en-US" altLang="zh-CN" dirty="0" smtClean="0"/>
              <a:t>Cortex”</a:t>
            </a:r>
            <a:r>
              <a:rPr lang="zh-CN" altLang="en-US" dirty="0" smtClean="0"/>
              <a:t>。 </a:t>
            </a:r>
            <a:r>
              <a:rPr lang="en-US" altLang="zh-CN" dirty="0" smtClean="0"/>
              <a:t>Cortex </a:t>
            </a:r>
            <a:r>
              <a:rPr lang="zh-CN" altLang="en-US" dirty="0" smtClean="0"/>
              <a:t>处理器内核是 </a:t>
            </a:r>
            <a:r>
              <a:rPr lang="en-US" altLang="zh-CN" dirty="0" smtClean="0"/>
              <a:t>ARM </a:t>
            </a:r>
            <a:r>
              <a:rPr lang="zh-CN" altLang="en-US" dirty="0" smtClean="0"/>
              <a:t>公司最新一代嵌入式处理器的核心。 </a:t>
            </a:r>
            <a:r>
              <a:rPr lang="en-US" altLang="zh-CN" dirty="0" smtClean="0"/>
              <a:t>Cortex </a:t>
            </a:r>
            <a:r>
              <a:rPr lang="zh-CN" altLang="en-US" dirty="0" smtClean="0"/>
              <a:t>处理器具有一个完整的处理核心</a:t>
            </a:r>
            <a:r>
              <a:rPr lang="en-US" altLang="zh-CN" dirty="0" smtClean="0"/>
              <a:t>, </a:t>
            </a:r>
            <a:r>
              <a:rPr lang="zh-CN" altLang="en-US" dirty="0" smtClean="0"/>
              <a:t>为用户提供了一个完整的“心脏”。</a:t>
            </a:r>
          </a:p>
          <a:p>
            <a:pPr marL="0" indent="534988"/>
            <a:r>
              <a:rPr lang="en-US" altLang="zh-CN" dirty="0" smtClean="0"/>
              <a:t>Cortex </a:t>
            </a:r>
            <a:r>
              <a:rPr lang="zh-CN" altLang="en-US" dirty="0" smtClean="0"/>
              <a:t>处理器具有三个分支</a:t>
            </a:r>
            <a:r>
              <a:rPr lang="en-US" altLang="zh-CN" dirty="0" smtClean="0"/>
              <a:t>, “Cortex”</a:t>
            </a:r>
            <a:r>
              <a:rPr lang="zh-CN" altLang="en-US" dirty="0" smtClean="0"/>
              <a:t>单词后面接的字母表示了各个分支的具体类型</a:t>
            </a:r>
            <a:r>
              <a:rPr lang="en-US" altLang="zh-CN" dirty="0" smtClean="0"/>
              <a:t>, </a:t>
            </a:r>
            <a:r>
              <a:rPr lang="zh-CN" altLang="en-US" dirty="0" smtClean="0"/>
              <a:t>具体包括</a:t>
            </a:r>
            <a:r>
              <a:rPr lang="en-US" altLang="zh-CN" dirty="0" smtClean="0"/>
              <a:t>: A </a:t>
            </a:r>
            <a:r>
              <a:rPr lang="zh-CN" altLang="en-US" dirty="0" smtClean="0"/>
              <a:t>系列</a:t>
            </a:r>
            <a:r>
              <a:rPr lang="en-US" altLang="zh-CN" dirty="0" smtClean="0"/>
              <a:t>, </a:t>
            </a:r>
            <a:r>
              <a:rPr lang="zh-CN" altLang="en-US" dirty="0" smtClean="0"/>
              <a:t>主要面向复杂的高端应用程序</a:t>
            </a:r>
            <a:r>
              <a:rPr lang="en-US" altLang="zh-CN" dirty="0" smtClean="0"/>
              <a:t>, </a:t>
            </a:r>
            <a:r>
              <a:rPr lang="zh-CN" altLang="en-US" dirty="0" smtClean="0"/>
              <a:t>用于运行开放式的复杂操作系统</a:t>
            </a:r>
            <a:r>
              <a:rPr lang="en-US" altLang="zh-CN" dirty="0" smtClean="0"/>
              <a:t>; R </a:t>
            </a:r>
            <a:r>
              <a:rPr lang="zh-CN" altLang="en-US" dirty="0" smtClean="0"/>
              <a:t>系列</a:t>
            </a:r>
            <a:r>
              <a:rPr lang="en-US" altLang="zh-CN" dirty="0" smtClean="0"/>
              <a:t>, </a:t>
            </a:r>
            <a:r>
              <a:rPr lang="zh-CN" altLang="en-US" dirty="0" smtClean="0"/>
              <a:t>主要针对实时系统</a:t>
            </a:r>
            <a:r>
              <a:rPr lang="en-US" altLang="zh-CN" dirty="0" smtClean="0"/>
              <a:t>; M </a:t>
            </a:r>
            <a:r>
              <a:rPr lang="zh-CN" altLang="en-US" dirty="0" smtClean="0"/>
              <a:t>系列</a:t>
            </a:r>
            <a:r>
              <a:rPr lang="en-US" altLang="zh-CN" dirty="0" smtClean="0"/>
              <a:t>, </a:t>
            </a:r>
            <a:r>
              <a:rPr lang="zh-CN" altLang="en-US" dirty="0" smtClean="0"/>
              <a:t>主要为成本控制和微处理器应用提供优化。</a:t>
            </a:r>
          </a:p>
        </p:txBody>
      </p:sp>
    </p:spTree>
    <p:extLst>
      <p:ext uri="{BB962C8B-B14F-4D97-AF65-F5344CB8AC3E}">
        <p14:creationId xmlns:p14="http://schemas.microsoft.com/office/powerpoint/2010/main" val="823734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628650"/>
            <a:r>
              <a:rPr lang="en-US" altLang="zh-CN" dirty="0" smtClean="0"/>
              <a:t>Cortex-M3 </a:t>
            </a:r>
            <a:r>
              <a:rPr lang="zh-CN" altLang="en-US" dirty="0" smtClean="0"/>
              <a:t>处理器基于 </a:t>
            </a:r>
            <a:r>
              <a:rPr lang="en-US" altLang="zh-CN" dirty="0" smtClean="0"/>
              <a:t>ARMv7 </a:t>
            </a:r>
            <a:r>
              <a:rPr lang="zh-CN" altLang="en-US" dirty="0" smtClean="0"/>
              <a:t>架构</a:t>
            </a:r>
            <a:r>
              <a:rPr lang="en-US" altLang="zh-CN" dirty="0" smtClean="0"/>
              <a:t>, </a:t>
            </a:r>
            <a:r>
              <a:rPr lang="zh-CN" altLang="en-US" dirty="0" smtClean="0"/>
              <a:t>支持 </a:t>
            </a:r>
            <a:r>
              <a:rPr lang="en-US" altLang="zh-CN" dirty="0" smtClean="0"/>
              <a:t>Thumb-2 </a:t>
            </a:r>
            <a:r>
              <a:rPr lang="zh-CN" altLang="en-US" dirty="0" smtClean="0"/>
              <a:t>指令集。 关于 </a:t>
            </a:r>
            <a:r>
              <a:rPr lang="en-US" altLang="zh-CN" dirty="0" smtClean="0"/>
              <a:t>Cortex-M3 </a:t>
            </a:r>
            <a:r>
              <a:rPr lang="zh-CN" altLang="en-US" dirty="0" smtClean="0"/>
              <a:t>的描述可以参考</a:t>
            </a:r>
            <a:r>
              <a:rPr lang="en-US" altLang="zh-CN" dirty="0" smtClean="0"/>
              <a:t>《 Cortex-M3 </a:t>
            </a:r>
            <a:r>
              <a:rPr lang="zh-CN" altLang="en-US" dirty="0" smtClean="0"/>
              <a:t>技术参考手册</a:t>
            </a:r>
            <a:r>
              <a:rPr lang="en-US" altLang="zh-CN" dirty="0" smtClean="0"/>
              <a:t>》 </a:t>
            </a:r>
            <a:r>
              <a:rPr lang="zh-CN" altLang="en-US" dirty="0" smtClean="0"/>
              <a:t>和</a:t>
            </a:r>
            <a:r>
              <a:rPr lang="en-US" altLang="zh-CN" dirty="0" smtClean="0"/>
              <a:t>《 ARMv7 </a:t>
            </a:r>
            <a:r>
              <a:rPr lang="zh-CN" altLang="en-US" dirty="0" smtClean="0"/>
              <a:t>架构参考手册</a:t>
            </a:r>
            <a:r>
              <a:rPr lang="en-US" altLang="zh-CN" dirty="0" smtClean="0"/>
              <a:t>》, </a:t>
            </a:r>
            <a:r>
              <a:rPr lang="zh-CN" altLang="en-US" dirty="0" smtClean="0"/>
              <a:t>还可以从 </a:t>
            </a:r>
            <a:r>
              <a:rPr lang="en-US" altLang="zh-CN" dirty="0" smtClean="0"/>
              <a:t>ARM </a:t>
            </a:r>
            <a:r>
              <a:rPr lang="zh-CN" altLang="en-US" dirty="0" smtClean="0"/>
              <a:t>官网</a:t>
            </a:r>
            <a:r>
              <a:rPr lang="en-US" altLang="zh-CN" dirty="0" smtClean="0"/>
              <a:t>www. arm. com </a:t>
            </a:r>
            <a:r>
              <a:rPr lang="zh-CN" altLang="en-US" dirty="0" smtClean="0"/>
              <a:t>下载得到。</a:t>
            </a:r>
            <a:r>
              <a:rPr lang="en-US" altLang="zh-CN" dirty="0" smtClean="0"/>
              <a:t>Cortex-M3 </a:t>
            </a:r>
            <a:r>
              <a:rPr lang="zh-CN" altLang="en-US" dirty="0" smtClean="0"/>
              <a:t>处理器带有一个分级结构</a:t>
            </a:r>
            <a:r>
              <a:rPr lang="en-US" altLang="zh-CN" dirty="0" smtClean="0"/>
              <a:t>, </a:t>
            </a:r>
            <a:r>
              <a:rPr lang="zh-CN" altLang="en-US" dirty="0" smtClean="0"/>
              <a:t>其集成了名为 </a:t>
            </a:r>
            <a:r>
              <a:rPr lang="en-US" altLang="zh-CN" dirty="0" smtClean="0"/>
              <a:t>CM3Core </a:t>
            </a:r>
            <a:r>
              <a:rPr lang="zh-CN" altLang="en-US" dirty="0" smtClean="0"/>
              <a:t>的中央处理器内核和先进的系统外设</a:t>
            </a:r>
            <a:r>
              <a:rPr lang="en-US" altLang="zh-CN" dirty="0" smtClean="0"/>
              <a:t>, </a:t>
            </a:r>
            <a:r>
              <a:rPr lang="zh-CN" altLang="en-US" dirty="0" smtClean="0"/>
              <a:t>并集成了嵌套中断向量控制器、 内存保护、 系统调试和跟踪等功能。</a:t>
            </a:r>
            <a:r>
              <a:rPr lang="en-US" altLang="zh-CN" dirty="0" smtClean="0"/>
              <a:t>Cortex-M3 </a:t>
            </a:r>
            <a:r>
              <a:rPr lang="zh-CN" altLang="en-US" dirty="0" smtClean="0"/>
              <a:t>处理器内核架构如图</a:t>
            </a:r>
            <a:r>
              <a:rPr lang="en-US" altLang="zh-CN" dirty="0" smtClean="0"/>
              <a:t>2. 1 </a:t>
            </a:r>
            <a:r>
              <a:rPr lang="zh-CN" altLang="en-US" dirty="0" smtClean="0"/>
              <a:t>所示。</a:t>
            </a:r>
          </a:p>
          <a:p>
            <a:endParaRPr lang="zh-CN" altLang="en-US" dirty="0"/>
          </a:p>
        </p:txBody>
      </p:sp>
      <p:sp>
        <p:nvSpPr>
          <p:cNvPr id="4" name="矩形 3"/>
          <p:cNvSpPr/>
          <p:nvPr/>
        </p:nvSpPr>
        <p:spPr>
          <a:xfrm>
            <a:off x="533400" y="609600"/>
            <a:ext cx="6705600" cy="491481"/>
          </a:xfrm>
          <a:prstGeom prst="rect">
            <a:avLst/>
          </a:prstGeom>
        </p:spPr>
        <p:txBody>
          <a:bodyPr wrap="square">
            <a:spAutoFit/>
          </a:bodyPr>
          <a:lstStyle/>
          <a:p>
            <a:pPr lvl="0">
              <a:lnSpc>
                <a:spcPct val="120000"/>
              </a:lnSpc>
              <a:spcBef>
                <a:spcPts val="0"/>
              </a:spcBef>
              <a:spcAft>
                <a:spcPts val="600"/>
              </a:spcAft>
            </a:pPr>
            <a:r>
              <a:rPr kumimoji="0" lang="en-US" altLang="zh-CN" sz="2400" b="1" i="0" u="none" strike="noStrike" kern="0" cap="none" spc="0" normalizeH="0" baseline="0" noProof="0" dirty="0" smtClean="0">
                <a:ln>
                  <a:noFill/>
                </a:ln>
                <a:solidFill>
                  <a:srgbClr val="C00000"/>
                </a:solidFill>
                <a:effectLst/>
                <a:uLnTx/>
                <a:uFillTx/>
                <a:latin typeface="Arial"/>
                <a:ea typeface="宋体"/>
                <a:cs typeface="+mn-cs"/>
              </a:rPr>
              <a:t>2. 1. 1</a:t>
            </a:r>
            <a:r>
              <a:rPr kumimoji="0" lang="zh-CN" altLang="en-US" sz="2400" b="1" i="0" u="none" strike="noStrike" kern="0" cap="none" spc="0" normalizeH="0" baseline="0" noProof="0" dirty="0" smtClean="0">
                <a:ln>
                  <a:noFill/>
                </a:ln>
                <a:solidFill>
                  <a:srgbClr val="C00000"/>
                </a:solidFill>
                <a:effectLst/>
                <a:uLnTx/>
                <a:uFillTx/>
                <a:latin typeface="Arial"/>
                <a:ea typeface="宋体"/>
                <a:cs typeface="+mn-cs"/>
              </a:rPr>
              <a:t>　 </a:t>
            </a:r>
            <a:r>
              <a:rPr kumimoji="0" lang="en-US" altLang="zh-CN" sz="2400" b="1" i="0" u="none" strike="noStrike" kern="0" cap="none" spc="0" normalizeH="0" baseline="0" noProof="0" dirty="0" smtClean="0">
                <a:ln>
                  <a:noFill/>
                </a:ln>
                <a:solidFill>
                  <a:srgbClr val="C00000"/>
                </a:solidFill>
                <a:effectLst/>
                <a:uLnTx/>
                <a:uFillTx/>
                <a:latin typeface="Arial"/>
                <a:ea typeface="宋体"/>
                <a:cs typeface="+mn-cs"/>
              </a:rPr>
              <a:t>ARM Cortex-M3 </a:t>
            </a:r>
            <a:r>
              <a:rPr kumimoji="0" lang="zh-CN" altLang="en-US" sz="2400" b="1" i="0" u="none" strike="noStrike" kern="0" cap="none" spc="0" normalizeH="0" baseline="0" noProof="0" dirty="0" smtClean="0">
                <a:ln>
                  <a:noFill/>
                </a:ln>
                <a:solidFill>
                  <a:srgbClr val="C00000"/>
                </a:solidFill>
                <a:effectLst/>
                <a:uLnTx/>
                <a:uFillTx/>
                <a:latin typeface="Arial"/>
                <a:ea typeface="宋体"/>
                <a:cs typeface="+mn-cs"/>
              </a:rPr>
              <a:t>内核架构</a:t>
            </a:r>
            <a:r>
              <a:rPr lang="en-US" altLang="zh-CN" sz="2400" b="1" kern="0" dirty="0" smtClean="0">
                <a:solidFill>
                  <a:srgbClr val="C00000"/>
                </a:solidFill>
                <a:latin typeface="Arial"/>
                <a:ea typeface="宋体"/>
              </a:rPr>
              <a:t>---------</a:t>
            </a:r>
            <a:r>
              <a:rPr lang="zh-CN" altLang="en-US" sz="2400" b="1" kern="0" dirty="0" smtClean="0">
                <a:solidFill>
                  <a:srgbClr val="C00000"/>
                </a:solidFill>
                <a:latin typeface="Arial"/>
                <a:ea typeface="宋体"/>
              </a:rPr>
              <a:t>续</a:t>
            </a:r>
            <a:endParaRPr kumimoji="0" lang="zh-CN" altLang="en-US" sz="2400" b="1" i="0" u="none" strike="noStrike" kern="0" cap="none" spc="0" normalizeH="0" baseline="0" noProof="0" dirty="0" smtClean="0">
              <a:ln>
                <a:noFill/>
              </a:ln>
              <a:solidFill>
                <a:srgbClr val="C00000"/>
              </a:solidFill>
              <a:effectLst/>
              <a:uLnTx/>
              <a:uFillTx/>
              <a:latin typeface="Arial"/>
              <a:ea typeface="宋体"/>
              <a:cs typeface="+mn-cs"/>
            </a:endParaRPr>
          </a:p>
        </p:txBody>
      </p:sp>
    </p:spTree>
    <p:extLst>
      <p:ext uri="{BB962C8B-B14F-4D97-AF65-F5344CB8AC3E}">
        <p14:creationId xmlns:p14="http://schemas.microsoft.com/office/powerpoint/2010/main" val="3221998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852488"/>
            <a:ext cx="7105650"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2362200" y="6172200"/>
            <a:ext cx="3916457"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2. 1</a:t>
            </a:r>
            <a:r>
              <a:rPr lang="zh-CN" altLang="en-US" dirty="0" smtClean="0">
                <a:solidFill>
                  <a:srgbClr val="C00000"/>
                </a:solidFill>
              </a:rPr>
              <a:t>　 </a:t>
            </a:r>
            <a:r>
              <a:rPr lang="en-US" altLang="zh-CN" dirty="0" smtClean="0">
                <a:solidFill>
                  <a:srgbClr val="C00000"/>
                </a:solidFill>
              </a:rPr>
              <a:t>Cortex-M3 </a:t>
            </a:r>
            <a:r>
              <a:rPr lang="zh-CN" altLang="en-US" dirty="0" smtClean="0">
                <a:solidFill>
                  <a:srgbClr val="C00000"/>
                </a:solidFill>
              </a:rPr>
              <a:t>处理器内核架构</a:t>
            </a:r>
            <a:endParaRPr lang="zh-CN" altLang="en-US" dirty="0">
              <a:solidFill>
                <a:srgbClr val="C00000"/>
              </a:solidFill>
            </a:endParaRPr>
          </a:p>
        </p:txBody>
      </p:sp>
    </p:spTree>
    <p:extLst>
      <p:ext uri="{BB962C8B-B14F-4D97-AF65-F5344CB8AC3E}">
        <p14:creationId xmlns:p14="http://schemas.microsoft.com/office/powerpoint/2010/main" val="1603501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1000" y="838200"/>
            <a:ext cx="8229600" cy="5715000"/>
          </a:xfrm>
        </p:spPr>
        <p:txBody>
          <a:bodyPr/>
          <a:lstStyle/>
          <a:p>
            <a:pPr marL="0" indent="534988"/>
            <a:r>
              <a:rPr lang="en-US" altLang="zh-CN" sz="2000" dirty="0" smtClean="0"/>
              <a:t>Cortex-M3 </a:t>
            </a:r>
            <a:r>
              <a:rPr lang="zh-CN" altLang="en-US" sz="2000" dirty="0" smtClean="0"/>
              <a:t>处理器提出标准化的微控制核心</a:t>
            </a:r>
            <a:r>
              <a:rPr lang="en-US" altLang="zh-CN" sz="2000" dirty="0" smtClean="0"/>
              <a:t>, </a:t>
            </a:r>
            <a:r>
              <a:rPr lang="zh-CN" altLang="en-US" sz="2000" dirty="0" smtClean="0"/>
              <a:t>在 </a:t>
            </a:r>
            <a:r>
              <a:rPr lang="en-US" altLang="zh-CN" sz="2000" dirty="0" smtClean="0"/>
              <a:t>CPU </a:t>
            </a:r>
            <a:r>
              <a:rPr lang="zh-CN" altLang="en-US" sz="2000" dirty="0" smtClean="0"/>
              <a:t>基础上提供了整个微控制器的核心部分。 </a:t>
            </a:r>
            <a:r>
              <a:rPr lang="en-US" altLang="zh-CN" sz="2000" dirty="0" smtClean="0"/>
              <a:t>Cortex-M3 </a:t>
            </a:r>
            <a:r>
              <a:rPr lang="zh-CN" altLang="en-US" sz="2000" dirty="0" smtClean="0"/>
              <a:t>处理器内部具有 </a:t>
            </a:r>
            <a:r>
              <a:rPr lang="en-US" altLang="zh-CN" sz="2000" dirty="0" smtClean="0"/>
              <a:t>4GB </a:t>
            </a:r>
            <a:r>
              <a:rPr lang="zh-CN" altLang="en-US" sz="2000" dirty="0" smtClean="0"/>
              <a:t>线性地址空间</a:t>
            </a:r>
            <a:r>
              <a:rPr lang="en-US" altLang="zh-CN" sz="2000" dirty="0" smtClean="0"/>
              <a:t>, </a:t>
            </a:r>
            <a:r>
              <a:rPr lang="zh-CN" altLang="en-US" sz="2000" dirty="0" smtClean="0"/>
              <a:t>该地址空间被分为 </a:t>
            </a:r>
            <a:r>
              <a:rPr lang="en-US" altLang="zh-CN" sz="2000" dirty="0" smtClean="0"/>
              <a:t>Code </a:t>
            </a:r>
            <a:r>
              <a:rPr lang="zh-CN" altLang="en-US" sz="2000" dirty="0" smtClean="0"/>
              <a:t>区、</a:t>
            </a:r>
            <a:r>
              <a:rPr lang="en-US" altLang="zh-CN" sz="2000" dirty="0" smtClean="0"/>
              <a:t>RAM </a:t>
            </a:r>
            <a:r>
              <a:rPr lang="zh-CN" altLang="en-US" sz="2000" dirty="0" smtClean="0"/>
              <a:t>区、 外部设备区和系统设备区。 与早期 </a:t>
            </a:r>
            <a:r>
              <a:rPr lang="en-US" altLang="zh-CN" sz="2000" dirty="0" smtClean="0"/>
              <a:t>ARM </a:t>
            </a:r>
            <a:r>
              <a:rPr lang="zh-CN" altLang="en-US" sz="2000" dirty="0" smtClean="0"/>
              <a:t>架构不同的是</a:t>
            </a:r>
            <a:r>
              <a:rPr lang="en-US" altLang="zh-CN" sz="2000" dirty="0" smtClean="0"/>
              <a:t>, Cortex-M3 </a:t>
            </a:r>
            <a:r>
              <a:rPr lang="zh-CN" altLang="en-US" sz="2000" dirty="0" smtClean="0"/>
              <a:t>处理器允许数据非对齐存取</a:t>
            </a:r>
            <a:r>
              <a:rPr lang="en-US" altLang="zh-CN" sz="2000" dirty="0" smtClean="0"/>
              <a:t>, </a:t>
            </a:r>
            <a:r>
              <a:rPr lang="zh-CN" altLang="en-US" sz="2000" dirty="0" smtClean="0"/>
              <a:t>以确保内部的 </a:t>
            </a:r>
            <a:r>
              <a:rPr lang="en-US" altLang="zh-CN" sz="2000" dirty="0" smtClean="0"/>
              <a:t>SRAM </a:t>
            </a:r>
            <a:r>
              <a:rPr lang="zh-CN" altLang="en-US" sz="2000" dirty="0" smtClean="0"/>
              <a:t>得到充分利用。 </a:t>
            </a:r>
            <a:r>
              <a:rPr lang="en-US" altLang="zh-CN" sz="2000" dirty="0" smtClean="0"/>
              <a:t>Cortex-M3 </a:t>
            </a:r>
            <a:r>
              <a:rPr lang="zh-CN" altLang="en-US" sz="2000" dirty="0" smtClean="0"/>
              <a:t>处理器还可以使用一种称为“位带”的技术</a:t>
            </a:r>
            <a:r>
              <a:rPr lang="en-US" altLang="zh-CN" sz="2000" dirty="0" smtClean="0"/>
              <a:t>, </a:t>
            </a:r>
            <a:r>
              <a:rPr lang="zh-CN" altLang="en-US" sz="2000" dirty="0" smtClean="0"/>
              <a:t>利用两个</a:t>
            </a:r>
            <a:r>
              <a:rPr lang="en-US" altLang="zh-CN" sz="2000" dirty="0" smtClean="0"/>
              <a:t>32MB </a:t>
            </a:r>
            <a:r>
              <a:rPr lang="zh-CN" altLang="en-US" sz="2000" dirty="0" smtClean="0"/>
              <a:t>大小的“虚拟”内存空间实现对两个 </a:t>
            </a:r>
            <a:r>
              <a:rPr lang="en-US" altLang="zh-CN" sz="2000" dirty="0" smtClean="0"/>
              <a:t>1MB </a:t>
            </a:r>
            <a:r>
              <a:rPr lang="zh-CN" altLang="en-US" sz="2000" dirty="0" smtClean="0"/>
              <a:t>大小的物理内存空间进行“位”的置位和清除操作。</a:t>
            </a:r>
          </a:p>
          <a:p>
            <a:pPr marL="0" indent="534988"/>
            <a:r>
              <a:rPr lang="zh-CN" altLang="en-US" sz="2000" dirty="0" smtClean="0"/>
              <a:t>嵌套中断向量控制器</a:t>
            </a:r>
            <a:r>
              <a:rPr lang="en-US" altLang="zh-CN" sz="2000" dirty="0" smtClean="0"/>
              <a:t>(NVIC)</a:t>
            </a:r>
            <a:r>
              <a:rPr lang="zh-CN" altLang="en-US" sz="2000" dirty="0" smtClean="0"/>
              <a:t>是 </a:t>
            </a:r>
            <a:r>
              <a:rPr lang="en-US" altLang="zh-CN" sz="2000" dirty="0" smtClean="0"/>
              <a:t>Cortex-M3 </a:t>
            </a:r>
            <a:r>
              <a:rPr lang="zh-CN" altLang="en-US" sz="2000" dirty="0" smtClean="0"/>
              <a:t>处理器中的一个比较关键的组件。 </a:t>
            </a:r>
            <a:r>
              <a:rPr lang="en-US" altLang="zh-CN" sz="2000" dirty="0" smtClean="0"/>
              <a:t>NVIC </a:t>
            </a:r>
            <a:r>
              <a:rPr lang="zh-CN" altLang="en-US" sz="2000" dirty="0" smtClean="0"/>
              <a:t>是基于 </a:t>
            </a:r>
            <a:r>
              <a:rPr lang="en-US" altLang="zh-CN" sz="2000" dirty="0" smtClean="0"/>
              <a:t>Cortex-M3 </a:t>
            </a:r>
            <a:r>
              <a:rPr lang="zh-CN" altLang="en-US" sz="2000" dirty="0" smtClean="0"/>
              <a:t>内核的微控制器提供了标准的中断架构和优秀的中断响应能力</a:t>
            </a:r>
            <a:r>
              <a:rPr lang="en-US" altLang="zh-CN" sz="2000" dirty="0" smtClean="0"/>
              <a:t>, </a:t>
            </a:r>
            <a:r>
              <a:rPr lang="zh-CN" altLang="en-US" sz="2000" dirty="0" smtClean="0"/>
              <a:t>为超过</a:t>
            </a:r>
            <a:r>
              <a:rPr lang="en-US" altLang="zh-CN" sz="2000" dirty="0" smtClean="0"/>
              <a:t>40 </a:t>
            </a:r>
            <a:r>
              <a:rPr lang="zh-CN" altLang="en-US" sz="2000" dirty="0" smtClean="0"/>
              <a:t>个中断源提供专门的中断入口</a:t>
            </a:r>
            <a:r>
              <a:rPr lang="en-US" altLang="zh-CN" sz="2000" dirty="0" smtClean="0"/>
              <a:t>, </a:t>
            </a:r>
            <a:r>
              <a:rPr lang="zh-CN" altLang="en-US" sz="2000" dirty="0" smtClean="0"/>
              <a:t>而且可以赋予每个中断源单独的优先级。</a:t>
            </a:r>
          </a:p>
          <a:p>
            <a:pPr marL="0" indent="534988"/>
            <a:r>
              <a:rPr lang="en-US" altLang="zh-CN" sz="2000" dirty="0" smtClean="0"/>
              <a:t>Cortex-M3 </a:t>
            </a:r>
            <a:r>
              <a:rPr lang="zh-CN" altLang="en-US" sz="2000" dirty="0" smtClean="0"/>
              <a:t>处理器支持两种工作模式</a:t>
            </a:r>
            <a:r>
              <a:rPr lang="en-US" altLang="zh-CN" sz="2000" dirty="0" smtClean="0"/>
              <a:t>(</a:t>
            </a:r>
            <a:r>
              <a:rPr lang="zh-CN" altLang="en-US" sz="2000" dirty="0" smtClean="0"/>
              <a:t>即线程和处理器</a:t>
            </a:r>
            <a:r>
              <a:rPr lang="en-US" altLang="zh-CN" sz="2000" dirty="0" smtClean="0"/>
              <a:t>)</a:t>
            </a:r>
            <a:r>
              <a:rPr lang="zh-CN" altLang="en-US" sz="2000" dirty="0" smtClean="0"/>
              <a:t>及两个等级的代码访问</a:t>
            </a:r>
            <a:r>
              <a:rPr lang="en-US" altLang="zh-CN" sz="2000" dirty="0" smtClean="0"/>
              <a:t>(</a:t>
            </a:r>
            <a:r>
              <a:rPr lang="zh-CN" altLang="en-US" sz="2000" dirty="0" smtClean="0"/>
              <a:t>即有特权和无特权</a:t>
            </a:r>
            <a:r>
              <a:rPr lang="en-US" altLang="zh-CN" sz="2000" dirty="0" smtClean="0"/>
              <a:t>), </a:t>
            </a:r>
            <a:r>
              <a:rPr lang="zh-CN" altLang="en-US" sz="2000" dirty="0" smtClean="0"/>
              <a:t>能够在不牺牲应用程序安全的前提下执行复杂的开放式系统。 无特权代码执行限制或拒绝对某些资源的访问</a:t>
            </a:r>
            <a:r>
              <a:rPr lang="en-US" altLang="zh-CN" sz="2000" dirty="0" smtClean="0"/>
              <a:t>, </a:t>
            </a:r>
            <a:r>
              <a:rPr lang="zh-CN" altLang="en-US" sz="2000" dirty="0" smtClean="0"/>
              <a:t>如某个指令或制定的内存位置。</a:t>
            </a:r>
            <a:endParaRPr lang="zh-CN" altLang="en-US" sz="2000" dirty="0"/>
          </a:p>
        </p:txBody>
      </p:sp>
      <p:sp>
        <p:nvSpPr>
          <p:cNvPr id="4" name="矩形 3"/>
          <p:cNvSpPr/>
          <p:nvPr/>
        </p:nvSpPr>
        <p:spPr>
          <a:xfrm>
            <a:off x="533400" y="261574"/>
            <a:ext cx="6705600" cy="491481"/>
          </a:xfrm>
          <a:prstGeom prst="rect">
            <a:avLst/>
          </a:prstGeom>
        </p:spPr>
        <p:txBody>
          <a:bodyPr wrap="square">
            <a:spAutoFit/>
          </a:bodyPr>
          <a:lstStyle/>
          <a:p>
            <a:pPr lvl="0">
              <a:lnSpc>
                <a:spcPct val="120000"/>
              </a:lnSpc>
              <a:spcBef>
                <a:spcPts val="0"/>
              </a:spcBef>
              <a:spcAft>
                <a:spcPts val="600"/>
              </a:spcAft>
            </a:pPr>
            <a:r>
              <a:rPr kumimoji="0" lang="en-US" altLang="zh-CN" sz="2400" b="1" i="0" u="none" strike="noStrike" kern="0" cap="none" spc="0" normalizeH="0" baseline="0" noProof="0" dirty="0" smtClean="0">
                <a:ln>
                  <a:noFill/>
                </a:ln>
                <a:solidFill>
                  <a:srgbClr val="C00000"/>
                </a:solidFill>
                <a:effectLst/>
                <a:uLnTx/>
                <a:uFillTx/>
                <a:latin typeface="Arial"/>
                <a:ea typeface="宋体"/>
                <a:cs typeface="+mn-cs"/>
              </a:rPr>
              <a:t>2. 1. 1</a:t>
            </a:r>
            <a:r>
              <a:rPr kumimoji="0" lang="zh-CN" altLang="en-US" sz="2400" b="1" i="0" u="none" strike="noStrike" kern="0" cap="none" spc="0" normalizeH="0" baseline="0" noProof="0" dirty="0" smtClean="0">
                <a:ln>
                  <a:noFill/>
                </a:ln>
                <a:solidFill>
                  <a:srgbClr val="C00000"/>
                </a:solidFill>
                <a:effectLst/>
                <a:uLnTx/>
                <a:uFillTx/>
                <a:latin typeface="Arial"/>
                <a:ea typeface="宋体"/>
                <a:cs typeface="+mn-cs"/>
              </a:rPr>
              <a:t>　 </a:t>
            </a:r>
            <a:r>
              <a:rPr kumimoji="0" lang="en-US" altLang="zh-CN" sz="2400" b="1" i="0" u="none" strike="noStrike" kern="0" cap="none" spc="0" normalizeH="0" baseline="0" noProof="0" dirty="0" smtClean="0">
                <a:ln>
                  <a:noFill/>
                </a:ln>
                <a:solidFill>
                  <a:srgbClr val="C00000"/>
                </a:solidFill>
                <a:effectLst/>
                <a:uLnTx/>
                <a:uFillTx/>
                <a:latin typeface="Arial"/>
                <a:ea typeface="宋体"/>
                <a:cs typeface="+mn-cs"/>
              </a:rPr>
              <a:t>ARM Cortex-M3 </a:t>
            </a:r>
            <a:r>
              <a:rPr kumimoji="0" lang="zh-CN" altLang="en-US" sz="2400" b="1" i="0" u="none" strike="noStrike" kern="0" cap="none" spc="0" normalizeH="0" baseline="0" noProof="0" dirty="0" smtClean="0">
                <a:ln>
                  <a:noFill/>
                </a:ln>
                <a:solidFill>
                  <a:srgbClr val="C00000"/>
                </a:solidFill>
                <a:effectLst/>
                <a:uLnTx/>
                <a:uFillTx/>
                <a:latin typeface="Arial"/>
                <a:ea typeface="宋体"/>
                <a:cs typeface="+mn-cs"/>
              </a:rPr>
              <a:t>内核架构</a:t>
            </a:r>
            <a:r>
              <a:rPr lang="en-US" altLang="zh-CN" sz="2400" b="1" kern="0" dirty="0" smtClean="0">
                <a:solidFill>
                  <a:srgbClr val="C00000"/>
                </a:solidFill>
                <a:latin typeface="Arial"/>
                <a:ea typeface="宋体"/>
              </a:rPr>
              <a:t>---------</a:t>
            </a:r>
            <a:r>
              <a:rPr lang="zh-CN" altLang="en-US" sz="2400" b="1" kern="0" dirty="0" smtClean="0">
                <a:solidFill>
                  <a:srgbClr val="C00000"/>
                </a:solidFill>
                <a:latin typeface="Arial"/>
                <a:ea typeface="宋体"/>
              </a:rPr>
              <a:t>续</a:t>
            </a:r>
            <a:endParaRPr kumimoji="0" lang="zh-CN" altLang="en-US" sz="2400" b="1" i="0" u="none" strike="noStrike" kern="0" cap="none" spc="0" normalizeH="0" baseline="0" noProof="0" dirty="0" smtClean="0">
              <a:ln>
                <a:noFill/>
              </a:ln>
              <a:solidFill>
                <a:srgbClr val="C00000"/>
              </a:solidFill>
              <a:effectLst/>
              <a:uLnTx/>
              <a:uFillTx/>
              <a:latin typeface="Arial"/>
              <a:ea typeface="宋体"/>
              <a:cs typeface="+mn-cs"/>
            </a:endParaRPr>
          </a:p>
        </p:txBody>
      </p:sp>
    </p:spTree>
    <p:extLst>
      <p:ext uri="{BB962C8B-B14F-4D97-AF65-F5344CB8AC3E}">
        <p14:creationId xmlns:p14="http://schemas.microsoft.com/office/powerpoint/2010/main" val="3256670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2. 1. 2</a:t>
            </a:r>
            <a:r>
              <a:rPr lang="zh-CN" altLang="en-US" dirty="0" smtClean="0"/>
              <a:t>　 </a:t>
            </a:r>
            <a:r>
              <a:rPr lang="en-US" altLang="zh-CN" dirty="0" smtClean="0"/>
              <a:t>STM32 </a:t>
            </a:r>
            <a:r>
              <a:rPr lang="zh-CN" altLang="en-US" dirty="0" smtClean="0"/>
              <a:t>系统结构</a:t>
            </a:r>
            <a:endParaRPr lang="zh-CN" altLang="en-US" dirty="0"/>
          </a:p>
        </p:txBody>
      </p:sp>
      <p:sp>
        <p:nvSpPr>
          <p:cNvPr id="3" name="内容占位符 2"/>
          <p:cNvSpPr>
            <a:spLocks noGrp="1"/>
          </p:cNvSpPr>
          <p:nvPr>
            <p:ph idx="1"/>
          </p:nvPr>
        </p:nvSpPr>
        <p:spPr>
          <a:xfrm>
            <a:off x="457200" y="1600201"/>
            <a:ext cx="8229600" cy="2514600"/>
          </a:xfrm>
        </p:spPr>
        <p:txBody>
          <a:bodyPr/>
          <a:lstStyle/>
          <a:p>
            <a:pPr marL="0" indent="628650"/>
            <a:r>
              <a:rPr lang="en-US" altLang="zh-CN" dirty="0" smtClean="0"/>
              <a:t>Cortex-</a:t>
            </a:r>
            <a:r>
              <a:rPr lang="en-US" altLang="zh-CN" dirty="0" err="1" smtClean="0"/>
              <a:t>Mx</a:t>
            </a:r>
            <a:r>
              <a:rPr lang="en-US" altLang="zh-CN" dirty="0" smtClean="0"/>
              <a:t> </a:t>
            </a:r>
            <a:r>
              <a:rPr lang="zh-CN" altLang="en-US" dirty="0" smtClean="0"/>
              <a:t>内核是由 </a:t>
            </a:r>
            <a:r>
              <a:rPr lang="en-US" altLang="zh-CN" dirty="0" smtClean="0"/>
              <a:t>Arm </a:t>
            </a:r>
            <a:r>
              <a:rPr lang="zh-CN" altLang="en-US" dirty="0" smtClean="0"/>
              <a:t>公司设计的</a:t>
            </a:r>
            <a:r>
              <a:rPr lang="en-US" altLang="zh-CN" dirty="0" smtClean="0"/>
              <a:t>, ST </a:t>
            </a:r>
            <a:r>
              <a:rPr lang="zh-CN" altLang="en-US" dirty="0" smtClean="0"/>
              <a:t>公司在获得 </a:t>
            </a:r>
            <a:r>
              <a:rPr lang="en-US" altLang="zh-CN" dirty="0" smtClean="0"/>
              <a:t>Arm </a:t>
            </a:r>
            <a:r>
              <a:rPr lang="zh-CN" altLang="en-US" dirty="0" smtClean="0"/>
              <a:t>公司授权后</a:t>
            </a:r>
            <a:r>
              <a:rPr lang="en-US" altLang="zh-CN" dirty="0" smtClean="0"/>
              <a:t>, </a:t>
            </a:r>
            <a:r>
              <a:rPr lang="zh-CN" altLang="en-US" dirty="0" smtClean="0"/>
              <a:t>在此基础上设计外围电路</a:t>
            </a:r>
            <a:r>
              <a:rPr lang="en-US" altLang="zh-CN" dirty="0" smtClean="0"/>
              <a:t>, </a:t>
            </a:r>
            <a:r>
              <a:rPr lang="zh-CN" altLang="en-US" dirty="0" smtClean="0"/>
              <a:t>如存储程序的 </a:t>
            </a:r>
            <a:r>
              <a:rPr lang="en-US" altLang="zh-CN" dirty="0" smtClean="0"/>
              <a:t>Flash</a:t>
            </a:r>
            <a:r>
              <a:rPr lang="zh-CN" altLang="en-US" dirty="0" smtClean="0"/>
              <a:t>、 存储变量的 </a:t>
            </a:r>
            <a:r>
              <a:rPr lang="en-US" altLang="zh-CN" dirty="0" smtClean="0"/>
              <a:t>SRAM </a:t>
            </a:r>
            <a:r>
              <a:rPr lang="zh-CN" altLang="en-US" dirty="0" smtClean="0"/>
              <a:t>和 </a:t>
            </a:r>
            <a:r>
              <a:rPr lang="en-US" altLang="zh-CN" dirty="0" smtClean="0"/>
              <a:t>GPIO</a:t>
            </a:r>
            <a:r>
              <a:rPr lang="zh-CN" altLang="en-US" dirty="0" smtClean="0"/>
              <a:t>、 </a:t>
            </a:r>
            <a:r>
              <a:rPr lang="en-US" altLang="zh-CN" dirty="0" smtClean="0"/>
              <a:t>IIC</a:t>
            </a:r>
            <a:r>
              <a:rPr lang="zh-CN" altLang="en-US" dirty="0" smtClean="0"/>
              <a:t>、 </a:t>
            </a:r>
            <a:r>
              <a:rPr lang="en-US" altLang="zh-CN" dirty="0" smtClean="0"/>
              <a:t>SPI</a:t>
            </a:r>
            <a:r>
              <a:rPr lang="zh-CN" altLang="en-US" dirty="0" smtClean="0"/>
              <a:t>、 </a:t>
            </a:r>
            <a:r>
              <a:rPr lang="en-US" altLang="zh-CN" dirty="0" smtClean="0"/>
              <a:t>USTAR </a:t>
            </a:r>
            <a:r>
              <a:rPr lang="zh-CN" altLang="en-US" dirty="0" smtClean="0"/>
              <a:t>等外设。 </a:t>
            </a:r>
            <a:r>
              <a:rPr lang="en-US" altLang="zh-CN" dirty="0" smtClean="0"/>
              <a:t>STM32 </a:t>
            </a:r>
            <a:r>
              <a:rPr lang="zh-CN" altLang="en-US" dirty="0" smtClean="0"/>
              <a:t>系统结构由内核的驱动单元和外设的被动单元组成</a:t>
            </a:r>
            <a:r>
              <a:rPr lang="en-US" altLang="zh-CN" dirty="0" smtClean="0"/>
              <a:t>, </a:t>
            </a:r>
            <a:r>
              <a:rPr lang="zh-CN" altLang="en-US" dirty="0" smtClean="0"/>
              <a:t>如图</a:t>
            </a:r>
            <a:r>
              <a:rPr lang="en-US" altLang="zh-CN" dirty="0" smtClean="0"/>
              <a:t>2. 2 </a:t>
            </a:r>
            <a:r>
              <a:rPr lang="zh-CN" altLang="en-US" dirty="0" smtClean="0"/>
              <a:t>所示。</a:t>
            </a:r>
            <a:endParaRPr lang="zh-CN" altLang="en-US" dirty="0"/>
          </a:p>
        </p:txBody>
      </p:sp>
    </p:spTree>
    <p:extLst>
      <p:ext uri="{BB962C8B-B14F-4D97-AF65-F5344CB8AC3E}">
        <p14:creationId xmlns:p14="http://schemas.microsoft.com/office/powerpoint/2010/main" val="3860172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6350" y="304800"/>
            <a:ext cx="65913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3043052" y="6172200"/>
            <a:ext cx="2890535" cy="369332"/>
          </a:xfrm>
          <a:prstGeom prst="rect">
            <a:avLst/>
          </a:prstGeom>
        </p:spPr>
        <p:txBody>
          <a:bodyPr wrap="none">
            <a:spAutoFit/>
          </a:bodyPr>
          <a:lstStyle/>
          <a:p>
            <a:r>
              <a:rPr lang="zh-CN" altLang="en-US" dirty="0" smtClean="0">
                <a:solidFill>
                  <a:srgbClr val="C00000"/>
                </a:solidFill>
              </a:rPr>
              <a:t>图 </a:t>
            </a:r>
            <a:r>
              <a:rPr lang="en-US" altLang="zh-CN" dirty="0" smtClean="0">
                <a:solidFill>
                  <a:srgbClr val="C00000"/>
                </a:solidFill>
              </a:rPr>
              <a:t>2. 2</a:t>
            </a:r>
            <a:r>
              <a:rPr lang="zh-CN" altLang="en-US" dirty="0" smtClean="0">
                <a:solidFill>
                  <a:srgbClr val="C00000"/>
                </a:solidFill>
              </a:rPr>
              <a:t>　 </a:t>
            </a:r>
            <a:r>
              <a:rPr lang="en-US" altLang="zh-CN" dirty="0" smtClean="0">
                <a:solidFill>
                  <a:srgbClr val="C00000"/>
                </a:solidFill>
              </a:rPr>
              <a:t>STM32 </a:t>
            </a:r>
            <a:r>
              <a:rPr lang="zh-CN" altLang="en-US" dirty="0" smtClean="0">
                <a:solidFill>
                  <a:srgbClr val="C00000"/>
                </a:solidFill>
              </a:rPr>
              <a:t>系统结构</a:t>
            </a:r>
            <a:endParaRPr lang="zh-CN" altLang="en-US" dirty="0">
              <a:solidFill>
                <a:srgbClr val="C00000"/>
              </a:solidFill>
            </a:endParaRPr>
          </a:p>
        </p:txBody>
      </p:sp>
    </p:spTree>
    <p:extLst>
      <p:ext uri="{BB962C8B-B14F-4D97-AF65-F5344CB8AC3E}">
        <p14:creationId xmlns:p14="http://schemas.microsoft.com/office/powerpoint/2010/main" val="332538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2. 2</a:t>
            </a:r>
            <a:r>
              <a:rPr lang="zh-CN" altLang="en-US" dirty="0" smtClean="0"/>
              <a:t>　 典型芯片封装和引脚</a:t>
            </a:r>
            <a:endParaRPr lang="zh-CN" altLang="en-US" dirty="0"/>
          </a:p>
        </p:txBody>
      </p:sp>
      <p:sp>
        <p:nvSpPr>
          <p:cNvPr id="3" name="内容占位符 2"/>
          <p:cNvSpPr>
            <a:spLocks noGrp="1"/>
          </p:cNvSpPr>
          <p:nvPr>
            <p:ph idx="1"/>
          </p:nvPr>
        </p:nvSpPr>
        <p:spPr>
          <a:xfrm>
            <a:off x="457200" y="1371600"/>
            <a:ext cx="8229600" cy="5105400"/>
          </a:xfrm>
        </p:spPr>
        <p:txBody>
          <a:bodyPr/>
          <a:lstStyle/>
          <a:p>
            <a:pPr marL="0" indent="534988"/>
            <a:r>
              <a:rPr lang="en-US" altLang="zh-CN" sz="2000" dirty="0" smtClean="0"/>
              <a:t>STM32 </a:t>
            </a:r>
            <a:r>
              <a:rPr lang="zh-CN" altLang="en-US" sz="2000" dirty="0" smtClean="0"/>
              <a:t>以 </a:t>
            </a:r>
            <a:r>
              <a:rPr lang="en-US" altLang="zh-CN" sz="2000" dirty="0" smtClean="0"/>
              <a:t>Cortex M3 </a:t>
            </a:r>
            <a:r>
              <a:rPr lang="zh-CN" altLang="en-US" sz="2000" dirty="0" smtClean="0"/>
              <a:t>处理器为核心</a:t>
            </a:r>
            <a:r>
              <a:rPr lang="en-US" altLang="zh-CN" sz="2000" dirty="0" smtClean="0"/>
              <a:t>, </a:t>
            </a:r>
            <a:r>
              <a:rPr lang="zh-CN" altLang="en-US" sz="2000" dirty="0" smtClean="0"/>
              <a:t>是一个标准的微控制器结构</a:t>
            </a:r>
            <a:r>
              <a:rPr lang="en-US" altLang="zh-CN" sz="2000" dirty="0" smtClean="0"/>
              <a:t>, </a:t>
            </a:r>
            <a:r>
              <a:rPr lang="zh-CN" altLang="en-US" sz="2000" dirty="0" smtClean="0"/>
              <a:t>拥有</a:t>
            </a:r>
            <a:r>
              <a:rPr lang="en-US" altLang="zh-CN" sz="2000" dirty="0" smtClean="0"/>
              <a:t>32 </a:t>
            </a:r>
            <a:r>
              <a:rPr lang="zh-CN" altLang="en-US" sz="2000" dirty="0" smtClean="0"/>
              <a:t>位 </a:t>
            </a:r>
            <a:r>
              <a:rPr lang="en-US" altLang="zh-CN" sz="2000" dirty="0" smtClean="0"/>
              <a:t>CPU</a:t>
            </a:r>
            <a:r>
              <a:rPr lang="zh-CN" altLang="en-US" sz="2000" dirty="0" smtClean="0"/>
              <a:t>、 并行总线结构、 嵌套中断向量控制单元、 调试系统以及标准的存储映射。 但 </a:t>
            </a:r>
            <a:r>
              <a:rPr lang="en-US" altLang="zh-CN" sz="2000" dirty="0" smtClean="0"/>
              <a:t>STM32 </a:t>
            </a:r>
            <a:r>
              <a:rPr lang="zh-CN" altLang="en-US" sz="2000" dirty="0" smtClean="0"/>
              <a:t>芯片种类很多</a:t>
            </a:r>
            <a:r>
              <a:rPr lang="en-US" altLang="zh-CN" sz="2000" dirty="0" smtClean="0"/>
              <a:t>, </a:t>
            </a:r>
            <a:r>
              <a:rPr lang="zh-CN" altLang="en-US" sz="2000" dirty="0" smtClean="0"/>
              <a:t>封装形式多样</a:t>
            </a:r>
            <a:r>
              <a:rPr lang="en-US" altLang="zh-CN" sz="2000" dirty="0" smtClean="0"/>
              <a:t>, </a:t>
            </a:r>
            <a:r>
              <a:rPr lang="zh-CN" altLang="en-US" sz="2000" dirty="0" smtClean="0"/>
              <a:t>主要封装包括 </a:t>
            </a:r>
            <a:r>
              <a:rPr lang="en-US" altLang="zh-CN" sz="2000" dirty="0" smtClean="0"/>
              <a:t>QFN</a:t>
            </a:r>
            <a:r>
              <a:rPr lang="zh-CN" altLang="en-US" sz="2000" dirty="0" smtClean="0"/>
              <a:t>、 </a:t>
            </a:r>
            <a:r>
              <a:rPr lang="en-US" altLang="zh-CN" sz="2000" dirty="0" smtClean="0"/>
              <a:t>LQFP </a:t>
            </a:r>
            <a:r>
              <a:rPr lang="zh-CN" altLang="en-US" sz="2000" dirty="0" smtClean="0"/>
              <a:t>等。 在 </a:t>
            </a:r>
            <a:r>
              <a:rPr lang="en-US" altLang="zh-CN" sz="2000" dirty="0" smtClean="0"/>
              <a:t>STM32F10x </a:t>
            </a:r>
            <a:r>
              <a:rPr lang="zh-CN" altLang="en-US" sz="2000" dirty="0" smtClean="0"/>
              <a:t>芯片上都印有具体的型号</a:t>
            </a:r>
            <a:r>
              <a:rPr lang="en-US" altLang="zh-CN" sz="2000" dirty="0" smtClean="0"/>
              <a:t>, </a:t>
            </a:r>
            <a:r>
              <a:rPr lang="zh-CN" altLang="en-US" sz="2000" dirty="0" smtClean="0"/>
              <a:t>其中 </a:t>
            </a:r>
            <a:r>
              <a:rPr lang="en-US" altLang="zh-CN" sz="2000" dirty="0" smtClean="0"/>
              <a:t>x </a:t>
            </a:r>
            <a:r>
              <a:rPr lang="zh-CN" altLang="en-US" sz="2000" dirty="0" smtClean="0"/>
              <a:t>代表数字</a:t>
            </a:r>
            <a:r>
              <a:rPr lang="en-US" altLang="zh-CN" sz="2000" dirty="0" smtClean="0"/>
              <a:t>, </a:t>
            </a:r>
            <a:r>
              <a:rPr lang="zh-CN" altLang="en-US" sz="2000" dirty="0" smtClean="0"/>
              <a:t>包括</a:t>
            </a:r>
            <a:r>
              <a:rPr lang="en-US" altLang="zh-CN" sz="2000" dirty="0" smtClean="0"/>
              <a:t>: 101 </a:t>
            </a:r>
            <a:r>
              <a:rPr lang="zh-CN" altLang="en-US" sz="2000" dirty="0" smtClean="0"/>
              <a:t>是基本型、 </a:t>
            </a:r>
            <a:r>
              <a:rPr lang="en-US" altLang="zh-CN" sz="2000" dirty="0" smtClean="0"/>
              <a:t>102 </a:t>
            </a:r>
            <a:r>
              <a:rPr lang="zh-CN" altLang="en-US" sz="2000" dirty="0" smtClean="0"/>
              <a:t>是 </a:t>
            </a:r>
            <a:r>
              <a:rPr lang="en-US" altLang="zh-CN" sz="2000" dirty="0" smtClean="0"/>
              <a:t>USB </a:t>
            </a:r>
            <a:r>
              <a:rPr lang="zh-CN" altLang="en-US" sz="2000" dirty="0" smtClean="0"/>
              <a:t>基本型、 </a:t>
            </a:r>
            <a:r>
              <a:rPr lang="en-US" altLang="zh-CN" sz="2000" dirty="0" smtClean="0"/>
              <a:t>103 </a:t>
            </a:r>
            <a:r>
              <a:rPr lang="zh-CN" altLang="en-US" sz="2000" dirty="0" smtClean="0"/>
              <a:t>是增强型、</a:t>
            </a:r>
            <a:r>
              <a:rPr lang="en-US" altLang="zh-CN" sz="2000" dirty="0" smtClean="0"/>
              <a:t>105 </a:t>
            </a:r>
            <a:r>
              <a:rPr lang="zh-CN" altLang="en-US" sz="2000" dirty="0" smtClean="0"/>
              <a:t>或</a:t>
            </a:r>
            <a:r>
              <a:rPr lang="en-US" altLang="zh-CN" sz="2000" dirty="0" smtClean="0"/>
              <a:t>107 </a:t>
            </a:r>
            <a:r>
              <a:rPr lang="zh-CN" altLang="en-US" sz="2000" dirty="0" smtClean="0"/>
              <a:t>是互联型。 引脚数目由芯片型号中不同字母进行区别</a:t>
            </a:r>
            <a:r>
              <a:rPr lang="en-US" altLang="zh-CN" sz="2000" dirty="0" smtClean="0"/>
              <a:t>, </a:t>
            </a:r>
            <a:r>
              <a:rPr lang="zh-CN" altLang="en-US" sz="2000" dirty="0" smtClean="0"/>
              <a:t>包括</a:t>
            </a:r>
            <a:r>
              <a:rPr lang="en-US" altLang="zh-CN" sz="2000" dirty="0" smtClean="0"/>
              <a:t>: T </a:t>
            </a:r>
            <a:r>
              <a:rPr lang="zh-CN" altLang="en-US" sz="2000" dirty="0" smtClean="0"/>
              <a:t>为 </a:t>
            </a:r>
            <a:r>
              <a:rPr lang="en-US" altLang="zh-CN" sz="2000" dirty="0" smtClean="0"/>
              <a:t>36 </a:t>
            </a:r>
            <a:r>
              <a:rPr lang="zh-CN" altLang="en-US" sz="2000" dirty="0" smtClean="0"/>
              <a:t>引脚、 </a:t>
            </a:r>
            <a:r>
              <a:rPr lang="en-US" altLang="zh-CN" sz="2000" dirty="0" smtClean="0"/>
              <a:t>C</a:t>
            </a:r>
            <a:r>
              <a:rPr lang="zh-CN" altLang="en-US" sz="2000" dirty="0" smtClean="0"/>
              <a:t>为</a:t>
            </a:r>
            <a:r>
              <a:rPr lang="en-US" altLang="zh-CN" sz="2000" dirty="0" smtClean="0"/>
              <a:t>48 </a:t>
            </a:r>
            <a:r>
              <a:rPr lang="zh-CN" altLang="en-US" sz="2000" dirty="0" smtClean="0"/>
              <a:t>引脚、 </a:t>
            </a:r>
            <a:r>
              <a:rPr lang="en-US" altLang="zh-CN" sz="2000" dirty="0" smtClean="0"/>
              <a:t>R </a:t>
            </a:r>
            <a:r>
              <a:rPr lang="zh-CN" altLang="en-US" sz="2000" dirty="0" smtClean="0"/>
              <a:t>为</a:t>
            </a:r>
            <a:r>
              <a:rPr lang="en-US" altLang="zh-CN" sz="2000" dirty="0" smtClean="0"/>
              <a:t>64 </a:t>
            </a:r>
            <a:r>
              <a:rPr lang="zh-CN" altLang="en-US" sz="2000" dirty="0" smtClean="0"/>
              <a:t>引脚、 </a:t>
            </a:r>
            <a:r>
              <a:rPr lang="en-US" altLang="zh-CN" sz="2000" dirty="0" smtClean="0"/>
              <a:t>V </a:t>
            </a:r>
            <a:r>
              <a:rPr lang="zh-CN" altLang="en-US" sz="2000" dirty="0" smtClean="0"/>
              <a:t>为 </a:t>
            </a:r>
            <a:r>
              <a:rPr lang="en-US" altLang="zh-CN" sz="2000" dirty="0" smtClean="0"/>
              <a:t>100 </a:t>
            </a:r>
            <a:r>
              <a:rPr lang="zh-CN" altLang="en-US" sz="2000" dirty="0" smtClean="0"/>
              <a:t>引脚、 </a:t>
            </a:r>
            <a:r>
              <a:rPr lang="en-US" altLang="zh-CN" sz="2000" dirty="0" smtClean="0"/>
              <a:t>Z </a:t>
            </a:r>
            <a:r>
              <a:rPr lang="zh-CN" altLang="en-US" sz="2000" dirty="0" smtClean="0"/>
              <a:t>为 </a:t>
            </a:r>
            <a:r>
              <a:rPr lang="en-US" altLang="zh-CN" sz="2000" dirty="0" smtClean="0"/>
              <a:t>144 </a:t>
            </a:r>
            <a:r>
              <a:rPr lang="zh-CN" altLang="en-US" sz="2000" dirty="0" smtClean="0"/>
              <a:t>引脚。 闪存</a:t>
            </a:r>
            <a:r>
              <a:rPr lang="en-US" altLang="zh-CN" sz="2000" dirty="0" smtClean="0"/>
              <a:t>(Flash)</a:t>
            </a:r>
            <a:r>
              <a:rPr lang="zh-CN" altLang="en-US" sz="2000" dirty="0" smtClean="0"/>
              <a:t>容量也各不相同</a:t>
            </a:r>
            <a:r>
              <a:rPr lang="en-US" altLang="zh-CN" sz="2000" dirty="0" smtClean="0"/>
              <a:t>,</a:t>
            </a:r>
            <a:r>
              <a:rPr lang="zh-CN" altLang="en-US" sz="2000" dirty="0" smtClean="0"/>
              <a:t>芯片型号中含有</a:t>
            </a:r>
            <a:r>
              <a:rPr lang="en-US" altLang="zh-CN" sz="2000" dirty="0" smtClean="0"/>
              <a:t>: 4 </a:t>
            </a:r>
            <a:r>
              <a:rPr lang="zh-CN" altLang="en-US" sz="2000" dirty="0" smtClean="0"/>
              <a:t>为 </a:t>
            </a:r>
            <a:r>
              <a:rPr lang="en-US" altLang="zh-CN" sz="2000" dirty="0" smtClean="0"/>
              <a:t>16KB</a:t>
            </a:r>
            <a:r>
              <a:rPr lang="zh-CN" altLang="en-US" sz="2000" dirty="0" smtClean="0"/>
              <a:t>、 </a:t>
            </a:r>
            <a:r>
              <a:rPr lang="en-US" altLang="zh-CN" sz="2000" dirty="0" smtClean="0"/>
              <a:t>6 </a:t>
            </a:r>
            <a:r>
              <a:rPr lang="zh-CN" altLang="en-US" sz="2000" dirty="0" smtClean="0"/>
              <a:t>为 </a:t>
            </a:r>
            <a:r>
              <a:rPr lang="en-US" altLang="zh-CN" sz="2000" dirty="0" smtClean="0"/>
              <a:t>32KB</a:t>
            </a:r>
            <a:r>
              <a:rPr lang="zh-CN" altLang="en-US" sz="2000" dirty="0" smtClean="0"/>
              <a:t>、 </a:t>
            </a:r>
            <a:r>
              <a:rPr lang="en-US" altLang="zh-CN" sz="2000" dirty="0" smtClean="0"/>
              <a:t>8 </a:t>
            </a:r>
            <a:r>
              <a:rPr lang="zh-CN" altLang="en-US" sz="2000" dirty="0" smtClean="0"/>
              <a:t>为 </a:t>
            </a:r>
            <a:r>
              <a:rPr lang="en-US" altLang="zh-CN" sz="2000" dirty="0" smtClean="0"/>
              <a:t>64KB</a:t>
            </a:r>
            <a:r>
              <a:rPr lang="zh-CN" altLang="en-US" sz="2000" dirty="0" smtClean="0"/>
              <a:t>、 </a:t>
            </a:r>
            <a:r>
              <a:rPr lang="en-US" altLang="zh-CN" sz="2000" dirty="0" smtClean="0"/>
              <a:t>B </a:t>
            </a:r>
            <a:r>
              <a:rPr lang="zh-CN" altLang="en-US" sz="2000" dirty="0" smtClean="0"/>
              <a:t>为 </a:t>
            </a:r>
            <a:r>
              <a:rPr lang="en-US" altLang="zh-CN" sz="2000" dirty="0" smtClean="0"/>
              <a:t>128KB</a:t>
            </a:r>
            <a:r>
              <a:rPr lang="zh-CN" altLang="en-US" sz="2000" dirty="0" smtClean="0"/>
              <a:t>、 </a:t>
            </a:r>
            <a:r>
              <a:rPr lang="en-US" altLang="zh-CN" sz="2000" dirty="0" smtClean="0"/>
              <a:t>C </a:t>
            </a:r>
            <a:r>
              <a:rPr lang="zh-CN" altLang="en-US" sz="2000" dirty="0" smtClean="0"/>
              <a:t>为 </a:t>
            </a:r>
            <a:r>
              <a:rPr lang="en-US" altLang="zh-CN" sz="2000" dirty="0" smtClean="0"/>
              <a:t>256KB</a:t>
            </a:r>
            <a:r>
              <a:rPr lang="zh-CN" altLang="en-US" sz="2000" dirty="0" smtClean="0"/>
              <a:t>、 </a:t>
            </a:r>
            <a:r>
              <a:rPr lang="en-US" altLang="zh-CN" sz="2000" dirty="0" smtClean="0"/>
              <a:t>D </a:t>
            </a:r>
            <a:r>
              <a:rPr lang="zh-CN" altLang="en-US" sz="2000" dirty="0" smtClean="0"/>
              <a:t>为</a:t>
            </a:r>
            <a:r>
              <a:rPr lang="en-US" altLang="zh-CN" sz="2000" dirty="0" smtClean="0"/>
              <a:t>384KB</a:t>
            </a:r>
            <a:r>
              <a:rPr lang="zh-CN" altLang="en-US" sz="2000" dirty="0" smtClean="0"/>
              <a:t>、 </a:t>
            </a:r>
            <a:r>
              <a:rPr lang="en-US" altLang="zh-CN" sz="2000" dirty="0" smtClean="0"/>
              <a:t>E </a:t>
            </a:r>
            <a:r>
              <a:rPr lang="zh-CN" altLang="en-US" sz="2000" dirty="0" smtClean="0"/>
              <a:t>为</a:t>
            </a:r>
            <a:r>
              <a:rPr lang="en-US" altLang="zh-CN" sz="2000" dirty="0" smtClean="0"/>
              <a:t>512KB </a:t>
            </a:r>
            <a:r>
              <a:rPr lang="zh-CN" altLang="en-US" sz="2000" dirty="0" smtClean="0"/>
              <a:t>等。 </a:t>
            </a:r>
            <a:endParaRPr lang="en-US" altLang="zh-CN" sz="2000" dirty="0" smtClean="0"/>
          </a:p>
          <a:p>
            <a:pPr marL="0" indent="534988"/>
            <a:r>
              <a:rPr lang="zh-CN" altLang="en-US" sz="2000" dirty="0" smtClean="0"/>
              <a:t>通常情况下</a:t>
            </a:r>
            <a:r>
              <a:rPr lang="en-US" altLang="zh-CN" sz="2000" dirty="0" smtClean="0"/>
              <a:t>, </a:t>
            </a:r>
            <a:r>
              <a:rPr lang="zh-CN" altLang="en-US" sz="2000" dirty="0" smtClean="0"/>
              <a:t>在芯片封装正方向的左下角有一个小圆点</a:t>
            </a:r>
            <a:r>
              <a:rPr lang="en-US" altLang="zh-CN" sz="2000" dirty="0" smtClean="0"/>
              <a:t>, </a:t>
            </a:r>
            <a:r>
              <a:rPr lang="zh-CN" altLang="en-US" sz="2000" dirty="0" smtClean="0"/>
              <a:t>靠近左下角小圆点的管脚号为</a:t>
            </a:r>
            <a:r>
              <a:rPr lang="en-US" altLang="zh-CN" sz="2000" dirty="0" smtClean="0"/>
              <a:t>1, </a:t>
            </a:r>
            <a:r>
              <a:rPr lang="zh-CN" altLang="en-US" sz="2000" dirty="0" smtClean="0"/>
              <a:t>然后以逆时针方向</a:t>
            </a:r>
            <a:r>
              <a:rPr lang="en-US" altLang="zh-CN" sz="2000" dirty="0" smtClean="0"/>
              <a:t>, VET6 </a:t>
            </a:r>
            <a:r>
              <a:rPr lang="zh-CN" altLang="en-US" sz="2000" dirty="0" smtClean="0"/>
              <a:t>最后一个引脚号为 </a:t>
            </a:r>
            <a:r>
              <a:rPr lang="en-US" altLang="zh-CN" sz="2000" dirty="0" smtClean="0"/>
              <a:t>100, ZET6 </a:t>
            </a:r>
            <a:r>
              <a:rPr lang="zh-CN" altLang="en-US" sz="2000" dirty="0" smtClean="0"/>
              <a:t>最后一个引脚号为</a:t>
            </a:r>
            <a:r>
              <a:rPr lang="en-US" altLang="zh-CN" sz="2000" dirty="0" smtClean="0"/>
              <a:t>144</a:t>
            </a:r>
            <a:r>
              <a:rPr lang="zh-CN" altLang="en-US" sz="2000" dirty="0" smtClean="0"/>
              <a:t>。 </a:t>
            </a:r>
            <a:r>
              <a:rPr lang="en-US" altLang="zh-CN" sz="2000" dirty="0" smtClean="0"/>
              <a:t>Z </a:t>
            </a:r>
            <a:r>
              <a:rPr lang="zh-CN" altLang="en-US" sz="2000" dirty="0" smtClean="0"/>
              <a:t>的引脚数多于 </a:t>
            </a:r>
            <a:r>
              <a:rPr lang="en-US" altLang="zh-CN" sz="2000" dirty="0" smtClean="0"/>
              <a:t>Z </a:t>
            </a:r>
            <a:r>
              <a:rPr lang="zh-CN" altLang="en-US" sz="2000" dirty="0" smtClean="0"/>
              <a:t>的引脚数</a:t>
            </a:r>
            <a:r>
              <a:rPr lang="en-US" altLang="zh-CN" sz="2000" dirty="0" smtClean="0"/>
              <a:t>, </a:t>
            </a:r>
            <a:r>
              <a:rPr lang="zh-CN" altLang="en-US" sz="2000" dirty="0" smtClean="0"/>
              <a:t>即 </a:t>
            </a:r>
            <a:r>
              <a:rPr lang="en-US" altLang="zh-CN" sz="2000" dirty="0" smtClean="0"/>
              <a:t>Z </a:t>
            </a:r>
            <a:r>
              <a:rPr lang="zh-CN" altLang="en-US" sz="2000" dirty="0" smtClean="0"/>
              <a:t>的功能多于 </a:t>
            </a:r>
            <a:r>
              <a:rPr lang="en-US" altLang="zh-CN" sz="2000" dirty="0" smtClean="0"/>
              <a:t>V </a:t>
            </a:r>
            <a:r>
              <a:rPr lang="zh-CN" altLang="en-US" sz="2000" dirty="0" smtClean="0"/>
              <a:t>的功能。 </a:t>
            </a:r>
            <a:r>
              <a:rPr lang="en-US" altLang="zh-CN" sz="2000" dirty="0" smtClean="0"/>
              <a:t>LQFP100 </a:t>
            </a:r>
            <a:r>
              <a:rPr lang="zh-CN" altLang="en-US" sz="2000" dirty="0" smtClean="0"/>
              <a:t>引脚分布如图</a:t>
            </a:r>
            <a:r>
              <a:rPr lang="en-US" altLang="zh-CN" sz="2000" dirty="0" smtClean="0"/>
              <a:t>2. 3 </a:t>
            </a:r>
            <a:r>
              <a:rPr lang="zh-CN" altLang="en-US" sz="2000" dirty="0" smtClean="0"/>
              <a:t>所示。</a:t>
            </a:r>
            <a:endParaRPr lang="zh-CN" altLang="en-US" sz="2000" dirty="0"/>
          </a:p>
        </p:txBody>
      </p:sp>
    </p:spTree>
    <p:extLst>
      <p:ext uri="{BB962C8B-B14F-4D97-AF65-F5344CB8AC3E}">
        <p14:creationId xmlns:p14="http://schemas.microsoft.com/office/powerpoint/2010/main" val="1879327820"/>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TotalTime>
  <Words>1950</Words>
  <Application>Microsoft Office PowerPoint</Application>
  <PresentationFormat>全屏显示(4:3)</PresentationFormat>
  <Paragraphs>69</Paragraphs>
  <Slides>27</Slides>
  <Notes>0</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默认设计模板</vt:lpstr>
      <vt:lpstr>第 4 章  STM32 基本模块</vt:lpstr>
      <vt:lpstr> 本章简介</vt:lpstr>
      <vt:lpstr>2. 1　 STM32 内核架构</vt:lpstr>
      <vt:lpstr>PowerPoint 演示文稿</vt:lpstr>
      <vt:lpstr>PowerPoint 演示文稿</vt:lpstr>
      <vt:lpstr>PowerPoint 演示文稿</vt:lpstr>
      <vt:lpstr>2. 1. 2　 STM32 系统结构</vt:lpstr>
      <vt:lpstr>PowerPoint 演示文稿</vt:lpstr>
      <vt:lpstr>2. 2　 典型芯片封装和引脚</vt:lpstr>
      <vt:lpstr>PowerPoint 演示文稿</vt:lpstr>
      <vt:lpstr>2. 3　 电源</vt:lpstr>
      <vt:lpstr>PowerPoint 演示文稿</vt:lpstr>
      <vt:lpstr>PowerPoint 演示文稿</vt:lpstr>
      <vt:lpstr>2. 3. 2　 低功耗模式</vt:lpstr>
      <vt:lpstr>PowerPoint 演示文稿</vt:lpstr>
      <vt:lpstr>2. 4　 复位和时钟控制(RCC)</vt:lpstr>
      <vt:lpstr>PowerPoint 演示文稿</vt:lpstr>
      <vt:lpstr>1. 4. 2　 时钟控制</vt:lpstr>
      <vt:lpstr>PowerPoint 演示文稿</vt:lpstr>
      <vt:lpstr>1. 4. 3　 STM32 时钟树</vt:lpstr>
      <vt:lpstr>PowerPoint 演示文稿</vt:lpstr>
      <vt:lpstr>PowerPoint 演示文稿</vt:lpstr>
      <vt:lpstr>PowerPoint 演示文稿</vt:lpstr>
      <vt:lpstr>2. 5　 STM32 单片机最小系统</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china</cp:lastModifiedBy>
  <cp:revision>50</cp:revision>
  <cp:lastPrinted>1601-01-01T00:00:00Z</cp:lastPrinted>
  <dcterms:created xsi:type="dcterms:W3CDTF">2020-01-16T04:27:24Z</dcterms:created>
  <dcterms:modified xsi:type="dcterms:W3CDTF">2020-07-19T14:15:23Z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