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68" r:id="rId24"/>
    <p:sldId id="269" r:id="rId25"/>
    <p:sldId id="270" r:id="rId26"/>
    <p:sldId id="283" r:id="rId27"/>
    <p:sldId id="284" r:id="rId28"/>
    <p:sldId id="285" r:id="rId29"/>
    <p:sldId id="286" r:id="rId30"/>
    <p:sldId id="287" r:id="rId31"/>
    <p:sldId id="288" r:id="rId32"/>
    <p:sldId id="271" r:id="rId33"/>
    <p:sldId id="289" r:id="rId34"/>
    <p:sldId id="290" r:id="rId35"/>
    <p:sldId id="291" r:id="rId36"/>
    <p:sldId id="292" r:id="rId37"/>
    <p:sldId id="294" r:id="rId38"/>
    <p:sldId id="293" r:id="rId3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82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D2A1B-DC16-4CB1-A348-6E017093D112}" type="datetimeFigureOut">
              <a:rPr lang="zh-CN" altLang="en-US" smtClean="0"/>
              <a:t>2020/7/23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9FC5E-B35A-4F7F-A8F7-1DBA4609F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465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39FC5E-B35A-4F7F-A8F7-1DBA4609F1D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34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8D5436D-96E1-4C85-A4BD-116F582F5C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90A943AE-8DC7-4A85-B473-24D4D5C82B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6622A67-21CE-44E7-990D-5C4A64711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4F6C-CE8C-493F-9CE2-561DC6F5CB58}" type="datetimeFigureOut">
              <a:rPr lang="zh-CN" altLang="en-US" smtClean="0"/>
              <a:t>2020/7/23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E67A168-BDA0-4DBD-983B-31E3D9E26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80FE99D-B2A3-49A0-9AEE-A5F76B8A2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BBE6A-1FBE-4C87-8987-A5ED15C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735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C191303-6B09-4B14-A60D-323AEED39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6125852-32EE-40C2-911A-7CBD64092B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63068C0-D9E0-4CEE-911D-6F8EA95C4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4F6C-CE8C-493F-9CE2-561DC6F5CB58}" type="datetimeFigureOut">
              <a:rPr lang="zh-CN" altLang="en-US" smtClean="0"/>
              <a:t>2020/7/23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72D3E8D-50FD-4E50-8547-82D3B0A38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C15609E-1799-4D8F-8927-50F0AAA79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BBE6A-1FBE-4C87-8987-A5ED15C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79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3237807E-C907-4ECB-B718-03005B2C01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C8FF7A7-1C76-400B-9B53-ADE30DA666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D3F998B-EA6F-4314-B797-210758A05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4F6C-CE8C-493F-9CE2-561DC6F5CB58}" type="datetimeFigureOut">
              <a:rPr lang="zh-CN" altLang="en-US" smtClean="0"/>
              <a:t>2020/7/23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79DBE40-E16F-4102-A634-EEC34A912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2FDD4A6-B759-451F-9D9C-183832353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BBE6A-1FBE-4C87-8987-A5ED15C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526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C1F1298-8E44-4A88-8D43-423B1428D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413A00D-D883-457D-B2E0-2B9DEE529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BE13BA7-4D2B-4FD2-9F08-9E982AFC0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4F6C-CE8C-493F-9CE2-561DC6F5CB58}" type="datetimeFigureOut">
              <a:rPr lang="zh-CN" altLang="en-US" smtClean="0"/>
              <a:t>2020/7/23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2378BB9-EAFF-4AA2-AFD0-6CE688250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ECFBD88-9A7C-4084-B80F-4F00142CE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BBE6A-1FBE-4C87-8987-A5ED15C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2262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610CB7-515B-483D-BE3E-2053C3F59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72A499A-84E3-4034-9529-F9E87E6B42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B71C28D-3717-4DB1-9C94-621291C0E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4F6C-CE8C-493F-9CE2-561DC6F5CB58}" type="datetimeFigureOut">
              <a:rPr lang="zh-CN" altLang="en-US" smtClean="0"/>
              <a:t>2020/7/23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51D0D34-0527-4C59-8F02-0DA5C86B6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DE73F00-3BAC-40CC-83C5-5E076F989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BBE6A-1FBE-4C87-8987-A5ED15C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51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B72B7B3-7E0C-4D36-983B-8A980C8B5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6E8500D-26E2-4228-A01E-8CB940298F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55714E69-3B3C-4402-B2E2-A27CF2D603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8EA14B6-B615-43CA-8C09-0A65D1872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4F6C-CE8C-493F-9CE2-561DC6F5CB58}" type="datetimeFigureOut">
              <a:rPr lang="zh-CN" altLang="en-US" smtClean="0"/>
              <a:t>2020/7/23 Thursday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282D3A3-C7D6-4D07-9261-E2D1E266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5A928E6-10E2-4AEF-A0B0-6657A4506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BBE6A-1FBE-4C87-8987-A5ED15C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560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966512F-B317-4776-B7A7-C41272EE6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D58A9B3-F7E4-429B-86C7-B12EA879A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DCF2357-07AD-4F77-92AA-07EE00D5F4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4287B989-39A2-4299-8A83-3861B4CE7F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EAD79AD4-0F08-46A0-9853-A49FD788DC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7F9C71CB-13CA-4853-9D2E-11FCE5FFB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4F6C-CE8C-493F-9CE2-561DC6F5CB58}" type="datetimeFigureOut">
              <a:rPr lang="zh-CN" altLang="en-US" smtClean="0"/>
              <a:t>2020/7/23 Thursday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9C5569EE-5DDC-404D-AF60-73FCA6965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B63D6E66-9A00-4DF7-A702-2AE6F4E18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BBE6A-1FBE-4C87-8987-A5ED15C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220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1938F0E-47B3-4344-9828-C8E672493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AE006D9F-DE4B-41E8-876F-BB25D539E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4F6C-CE8C-493F-9CE2-561DC6F5CB58}" type="datetimeFigureOut">
              <a:rPr lang="zh-CN" altLang="en-US" smtClean="0"/>
              <a:t>2020/7/23 Thursday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FBAEA37-1548-41F9-82DC-9A4783E69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73CC3389-BC1E-407D-8884-036725227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BBE6A-1FBE-4C87-8987-A5ED15C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670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7587F49A-20DA-4DEC-9B7E-91C3A0A23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4F6C-CE8C-493F-9CE2-561DC6F5CB58}" type="datetimeFigureOut">
              <a:rPr lang="zh-CN" altLang="en-US" smtClean="0"/>
              <a:t>2020/7/23 Thursday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61393845-99DA-47AD-A37D-BDA7CEDC0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D75BCC42-6349-41BB-9FEF-2DD693130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BBE6A-1FBE-4C87-8987-A5ED15C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193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4E78A63-19B4-4228-8505-78E2BA7C0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06BEBC9-E73E-46D5-960F-A6CD21BCA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86249786-B12B-47FC-BCB2-898AB5A1E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6A89A52-FE51-4331-9C1C-56E739C63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4F6C-CE8C-493F-9CE2-561DC6F5CB58}" type="datetimeFigureOut">
              <a:rPr lang="zh-CN" altLang="en-US" smtClean="0"/>
              <a:t>2020/7/23 Thursday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E77BDB9-3AD4-41BD-B29C-1D5773E97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5FC2C45-1C43-41CA-8719-786C85604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BBE6A-1FBE-4C87-8987-A5ED15C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824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BEA84B7-6B22-46F8-96C6-11E72C7ED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CC15D0BD-F3EA-476D-B94C-58005F53B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38A22C0-902E-41EE-B487-784DB1F6E4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B25545F-0A6E-4D82-B0AC-9642A3F15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4F6C-CE8C-493F-9CE2-561DC6F5CB58}" type="datetimeFigureOut">
              <a:rPr lang="zh-CN" altLang="en-US" smtClean="0"/>
              <a:t>2020/7/23 Thursday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6D64761-142B-4A34-A485-70C6B6A7B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FFB815A-C06A-4F96-8DE4-6300E1349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BBE6A-1FBE-4C87-8987-A5ED15C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429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24E1833E-2955-471D-9647-CE23FE513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6A3CA85-A67D-4EB5-8385-A1031F1FDE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CDFFE85-2156-46E1-A9E4-C024CCF0C5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94F6C-CE8C-493F-9CE2-561DC6F5CB58}" type="datetimeFigureOut">
              <a:rPr lang="zh-CN" altLang="en-US" smtClean="0"/>
              <a:t>2020/7/23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1CE438D-4890-46D7-9531-6A86F4DD90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A10AB49-12E0-4DB9-987E-0FFE07BB0C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BBE6A-1FBE-4C87-8987-A5ED15C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24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B6E4FC2-B316-41DF-B418-07613F2C1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zh-CN" b="1" dirty="0">
                <a:solidFill>
                  <a:srgbClr val="C00000"/>
                </a:solidFill>
              </a:rPr>
              <a:t>第</a:t>
            </a:r>
            <a:r>
              <a:rPr lang="en-US" altLang="zh-CN" b="1" dirty="0">
                <a:solidFill>
                  <a:srgbClr val="C00000"/>
                </a:solidFill>
              </a:rPr>
              <a:t>3</a:t>
            </a:r>
            <a:r>
              <a:rPr lang="zh-CN" altLang="zh-CN" b="1" dirty="0">
                <a:solidFill>
                  <a:srgbClr val="C00000"/>
                </a:solidFill>
              </a:rPr>
              <a:t>章 </a:t>
            </a:r>
            <a:r>
              <a:rPr lang="en-US" altLang="zh-CN" b="1" dirty="0">
                <a:solidFill>
                  <a:srgbClr val="C00000"/>
                </a:solidFill>
              </a:rPr>
              <a:t> STM32</a:t>
            </a:r>
            <a:r>
              <a:rPr lang="zh-CN" altLang="zh-CN" b="1" dirty="0">
                <a:solidFill>
                  <a:srgbClr val="C00000"/>
                </a:solidFill>
              </a:rPr>
              <a:t>开发环境</a:t>
            </a:r>
            <a:r>
              <a:rPr lang="zh-CN" altLang="zh-CN" b="1" dirty="0"/>
              <a:t/>
            </a:r>
            <a:br>
              <a:rPr lang="zh-CN" altLang="zh-CN" b="1" dirty="0"/>
            </a:br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73F76BB5-6FDF-4506-9E53-7C336F3B6D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087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7FC4CB1-1570-40EB-A106-7DCDADE65B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823" y="1671246"/>
            <a:ext cx="10515600" cy="4351338"/>
          </a:xfrm>
        </p:spPr>
        <p:txBody>
          <a:bodyPr/>
          <a:lstStyle/>
          <a:p>
            <a:pPr marL="0" indent="712788">
              <a:lnSpc>
                <a:spcPct val="150000"/>
              </a:lnSpc>
              <a:buNone/>
            </a:pPr>
            <a:r>
              <a:rPr lang="zh-CN" altLang="zh-CN" dirty="0"/>
              <a:t>硬件开发可以通过软件仿真和硬件仿真两种方式进行。</a:t>
            </a:r>
          </a:p>
          <a:p>
            <a:pPr marL="0" indent="712788">
              <a:lnSpc>
                <a:spcPct val="150000"/>
              </a:lnSpc>
              <a:buNone/>
            </a:pPr>
            <a:r>
              <a:rPr lang="zh-CN" altLang="zh-CN" dirty="0"/>
              <a:t>软件仿真通过开发环境提供的软件仿真功能，如</a:t>
            </a:r>
            <a:r>
              <a:rPr lang="en-US" altLang="zh-CN" dirty="0" err="1"/>
              <a:t>keil</a:t>
            </a:r>
            <a:r>
              <a:rPr lang="en-US" altLang="zh-CN" dirty="0"/>
              <a:t> MDK </a:t>
            </a:r>
            <a:r>
              <a:rPr lang="zh-CN" altLang="zh-CN" dirty="0"/>
              <a:t>中的</a:t>
            </a:r>
            <a:r>
              <a:rPr lang="en-US" altLang="zh-CN" dirty="0"/>
              <a:t>Use Similar</a:t>
            </a:r>
            <a:r>
              <a:rPr lang="zh-CN" altLang="zh-CN" dirty="0"/>
              <a:t>功能就能够实现软件仿真。</a:t>
            </a:r>
          </a:p>
          <a:p>
            <a:pPr marL="0" indent="712788">
              <a:lnSpc>
                <a:spcPct val="150000"/>
              </a:lnSpc>
              <a:buNone/>
            </a:pPr>
            <a:r>
              <a:rPr lang="zh-CN" altLang="zh-CN" dirty="0"/>
              <a:t>硬件仿真通过硬件下载器直接实现，具有下载速度快，查看结果一目了然的特点，目前普遍采用的硬件下载器包括</a:t>
            </a:r>
            <a:r>
              <a:rPr lang="en-US" altLang="zh-CN" dirty="0"/>
              <a:t>ST-LINK</a:t>
            </a:r>
            <a:r>
              <a:rPr lang="zh-CN" altLang="zh-CN" dirty="0"/>
              <a:t>、</a:t>
            </a:r>
            <a:r>
              <a:rPr lang="en-US" altLang="zh-CN" dirty="0"/>
              <a:t>JLINK</a:t>
            </a:r>
            <a:r>
              <a:rPr lang="zh-CN" altLang="zh-CN" dirty="0"/>
              <a:t>等等。</a:t>
            </a:r>
          </a:p>
          <a:p>
            <a:endParaRPr lang="zh-CN" alt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3E8B373F-20DD-4144-B209-0B12900B08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643186"/>
            <a:ext cx="4750018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</a:rPr>
              <a:t>3.3.1  </a:t>
            </a:r>
            <a:r>
              <a:rPr kumimoji="0" lang="zh-CN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仿真</a:t>
            </a: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</a:rPr>
              <a:t>/</a:t>
            </a:r>
            <a:r>
              <a:rPr kumimoji="0" lang="zh-CN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编程器</a:t>
            </a:r>
            <a:r>
              <a:rPr kumimoji="0" lang="zh-CN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</a:rPr>
              <a:t> </a:t>
            </a:r>
            <a:endParaRPr kumimoji="0" lang="zh-CN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51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FDA0CE4-E6C4-4345-B45F-1C852B29A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06396"/>
          </a:xfrm>
        </p:spPr>
        <p:txBody>
          <a:bodyPr/>
          <a:lstStyle/>
          <a:p>
            <a:pPr marL="0" indent="712788">
              <a:lnSpc>
                <a:spcPct val="150000"/>
              </a:lnSpc>
              <a:buNone/>
            </a:pPr>
            <a:r>
              <a:rPr lang="zh-CN" altLang="zh-CN" dirty="0"/>
              <a:t>目前有很多</a:t>
            </a:r>
            <a:r>
              <a:rPr lang="en-US" altLang="zh-CN" dirty="0"/>
              <a:t>STM32</a:t>
            </a:r>
            <a:r>
              <a:rPr lang="zh-CN" altLang="zh-CN" dirty="0"/>
              <a:t>系统板，每一种系统版包括的功能都不一样，但是唯一相同的是都有最小系统，也就是</a:t>
            </a:r>
            <a:r>
              <a:rPr lang="en-US" altLang="zh-CN" dirty="0"/>
              <a:t>stm32</a:t>
            </a:r>
            <a:r>
              <a:rPr lang="zh-CN" altLang="zh-CN" dirty="0"/>
              <a:t>芯片运行的最小环境。</a:t>
            </a:r>
            <a:r>
              <a:rPr lang="en-US" altLang="zh-CN" dirty="0"/>
              <a:t>STM32</a:t>
            </a:r>
            <a:r>
              <a:rPr lang="zh-CN" altLang="zh-CN" dirty="0"/>
              <a:t>单片机最小系统由主芯片、上电复位电路、时钟电路、电源供电电路组成，同时一个基本完整的单片机功能还应包括下载电路和</a:t>
            </a:r>
            <a:r>
              <a:rPr lang="en-US" altLang="zh-CN" dirty="0"/>
              <a:t>LED</a:t>
            </a:r>
            <a:r>
              <a:rPr lang="zh-CN" altLang="zh-CN" dirty="0"/>
              <a:t>指示电路</a:t>
            </a:r>
            <a:r>
              <a:rPr lang="zh-CN" altLang="zh-CN" dirty="0" smtClean="0"/>
              <a:t>。</a:t>
            </a:r>
            <a:endParaRPr lang="zh-CN" alt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DC40721E-4147-48E7-8330-CF1CA6C8A0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673963"/>
            <a:ext cx="492154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4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3.3.2  </a:t>
            </a:r>
            <a:r>
              <a:rPr kumimoji="0" lang="en-US" altLang="zh-CN" sz="400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STM32</a:t>
            </a:r>
            <a:r>
              <a:rPr kumimoji="0" lang="zh-CN" altLang="en-US" sz="4000" i="0" u="none" strike="noStrike" cap="none" normalizeH="0" baseline="0" dirty="0">
                <a:ln>
                  <a:noFill/>
                </a:ln>
                <a:effectLst/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系统板</a:t>
            </a:r>
            <a:r>
              <a:rPr kumimoji="0" lang="zh-CN" altLang="en-US" sz="4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endParaRPr kumimoji="0" lang="zh-CN" altLang="en-US" sz="400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52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xmlns="" id="{892F9D2F-FCF0-41BE-A005-F09A88B15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b="1" dirty="0">
                <a:solidFill>
                  <a:srgbClr val="C00000"/>
                </a:solidFill>
              </a:rPr>
              <a:t>3.4  </a:t>
            </a:r>
            <a:r>
              <a:rPr lang="zh-CN" altLang="zh-CN" b="1" dirty="0">
                <a:solidFill>
                  <a:srgbClr val="C00000"/>
                </a:solidFill>
              </a:rPr>
              <a:t>工程建立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223FCF61-B7D9-4758-86CB-DE6B47F535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529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8332D3F-878F-4AA7-9C20-04FE9A67E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33333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3.3.1  </a:t>
            </a:r>
            <a:r>
              <a:rPr lang="zh-CN" altLang="en-US" b="1" dirty="0">
                <a:solidFill>
                  <a:srgbClr val="33333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新建工程 </a:t>
            </a:r>
            <a:r>
              <a:rPr lang="en-US" altLang="zh-CN" b="1" dirty="0"/>
              <a:t/>
            </a:r>
            <a:br>
              <a:rPr lang="en-US" altLang="zh-CN" b="1" dirty="0"/>
            </a:b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D971705-B0C9-4FF7-9B84-D4F63C7D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3105" y="4231201"/>
            <a:ext cx="10515600" cy="4351338"/>
          </a:xfrm>
        </p:spPr>
        <p:txBody>
          <a:bodyPr/>
          <a:lstStyle/>
          <a:p>
            <a:endParaRPr lang="zh-CN" altLang="zh-CN" b="1" dirty="0"/>
          </a:p>
          <a:p>
            <a:endParaRPr lang="zh-CN" alt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55C1F3E5-6957-4E8E-9D93-3D3DBC08F2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4905" y="1518034"/>
            <a:ext cx="82192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9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36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首先在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Projec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目录选择新建项目下拉菜单，如图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3.2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所示。</a:t>
            </a: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36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25" name="图片 1">
            <a:extLst>
              <a:ext uri="{FF2B5EF4-FFF2-40B4-BE49-F238E27FC236}">
                <a16:creationId xmlns:a16="http://schemas.microsoft.com/office/drawing/2014/main" xmlns="" id="{94C74B36-B7FD-4599-A90E-EEC13A4748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303"/>
          <a:stretch/>
        </p:blipFill>
        <p:spPr bwMode="auto">
          <a:xfrm>
            <a:off x="1791164" y="2138380"/>
            <a:ext cx="7079703" cy="316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2EAA6AA3-66BB-432C-8029-15D633C434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4905" y="4577276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82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0A19E529-4847-4A49-A227-E36F0FF70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925" y="711014"/>
            <a:ext cx="1087060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9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36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创建工程所需要的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stm32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库文件夹，并将其导入到工程中，目录如图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3.3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所示，</a:t>
            </a: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36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049" name="图片 3">
            <a:extLst>
              <a:ext uri="{FF2B5EF4-FFF2-40B4-BE49-F238E27FC236}">
                <a16:creationId xmlns:a16="http://schemas.microsoft.com/office/drawing/2014/main" xmlns="" id="{9DA827BC-F81C-4A3B-8F0D-05216123FF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722" y="1689575"/>
            <a:ext cx="3336784" cy="3932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2439019" y="5621771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 </a:t>
            </a:r>
            <a:r>
              <a:rPr lang="en-US" altLang="zh-CN" dirty="0"/>
              <a:t>3. 3</a:t>
            </a:r>
            <a:r>
              <a:rPr lang="zh-CN" altLang="en-US" dirty="0"/>
              <a:t>　 新建项目工程目录</a:t>
            </a:r>
          </a:p>
        </p:txBody>
      </p:sp>
    </p:spTree>
    <p:extLst>
      <p:ext uri="{BB962C8B-B14F-4D97-AF65-F5344CB8AC3E}">
        <p14:creationId xmlns:p14="http://schemas.microsoft.com/office/powerpoint/2010/main" val="401162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xmlns="" id="{16F5DE29-9ED7-4DFE-A93D-D819D8B50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/>
              <a:t>3.3.2  </a:t>
            </a:r>
            <a:r>
              <a:rPr lang="zh-CN" altLang="zh-CN" sz="3600" b="1" dirty="0"/>
              <a:t>工程配置</a:t>
            </a:r>
            <a:br>
              <a:rPr lang="zh-CN" altLang="zh-CN" sz="3600" b="1" dirty="0"/>
            </a:br>
            <a:endParaRPr lang="zh-CN" altLang="en-US" sz="3600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B7AEE80A-F11A-4CF8-BD70-523C44968A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687" y="1201406"/>
            <a:ext cx="10359238" cy="1290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365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62865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工程配置过程，首先需要选择设备，根据硬件的实际选择芯片类型，同时还有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software 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pack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，如图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3.4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所示。</a:t>
            </a: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36538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3073" name="图片 10">
            <a:extLst>
              <a:ext uri="{FF2B5EF4-FFF2-40B4-BE49-F238E27FC236}">
                <a16:creationId xmlns:a16="http://schemas.microsoft.com/office/drawing/2014/main" xmlns="" id="{E1B61133-B257-496D-9F2C-310319545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837" y="2229345"/>
            <a:ext cx="5276850" cy="39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A5604FC1-7430-44FF-A861-15DB8BDF80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815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3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图 </a:t>
            </a:r>
            <a:r>
              <a:rPr kumimoji="0" lang="en-US" altLang="zh-CN" sz="9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3.4 </a:t>
            </a:r>
            <a:r>
              <a:rPr kumimoji="0" lang="zh-CN" altLang="en-US" sz="9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设备选择</a:t>
            </a: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02763" y="6153645"/>
            <a:ext cx="2146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 </a:t>
            </a:r>
            <a:r>
              <a:rPr lang="en-US" altLang="zh-CN" dirty="0" smtClean="0"/>
              <a:t>3.4</a:t>
            </a:r>
            <a:r>
              <a:rPr lang="zh-CN" altLang="en-US" dirty="0"/>
              <a:t>　 设备选择</a:t>
            </a:r>
          </a:p>
        </p:txBody>
      </p:sp>
    </p:spTree>
    <p:extLst>
      <p:ext uri="{BB962C8B-B14F-4D97-AF65-F5344CB8AC3E}">
        <p14:creationId xmlns:p14="http://schemas.microsoft.com/office/powerpoint/2010/main" val="18019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81019779-E668-4BB6-9AE9-2E2AC356A6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2088" y="530612"/>
            <a:ext cx="998760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6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目标设置，主要设置晶振大小、</a:t>
            </a:r>
            <a:r>
              <a:rPr kumimoji="0" lang="en-US" altLang="zh-CN" sz="20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ARMComplilerMemory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Areas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等信息，如图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3.5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所示。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36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7" name="图片 11">
            <a:extLst>
              <a:ext uri="{FF2B5EF4-FFF2-40B4-BE49-F238E27FC236}">
                <a16:creationId xmlns:a16="http://schemas.microsoft.com/office/drawing/2014/main" xmlns="" id="{CF4C779C-1B89-4428-86EE-640B52593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542" y="1238498"/>
            <a:ext cx="6292675" cy="467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E88E6478-11AA-4A53-995F-F970DE9AD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815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3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图 </a:t>
            </a:r>
            <a:r>
              <a:rPr kumimoji="0" lang="en-US" altLang="zh-CN" sz="9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3.5 </a:t>
            </a:r>
            <a:r>
              <a:rPr kumimoji="0" lang="zh-CN" altLang="en-US" sz="9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目标设置</a:t>
            </a: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69275" y="6070662"/>
            <a:ext cx="2146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 </a:t>
            </a:r>
            <a:r>
              <a:rPr lang="en-US" altLang="zh-CN" dirty="0" smtClean="0"/>
              <a:t>3.5</a:t>
            </a:r>
            <a:r>
              <a:rPr lang="zh-CN" altLang="en-US" dirty="0"/>
              <a:t>　 目标设置</a:t>
            </a:r>
          </a:p>
        </p:txBody>
      </p:sp>
    </p:spTree>
    <p:extLst>
      <p:ext uri="{BB962C8B-B14F-4D97-AF65-F5344CB8AC3E}">
        <p14:creationId xmlns:p14="http://schemas.microsoft.com/office/powerpoint/2010/main" val="401270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DADC8292-EC62-4C8B-91EB-DD5F69D366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2025" y="314210"/>
            <a:ext cx="9635431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5349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输出设置主要设置输出类型，其中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 HEX File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是下载文件必须的文件，一定选择上，如图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3.6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所示。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36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1" name="图片 12">
            <a:extLst>
              <a:ext uri="{FF2B5EF4-FFF2-40B4-BE49-F238E27FC236}">
                <a16:creationId xmlns:a16="http://schemas.microsoft.com/office/drawing/2014/main" xmlns="" id="{06A398F1-5385-48C0-95A7-038D53FCD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84" y="1426073"/>
            <a:ext cx="5914559" cy="439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3587384" y="5951908"/>
            <a:ext cx="2146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 </a:t>
            </a:r>
            <a:r>
              <a:rPr lang="en-US" altLang="zh-CN" dirty="0" smtClean="0"/>
              <a:t>3.6</a:t>
            </a:r>
            <a:r>
              <a:rPr lang="zh-CN" altLang="en-US" dirty="0"/>
              <a:t>　 输出设置</a:t>
            </a:r>
          </a:p>
        </p:txBody>
      </p:sp>
    </p:spTree>
    <p:extLst>
      <p:ext uri="{BB962C8B-B14F-4D97-AF65-F5344CB8AC3E}">
        <p14:creationId xmlns:p14="http://schemas.microsoft.com/office/powerpoint/2010/main" val="78167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420B24EC-608F-45F9-8D70-8F1C58851C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486" y="677037"/>
            <a:ext cx="985187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6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C/C++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选项主要设置编译器头文件的路径，如图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3.7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所示。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36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145" name="图片 13">
            <a:extLst>
              <a:ext uri="{FF2B5EF4-FFF2-40B4-BE49-F238E27FC236}">
                <a16:creationId xmlns:a16="http://schemas.microsoft.com/office/drawing/2014/main" xmlns="" id="{5688A75F-1EA6-4F22-A121-5483202EF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768" y="1242417"/>
            <a:ext cx="6273883" cy="466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3115707" y="6011285"/>
            <a:ext cx="2377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 </a:t>
            </a:r>
            <a:r>
              <a:rPr lang="en-US" altLang="zh-CN" dirty="0" smtClean="0"/>
              <a:t>3.7</a:t>
            </a:r>
            <a:r>
              <a:rPr lang="zh-CN" altLang="en-US" dirty="0"/>
              <a:t>　 </a:t>
            </a:r>
            <a:r>
              <a:rPr lang="en-US" altLang="zh-CN" dirty="0"/>
              <a:t>C/ C++</a:t>
            </a:r>
            <a:r>
              <a:rPr lang="zh-CN" altLang="en-US" dirty="0"/>
              <a:t>设置</a:t>
            </a:r>
          </a:p>
        </p:txBody>
      </p:sp>
    </p:spTree>
    <p:extLst>
      <p:ext uri="{BB962C8B-B14F-4D97-AF65-F5344CB8AC3E}">
        <p14:creationId xmlns:p14="http://schemas.microsoft.com/office/powerpoint/2010/main" val="176369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2D3EAB33-70BC-41CD-BC8A-FEDC6AD4D5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4099" y="155281"/>
            <a:ext cx="7513013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450850" algn="l" defTabSz="914400" rtl="0" eaLnBrk="0" fontAlgn="base" latinLnBrk="0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Debug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主要设置编译下载调试相关选项，其中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选择下载器，如果没有下载器，需要模拟仿真就需要选择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Use 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Simulator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选项，如图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3.8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所示。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169" name="图片 14">
            <a:extLst>
              <a:ext uri="{FF2B5EF4-FFF2-40B4-BE49-F238E27FC236}">
                <a16:creationId xmlns:a16="http://schemas.microsoft.com/office/drawing/2014/main" xmlns="" id="{FBF4F397-CA57-4569-8C81-6960AA2AB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852" y="1594385"/>
            <a:ext cx="5894822" cy="438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7BA98B5A-5130-4BBC-8D91-84325B43D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3188" y="6012293"/>
            <a:ext cx="2044149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3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图 </a:t>
            </a: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3.8 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Debug</a:t>
            </a: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项</a:t>
            </a:r>
            <a:endParaRPr kumimoji="0" lang="zh-CN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90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336DBD3-D5DF-4458-A000-F92AA101D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C00000"/>
                </a:solidFill>
              </a:rPr>
              <a:t>3.1  STM32</a:t>
            </a:r>
            <a:r>
              <a:rPr lang="zh-CN" altLang="zh-CN" b="1" dirty="0">
                <a:solidFill>
                  <a:srgbClr val="C00000"/>
                </a:solidFill>
              </a:rPr>
              <a:t>程序开发的模式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253B1F8-BF92-4497-A0A8-17D3BA4439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409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EBB78F3A-4F94-45EF-87E2-F8BD71B5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5753" y="718795"/>
            <a:ext cx="776077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6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Utilities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选项主要设置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Flash Programming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相关应用，如图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3.9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所示。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36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193" name="图片 15">
            <a:extLst>
              <a:ext uri="{FF2B5EF4-FFF2-40B4-BE49-F238E27FC236}">
                <a16:creationId xmlns:a16="http://schemas.microsoft.com/office/drawing/2014/main" xmlns="" id="{E1F412BE-AEDF-49A7-9547-EE4D4DB86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386" y="1203366"/>
            <a:ext cx="6628771" cy="421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3584276" y="5607523"/>
            <a:ext cx="2839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 </a:t>
            </a:r>
            <a:r>
              <a:rPr lang="en-US" altLang="zh-CN" dirty="0" smtClean="0"/>
              <a:t>3.9</a:t>
            </a:r>
            <a:r>
              <a:rPr lang="zh-CN" altLang="en-US" dirty="0"/>
              <a:t>　 </a:t>
            </a:r>
            <a:r>
              <a:rPr lang="en-US" altLang="zh-CN" dirty="0"/>
              <a:t>Utilities </a:t>
            </a:r>
            <a:r>
              <a:rPr lang="zh-CN" altLang="en-US" dirty="0"/>
              <a:t>选项</a:t>
            </a:r>
          </a:p>
        </p:txBody>
      </p:sp>
    </p:spTree>
    <p:extLst>
      <p:ext uri="{BB962C8B-B14F-4D97-AF65-F5344CB8AC3E}">
        <p14:creationId xmlns:p14="http://schemas.microsoft.com/office/powerpoint/2010/main" val="360252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23D409D-AD6D-465D-87C8-F17DE168D2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14970"/>
            <a:ext cx="3780522" cy="122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65048" rIns="91440" bIns="16504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40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3.3.3  </a:t>
            </a:r>
            <a:r>
              <a:rPr kumimoji="0" lang="zh-CN" altLang="en-US" sz="40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程序编写</a:t>
            </a:r>
          </a:p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BD36B358-89BA-4428-A051-C5581EB88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9483" y="1404411"/>
            <a:ext cx="8147021" cy="1592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450850" algn="l" defTabSz="914400" rtl="0" eaLnBrk="0" fontAlgn="base" latinLnBrk="0" hangingPunct="0">
              <a:lnSpc>
                <a:spcPts val="3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项目创建完毕之后，同时目录结构也创建完毕，就需要写程序了，创建过程为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File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下拉菜单选择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创建文件，保存后需要命名，如图</a:t>
            </a:r>
            <a:r>
              <a:rPr kumimoji="0" lang="en-US" altLang="zh-CN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3.10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所示。</a:t>
            </a: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365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218" name="图片 16">
            <a:extLst>
              <a:ext uri="{FF2B5EF4-FFF2-40B4-BE49-F238E27FC236}">
                <a16:creationId xmlns:a16="http://schemas.microsoft.com/office/drawing/2014/main" xmlns="" id="{96546B87-7F29-414A-B17C-BBD40E4C3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920" y="2410691"/>
            <a:ext cx="6294183" cy="3158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4444075" y="5773778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 </a:t>
            </a:r>
            <a:r>
              <a:rPr lang="en-US" altLang="zh-CN" dirty="0" smtClean="0"/>
              <a:t>3.10</a:t>
            </a:r>
            <a:r>
              <a:rPr lang="zh-CN" altLang="en-US" dirty="0"/>
              <a:t>　 程序编写</a:t>
            </a:r>
          </a:p>
        </p:txBody>
      </p:sp>
    </p:spTree>
    <p:extLst>
      <p:ext uri="{BB962C8B-B14F-4D97-AF65-F5344CB8AC3E}">
        <p14:creationId xmlns:p14="http://schemas.microsoft.com/office/powerpoint/2010/main" val="109870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8713C6F-484F-445D-94D1-9CAD74407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3.3.4  </a:t>
            </a:r>
            <a:r>
              <a:rPr lang="zh-CN" altLang="zh-CN" b="1" dirty="0"/>
              <a:t>工程编译</a:t>
            </a:r>
            <a:br>
              <a:rPr lang="zh-CN" altLang="zh-CN" b="1" dirty="0"/>
            </a:br>
            <a:endParaRPr lang="zh-CN" alt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975EBC58-CC0D-450A-A604-7E678A4663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770" y="1675032"/>
            <a:ext cx="9887030" cy="1483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9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5349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工程编译包括两个过程：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Translate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Calibri" panose="020F0502020204030204" pitchFamily="34" charset="0"/>
              </a:rPr>
              <a:t>（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CTL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F7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Calibri" panose="020F0502020204030204" pitchFamily="34" charset="0"/>
              </a:rPr>
              <a:t>）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转换和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Calibri" panose="020F0502020204030204" pitchFamily="34" charset="0"/>
              </a:rPr>
              <a:t>（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F7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Calibri" panose="020F0502020204030204" pitchFamily="34" charset="0"/>
              </a:rPr>
              <a:t>）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建立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。其中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Translate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功能为编译，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为连接，如图</a:t>
            </a: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3.11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所示。</a:t>
            </a: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3653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241" name="图片 17">
            <a:extLst>
              <a:ext uri="{FF2B5EF4-FFF2-40B4-BE49-F238E27FC236}">
                <a16:creationId xmlns:a16="http://schemas.microsoft.com/office/drawing/2014/main" xmlns="" id="{C3866E0A-46BD-4EFA-9CFF-D0CD6DCB3E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264" y="3158580"/>
            <a:ext cx="4432895" cy="97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3721153" y="4396240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 </a:t>
            </a:r>
            <a:r>
              <a:rPr lang="en-US" altLang="zh-CN" dirty="0" smtClean="0"/>
              <a:t>3.11</a:t>
            </a:r>
            <a:r>
              <a:rPr lang="zh-CN" altLang="en-US" dirty="0"/>
              <a:t>　 工程编译快捷图标</a:t>
            </a:r>
          </a:p>
        </p:txBody>
      </p:sp>
    </p:spTree>
    <p:extLst>
      <p:ext uri="{BB962C8B-B14F-4D97-AF65-F5344CB8AC3E}">
        <p14:creationId xmlns:p14="http://schemas.microsoft.com/office/powerpoint/2010/main" val="103891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16CD3A7-170A-423B-ADCB-73A262267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C00000"/>
                </a:solidFill>
              </a:rPr>
              <a:t>3.5  </a:t>
            </a:r>
            <a:r>
              <a:rPr lang="zh-CN" altLang="zh-CN" b="1" dirty="0">
                <a:solidFill>
                  <a:srgbClr val="C00000"/>
                </a:solidFill>
              </a:rPr>
              <a:t>程序的烧写</a:t>
            </a:r>
            <a:br>
              <a:rPr lang="zh-CN" altLang="zh-CN" b="1" dirty="0">
                <a:solidFill>
                  <a:srgbClr val="C00000"/>
                </a:solidFill>
              </a:rPr>
            </a:b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E5C9FBA-C269-4952-805A-755F87FD46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78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94A8246-F913-45B9-8894-7324B20589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14970"/>
            <a:ext cx="9440726" cy="122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65048" rIns="91440" bIns="16504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40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3.5.1  </a:t>
            </a:r>
            <a:r>
              <a:rPr kumimoji="0" lang="zh-CN" altLang="en-US" sz="40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基于串口的程序下载（烧写）方式</a:t>
            </a:r>
          </a:p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xmlns="" id="{ABE0C18A-CAD6-47EB-9268-E6FC7B9B0E0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4147" y="1438017"/>
            <a:ext cx="7222362" cy="48321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24593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4A3342F-B12C-4F30-A423-42263EA834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5760" y="2477004"/>
            <a:ext cx="10981690" cy="1318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65048" rIns="91440" bIns="16504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3.5.2  </a:t>
            </a: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基于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JTAG</a:t>
            </a: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（</a:t>
            </a:r>
            <a:r>
              <a:rPr kumimoji="0" lang="en-US" altLang="zh-CN" sz="32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SWD</a:t>
            </a: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）的程序下载（烧写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）方式</a:t>
            </a: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 </a:t>
            </a:r>
          </a:p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742C60F0-3EE9-4B97-96AC-EE653FE118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0535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方法：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50075" y="1754373"/>
            <a:ext cx="8531431" cy="1855726"/>
          </a:xfrm>
        </p:spPr>
        <p:txBody>
          <a:bodyPr>
            <a:normAutofit fontScale="92500"/>
          </a:bodyPr>
          <a:lstStyle/>
          <a:p>
            <a:pPr marL="0" indent="628650">
              <a:lnSpc>
                <a:spcPts val="3200"/>
              </a:lnSpc>
              <a:spcBef>
                <a:spcPts val="0"/>
              </a:spcBef>
              <a:buNone/>
            </a:pPr>
            <a:r>
              <a:rPr lang="en-US" altLang="zh-CN" sz="2400" dirty="0" smtClean="0"/>
              <a:t>1</a:t>
            </a:r>
            <a:r>
              <a:rPr lang="zh-CN" altLang="en-US" sz="2400" dirty="0" smtClean="0"/>
              <a:t>、根据使用的仿真器，</a:t>
            </a:r>
            <a:r>
              <a:rPr lang="zh-CN" altLang="en-US" sz="2400" dirty="0"/>
              <a:t>如：</a:t>
            </a:r>
            <a:r>
              <a:rPr lang="zh-CN" altLang="en-US" sz="2400" dirty="0" smtClean="0"/>
              <a:t>使用</a:t>
            </a:r>
            <a:r>
              <a:rPr lang="en-US" altLang="zh-CN" sz="2400" dirty="0" smtClean="0"/>
              <a:t>ST-Link</a:t>
            </a:r>
            <a:r>
              <a:rPr lang="zh-CN" altLang="en-US" sz="2400" dirty="0" smtClean="0"/>
              <a:t>，下载 </a:t>
            </a:r>
            <a:r>
              <a:rPr lang="en-US" altLang="zh-CN" sz="2400" dirty="0"/>
              <a:t>ST-Link </a:t>
            </a:r>
            <a:r>
              <a:rPr lang="zh-CN" altLang="en-US" sz="2400" dirty="0"/>
              <a:t>官方驱动包</a:t>
            </a:r>
            <a:r>
              <a:rPr lang="en-US" altLang="zh-CN" sz="2400" dirty="0"/>
              <a:t>, </a:t>
            </a:r>
            <a:r>
              <a:rPr lang="zh-CN" altLang="en-US" sz="2400" dirty="0" smtClean="0"/>
              <a:t>安装驱动程序 </a:t>
            </a:r>
            <a:endParaRPr lang="en-US" altLang="zh-CN" sz="2400" dirty="0" smtClean="0"/>
          </a:p>
          <a:p>
            <a:pPr marL="0" indent="628650">
              <a:lnSpc>
                <a:spcPts val="3200"/>
              </a:lnSpc>
              <a:spcBef>
                <a:spcPts val="0"/>
              </a:spcBef>
              <a:buNone/>
            </a:pPr>
            <a:r>
              <a:rPr lang="en-US" altLang="zh-CN" sz="2400" dirty="0" smtClean="0"/>
              <a:t>2</a:t>
            </a:r>
            <a:r>
              <a:rPr lang="zh-CN" altLang="en-US" sz="2400" dirty="0" smtClean="0"/>
              <a:t>、安装驱动</a:t>
            </a:r>
            <a:r>
              <a:rPr lang="zh-CN" altLang="en-US" sz="2400" dirty="0"/>
              <a:t>安装成功之后</a:t>
            </a:r>
            <a:r>
              <a:rPr lang="en-US" altLang="zh-CN" sz="2400" dirty="0"/>
              <a:t>, </a:t>
            </a:r>
            <a:r>
              <a:rPr lang="zh-CN" altLang="en-US" sz="2400" dirty="0" smtClean="0"/>
              <a:t>把 </a:t>
            </a:r>
            <a:r>
              <a:rPr lang="en-US" altLang="zh-CN" sz="2400" dirty="0"/>
              <a:t>ST-Link </a:t>
            </a:r>
            <a:r>
              <a:rPr lang="zh-CN" altLang="en-US" sz="2400" dirty="0"/>
              <a:t>通过 </a:t>
            </a:r>
            <a:r>
              <a:rPr lang="en-US" altLang="zh-CN" sz="2400" dirty="0"/>
              <a:t>USB </a:t>
            </a:r>
            <a:r>
              <a:rPr lang="zh-CN" altLang="en-US" sz="2400" dirty="0"/>
              <a:t>连接到电脑</a:t>
            </a:r>
            <a:r>
              <a:rPr lang="en-US" altLang="zh-CN" sz="2400" dirty="0"/>
              <a:t>, </a:t>
            </a:r>
            <a:r>
              <a:rPr lang="zh-CN" altLang="en-US" sz="2400" dirty="0"/>
              <a:t>然后打开设备管理器</a:t>
            </a:r>
            <a:r>
              <a:rPr lang="en-US" altLang="zh-CN" sz="2400" dirty="0"/>
              <a:t>, </a:t>
            </a:r>
            <a:r>
              <a:rPr lang="zh-CN" altLang="en-US" sz="2400" dirty="0" smtClean="0"/>
              <a:t>可以</a:t>
            </a:r>
            <a:r>
              <a:rPr lang="zh-CN" altLang="en-US" sz="2400" dirty="0"/>
              <a:t>看到会多出一个设备</a:t>
            </a:r>
            <a:r>
              <a:rPr lang="en-US" altLang="zh-CN" sz="2400" dirty="0"/>
              <a:t>, </a:t>
            </a:r>
            <a:r>
              <a:rPr lang="zh-CN" altLang="en-US" sz="2400" dirty="0"/>
              <a:t>如图</a:t>
            </a:r>
            <a:r>
              <a:rPr lang="en-US" altLang="zh-CN" sz="2400" dirty="0" smtClean="0"/>
              <a:t>3.14 </a:t>
            </a:r>
            <a:r>
              <a:rPr lang="zh-CN" altLang="en-US" sz="2400" dirty="0"/>
              <a:t>所示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>
              <a:lnSpc>
                <a:spcPts val="3200"/>
              </a:lnSpc>
              <a:spcBef>
                <a:spcPts val="0"/>
              </a:spcBef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773" y="3659363"/>
            <a:ext cx="6160597" cy="2080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00799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09452" y="459963"/>
            <a:ext cx="10515600" cy="1855726"/>
          </a:xfrm>
        </p:spPr>
        <p:txBody>
          <a:bodyPr>
            <a:normAutofit fontScale="77500" lnSpcReduction="20000"/>
          </a:bodyPr>
          <a:lstStyle/>
          <a:p>
            <a:pPr marL="0" indent="808038">
              <a:lnSpc>
                <a:spcPct val="150000"/>
              </a:lnSpc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、使用 </a:t>
            </a:r>
            <a:r>
              <a:rPr lang="en-US" altLang="zh-CN" dirty="0"/>
              <a:t>ST-Link, </a:t>
            </a:r>
            <a:r>
              <a:rPr lang="zh-CN" altLang="en-US" dirty="0"/>
              <a:t>需要修改两个地方的配置</a:t>
            </a:r>
            <a:r>
              <a:rPr lang="en-US" altLang="zh-CN" dirty="0"/>
              <a:t>: </a:t>
            </a:r>
            <a:r>
              <a:rPr lang="zh-CN" altLang="en-US" dirty="0"/>
              <a:t>首先是选择调试器</a:t>
            </a:r>
            <a:r>
              <a:rPr lang="en-US" altLang="zh-CN" dirty="0"/>
              <a:t>, </a:t>
            </a:r>
            <a:r>
              <a:rPr lang="zh-CN" altLang="en-US" dirty="0"/>
              <a:t>如果使用的是 </a:t>
            </a:r>
            <a:r>
              <a:rPr lang="en-US" altLang="zh-CN" dirty="0" smtClean="0"/>
              <a:t>ST-Link</a:t>
            </a:r>
            <a:r>
              <a:rPr lang="en-US" altLang="zh-CN" dirty="0"/>
              <a:t>, </a:t>
            </a:r>
            <a:r>
              <a:rPr lang="zh-CN" altLang="en-US" dirty="0"/>
              <a:t>在 </a:t>
            </a:r>
            <a:r>
              <a:rPr lang="en-US" altLang="zh-CN" dirty="0"/>
              <a:t>Debug </a:t>
            </a:r>
            <a:r>
              <a:rPr lang="zh-CN" altLang="en-US" dirty="0"/>
              <a:t>选项卡中</a:t>
            </a:r>
            <a:r>
              <a:rPr lang="en-US" altLang="zh-CN" dirty="0"/>
              <a:t>, </a:t>
            </a:r>
            <a:r>
              <a:rPr lang="zh-CN" altLang="en-US" dirty="0"/>
              <a:t>请按照图 </a:t>
            </a:r>
            <a:r>
              <a:rPr lang="en-US" altLang="zh-CN" dirty="0" smtClean="0"/>
              <a:t>3.15 </a:t>
            </a:r>
            <a:r>
              <a:rPr lang="zh-CN" altLang="en-US" dirty="0"/>
              <a:t>所示选择“ </a:t>
            </a:r>
            <a:r>
              <a:rPr lang="en-US" altLang="zh-CN" dirty="0"/>
              <a:t>ST-Link Debugger”; </a:t>
            </a:r>
            <a:r>
              <a:rPr lang="zh-CN" altLang="en-US" dirty="0"/>
              <a:t>如果使用的</a:t>
            </a:r>
            <a:r>
              <a:rPr lang="zh-CN" altLang="en-US" dirty="0" smtClean="0"/>
              <a:t>是</a:t>
            </a:r>
            <a:r>
              <a:rPr lang="en-US" altLang="zh-CN" dirty="0" smtClean="0"/>
              <a:t>JLINK</a:t>
            </a:r>
            <a:r>
              <a:rPr lang="en-US" altLang="zh-CN" dirty="0"/>
              <a:t>, </a:t>
            </a:r>
            <a:r>
              <a:rPr lang="zh-CN" altLang="en-US" dirty="0"/>
              <a:t>那么需要选择“</a:t>
            </a:r>
            <a:r>
              <a:rPr lang="en-US" altLang="zh-CN" dirty="0"/>
              <a:t>J-LINK/ J-Trace Cortex”</a:t>
            </a:r>
            <a:r>
              <a:rPr lang="zh-CN" altLang="en-US" dirty="0"/>
              <a:t>。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502" y="1865919"/>
            <a:ext cx="5854102" cy="4623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89364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43148" y="712521"/>
            <a:ext cx="103671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8650"/>
            <a:r>
              <a:rPr lang="en-US" altLang="zh-CN" sz="2400" dirty="0" smtClean="0"/>
              <a:t>4</a:t>
            </a:r>
            <a:r>
              <a:rPr lang="zh-CN" altLang="en-US" sz="2400" dirty="0" smtClean="0"/>
              <a:t>、在</a:t>
            </a:r>
            <a:r>
              <a:rPr lang="zh-CN" altLang="en-US" sz="2400" dirty="0"/>
              <a:t>选择完调试器之后</a:t>
            </a:r>
            <a:r>
              <a:rPr lang="en-US" altLang="zh-CN" sz="2400" dirty="0"/>
              <a:t>, </a:t>
            </a:r>
            <a:r>
              <a:rPr lang="zh-CN" altLang="en-US" sz="2400" dirty="0"/>
              <a:t>点击右边的 </a:t>
            </a:r>
            <a:r>
              <a:rPr lang="en-US" altLang="zh-CN" sz="2400" dirty="0"/>
              <a:t>Setting </a:t>
            </a:r>
            <a:r>
              <a:rPr lang="zh-CN" altLang="en-US" sz="2400" dirty="0"/>
              <a:t>按钮</a:t>
            </a:r>
            <a:r>
              <a:rPr lang="en-US" altLang="zh-CN" sz="2400" dirty="0"/>
              <a:t>, </a:t>
            </a:r>
            <a:r>
              <a:rPr lang="zh-CN" altLang="en-US" sz="2400" dirty="0"/>
              <a:t>出现如图</a:t>
            </a:r>
            <a:r>
              <a:rPr lang="en-US" altLang="zh-CN" sz="2400" dirty="0" smtClean="0"/>
              <a:t>3.16 </a:t>
            </a:r>
            <a:r>
              <a:rPr lang="zh-CN" altLang="en-US" sz="2400" dirty="0"/>
              <a:t>所示的对话窗。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391" y="1223159"/>
            <a:ext cx="7424183" cy="523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03675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29193" y="386523"/>
            <a:ext cx="10632375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>
              <a:lnSpc>
                <a:spcPts val="3200"/>
              </a:lnSpc>
            </a:pPr>
            <a:r>
              <a:rPr lang="en-US" altLang="zh-CN" sz="2400" dirty="0" smtClean="0"/>
              <a:t>5</a:t>
            </a:r>
            <a:r>
              <a:rPr lang="zh-CN" altLang="en-US" sz="2400" dirty="0" smtClean="0"/>
              <a:t>、这里</a:t>
            </a:r>
            <a:r>
              <a:rPr lang="zh-CN" altLang="en-US" sz="2400" dirty="0"/>
              <a:t>默认情况选择的是 </a:t>
            </a:r>
            <a:r>
              <a:rPr lang="en-US" altLang="zh-CN" sz="2400" dirty="0"/>
              <a:t>JTAG </a:t>
            </a:r>
            <a:r>
              <a:rPr lang="zh-CN" altLang="en-US" sz="2400" dirty="0"/>
              <a:t>调试方式</a:t>
            </a:r>
            <a:r>
              <a:rPr lang="en-US" altLang="zh-CN" sz="2400" dirty="0"/>
              <a:t>, </a:t>
            </a:r>
            <a:r>
              <a:rPr lang="zh-CN" altLang="en-US" sz="2400" dirty="0"/>
              <a:t>速度是 </a:t>
            </a:r>
            <a:r>
              <a:rPr lang="en-US" altLang="zh-CN" sz="2400" dirty="0"/>
              <a:t>1. 12MHz</a:t>
            </a:r>
            <a:r>
              <a:rPr lang="zh-CN" altLang="en-US" sz="2400" dirty="0"/>
              <a:t>。 关于速度</a:t>
            </a:r>
            <a:r>
              <a:rPr lang="en-US" altLang="zh-CN" sz="2400" dirty="0"/>
              <a:t>, </a:t>
            </a:r>
            <a:r>
              <a:rPr lang="zh-CN" altLang="en-US" sz="2400" dirty="0"/>
              <a:t>与 </a:t>
            </a:r>
            <a:r>
              <a:rPr lang="en-US" altLang="zh-CN" sz="2400" dirty="0"/>
              <a:t>ST-Link </a:t>
            </a:r>
            <a:r>
              <a:rPr lang="zh-CN" altLang="en-US" sz="2400" dirty="0" smtClean="0"/>
              <a:t>固件</a:t>
            </a:r>
            <a:r>
              <a:rPr lang="zh-CN" altLang="en-US" sz="2400" dirty="0"/>
              <a:t>版本有关</a:t>
            </a:r>
            <a:r>
              <a:rPr lang="en-US" altLang="zh-CN" sz="2400" dirty="0"/>
              <a:t>, </a:t>
            </a:r>
            <a:r>
              <a:rPr lang="zh-CN" altLang="en-US" sz="2400" dirty="0"/>
              <a:t>所以只需要选择一个合适的速度即可</a:t>
            </a:r>
            <a:r>
              <a:rPr lang="en-US" altLang="zh-CN" sz="2400" dirty="0"/>
              <a:t>(</a:t>
            </a:r>
            <a:r>
              <a:rPr lang="zh-CN" altLang="en-US" sz="2400" dirty="0"/>
              <a:t>一般</a:t>
            </a:r>
            <a:r>
              <a:rPr lang="en-US" altLang="zh-CN" sz="2400" dirty="0"/>
              <a:t>1~5M </a:t>
            </a:r>
            <a:r>
              <a:rPr lang="zh-CN" altLang="en-US" sz="2400" dirty="0"/>
              <a:t>之间</a:t>
            </a:r>
            <a:r>
              <a:rPr lang="en-US" altLang="zh-CN" sz="2400" dirty="0"/>
              <a:t>)</a:t>
            </a:r>
            <a:r>
              <a:rPr lang="zh-CN" altLang="en-US" sz="2400" dirty="0"/>
              <a:t>。 当然</a:t>
            </a:r>
            <a:r>
              <a:rPr lang="en-US" altLang="zh-CN" sz="2400" dirty="0"/>
              <a:t>, </a:t>
            </a:r>
            <a:r>
              <a:rPr lang="zh-CN" altLang="en-US" sz="2400" dirty="0"/>
              <a:t>这里可以</a:t>
            </a:r>
            <a:r>
              <a:rPr lang="zh-CN" altLang="en-US" sz="2400" dirty="0" smtClean="0"/>
              <a:t>修改</a:t>
            </a:r>
            <a:r>
              <a:rPr lang="zh-CN" altLang="en-US" sz="2400" dirty="0"/>
              <a:t>为 </a:t>
            </a:r>
            <a:r>
              <a:rPr lang="en-US" altLang="zh-CN" sz="2400" dirty="0"/>
              <a:t>SWD </a:t>
            </a:r>
            <a:r>
              <a:rPr lang="zh-CN" altLang="en-US" sz="2400" dirty="0"/>
              <a:t>方式</a:t>
            </a:r>
            <a:r>
              <a:rPr lang="en-US" altLang="zh-CN" sz="2400" dirty="0"/>
              <a:t>, </a:t>
            </a:r>
            <a:r>
              <a:rPr lang="zh-CN" altLang="en-US" sz="2400" dirty="0"/>
              <a:t>修改方法非常简单</a:t>
            </a:r>
            <a:r>
              <a:rPr lang="en-US" altLang="zh-CN" sz="2400" dirty="0"/>
              <a:t>, </a:t>
            </a:r>
            <a:r>
              <a:rPr lang="zh-CN" altLang="en-US" sz="2400" dirty="0"/>
              <a:t>配置如图</a:t>
            </a:r>
            <a:r>
              <a:rPr lang="en-US" altLang="zh-CN" sz="2400" dirty="0"/>
              <a:t>3. 17 </a:t>
            </a:r>
            <a:r>
              <a:rPr lang="zh-CN" altLang="en-US" sz="2400" dirty="0"/>
              <a:t>所示。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87" y="1710047"/>
            <a:ext cx="7444910" cy="5147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700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8369375-C063-4E7B-97E0-ADD7AA6B2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/>
            </a:r>
            <a:br>
              <a:rPr lang="zh-CN" altLang="zh-CN" b="1" dirty="0"/>
            </a:b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2244C43-0FD1-4152-8B25-3C199BBD9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8151"/>
            <a:ext cx="10515600" cy="5238812"/>
          </a:xfrm>
        </p:spPr>
        <p:txBody>
          <a:bodyPr/>
          <a:lstStyle/>
          <a:p>
            <a:r>
              <a:rPr lang="en-US" altLang="zh-CN" b="1" dirty="0"/>
              <a:t>3.1.1  </a:t>
            </a:r>
            <a:r>
              <a:rPr lang="zh-CN" altLang="zh-CN" b="1" dirty="0"/>
              <a:t>基于寄存器的开发模式</a:t>
            </a:r>
            <a:r>
              <a:rPr lang="en-US" altLang="zh-CN" b="1" dirty="0"/>
              <a:t>  </a:t>
            </a:r>
            <a:endParaRPr lang="zh-CN" altLang="zh-CN" b="1" dirty="0"/>
          </a:p>
          <a:p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D456D4C-ED8B-4EF6-B852-09B4BCF311F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045" y="1828801"/>
            <a:ext cx="4662634" cy="3705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64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26275" y="259900"/>
            <a:ext cx="10189029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8650">
              <a:lnSpc>
                <a:spcPts val="3300"/>
              </a:lnSpc>
            </a:pPr>
            <a:r>
              <a:rPr lang="en-US" altLang="zh-CN" sz="2000" dirty="0" smtClean="0"/>
              <a:t>6</a:t>
            </a:r>
            <a:r>
              <a:rPr lang="zh-CN" altLang="en-US" sz="2000" dirty="0" smtClean="0"/>
              <a:t>、</a:t>
            </a:r>
            <a:r>
              <a:rPr lang="en-US" altLang="zh-CN" sz="2000" dirty="0" smtClean="0"/>
              <a:t>JTAG </a:t>
            </a:r>
            <a:r>
              <a:rPr lang="zh-CN" altLang="en-US" sz="2000" dirty="0"/>
              <a:t>模式和 </a:t>
            </a:r>
            <a:r>
              <a:rPr lang="en-US" altLang="zh-CN" sz="2000" dirty="0"/>
              <a:t>SWD </a:t>
            </a:r>
            <a:r>
              <a:rPr lang="zh-CN" altLang="en-US" sz="2000" dirty="0"/>
              <a:t>模式的使用方法都是一样的</a:t>
            </a:r>
            <a:r>
              <a:rPr lang="en-US" altLang="zh-CN" sz="2000" dirty="0"/>
              <a:t>, </a:t>
            </a:r>
            <a:r>
              <a:rPr lang="zh-CN" altLang="en-US" sz="2000" dirty="0"/>
              <a:t>不同的是</a:t>
            </a:r>
            <a:r>
              <a:rPr lang="en-US" altLang="zh-CN" sz="2000" dirty="0"/>
              <a:t>, SWD </a:t>
            </a:r>
            <a:r>
              <a:rPr lang="zh-CN" altLang="en-US" sz="2000" dirty="0"/>
              <a:t>接口调试更加</a:t>
            </a:r>
            <a:r>
              <a:rPr lang="zh-CN" altLang="en-US" sz="2000" dirty="0" smtClean="0"/>
              <a:t>节省端口</a:t>
            </a:r>
            <a:r>
              <a:rPr lang="zh-CN" altLang="en-US" sz="2000" dirty="0"/>
              <a:t>。 为了节省更多的资源</a:t>
            </a:r>
            <a:r>
              <a:rPr lang="en-US" altLang="zh-CN" sz="2000" dirty="0"/>
              <a:t>, </a:t>
            </a:r>
            <a:r>
              <a:rPr lang="zh-CN" altLang="en-US" sz="2000" dirty="0"/>
              <a:t>建议大家使用 </a:t>
            </a:r>
            <a:r>
              <a:rPr lang="en-US" altLang="zh-CN" sz="2000" dirty="0"/>
              <a:t>SWD </a:t>
            </a:r>
            <a:r>
              <a:rPr lang="zh-CN" altLang="en-US" sz="2000" dirty="0"/>
              <a:t>模式仿真</a:t>
            </a:r>
            <a:r>
              <a:rPr lang="en-US" altLang="zh-CN" sz="2000" dirty="0"/>
              <a:t>, </a:t>
            </a:r>
            <a:r>
              <a:rPr lang="zh-CN" altLang="en-US" sz="2000" dirty="0"/>
              <a:t>也就是按图 </a:t>
            </a:r>
            <a:r>
              <a:rPr lang="en-US" altLang="zh-CN" sz="2000" dirty="0" smtClean="0"/>
              <a:t>3.17 </a:t>
            </a:r>
            <a:r>
              <a:rPr lang="zh-CN" altLang="en-US" sz="2000" dirty="0"/>
              <a:t>所示的</a:t>
            </a:r>
            <a:r>
              <a:rPr lang="zh-CN" altLang="en-US" sz="2000" dirty="0" smtClean="0"/>
              <a:t>配置即</a:t>
            </a:r>
            <a:r>
              <a:rPr lang="zh-CN" altLang="en-US" sz="2000" dirty="0"/>
              <a:t>可。 对于 </a:t>
            </a:r>
            <a:r>
              <a:rPr lang="en-US" altLang="zh-CN" sz="2000" dirty="0"/>
              <a:t>Utilities </a:t>
            </a:r>
            <a:r>
              <a:rPr lang="zh-CN" altLang="en-US" sz="2000" dirty="0"/>
              <a:t>选项卡</a:t>
            </a:r>
            <a:r>
              <a:rPr lang="en-US" altLang="zh-CN" sz="2000" dirty="0"/>
              <a:t>, </a:t>
            </a:r>
            <a:r>
              <a:rPr lang="zh-CN" altLang="en-US" sz="2000" dirty="0"/>
              <a:t>设置 </a:t>
            </a:r>
            <a:r>
              <a:rPr lang="en-US" altLang="zh-CN" sz="2000" dirty="0"/>
              <a:t>Utilities </a:t>
            </a:r>
            <a:r>
              <a:rPr lang="zh-CN" altLang="en-US" sz="2000" dirty="0"/>
              <a:t>界面如图</a:t>
            </a:r>
            <a:r>
              <a:rPr lang="en-US" altLang="zh-CN" sz="2000" dirty="0" smtClean="0"/>
              <a:t>3.18 </a:t>
            </a:r>
            <a:r>
              <a:rPr lang="zh-CN" altLang="en-US" sz="2000" dirty="0"/>
              <a:t>的配置。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768" y="1559295"/>
            <a:ext cx="6687477" cy="514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24355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85066"/>
          </a:xfrm>
        </p:spPr>
        <p:txBody>
          <a:bodyPr>
            <a:normAutofit/>
          </a:bodyPr>
          <a:lstStyle/>
          <a:p>
            <a:pPr marL="0" indent="712788">
              <a:buNone/>
            </a:pPr>
            <a:r>
              <a:rPr lang="en-US" altLang="zh-CN" sz="2400" dirty="0" smtClean="0"/>
              <a:t>7</a:t>
            </a:r>
            <a:r>
              <a:rPr lang="zh-CN" altLang="en-US" sz="2400" dirty="0" smtClean="0"/>
              <a:t>、按以上方法配置好后，点击</a:t>
            </a:r>
            <a:r>
              <a:rPr lang="en-US" altLang="zh-CN" sz="2400" dirty="0" smtClean="0"/>
              <a:t>OK</a:t>
            </a:r>
            <a:r>
              <a:rPr lang="zh-CN" altLang="en-US" sz="2400" dirty="0" smtClean="0"/>
              <a:t>，单机下载按钮就可以进行下载了。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240535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xmlns="" id="{6DF6DCA1-3E8C-4359-8E4F-9A9676EDE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C00000"/>
                </a:solidFill>
              </a:rPr>
              <a:t>3.6  </a:t>
            </a:r>
            <a:r>
              <a:rPr lang="zh-CN" altLang="en-US" b="1" dirty="0">
                <a:solidFill>
                  <a:srgbClr val="C00000"/>
                </a:solidFill>
              </a:rPr>
              <a:t>程序的调试 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F7A44654-B6F3-4F5C-A41B-2B2FABF493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3020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95450" y="509142"/>
            <a:ext cx="10086108" cy="1113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>
              <a:lnSpc>
                <a:spcPct val="150000"/>
              </a:lnSpc>
            </a:pPr>
            <a:r>
              <a:rPr lang="zh-CN" altLang="en-US" sz="2400" dirty="0"/>
              <a:t>使用程序调试功能时</a:t>
            </a:r>
            <a:r>
              <a:rPr lang="en-US" altLang="zh-CN" sz="2400" dirty="0"/>
              <a:t>, </a:t>
            </a:r>
            <a:r>
              <a:rPr lang="zh-CN" altLang="en-US" sz="2400" dirty="0"/>
              <a:t>就需要在设置中将 </a:t>
            </a:r>
            <a:r>
              <a:rPr lang="en-US" altLang="zh-CN" sz="2400" dirty="0"/>
              <a:t>Debug </a:t>
            </a:r>
            <a:r>
              <a:rPr lang="zh-CN" altLang="en-US" sz="2400" dirty="0"/>
              <a:t>选项卡选择 </a:t>
            </a:r>
            <a:r>
              <a:rPr lang="en-US" altLang="zh-CN" sz="2400" dirty="0"/>
              <a:t>Use Simulator, </a:t>
            </a:r>
            <a:r>
              <a:rPr lang="zh-CN" altLang="en-US" sz="2400" dirty="0"/>
              <a:t>如图 </a:t>
            </a:r>
            <a:r>
              <a:rPr lang="en-US" altLang="zh-CN" sz="2400" dirty="0" smtClean="0"/>
              <a:t>3.19</a:t>
            </a:r>
            <a:r>
              <a:rPr lang="zh-CN" altLang="en-US" sz="2400" dirty="0" smtClean="0"/>
              <a:t>所</a:t>
            </a:r>
            <a:r>
              <a:rPr lang="zh-CN" altLang="en-US" sz="2400" dirty="0"/>
              <a:t>示。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562" y="1809314"/>
            <a:ext cx="5953681" cy="4799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63430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04403" y="695143"/>
            <a:ext cx="100583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8650">
              <a:lnSpc>
                <a:spcPct val="150000"/>
              </a:lnSpc>
            </a:pPr>
            <a:r>
              <a:rPr lang="zh-CN" altLang="en-US" sz="2400" dirty="0"/>
              <a:t>设置完毕后选择 </a:t>
            </a:r>
            <a:r>
              <a:rPr lang="en-US" altLang="zh-CN" sz="2400" dirty="0"/>
              <a:t>Start / Stop Debug Session </a:t>
            </a:r>
            <a:r>
              <a:rPr lang="zh-CN" altLang="en-US" sz="2400" dirty="0"/>
              <a:t>图标</a:t>
            </a:r>
            <a:r>
              <a:rPr lang="en-US" altLang="zh-CN" sz="2400" dirty="0"/>
              <a:t>, </a:t>
            </a:r>
            <a:r>
              <a:rPr lang="zh-CN" altLang="en-US" sz="2400" dirty="0"/>
              <a:t>开始调试</a:t>
            </a:r>
            <a:r>
              <a:rPr lang="en-US" altLang="zh-CN" sz="2400" dirty="0"/>
              <a:t>, </a:t>
            </a:r>
            <a:r>
              <a:rPr lang="zh-CN" altLang="en-US" sz="2400" dirty="0"/>
              <a:t>如图</a:t>
            </a:r>
            <a:r>
              <a:rPr lang="en-US" altLang="zh-CN" sz="2400" dirty="0" smtClean="0"/>
              <a:t>3.20 </a:t>
            </a:r>
            <a:r>
              <a:rPr lang="zh-CN" altLang="en-US" sz="2400" dirty="0"/>
              <a:t>所示。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580" y="2583843"/>
            <a:ext cx="5267387" cy="2109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409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81128" y="560511"/>
            <a:ext cx="7571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/>
              <a:t>程序进入正常的调试模式</a:t>
            </a:r>
            <a:r>
              <a:rPr lang="en-US" altLang="zh-CN" sz="2400" dirty="0"/>
              <a:t>, </a:t>
            </a:r>
            <a:r>
              <a:rPr lang="zh-CN" altLang="en-US" sz="2400" dirty="0"/>
              <a:t>运行效果如图</a:t>
            </a:r>
            <a:r>
              <a:rPr lang="en-US" altLang="zh-CN" sz="2400" dirty="0"/>
              <a:t>3. 21 </a:t>
            </a:r>
            <a:r>
              <a:rPr lang="zh-CN" altLang="en-US" sz="2400" dirty="0"/>
              <a:t>所示。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269" y="1022176"/>
            <a:ext cx="7547020" cy="5160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498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31074" y="783473"/>
            <a:ext cx="93617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/>
              <a:t>可以通过 </a:t>
            </a:r>
            <a:r>
              <a:rPr lang="en-US" altLang="zh-CN" sz="2400" dirty="0"/>
              <a:t>Watch Windows </a:t>
            </a:r>
            <a:r>
              <a:rPr lang="zh-CN" altLang="en-US" sz="2400" dirty="0"/>
              <a:t>查看变量的结果</a:t>
            </a:r>
            <a:r>
              <a:rPr lang="en-US" altLang="zh-CN" sz="2400" dirty="0"/>
              <a:t>, </a:t>
            </a:r>
            <a:r>
              <a:rPr lang="zh-CN" altLang="en-US" sz="2400" dirty="0"/>
              <a:t>如图</a:t>
            </a:r>
            <a:r>
              <a:rPr lang="en-US" altLang="zh-CN" sz="2400" dirty="0" smtClean="0"/>
              <a:t>3.22 </a:t>
            </a:r>
            <a:r>
              <a:rPr lang="zh-CN" altLang="en-US" sz="2400" dirty="0"/>
              <a:t>所示。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868" y="1572447"/>
            <a:ext cx="5147579" cy="233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404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93568" y="985855"/>
            <a:ext cx="6032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Watch Window </a:t>
            </a:r>
            <a:r>
              <a:rPr lang="zh-CN" altLang="en-US" sz="2400" dirty="0"/>
              <a:t>查看的结果如图</a:t>
            </a:r>
            <a:r>
              <a:rPr lang="en-US" altLang="zh-CN" sz="2400" dirty="0" smtClean="0"/>
              <a:t>3.23 </a:t>
            </a:r>
            <a:r>
              <a:rPr lang="zh-CN" altLang="en-US" sz="2400" dirty="0"/>
              <a:t>所示。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769" y="1600953"/>
            <a:ext cx="7712480" cy="2709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95044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479" y="997527"/>
            <a:ext cx="9214675" cy="619867"/>
          </a:xfrm>
        </p:spPr>
        <p:txBody>
          <a:bodyPr>
            <a:noAutofit/>
          </a:bodyPr>
          <a:lstStyle/>
          <a:p>
            <a:pPr algn="ctr"/>
            <a:r>
              <a:rPr lang="zh-CN" altLang="en-US" sz="4400" b="1" dirty="0">
                <a:solidFill>
                  <a:srgbClr val="FF0000"/>
                </a:solidFill>
              </a:rPr>
              <a:t>本章小结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50603" y="1929390"/>
            <a:ext cx="10675340" cy="2072594"/>
          </a:xfrm>
        </p:spPr>
        <p:txBody>
          <a:bodyPr>
            <a:noAutofit/>
          </a:bodyPr>
          <a:lstStyle/>
          <a:p>
            <a:pPr indent="628650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</a:rPr>
              <a:t>本章从开发者的角度介绍 </a:t>
            </a:r>
            <a:r>
              <a:rPr lang="en-US" altLang="zh-CN" dirty="0">
                <a:solidFill>
                  <a:schemeClr val="tx1"/>
                </a:solidFill>
              </a:rPr>
              <a:t>STM32 </a:t>
            </a:r>
            <a:r>
              <a:rPr lang="zh-CN" altLang="en-US" dirty="0">
                <a:solidFill>
                  <a:schemeClr val="tx1"/>
                </a:solidFill>
              </a:rPr>
              <a:t>开发所需要的基本知识</a:t>
            </a:r>
            <a:r>
              <a:rPr lang="en-US" altLang="zh-CN" dirty="0">
                <a:solidFill>
                  <a:schemeClr val="tx1"/>
                </a:solidFill>
              </a:rPr>
              <a:t>, </a:t>
            </a:r>
            <a:r>
              <a:rPr lang="zh-CN" altLang="en-US" dirty="0">
                <a:solidFill>
                  <a:schemeClr val="tx1"/>
                </a:solidFill>
              </a:rPr>
              <a:t>包括 </a:t>
            </a:r>
            <a:r>
              <a:rPr lang="en-US" altLang="zh-CN" dirty="0">
                <a:solidFill>
                  <a:schemeClr val="tx1"/>
                </a:solidFill>
              </a:rPr>
              <a:t>STM32 </a:t>
            </a:r>
            <a:r>
              <a:rPr lang="zh-CN" altLang="en-US" dirty="0">
                <a:solidFill>
                  <a:schemeClr val="tx1"/>
                </a:solidFill>
              </a:rPr>
              <a:t>开发的基本</a:t>
            </a:r>
            <a:r>
              <a:rPr lang="zh-CN" altLang="en-US" dirty="0" smtClean="0">
                <a:solidFill>
                  <a:schemeClr val="tx1"/>
                </a:solidFill>
              </a:rPr>
              <a:t>模型</a:t>
            </a:r>
            <a:r>
              <a:rPr lang="zh-CN" altLang="en-US" dirty="0">
                <a:solidFill>
                  <a:schemeClr val="tx1"/>
                </a:solidFill>
              </a:rPr>
              <a:t>知识和程序设计软件的基本应用方法。 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indent="628650">
              <a:lnSpc>
                <a:spcPct val="150000"/>
              </a:lnSpc>
            </a:pPr>
            <a:r>
              <a:rPr lang="zh-CN" altLang="en-US" dirty="0" smtClean="0">
                <a:solidFill>
                  <a:schemeClr val="tx1"/>
                </a:solidFill>
              </a:rPr>
              <a:t>学会</a:t>
            </a:r>
            <a:r>
              <a:rPr lang="zh-CN" altLang="en-US" dirty="0">
                <a:solidFill>
                  <a:schemeClr val="tx1"/>
                </a:solidFill>
              </a:rPr>
              <a:t>这些基本知识</a:t>
            </a:r>
            <a:r>
              <a:rPr lang="en-US" altLang="zh-CN" dirty="0">
                <a:solidFill>
                  <a:schemeClr val="tx1"/>
                </a:solidFill>
              </a:rPr>
              <a:t>, </a:t>
            </a:r>
            <a:r>
              <a:rPr lang="zh-CN" altLang="en-US" dirty="0">
                <a:solidFill>
                  <a:schemeClr val="tx1"/>
                </a:solidFill>
              </a:rPr>
              <a:t>可为后续的 </a:t>
            </a:r>
            <a:r>
              <a:rPr lang="en-US" altLang="zh-CN" dirty="0">
                <a:solidFill>
                  <a:schemeClr val="tx1"/>
                </a:solidFill>
              </a:rPr>
              <a:t>STM32 </a:t>
            </a:r>
            <a:r>
              <a:rPr lang="zh-CN" altLang="en-US" dirty="0">
                <a:solidFill>
                  <a:schemeClr val="tx1"/>
                </a:solidFill>
              </a:rPr>
              <a:t>具体</a:t>
            </a:r>
            <a:r>
              <a:rPr lang="zh-CN" altLang="en-US" dirty="0" smtClean="0">
                <a:solidFill>
                  <a:schemeClr val="tx1"/>
                </a:solidFill>
              </a:rPr>
              <a:t>应用</a:t>
            </a:r>
            <a:r>
              <a:rPr lang="zh-CN" altLang="en-US" dirty="0">
                <a:solidFill>
                  <a:schemeClr val="tx1"/>
                </a:solidFill>
              </a:rPr>
              <a:t>打下坚实的基础。</a:t>
            </a:r>
          </a:p>
        </p:txBody>
      </p:sp>
    </p:spTree>
    <p:extLst>
      <p:ext uri="{BB962C8B-B14F-4D97-AF65-F5344CB8AC3E}">
        <p14:creationId xmlns:p14="http://schemas.microsoft.com/office/powerpoint/2010/main" val="3965036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1F408DF-0F49-4536-8306-6CB7D6507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1870"/>
            <a:ext cx="10515600" cy="4351338"/>
          </a:xfrm>
        </p:spPr>
        <p:txBody>
          <a:bodyPr/>
          <a:lstStyle/>
          <a:p>
            <a:pPr marL="0" indent="712788">
              <a:lnSpc>
                <a:spcPct val="150000"/>
              </a:lnSpc>
              <a:buNone/>
            </a:pPr>
            <a:r>
              <a:rPr lang="en-US" altLang="zh-CN" sz="2400" dirty="0"/>
              <a:t>STM32</a:t>
            </a:r>
            <a:r>
              <a:rPr lang="zh-CN" altLang="zh-CN" sz="2400" dirty="0"/>
              <a:t>有非常多的寄存器，而导致了开发困难，所以为此</a:t>
            </a:r>
            <a:r>
              <a:rPr lang="en-US" altLang="zh-CN" sz="2400" dirty="0"/>
              <a:t>ST</a:t>
            </a:r>
            <a:r>
              <a:rPr lang="zh-CN" altLang="zh-CN" sz="2400" dirty="0"/>
              <a:t>公司就为每款芯片都编写了一份库文件，也就是工程文件里</a:t>
            </a:r>
            <a:r>
              <a:rPr lang="en-US" altLang="zh-CN" sz="2400" dirty="0"/>
              <a:t>stm32F1xx.....</a:t>
            </a:r>
            <a:r>
              <a:rPr lang="zh-CN" altLang="zh-CN" sz="2400" dirty="0"/>
              <a:t>之类的。在这些</a:t>
            </a:r>
            <a:r>
              <a:rPr lang="en-US" altLang="zh-CN" sz="2400" dirty="0"/>
              <a:t> .c .h</a:t>
            </a:r>
            <a:r>
              <a:rPr lang="zh-CN" altLang="zh-CN" sz="2400" dirty="0"/>
              <a:t>文件中，包括一些常用量的宏定义，把一些外设也通过结构体变量封装起来，如</a:t>
            </a:r>
            <a:r>
              <a:rPr lang="en-US" altLang="zh-CN" sz="2400" dirty="0"/>
              <a:t>GPIO</a:t>
            </a:r>
            <a:r>
              <a:rPr lang="zh-CN" altLang="zh-CN" sz="2400" dirty="0"/>
              <a:t>口时钟等。所以我们只需要配置结构体变量成员就可以修改外设的配置寄存器，从而选择不同的功能。也是目前最多人使用的方式，也是学习</a:t>
            </a:r>
            <a:r>
              <a:rPr lang="en-US" altLang="zh-CN" sz="2400" dirty="0"/>
              <a:t>STM32</a:t>
            </a:r>
            <a:r>
              <a:rPr lang="zh-CN" altLang="zh-CN" sz="2400" dirty="0"/>
              <a:t>接触最多的一种开发方式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D724BB66-7957-4B66-BC3D-04770A6380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07303"/>
            <a:ext cx="5473293" cy="1041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65048" rIns="91440" bIns="16504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3.1.2  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基于</a:t>
            </a:r>
            <a:r>
              <a:rPr kumimoji="0" lang="en-US" altLang="zh-CN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ST</a:t>
            </a: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固件库的开发模式 </a:t>
            </a:r>
          </a:p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03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D4C28B9-5517-4631-9ADB-AA66E72A0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/>
              <a:t>3.1.3  </a:t>
            </a:r>
            <a:r>
              <a:rPr lang="zh-CN" altLang="zh-CN" sz="3200" b="1" dirty="0"/>
              <a:t>编程模式的选用建议 </a:t>
            </a:r>
            <a:br>
              <a:rPr lang="zh-CN" altLang="zh-CN" sz="3200" b="1" dirty="0"/>
            </a:br>
            <a:endParaRPr lang="zh-CN" altLang="en-US" sz="32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02F0769-5245-4F68-84BA-9739EF20B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1288"/>
            <a:ext cx="10515600" cy="5142015"/>
          </a:xfrm>
        </p:spPr>
        <p:txBody>
          <a:bodyPr>
            <a:normAutofit/>
          </a:bodyPr>
          <a:lstStyle/>
          <a:p>
            <a:pPr marL="514350" indent="-514350">
              <a:lnSpc>
                <a:spcPts val="3200"/>
              </a:lnSpc>
              <a:buFont typeface="+mj-ea"/>
              <a:buAutoNum type="circleNumDbPlain"/>
            </a:pPr>
            <a:r>
              <a:rPr lang="zh-CN" altLang="zh-CN" sz="2400" dirty="0"/>
              <a:t>对于</a:t>
            </a:r>
            <a:r>
              <a:rPr lang="en-US" altLang="zh-CN" sz="2400" dirty="0"/>
              <a:t> STM32</a:t>
            </a:r>
            <a:r>
              <a:rPr lang="zh-CN" altLang="zh-CN" sz="2400" dirty="0"/>
              <a:t>，因为外设资源丰富，带来的必然是寄存器的数量和复杂度的增加，这时直接配置寄存器方式的缺陷就突显出来了：开发速度慢；程序可读性差；维护复杂。</a:t>
            </a:r>
          </a:p>
          <a:p>
            <a:pPr marL="514350" indent="-514350">
              <a:lnSpc>
                <a:spcPts val="3200"/>
              </a:lnSpc>
              <a:buFont typeface="+mj-ea"/>
              <a:buAutoNum type="circleNumDbPlain"/>
            </a:pPr>
            <a:r>
              <a:rPr lang="zh-CN" altLang="zh-CN" sz="2400" dirty="0"/>
              <a:t>这些缺陷直接影响了开发效率，程序维护成本，交流成本。库开发方式则正好弥补了这些缺陷。而坚持采用直接配置寄存器的方式开发的程序员，会列举以下原因：具体参数更直观；程序运行占用资源少</a:t>
            </a:r>
          </a:p>
          <a:p>
            <a:pPr marL="514350" indent="-514350">
              <a:lnSpc>
                <a:spcPts val="3200"/>
              </a:lnSpc>
              <a:buFont typeface="+mj-ea"/>
              <a:buAutoNum type="circleNumDbPlain"/>
            </a:pPr>
            <a:r>
              <a:rPr lang="zh-CN" altLang="zh-CN" sz="2400" dirty="0"/>
              <a:t>相对于库开发的方式，直接配置寄存器方式生成的代码量的确会少一点，但因为</a:t>
            </a:r>
            <a:r>
              <a:rPr lang="en-US" altLang="zh-CN" sz="2400" dirty="0"/>
              <a:t>STM32</a:t>
            </a:r>
            <a:r>
              <a:rPr lang="zh-CN" altLang="zh-CN" sz="2400" dirty="0"/>
              <a:t>有充足的资源，权衡库的优势与不足，绝大部分时候，可以牺牲一点</a:t>
            </a:r>
            <a:r>
              <a:rPr lang="en-US" altLang="zh-CN" sz="2400" dirty="0"/>
              <a:t> CPU </a:t>
            </a:r>
            <a:r>
              <a:rPr lang="zh-CN" altLang="zh-CN" sz="2400" dirty="0"/>
              <a:t>资源，选择库开发。一般只有在对代码运行时间要求极苛刻的地方，才用直接配置寄存器的方式代替，如频繁调用的中断服务函数。</a:t>
            </a:r>
          </a:p>
          <a:p>
            <a:pPr marL="514350" indent="-514350">
              <a:lnSpc>
                <a:spcPts val="3200"/>
              </a:lnSpc>
              <a:buFont typeface="+mj-ea"/>
              <a:buAutoNum type="circleNumDbPlain"/>
            </a:pP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1845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xmlns="" id="{99698132-4ECA-4429-B070-4AA4250BA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C00000"/>
                </a:solidFill>
              </a:rPr>
              <a:t>3.2  </a:t>
            </a:r>
            <a:r>
              <a:rPr lang="zh-CN" altLang="zh-CN" b="1" dirty="0">
                <a:solidFill>
                  <a:srgbClr val="C00000"/>
                </a:solidFill>
              </a:rPr>
              <a:t>软件开发工具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D7369FA-1B20-4513-BC44-819FE39463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198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xmlns="" id="{C63809CF-1EA4-4B0D-A30E-EE15CF84A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653845"/>
          </a:xfrm>
        </p:spPr>
        <p:txBody>
          <a:bodyPr/>
          <a:lstStyle/>
          <a:p>
            <a:pPr marL="0" indent="712788">
              <a:lnSpc>
                <a:spcPct val="150000"/>
              </a:lnSpc>
              <a:buNone/>
            </a:pPr>
            <a:r>
              <a:rPr lang="en-US" altLang="zh-CN" dirty="0"/>
              <a:t>Keil MDK-ARM</a:t>
            </a:r>
            <a:r>
              <a:rPr lang="zh-CN" altLang="zh-CN" dirty="0"/>
              <a:t>是美国</a:t>
            </a:r>
            <a:r>
              <a:rPr lang="en-US" altLang="zh-CN" dirty="0"/>
              <a:t>Keil</a:t>
            </a:r>
            <a:r>
              <a:rPr lang="zh-CN" altLang="zh-CN" dirty="0"/>
              <a:t>软件公司（现已被</a:t>
            </a:r>
            <a:r>
              <a:rPr lang="en-US" altLang="zh-CN" dirty="0"/>
              <a:t>ARM</a:t>
            </a:r>
            <a:r>
              <a:rPr lang="zh-CN" altLang="zh-CN" dirty="0"/>
              <a:t>公司收购）出品的支持</a:t>
            </a:r>
            <a:r>
              <a:rPr lang="en-US" altLang="zh-CN" dirty="0"/>
              <a:t>ARM</a:t>
            </a:r>
            <a:r>
              <a:rPr lang="zh-CN" altLang="zh-CN" dirty="0"/>
              <a:t>微控制器的一款</a:t>
            </a:r>
            <a:r>
              <a:rPr lang="en-US" altLang="zh-CN" dirty="0"/>
              <a:t>IDE</a:t>
            </a:r>
            <a:r>
              <a:rPr lang="zh-CN" altLang="zh-CN" dirty="0"/>
              <a:t>（集成开发环境）。</a:t>
            </a:r>
          </a:p>
          <a:p>
            <a:endParaRPr lang="zh-CN" alt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CD4EC8A5-FFD6-4A65-AB6E-998AE8E358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673963"/>
            <a:ext cx="684033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</a:rPr>
              <a:t>3.2.1  MDK-ARM</a:t>
            </a:r>
            <a:r>
              <a:rPr kumimoji="0" lang="zh-CN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集成开发环境</a:t>
            </a:r>
            <a:r>
              <a:rPr kumimoji="0" lang="zh-CN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</a:rPr>
              <a:t> </a:t>
            </a:r>
            <a:endParaRPr kumimoji="0" lang="zh-CN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9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16D83B9-E4C4-4154-978F-722CAA5C3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3.2.2  STM32CubeMX</a:t>
            </a:r>
            <a:r>
              <a:rPr lang="zh-CN" altLang="zh-CN" dirty="0"/>
              <a:t>软件 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069D57D-3D39-47F4-A0BD-156E3C67F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76359"/>
          </a:xfrm>
        </p:spPr>
        <p:txBody>
          <a:bodyPr/>
          <a:lstStyle/>
          <a:p>
            <a:pPr marL="0" indent="712788">
              <a:lnSpc>
                <a:spcPct val="150000"/>
              </a:lnSpc>
              <a:buNone/>
            </a:pPr>
            <a:r>
              <a:rPr lang="en-US" altLang="zh-CN" dirty="0"/>
              <a:t>STM32CubeMX </a:t>
            </a:r>
            <a:r>
              <a:rPr lang="zh-CN" altLang="zh-CN" dirty="0"/>
              <a:t>是 </a:t>
            </a:r>
            <a:r>
              <a:rPr lang="en-US" altLang="zh-CN" dirty="0"/>
              <a:t>ST </a:t>
            </a:r>
            <a:r>
              <a:rPr lang="zh-CN" altLang="zh-CN" dirty="0"/>
              <a:t>意法半导体近几年来大力推荐的</a:t>
            </a:r>
            <a:r>
              <a:rPr lang="en-US" altLang="zh-CN" dirty="0"/>
              <a:t>STM32 </a:t>
            </a:r>
            <a:r>
              <a:rPr lang="zh-CN" altLang="zh-CN" dirty="0"/>
              <a:t>芯片图形化配置工具， 允许用户使用图形化向导生成</a:t>
            </a:r>
            <a:r>
              <a:rPr lang="en-US" altLang="zh-CN" dirty="0"/>
              <a:t>C </a:t>
            </a:r>
            <a:r>
              <a:rPr lang="zh-CN" altLang="zh-CN" dirty="0"/>
              <a:t>初始化代码，可以大大减轻开发工作，时间和费用。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37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xmlns="" id="{D9472B65-403B-4DC9-8367-061FD3A8C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C00000"/>
                </a:solidFill>
              </a:rPr>
              <a:t>3.3  </a:t>
            </a:r>
            <a:r>
              <a:rPr lang="zh-CN" altLang="zh-CN" b="1" dirty="0">
                <a:solidFill>
                  <a:srgbClr val="C00000"/>
                </a:solidFill>
              </a:rPr>
              <a:t>硬件开发工具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B1DC7AEC-9B31-40B6-B015-6BB5112985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534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1313</Words>
  <Application>Microsoft Office PowerPoint</Application>
  <PresentationFormat>自定义</PresentationFormat>
  <Paragraphs>73</Paragraphs>
  <Slides>38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39" baseType="lpstr">
      <vt:lpstr>Office 主题​​</vt:lpstr>
      <vt:lpstr>第3章  STM32开发环境 </vt:lpstr>
      <vt:lpstr>3.1  STM32程序开发的模式</vt:lpstr>
      <vt:lpstr> </vt:lpstr>
      <vt:lpstr>3.1.2  基于ST固件库的开发模式  </vt:lpstr>
      <vt:lpstr>3.1.3  编程模式的选用建议  </vt:lpstr>
      <vt:lpstr>3.2  软件开发工具</vt:lpstr>
      <vt:lpstr>3.2.1  MDK-ARM集成开发环境 </vt:lpstr>
      <vt:lpstr>3.2.2  STM32CubeMX软件 </vt:lpstr>
      <vt:lpstr>3.3  硬件开发工具</vt:lpstr>
      <vt:lpstr>3.3.1  仿真/编程器 </vt:lpstr>
      <vt:lpstr>3.3.2  STM32系统板 </vt:lpstr>
      <vt:lpstr>3.4  工程建立</vt:lpstr>
      <vt:lpstr>3.3.1  新建工程  </vt:lpstr>
      <vt:lpstr>PowerPoint 演示文稿</vt:lpstr>
      <vt:lpstr>3.3.2  工程配置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3.3.3  程序编写 </vt:lpstr>
      <vt:lpstr>3.3.4  工程编译 </vt:lpstr>
      <vt:lpstr>3.5  程序的烧写 </vt:lpstr>
      <vt:lpstr>3.5.1  基于串口的程序下载（烧写）方式 </vt:lpstr>
      <vt:lpstr>3.5.2  基于JTAG（SWD）的程序下载（烧写）方式  </vt:lpstr>
      <vt:lpstr>方法：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3.6  程序的调试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本章小结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第3章  STM32开发环境 </dc:title>
  <dc:creator>Administrator</dc:creator>
  <cp:lastModifiedBy>china</cp:lastModifiedBy>
  <cp:revision>33</cp:revision>
  <dcterms:created xsi:type="dcterms:W3CDTF">2020-02-13T08:18:06Z</dcterms:created>
  <dcterms:modified xsi:type="dcterms:W3CDTF">2020-07-23T11:49:42Z</dcterms:modified>
</cp:coreProperties>
</file>