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983" r:id="rId2"/>
    <p:sldId id="917" r:id="rId3"/>
    <p:sldId id="1134" r:id="rId4"/>
    <p:sldId id="1133" r:id="rId5"/>
    <p:sldId id="1135" r:id="rId6"/>
    <p:sldId id="1136" r:id="rId7"/>
    <p:sldId id="1137" r:id="rId8"/>
    <p:sldId id="1138" r:id="rId9"/>
    <p:sldId id="1140" r:id="rId10"/>
    <p:sldId id="1139" r:id="rId11"/>
    <p:sldId id="1141" r:id="rId12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3D7"/>
    <a:srgbClr val="003366"/>
    <a:srgbClr val="005DA2"/>
    <a:srgbClr val="DCDAE3"/>
    <a:srgbClr val="584B3F"/>
    <a:srgbClr val="404040"/>
    <a:srgbClr val="76675D"/>
    <a:srgbClr val="9C7F7B"/>
    <a:srgbClr val="AB8C62"/>
    <a:srgbClr val="3434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5" autoAdjust="0"/>
    <p:restoredTop sz="94660" autoAdjust="0"/>
  </p:normalViewPr>
  <p:slideViewPr>
    <p:cSldViewPr>
      <p:cViewPr>
        <p:scale>
          <a:sx n="150" d="100"/>
          <a:sy n="150" d="100"/>
        </p:scale>
        <p:origin x="-642" y="-132"/>
      </p:cViewPr>
      <p:guideLst>
        <p:guide orient="horz" pos="1631"/>
        <p:guide pos="30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9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090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8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28650"/>
          </a:xfrm>
          <a:prstGeom prst="rect">
            <a:avLst/>
          </a:prstGeom>
          <a:solidFill>
            <a:srgbClr val="0085C8"/>
          </a:solidFill>
          <a:ln w="12700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300"/>
          </a:p>
        </p:txBody>
      </p:sp>
      <p:grpSp>
        <p:nvGrpSpPr>
          <p:cNvPr id="3" name="组合 3"/>
          <p:cNvGrpSpPr/>
          <p:nvPr userDrawn="1"/>
        </p:nvGrpSpPr>
        <p:grpSpPr>
          <a:xfrm>
            <a:off x="3" y="4940621"/>
            <a:ext cx="9143999" cy="548636"/>
            <a:chOff x="1" y="2947547"/>
            <a:chExt cx="9143999" cy="2827685"/>
          </a:xfrm>
        </p:grpSpPr>
        <p:sp>
          <p:nvSpPr>
            <p:cNvPr id="5" name="任意多边形 4"/>
            <p:cNvSpPr/>
            <p:nvPr/>
          </p:nvSpPr>
          <p:spPr>
            <a:xfrm>
              <a:off x="1" y="2947547"/>
              <a:ext cx="9143999" cy="2297356"/>
            </a:xfrm>
            <a:custGeom>
              <a:avLst/>
              <a:gdLst>
                <a:gd name="connsiteX0" fmla="*/ 9143999 w 9143999"/>
                <a:gd name="connsiteY0" fmla="*/ 0 h 2051818"/>
                <a:gd name="connsiteX1" fmla="*/ 9143999 w 9143999"/>
                <a:gd name="connsiteY1" fmla="*/ 2051818 h 2051818"/>
                <a:gd name="connsiteX2" fmla="*/ 0 w 9143999"/>
                <a:gd name="connsiteY2" fmla="*/ 2051818 h 2051818"/>
                <a:gd name="connsiteX3" fmla="*/ 0 w 9143999"/>
                <a:gd name="connsiteY3" fmla="*/ 1204077 h 2051818"/>
                <a:gd name="connsiteX4" fmla="*/ 6027 w 9143999"/>
                <a:gd name="connsiteY4" fmla="*/ 1207403 h 2051818"/>
                <a:gd name="connsiteX5" fmla="*/ 7674511 w 9143999"/>
                <a:gd name="connsiteY5" fmla="*/ 718908 h 2051818"/>
                <a:gd name="connsiteX6" fmla="*/ 9044856 w 9143999"/>
                <a:gd name="connsiteY6" fmla="*/ 57555 h 2051818"/>
                <a:gd name="connsiteX7" fmla="*/ 9143999 w 9143999"/>
                <a:gd name="connsiteY7" fmla="*/ 0 h 20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3999" h="2051818">
                  <a:moveTo>
                    <a:pt x="9143999" y="0"/>
                  </a:moveTo>
                  <a:lnTo>
                    <a:pt x="9143999" y="2051818"/>
                  </a:lnTo>
                  <a:lnTo>
                    <a:pt x="0" y="2051818"/>
                  </a:lnTo>
                  <a:lnTo>
                    <a:pt x="0" y="1204077"/>
                  </a:lnTo>
                  <a:lnTo>
                    <a:pt x="6027" y="1207403"/>
                  </a:lnTo>
                  <a:cubicBezTo>
                    <a:pt x="2066505" y="2238985"/>
                    <a:pt x="5621740" y="1499327"/>
                    <a:pt x="7674511" y="718908"/>
                  </a:cubicBezTo>
                  <a:cubicBezTo>
                    <a:pt x="8085065" y="562824"/>
                    <a:pt x="8552064" y="336225"/>
                    <a:pt x="9044856" y="57555"/>
                  </a:cubicBezTo>
                  <a:lnTo>
                    <a:pt x="9143999" y="0"/>
                  </a:lnTo>
                  <a:close/>
                </a:path>
              </a:pathLst>
            </a:custGeom>
            <a:gradFill>
              <a:gsLst>
                <a:gs pos="0">
                  <a:srgbClr val="0178E9">
                    <a:alpha val="60000"/>
                  </a:srgbClr>
                </a:gs>
                <a:gs pos="100000">
                  <a:srgbClr val="0178E9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" y="3559995"/>
              <a:ext cx="9143999" cy="2215237"/>
            </a:xfrm>
            <a:custGeom>
              <a:avLst/>
              <a:gdLst>
                <a:gd name="connsiteX0" fmla="*/ 9143999 w 9143999"/>
                <a:gd name="connsiteY0" fmla="*/ 0 h 3478011"/>
                <a:gd name="connsiteX1" fmla="*/ 9143999 w 9143999"/>
                <a:gd name="connsiteY1" fmla="*/ 1393716 h 3478011"/>
                <a:gd name="connsiteX2" fmla="*/ 9143999 w 9143999"/>
                <a:gd name="connsiteY2" fmla="*/ 1513865 h 3478011"/>
                <a:gd name="connsiteX3" fmla="*/ 9143999 w 9143999"/>
                <a:gd name="connsiteY3" fmla="*/ 3478011 h 3478011"/>
                <a:gd name="connsiteX4" fmla="*/ 0 w 9143999"/>
                <a:gd name="connsiteY4" fmla="*/ 3478011 h 3478011"/>
                <a:gd name="connsiteX5" fmla="*/ 0 w 9143999"/>
                <a:gd name="connsiteY5" fmla="*/ 1513865 h 3478011"/>
                <a:gd name="connsiteX6" fmla="*/ 0 w 9143999"/>
                <a:gd name="connsiteY6" fmla="*/ 1393716 h 3478011"/>
                <a:gd name="connsiteX7" fmla="*/ 0 w 9143999"/>
                <a:gd name="connsiteY7" fmla="*/ 846204 h 3478011"/>
                <a:gd name="connsiteX8" fmla="*/ 303379 w 9143999"/>
                <a:gd name="connsiteY8" fmla="*/ 970246 h 3478011"/>
                <a:gd name="connsiteX9" fmla="*/ 8360497 w 9143999"/>
                <a:gd name="connsiteY9" fmla="*/ 342756 h 3478011"/>
                <a:gd name="connsiteX10" fmla="*/ 8941037 w 9143999"/>
                <a:gd name="connsiteY10" fmla="*/ 98098 h 347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3999" h="3478011">
                  <a:moveTo>
                    <a:pt x="9143999" y="0"/>
                  </a:moveTo>
                  <a:lnTo>
                    <a:pt x="9143999" y="1393716"/>
                  </a:lnTo>
                  <a:lnTo>
                    <a:pt x="9143999" y="1513865"/>
                  </a:lnTo>
                  <a:lnTo>
                    <a:pt x="9143999" y="3478011"/>
                  </a:lnTo>
                  <a:lnTo>
                    <a:pt x="0" y="3478011"/>
                  </a:lnTo>
                  <a:lnTo>
                    <a:pt x="0" y="1513865"/>
                  </a:lnTo>
                  <a:lnTo>
                    <a:pt x="0" y="1393716"/>
                  </a:lnTo>
                  <a:lnTo>
                    <a:pt x="0" y="846204"/>
                  </a:lnTo>
                  <a:lnTo>
                    <a:pt x="303379" y="970246"/>
                  </a:lnTo>
                  <a:cubicBezTo>
                    <a:pt x="2685816" y="1852356"/>
                    <a:pt x="6241504" y="1135756"/>
                    <a:pt x="8360497" y="342756"/>
                  </a:cubicBezTo>
                  <a:cubicBezTo>
                    <a:pt x="8544757" y="273800"/>
                    <a:pt x="8739002" y="191802"/>
                    <a:pt x="8941037" y="98098"/>
                  </a:cubicBezTo>
                  <a:close/>
                </a:path>
              </a:pathLst>
            </a:custGeom>
            <a:gradFill flip="none" rotWithShape="1">
              <a:gsLst>
                <a:gs pos="26000">
                  <a:schemeClr val="bg1"/>
                </a:gs>
                <a:gs pos="100000">
                  <a:srgbClr val="DFDFDF">
                    <a:lumMod val="52000"/>
                    <a:lumOff val="4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209" y="87084"/>
            <a:ext cx="82296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2000" rIns="0" bIns="7200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9" name="图片 8" descr="index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98970" y="65314"/>
            <a:ext cx="960659" cy="500744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323528" y="292895"/>
            <a:ext cx="390372" cy="205979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8100392" y="241995"/>
            <a:ext cx="6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b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‹#›</a:t>
            </a:fld>
            <a:r>
              <a:rPr lang="zh-CN" altLang="en-US" sz="1800" b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50056"/>
            <a:ext cx="9144000" cy="509969"/>
            <a:chOff x="0" y="-50055"/>
            <a:chExt cx="9144000" cy="3959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50055"/>
              <a:ext cx="9144000" cy="39591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323528" y="25011"/>
              <a:ext cx="1514019" cy="295822"/>
            </a:xfrm>
            <a:prstGeom prst="rect">
              <a:avLst/>
            </a:prstGeom>
            <a:solidFill>
              <a:srgbClr val="00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3366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860032" y="21409"/>
              <a:ext cx="4283968" cy="253220"/>
            </a:xfrm>
            <a:prstGeom prst="rect">
              <a:avLst/>
            </a:prstGeom>
            <a:solidFill>
              <a:srgbClr val="95B3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 userDrawn="1"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advClick="0" advTm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6719468" y="252782"/>
            <a:ext cx="2414745" cy="1177235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r"/>
            <a:r>
              <a:rPr lang="en-US" altLang="zh-CN" sz="72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endParaRPr lang="en-US" altLang="zh-CN" sz="72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11760" y="1717637"/>
            <a:ext cx="6732240" cy="193423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-633060" y="1667695"/>
            <a:ext cx="4073415" cy="2366272"/>
          </a:xfrm>
          <a:prstGeom prst="parallelogram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3558114" y="2994070"/>
            <a:ext cx="5566410" cy="7298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异常处理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5"/>
          <p:cNvCxnSpPr>
            <a:cxnSpLocks noChangeShapeType="1"/>
          </p:cNvCxnSpPr>
          <p:nvPr/>
        </p:nvCxnSpPr>
        <p:spPr bwMode="auto">
          <a:xfrm flipH="1">
            <a:off x="3642241" y="3075806"/>
            <a:ext cx="549197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文本框 75"/>
          <p:cNvSpPr txBox="1"/>
          <p:nvPr/>
        </p:nvSpPr>
        <p:spPr>
          <a:xfrm>
            <a:off x="3440703" y="3817952"/>
            <a:ext cx="2098593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</a:t>
            </a:r>
            <a:r>
              <a:rPr lang="zh-CN" altLang="en-US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：任焕海</a:t>
            </a:r>
            <a:endParaRPr lang="en-US" altLang="zh-CN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9960" y="1830070"/>
            <a:ext cx="5692140" cy="1246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45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实用教程</a:t>
            </a:r>
            <a:endParaRPr 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5" b="26776"/>
          <a:stretch>
            <a:fillRect/>
          </a:stretch>
        </p:blipFill>
        <p:spPr>
          <a:xfrm>
            <a:off x="100909" y="144016"/>
            <a:ext cx="2166835" cy="555526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1965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中，已经定义了很多异常类，但在实际开发中，可能会遇到某些想去抛出的异常，而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本身没有提供，这时可以自己定义一个异常类。如果要想实现自定义异常类，只需要继承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（强制性异常处理）或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RuntimeException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（选择性异常处理）父类即可。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中自定义异常是一种常见的做法，这有助于更精确地表示应用程序中的错误情况，并使异常处理更加明确和可维护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）继承异常类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对于运行时异常，可以继承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RuntimeException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对于检查型异常，可以继承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Exception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类或者它的子类，如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IOException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）提供构造器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提供至少两个构造器：一个接受字符串参数（异常消息），另一个接受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Throwable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参数（用于嵌套异常）。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）添加额外的方法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可以根据需要添加一些额外的方法来提供更多关于异常的信息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491941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8.2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自定义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6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下面是一个具体的例子，我们将创建一个简单的自定义异常类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CustomException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，它是一个检查型异常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文本框 5"/>
          <p:cNvSpPr txBox="1"/>
          <p:nvPr/>
        </p:nvSpPr>
        <p:spPr>
          <a:xfrm>
            <a:off x="581660" y="1203598"/>
            <a:ext cx="7980680" cy="5632311"/>
          </a:xfrm>
          <a:prstGeom prst="rect">
            <a:avLst/>
          </a:prstGeom>
          <a:noFill/>
        </p:spPr>
        <p:txBody>
          <a:bodyPr wrap="square" numCol="2" spcCol="180000" rtlCol="0" anchor="t">
            <a:spAutoFit/>
          </a:bodyPr>
          <a:lstStyle/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ch08;</a:t>
            </a:r>
          </a:p>
          <a:p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自定义检查型异常</a:t>
            </a:r>
          </a:p>
          <a:p>
            <a:endParaRPr lang="zh-CN" altLang="en-US" sz="1000" dirty="0">
              <a:latin typeface="Consolas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CustomException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extends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Exception {</a:t>
            </a:r>
          </a:p>
          <a:p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构造函数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CustomException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(String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message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1"/>
            <a:r>
              <a:rPr lang="en-US" altLang="zh-CN" sz="1000" b="1" dirty="0" smtClean="0">
                <a:solidFill>
                  <a:srgbClr val="7F0055"/>
                </a:solidFill>
                <a:latin typeface="Consolas"/>
              </a:rPr>
              <a:t>	super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 smtClean="0">
                <a:solidFill>
                  <a:srgbClr val="6A3E3E"/>
                </a:solidFill>
                <a:latin typeface="Consolas"/>
              </a:rPr>
              <a:t>message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CustomException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(String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message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Throwable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cause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1"/>
            <a:r>
              <a:rPr lang="en-US" altLang="zh-CN" sz="1000" b="1" dirty="0" smtClean="0">
                <a:solidFill>
                  <a:srgbClr val="7F0055"/>
                </a:solidFill>
                <a:latin typeface="Consolas"/>
              </a:rPr>
              <a:t>	super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 smtClean="0">
                <a:solidFill>
                  <a:srgbClr val="6A3E3E"/>
                </a:solidFill>
                <a:latin typeface="Consolas"/>
              </a:rPr>
              <a:t>message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cause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CustomException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Throwable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cause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1"/>
            <a:r>
              <a:rPr lang="en-US" altLang="zh-CN" sz="1000" b="1" dirty="0" smtClean="0">
                <a:solidFill>
                  <a:srgbClr val="7F0055"/>
                </a:solidFill>
                <a:latin typeface="Consolas"/>
              </a:rPr>
              <a:t>	super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 smtClean="0">
                <a:solidFill>
                  <a:srgbClr val="6A3E3E"/>
                </a:solidFill>
                <a:latin typeface="Consolas"/>
              </a:rPr>
              <a:t>cause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可以添加更多的方法来提供异常的额外信息</a:t>
            </a:r>
          </a:p>
          <a:p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zh-CN" altLang="en-US" sz="1000" dirty="0">
              <a:latin typeface="Consolas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Demo0803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try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1"/>
            <a:r>
              <a:rPr lang="en-US" altLang="zh-CN" sz="1000" i="1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altLang="zh-CN" sz="1000" i="1" dirty="0" err="1" smtClean="0">
                <a:solidFill>
                  <a:srgbClr val="000000"/>
                </a:solidFill>
                <a:latin typeface="Consolas"/>
              </a:rPr>
              <a:t>doSomething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catch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CustomException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"Caught a custom exception: 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.getMessage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pPr lvl="2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.printStackTrace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	}</a:t>
            </a:r>
            <a:endParaRPr lang="en-US" altLang="zh-CN" sz="1000" dirty="0">
              <a:solidFill>
                <a:srgbClr val="000000"/>
              </a:solidFill>
              <a:latin typeface="Consolas"/>
            </a:endParaRP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doSomething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CustomException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假设这里有一些业务逻辑</a:t>
            </a:r>
          </a:p>
          <a:p>
            <a:pPr lvl="2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boolean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errorCondition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false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if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errorCondition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throw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CustomException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"An error occurred."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81660" y="4371950"/>
            <a:ext cx="79806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  <a:spcAft>
                <a:spcPts val="588"/>
              </a:spcAft>
            </a:pPr>
            <a:r>
              <a:rPr lang="zh-CN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在这个例子中，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CustomException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继承了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Exception </a:t>
            </a:r>
            <a:r>
              <a:rPr lang="zh-CN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类，因此它是一个检查型异常。这意味着任何抛出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CustomException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的方法都需要在方法签名中声明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throws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CustomException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或者在方法体内捕获它。</a:t>
            </a:r>
            <a:endParaRPr lang="zh-CN" altLang="en-US" sz="1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823353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异常及异常处理方式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4317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谓的异常，其实就是程序执行期间发生的“意外事件”，它中断了正在执行程序的正常指令流，没有产生预期中的结果。在生活中也有很多异常的例子，比如和朋友约好周末出游，但临时接到出差任务，周末出游的计划就不能顺利实现，出差任务就成了出游的异常事件。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中，异常的原因有很多，例如数组下标越界异常、空指针异常、除零出错异常以及文件访问错误异常等等。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中的异常类主要继承自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java.lang.Throwable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类，它有两个主要的子类：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Error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8.1.1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异常类的子类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Error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通常表示严重的错误，这些错误通常是由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JVM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或其他低层系统引发的，程序通常无法恢复，也不应该被程序捕获。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异常及异常处理方式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5825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8.1.1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异常类的子类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Exception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表示应用程序可以处理的异常情况。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类又分为两大类：</a:t>
            </a:r>
          </a:p>
          <a:p>
            <a:pPr marL="285750" lvl="0" indent="-2857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运行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时异常（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RuntimeException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这类异常通常由程序逻辑错误引起，如数组越界异常（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ArrayIndexOutOfBoundsException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）或空指针异常（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NullPointerException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）等。运行时异常不需要显式捕获或声明抛出。</a:t>
            </a:r>
          </a:p>
          <a:p>
            <a:pPr marL="285750" lvl="0" indent="-2857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受检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异常（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Checked 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这类异常通常由外部因素导致，如文件找不到异常（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FileNotFoundException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）或网络连接异常（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IOException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）等。受检异常必须在方法签名中声明抛出或者在代码中捕获处理。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63428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异常及异常处理方式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616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中异常类及其子类的类层次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关系，如下图所示。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4236" y="1107728"/>
            <a:ext cx="3895527" cy="3912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202015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异常及异常处理方式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12239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下面以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RuntimeException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异常为例，用代码演示异常的显示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ch08;</a:t>
            </a:r>
          </a:p>
          <a:p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Demo0801 {</a:t>
            </a:r>
          </a:p>
          <a:p>
            <a:pPr lvl="1"/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2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数组越界异常</a:t>
            </a:r>
          </a:p>
          <a:p>
            <a:pPr lvl="2"/>
            <a:r>
              <a:rPr lang="en-US" altLang="zh-CN" sz="12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[] </a:t>
            </a:r>
            <a:r>
              <a:rPr lang="en-US" altLang="zh-CN" sz="1200" b="1" dirty="0">
                <a:solidFill>
                  <a:srgbClr val="6A3E3E"/>
                </a:solidFill>
                <a:latin typeface="Consolas"/>
              </a:rPr>
              <a:t>array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[5];</a:t>
            </a:r>
          </a:p>
          <a:p>
            <a:pPr lvl="2"/>
            <a:r>
              <a:rPr lang="en-US" altLang="zh-CN" sz="12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2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2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2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200" b="1" i="1" dirty="0">
                <a:solidFill>
                  <a:srgbClr val="6A3E3E"/>
                </a:solidFill>
                <a:latin typeface="Consolas"/>
              </a:rPr>
              <a:t>array</a:t>
            </a:r>
            <a:r>
              <a:rPr lang="en-US" altLang="zh-CN" sz="1200" b="1" i="1" dirty="0">
                <a:solidFill>
                  <a:srgbClr val="000000"/>
                </a:solidFill>
                <a:latin typeface="Consolas"/>
              </a:rPr>
              <a:t>[8]); </a:t>
            </a:r>
            <a:r>
              <a:rPr lang="en-US" altLang="zh-CN" sz="1200" b="1" i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b="1" i="1" dirty="0">
                <a:solidFill>
                  <a:srgbClr val="3F7F5F"/>
                </a:solidFill>
                <a:latin typeface="Consolas"/>
              </a:rPr>
              <a:t>将引发 </a:t>
            </a:r>
            <a:r>
              <a:rPr lang="en-US" altLang="zh-CN" sz="1200" b="1" i="1" dirty="0" err="1">
                <a:solidFill>
                  <a:srgbClr val="3F7F5F"/>
                </a:solidFill>
                <a:latin typeface="Consolas"/>
              </a:rPr>
              <a:t>ArrayIndexOutOfBoundsException</a:t>
            </a:r>
            <a:endParaRPr lang="en-US" altLang="zh-CN" sz="1200" b="1" i="1" dirty="0">
              <a:solidFill>
                <a:srgbClr val="3F7F5F"/>
              </a:solidFill>
              <a:latin typeface="Consolas"/>
            </a:endParaRP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200" dirty="0" smtClean="0">
                <a:solidFill>
                  <a:srgbClr val="000000"/>
                </a:solidFill>
                <a:latin typeface="Consolas"/>
              </a:rPr>
              <a:t>}</a:t>
            </a:r>
          </a:p>
          <a:p>
            <a:endParaRPr lang="en-US" altLang="zh-CN" sz="1200" b="1" dirty="0">
              <a:solidFill>
                <a:srgbClr val="000000"/>
              </a:solidFill>
              <a:latin typeface="Consolas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运行结果：</a:t>
            </a: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25000"/>
              </a:lnSpc>
              <a:spcAft>
                <a:spcPts val="588"/>
              </a:spcAft>
            </a:pP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Demo0801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代码在运行时，由于输出的数组索引值超过了定义的索引上限，导致了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ArrayIndexOutOfBoundsException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异常的出现，也就是数组下标越界。文件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Demo0801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运行产生的异常</a:t>
            </a:r>
            <a:r>
              <a:rPr lang="zh-CN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下图</a:t>
            </a:r>
            <a:r>
              <a:rPr lang="zh-CN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934845" y="3867894"/>
            <a:ext cx="5274310" cy="6273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7567405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异常及异常处理方式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7813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8.1.2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处理异常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异常处理是一种机制，用于处理程序执行过程中发生的错误或异常情况。在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中可以分为以下这几种异常处理的方式。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try-catch-finally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try-catch-finally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中处理异常的基本结构。</a:t>
            </a:r>
          </a:p>
          <a:p>
            <a:pPr marL="285750" lvl="0" indent="-2857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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try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块包含了可能抛出异常的代码。</a:t>
            </a:r>
          </a:p>
          <a:p>
            <a:pPr marL="285750" lvl="0" indent="-2857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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catch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块用于捕获并处理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try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块中抛出的异常。</a:t>
            </a:r>
          </a:p>
          <a:p>
            <a:pPr marL="285750" lvl="0" indent="-2857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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finally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块包含了不管是否发生异常都需要执行的代码，如资源清理等。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try-catch-finally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进行异常处理的结构定义如下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2">
              <a:spcBef>
                <a:spcPct val="0"/>
              </a:spcBef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try {</a:t>
            </a:r>
          </a:p>
          <a:p>
            <a:pPr lvl="2">
              <a:spcBef>
                <a:spcPct val="0"/>
              </a:spcBef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// try</a:t>
            </a:r>
            <a:r>
              <a: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模块中要包含可能出现异常的程序语句</a:t>
            </a:r>
          </a:p>
          <a:p>
            <a:pPr lvl="2">
              <a:spcBef>
                <a:spcPct val="0"/>
              </a:spcBef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 [ catch (</a:t>
            </a:r>
            <a:r>
              <a: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异常类型 对象</a:t>
            </a: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{</a:t>
            </a:r>
          </a:p>
          <a:p>
            <a:pPr lvl="2">
              <a:spcBef>
                <a:spcPct val="0"/>
              </a:spcBef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// catch</a:t>
            </a:r>
            <a:r>
              <a: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模块对捕获到的异常进行处理 </a:t>
            </a: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</a:p>
          <a:p>
            <a:pPr lvl="2">
              <a:spcBef>
                <a:spcPct val="0"/>
              </a:spcBef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 catch (</a:t>
            </a:r>
            <a:r>
              <a: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异常类型 对象</a:t>
            </a: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{</a:t>
            </a:r>
          </a:p>
          <a:p>
            <a:pPr lvl="2">
              <a:spcBef>
                <a:spcPct val="0"/>
              </a:spcBef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// </a:t>
            </a:r>
            <a:r>
              <a: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异常处理 </a:t>
            </a: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</a:p>
          <a:p>
            <a:pPr lvl="2">
              <a:spcBef>
                <a:spcPct val="0"/>
              </a:spcBef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}.... ] [finally {</a:t>
            </a:r>
          </a:p>
          <a:p>
            <a:pPr lvl="2">
              <a:spcBef>
                <a:spcPct val="0"/>
              </a:spcBef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	//finally</a:t>
            </a:r>
            <a:r>
              <a:rPr lang="zh-CN" altLang="en-US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模块中包含不管是否产生异常都需要执行的代码</a:t>
            </a: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 </a:t>
            </a:r>
          </a:p>
          <a:p>
            <a:pPr lvl="2">
              <a:spcBef>
                <a:spcPct val="0"/>
              </a:spcBef>
            </a:pPr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}]</a:t>
            </a:r>
            <a:endParaRPr lang="en-US" altLang="zh-CN" sz="11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1911706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异常及异常处理方式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1438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异常处理的结构定义中可以看出，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try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模块中包含了可能会出现的异常代码。如果在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try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中产生了异常（可能会产生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个或者多个异常），则程序会自动跳转到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catch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模块中找到匹配的异常类型进行相应的处理。最后，不管程序是否会产生异常，则肯定都会执行到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finally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模块中的语句。需要注意的是，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finally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块是可以省略的。如果省略了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finally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块不写，则在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catch()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块运行结束后，程序将继续向下执行，异常的基本处理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流程下图所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示。</a:t>
            </a:r>
            <a:endParaRPr lang="en-US" altLang="zh-CN" sz="11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1614985"/>
              </p:ext>
            </p:extLst>
          </p:nvPr>
        </p:nvGraphicFramePr>
        <p:xfrm>
          <a:off x="2339752" y="2355726"/>
          <a:ext cx="4124325" cy="215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Visio" r:id="rId3" imgW="5075073" imgH="2626859" progId="Visio.Drawing.11">
                  <p:embed/>
                </p:oleObj>
              </mc:Choice>
              <mc:Fallback>
                <p:oleObj name="Visio" r:id="rId3" imgW="5075073" imgH="2626859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752" y="2355726"/>
                        <a:ext cx="4124325" cy="2152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7226341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异常及异常处理方式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3763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8-2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来进一步理解异常处理的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过程。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ch08;</a:t>
            </a:r>
          </a:p>
          <a:p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Demo0802 {</a:t>
            </a:r>
          </a:p>
          <a:p>
            <a:pPr lvl="1"/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2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2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2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数组越界异常</a:t>
            </a:r>
          </a:p>
          <a:p>
            <a:pPr lvl="2"/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try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2"/>
            <a:r>
              <a:rPr lang="en-US" altLang="zh-CN" sz="12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[] </a:t>
            </a:r>
            <a:r>
              <a:rPr lang="en-US" altLang="zh-CN" sz="1200" b="1" dirty="0">
                <a:solidFill>
                  <a:srgbClr val="6A3E3E"/>
                </a:solidFill>
                <a:latin typeface="Consolas"/>
              </a:rPr>
              <a:t>array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[5];</a:t>
            </a:r>
          </a:p>
          <a:p>
            <a:pPr lvl="2"/>
            <a:r>
              <a:rPr lang="en-US" altLang="zh-CN" sz="12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2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2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2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200" b="1" i="1" dirty="0">
                <a:solidFill>
                  <a:srgbClr val="6A3E3E"/>
                </a:solidFill>
                <a:latin typeface="Consolas"/>
              </a:rPr>
              <a:t>array</a:t>
            </a:r>
            <a:r>
              <a:rPr lang="en-US" altLang="zh-CN" sz="1200" b="1" i="1" dirty="0">
                <a:solidFill>
                  <a:srgbClr val="000000"/>
                </a:solidFill>
                <a:latin typeface="Consolas"/>
              </a:rPr>
              <a:t>[8]); </a:t>
            </a:r>
            <a:r>
              <a:rPr lang="en-US" altLang="zh-CN" sz="1200" b="1" i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b="1" i="1" dirty="0">
                <a:solidFill>
                  <a:srgbClr val="3F7F5F"/>
                </a:solidFill>
                <a:latin typeface="Consolas"/>
              </a:rPr>
              <a:t>将引发 </a:t>
            </a:r>
            <a:r>
              <a:rPr lang="en-US" altLang="zh-CN" sz="1200" b="1" i="1" dirty="0" err="1">
                <a:solidFill>
                  <a:srgbClr val="3F7F5F"/>
                </a:solidFill>
                <a:latin typeface="Consolas"/>
              </a:rPr>
              <a:t>ArrayIndexOutOfBoundsException</a:t>
            </a:r>
            <a:endParaRPr lang="en-US" altLang="zh-CN" sz="1200" b="1" i="1" dirty="0">
              <a:solidFill>
                <a:srgbClr val="3F7F5F"/>
              </a:solidFill>
              <a:latin typeface="Consolas"/>
            </a:endParaRPr>
          </a:p>
          <a:p>
            <a:pPr lvl="2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}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catch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1200" b="1" dirty="0" err="1">
                <a:solidFill>
                  <a:srgbClr val="000000"/>
                </a:solidFill>
                <a:latin typeface="Consolas"/>
              </a:rPr>
              <a:t>ArrayIndexOutOfBoundsException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2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2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2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2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2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200" b="1" i="1" dirty="0">
                <a:solidFill>
                  <a:srgbClr val="2A00FF"/>
                </a:solidFill>
                <a:latin typeface="Consolas"/>
              </a:rPr>
              <a:t>异常信息为：</a:t>
            </a:r>
            <a:r>
              <a:rPr lang="en-US" altLang="zh-CN" sz="12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2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200" b="1" i="1" dirty="0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12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200" dirty="0" smtClean="0">
                <a:solidFill>
                  <a:srgbClr val="000000"/>
                </a:solidFill>
                <a:latin typeface="Consolas"/>
              </a:rPr>
              <a:t>}</a:t>
            </a:r>
          </a:p>
          <a:p>
            <a:pPr indent="457200">
              <a:lnSpc>
                <a:spcPct val="125000"/>
              </a:lnSpc>
              <a:spcAft>
                <a:spcPts val="588"/>
              </a:spcAft>
            </a:pPr>
            <a:r>
              <a:rPr lang="zh-CN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Demo0802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代码执行后，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try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模块中存放可能产生数组下标越界的语句，在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catch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模块中捕获相应的异常，并打印异常信息。文件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Demo0802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运行结果如图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8.3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1934845" y="4227934"/>
            <a:ext cx="5274310" cy="6102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1453112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异常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及异常处理方式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4750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throws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关键字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throws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关键字用于声明一个方法可能会抛出哪些异常。当一个方法无法处理某种类型的异常，并且希望调用者来处理这些异常时，会在方法签名中使用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throws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double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div(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double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6A3E3E"/>
                </a:solidFill>
                <a:latin typeface="Consolas"/>
              </a:rPr>
              <a:t>op1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double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6A3E3E"/>
                </a:solidFill>
                <a:latin typeface="Consolas"/>
              </a:rPr>
              <a:t>op2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 err="1">
                <a:solidFill>
                  <a:srgbClr val="000000"/>
                </a:solidFill>
                <a:latin typeface="Consolas"/>
              </a:rPr>
              <a:t>ArithmeticException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r>
              <a:rPr lang="en-US" altLang="zh-CN" sz="1200" b="1" dirty="0" smtClean="0">
                <a:solidFill>
                  <a:srgbClr val="7F0055"/>
                </a:solidFill>
                <a:latin typeface="Consolas"/>
              </a:rPr>
              <a:t>	return</a:t>
            </a:r>
            <a:r>
              <a:rPr lang="en-US" altLang="zh-CN" sz="12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6A3E3E"/>
                </a:solidFill>
                <a:latin typeface="Consolas"/>
              </a:rPr>
              <a:t>op1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/ </a:t>
            </a:r>
            <a:r>
              <a:rPr lang="en-US" altLang="zh-CN" sz="1200" b="1" dirty="0">
                <a:solidFill>
                  <a:srgbClr val="6A3E3E"/>
                </a:solidFill>
                <a:latin typeface="Consolas"/>
              </a:rPr>
              <a:t>op2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200" dirty="0" smtClean="0">
                <a:solidFill>
                  <a:srgbClr val="000000"/>
                </a:solidFill>
                <a:latin typeface="Consolas"/>
              </a:rPr>
              <a:t>}</a:t>
            </a:r>
          </a:p>
          <a:p>
            <a:pPr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div()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方法中，来计算两个操作数的除法，当操作数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op2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为零时，就会产生异常，这时用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throws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直接抛出异常不做处理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throw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关键字</a:t>
            </a:r>
          </a:p>
          <a:p>
            <a:pPr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throw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关键字用于抛出一个异常实例。当想要显式地创建并抛出一个异常时，会使用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throw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。它通常出现在方法体内部，紧跟在一个异常实例后面。下面定义一个方法，来说明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throw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的用法。</a:t>
            </a:r>
          </a:p>
          <a:p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 err="1">
                <a:solidFill>
                  <a:srgbClr val="000000"/>
                </a:solidFill>
                <a:latin typeface="Consolas"/>
              </a:rPr>
              <a:t>someMethod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() {</a:t>
            </a:r>
          </a:p>
          <a:p>
            <a:r>
              <a:rPr lang="zh-CN" altLang="en-US" sz="1200" dirty="0">
                <a:solidFill>
                  <a:srgbClr val="000000"/>
                </a:solidFill>
                <a:latin typeface="Consolas"/>
              </a:rPr>
              <a:t>    </a:t>
            </a:r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检查某个条件</a:t>
            </a:r>
          </a:p>
          <a:p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  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if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1200" b="1" u="sng" dirty="0" err="1">
                <a:solidFill>
                  <a:srgbClr val="000000"/>
                </a:solidFill>
                <a:latin typeface="Consolas"/>
              </a:rPr>
              <a:t>someCondition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r>
              <a:rPr lang="zh-CN" altLang="en-US" sz="12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抛出一个新的异常实例</a:t>
            </a:r>
          </a:p>
          <a:p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throw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 err="1">
                <a:solidFill>
                  <a:srgbClr val="000000"/>
                </a:solidFill>
                <a:latin typeface="Consolas"/>
              </a:rPr>
              <a:t>IllegalArgumentException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200" b="1" dirty="0">
                <a:solidFill>
                  <a:srgbClr val="2A00FF"/>
                </a:solidFill>
                <a:latin typeface="Consolas"/>
              </a:rPr>
              <a:t>"Invalid argument"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zh-CN" altLang="en-US" sz="1200" dirty="0">
                <a:solidFill>
                  <a:srgbClr val="000000"/>
                </a:solidFill>
                <a:latin typeface="Consolas"/>
              </a:rPr>
              <a:t>    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}</a:t>
            </a:r>
            <a:endParaRPr lang="en-US" altLang="zh-CN" sz="1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23605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rite Your Title Here"/>
</p:tagLst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9118</TotalTime>
  <Words>1153</Words>
  <Application>Microsoft Office PowerPoint</Application>
  <PresentationFormat>全屏显示(16:9)</PresentationFormat>
  <Paragraphs>152</Paragraphs>
  <Slides>11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Microsoft Visio 绘图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lenovo</cp:lastModifiedBy>
  <cp:revision>356</cp:revision>
  <dcterms:created xsi:type="dcterms:W3CDTF">2015-12-11T17:46:00Z</dcterms:created>
  <dcterms:modified xsi:type="dcterms:W3CDTF">2025-05-06T03:13:46Z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893E0E0BC76640EC9A4C7D086C614A96</vt:lpwstr>
  </property>
</Properties>
</file>