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983" r:id="rId2"/>
    <p:sldId id="917" r:id="rId3"/>
    <p:sldId id="1034" r:id="rId4"/>
    <p:sldId id="1035" r:id="rId5"/>
    <p:sldId id="1036" r:id="rId6"/>
    <p:sldId id="1037" r:id="rId7"/>
    <p:sldId id="1038" r:id="rId8"/>
    <p:sldId id="1039" r:id="rId9"/>
    <p:sldId id="1040" r:id="rId10"/>
    <p:sldId id="1042" r:id="rId11"/>
    <p:sldId id="1043" r:id="rId12"/>
    <p:sldId id="1044" r:id="rId13"/>
    <p:sldId id="1045" r:id="rId14"/>
    <p:sldId id="985" r:id="rId15"/>
    <p:sldId id="1046" r:id="rId16"/>
    <p:sldId id="1047" r:id="rId17"/>
    <p:sldId id="1048" r:id="rId18"/>
    <p:sldId id="1049" r:id="rId19"/>
    <p:sldId id="1051" r:id="rId20"/>
    <p:sldId id="1050" r:id="rId21"/>
    <p:sldId id="1052" r:id="rId22"/>
    <p:sldId id="1053" r:id="rId23"/>
    <p:sldId id="1054" r:id="rId24"/>
    <p:sldId id="987" r:id="rId25"/>
    <p:sldId id="1055" r:id="rId26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作者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B3D7"/>
    <a:srgbClr val="003366"/>
    <a:srgbClr val="005DA2"/>
    <a:srgbClr val="DCDAE3"/>
    <a:srgbClr val="584B3F"/>
    <a:srgbClr val="404040"/>
    <a:srgbClr val="76675D"/>
    <a:srgbClr val="9C7F7B"/>
    <a:srgbClr val="AB8C62"/>
    <a:srgbClr val="3434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95" autoAdjust="0"/>
    <p:restoredTop sz="94660" autoAdjust="0"/>
  </p:normalViewPr>
  <p:slideViewPr>
    <p:cSldViewPr>
      <p:cViewPr>
        <p:scale>
          <a:sx n="90" d="100"/>
          <a:sy n="90" d="100"/>
        </p:scale>
        <p:origin x="-180" y="-228"/>
      </p:cViewPr>
      <p:guideLst>
        <p:guide orient="horz" pos="1631"/>
        <p:guide pos="30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99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2025-03-10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0906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2025-03-10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088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advClick="0" advTm="0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628650"/>
          </a:xfrm>
          <a:prstGeom prst="rect">
            <a:avLst/>
          </a:prstGeom>
          <a:solidFill>
            <a:srgbClr val="0085C8"/>
          </a:solidFill>
          <a:ln w="12700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300"/>
          </a:p>
        </p:txBody>
      </p:sp>
      <p:grpSp>
        <p:nvGrpSpPr>
          <p:cNvPr id="3" name="组合 3"/>
          <p:cNvGrpSpPr/>
          <p:nvPr userDrawn="1"/>
        </p:nvGrpSpPr>
        <p:grpSpPr>
          <a:xfrm>
            <a:off x="3" y="4940621"/>
            <a:ext cx="9143999" cy="548636"/>
            <a:chOff x="1" y="2947547"/>
            <a:chExt cx="9143999" cy="2827685"/>
          </a:xfrm>
        </p:grpSpPr>
        <p:sp>
          <p:nvSpPr>
            <p:cNvPr id="5" name="任意多边形 4"/>
            <p:cNvSpPr/>
            <p:nvPr/>
          </p:nvSpPr>
          <p:spPr>
            <a:xfrm>
              <a:off x="1" y="2947547"/>
              <a:ext cx="9143999" cy="2297356"/>
            </a:xfrm>
            <a:custGeom>
              <a:avLst/>
              <a:gdLst>
                <a:gd name="connsiteX0" fmla="*/ 9143999 w 9143999"/>
                <a:gd name="connsiteY0" fmla="*/ 0 h 2051818"/>
                <a:gd name="connsiteX1" fmla="*/ 9143999 w 9143999"/>
                <a:gd name="connsiteY1" fmla="*/ 2051818 h 2051818"/>
                <a:gd name="connsiteX2" fmla="*/ 0 w 9143999"/>
                <a:gd name="connsiteY2" fmla="*/ 2051818 h 2051818"/>
                <a:gd name="connsiteX3" fmla="*/ 0 w 9143999"/>
                <a:gd name="connsiteY3" fmla="*/ 1204077 h 2051818"/>
                <a:gd name="connsiteX4" fmla="*/ 6027 w 9143999"/>
                <a:gd name="connsiteY4" fmla="*/ 1207403 h 2051818"/>
                <a:gd name="connsiteX5" fmla="*/ 7674511 w 9143999"/>
                <a:gd name="connsiteY5" fmla="*/ 718908 h 2051818"/>
                <a:gd name="connsiteX6" fmla="*/ 9044856 w 9143999"/>
                <a:gd name="connsiteY6" fmla="*/ 57555 h 2051818"/>
                <a:gd name="connsiteX7" fmla="*/ 9143999 w 9143999"/>
                <a:gd name="connsiteY7" fmla="*/ 0 h 2051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43999" h="2051818">
                  <a:moveTo>
                    <a:pt x="9143999" y="0"/>
                  </a:moveTo>
                  <a:lnTo>
                    <a:pt x="9143999" y="2051818"/>
                  </a:lnTo>
                  <a:lnTo>
                    <a:pt x="0" y="2051818"/>
                  </a:lnTo>
                  <a:lnTo>
                    <a:pt x="0" y="1204077"/>
                  </a:lnTo>
                  <a:lnTo>
                    <a:pt x="6027" y="1207403"/>
                  </a:lnTo>
                  <a:cubicBezTo>
                    <a:pt x="2066505" y="2238985"/>
                    <a:pt x="5621740" y="1499327"/>
                    <a:pt x="7674511" y="718908"/>
                  </a:cubicBezTo>
                  <a:cubicBezTo>
                    <a:pt x="8085065" y="562824"/>
                    <a:pt x="8552064" y="336225"/>
                    <a:pt x="9044856" y="57555"/>
                  </a:cubicBezTo>
                  <a:lnTo>
                    <a:pt x="9143999" y="0"/>
                  </a:lnTo>
                  <a:close/>
                </a:path>
              </a:pathLst>
            </a:custGeom>
            <a:gradFill>
              <a:gsLst>
                <a:gs pos="0">
                  <a:srgbClr val="0178E9">
                    <a:alpha val="60000"/>
                  </a:srgbClr>
                </a:gs>
                <a:gs pos="100000">
                  <a:srgbClr val="0178E9">
                    <a:alpha val="8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" y="3559995"/>
              <a:ext cx="9143999" cy="2215237"/>
            </a:xfrm>
            <a:custGeom>
              <a:avLst/>
              <a:gdLst>
                <a:gd name="connsiteX0" fmla="*/ 9143999 w 9143999"/>
                <a:gd name="connsiteY0" fmla="*/ 0 h 3478011"/>
                <a:gd name="connsiteX1" fmla="*/ 9143999 w 9143999"/>
                <a:gd name="connsiteY1" fmla="*/ 1393716 h 3478011"/>
                <a:gd name="connsiteX2" fmla="*/ 9143999 w 9143999"/>
                <a:gd name="connsiteY2" fmla="*/ 1513865 h 3478011"/>
                <a:gd name="connsiteX3" fmla="*/ 9143999 w 9143999"/>
                <a:gd name="connsiteY3" fmla="*/ 3478011 h 3478011"/>
                <a:gd name="connsiteX4" fmla="*/ 0 w 9143999"/>
                <a:gd name="connsiteY4" fmla="*/ 3478011 h 3478011"/>
                <a:gd name="connsiteX5" fmla="*/ 0 w 9143999"/>
                <a:gd name="connsiteY5" fmla="*/ 1513865 h 3478011"/>
                <a:gd name="connsiteX6" fmla="*/ 0 w 9143999"/>
                <a:gd name="connsiteY6" fmla="*/ 1393716 h 3478011"/>
                <a:gd name="connsiteX7" fmla="*/ 0 w 9143999"/>
                <a:gd name="connsiteY7" fmla="*/ 846204 h 3478011"/>
                <a:gd name="connsiteX8" fmla="*/ 303379 w 9143999"/>
                <a:gd name="connsiteY8" fmla="*/ 970246 h 3478011"/>
                <a:gd name="connsiteX9" fmla="*/ 8360497 w 9143999"/>
                <a:gd name="connsiteY9" fmla="*/ 342756 h 3478011"/>
                <a:gd name="connsiteX10" fmla="*/ 8941037 w 9143999"/>
                <a:gd name="connsiteY10" fmla="*/ 98098 h 3478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3999" h="3478011">
                  <a:moveTo>
                    <a:pt x="9143999" y="0"/>
                  </a:moveTo>
                  <a:lnTo>
                    <a:pt x="9143999" y="1393716"/>
                  </a:lnTo>
                  <a:lnTo>
                    <a:pt x="9143999" y="1513865"/>
                  </a:lnTo>
                  <a:lnTo>
                    <a:pt x="9143999" y="3478011"/>
                  </a:lnTo>
                  <a:lnTo>
                    <a:pt x="0" y="3478011"/>
                  </a:lnTo>
                  <a:lnTo>
                    <a:pt x="0" y="1513865"/>
                  </a:lnTo>
                  <a:lnTo>
                    <a:pt x="0" y="1393716"/>
                  </a:lnTo>
                  <a:lnTo>
                    <a:pt x="0" y="846204"/>
                  </a:lnTo>
                  <a:lnTo>
                    <a:pt x="303379" y="970246"/>
                  </a:lnTo>
                  <a:cubicBezTo>
                    <a:pt x="2685816" y="1852356"/>
                    <a:pt x="6241504" y="1135756"/>
                    <a:pt x="8360497" y="342756"/>
                  </a:cubicBezTo>
                  <a:cubicBezTo>
                    <a:pt x="8544757" y="273800"/>
                    <a:pt x="8739002" y="191802"/>
                    <a:pt x="8941037" y="98098"/>
                  </a:cubicBezTo>
                  <a:close/>
                </a:path>
              </a:pathLst>
            </a:custGeom>
            <a:gradFill flip="none" rotWithShape="1">
              <a:gsLst>
                <a:gs pos="26000">
                  <a:schemeClr val="bg1"/>
                </a:gs>
                <a:gs pos="100000">
                  <a:srgbClr val="DFDFDF">
                    <a:lumMod val="52000"/>
                    <a:lumOff val="4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209" y="87084"/>
            <a:ext cx="82296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2000" tIns="72000" rIns="0" bIns="7200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b="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pic>
        <p:nvPicPr>
          <p:cNvPr id="9" name="图片 8" descr="index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098970" y="65314"/>
            <a:ext cx="960659" cy="500744"/>
          </a:xfrm>
          <a:prstGeom prst="rect">
            <a:avLst/>
          </a:prstGeom>
        </p:spPr>
      </p:pic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  <p:cxnSp>
        <p:nvCxnSpPr>
          <p:cNvPr id="7" name="直接连接符 6"/>
          <p:cNvCxnSpPr/>
          <p:nvPr userDrawn="1"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7"/>
          <p:cNvGrpSpPr/>
          <p:nvPr userDrawn="1"/>
        </p:nvGrpSpPr>
        <p:grpSpPr bwMode="auto">
          <a:xfrm>
            <a:off x="323528" y="292895"/>
            <a:ext cx="390372" cy="205979"/>
            <a:chOff x="0" y="0"/>
            <a:chExt cx="1041399" cy="549275"/>
          </a:xfrm>
        </p:grpSpPr>
        <p:sp>
          <p:nvSpPr>
            <p:cNvPr id="13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" name="TextBox 15"/>
          <p:cNvSpPr txBox="1"/>
          <p:nvPr userDrawn="1"/>
        </p:nvSpPr>
        <p:spPr>
          <a:xfrm>
            <a:off x="8100392" y="241995"/>
            <a:ext cx="671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800" b="0" smtClean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‹#›</a:t>
            </a:fld>
            <a:r>
              <a:rPr lang="zh-CN" altLang="en-US" sz="1800" b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0" y="0"/>
            <a:ext cx="9144000" cy="5193556"/>
            <a:chOff x="0" y="-50056"/>
            <a:chExt cx="9144000" cy="519355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0" y="-50056"/>
              <a:ext cx="9144000" cy="509969"/>
              <a:chOff x="0" y="-50055"/>
              <a:chExt cx="9144000" cy="395910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50055"/>
                <a:ext cx="9144000" cy="395910"/>
              </a:xfrm>
              <a:prstGeom prst="rect">
                <a:avLst/>
              </a:prstGeom>
            </p:spPr>
          </p:pic>
          <p:sp>
            <p:nvSpPr>
              <p:cNvPr id="19" name="矩形 18"/>
              <p:cNvSpPr/>
              <p:nvPr/>
            </p:nvSpPr>
            <p:spPr>
              <a:xfrm>
                <a:off x="323528" y="25011"/>
                <a:ext cx="1514019" cy="295822"/>
              </a:xfrm>
              <a:prstGeom prst="rect">
                <a:avLst/>
              </a:prstGeom>
              <a:solidFill>
                <a:srgbClr val="003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4860032" y="21409"/>
                <a:ext cx="4283968" cy="253220"/>
              </a:xfrm>
              <a:prstGeom prst="rect">
                <a:avLst/>
              </a:prstGeom>
              <a:solidFill>
                <a:srgbClr val="95B3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0" y="0"/>
            <a:ext cx="9144000" cy="5193556"/>
            <a:chOff x="0" y="-50056"/>
            <a:chExt cx="9144000" cy="519355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0" y="-50056"/>
              <a:ext cx="9144000" cy="509969"/>
              <a:chOff x="0" y="-50055"/>
              <a:chExt cx="9144000" cy="395910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50055"/>
                <a:ext cx="9144000" cy="395910"/>
              </a:xfrm>
              <a:prstGeom prst="rect">
                <a:avLst/>
              </a:prstGeom>
            </p:spPr>
          </p:pic>
          <p:sp>
            <p:nvSpPr>
              <p:cNvPr id="8" name="矩形 7"/>
              <p:cNvSpPr/>
              <p:nvPr/>
            </p:nvSpPr>
            <p:spPr>
              <a:xfrm>
                <a:off x="323528" y="25011"/>
                <a:ext cx="1514019" cy="295822"/>
              </a:xfrm>
              <a:prstGeom prst="rect">
                <a:avLst/>
              </a:prstGeom>
              <a:solidFill>
                <a:srgbClr val="003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4860032" y="21409"/>
                <a:ext cx="4283968" cy="253220"/>
              </a:xfrm>
              <a:prstGeom prst="rect">
                <a:avLst/>
              </a:prstGeom>
              <a:solidFill>
                <a:srgbClr val="95B3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 advClick="0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0"/>
            <a:ext cx="9144000" cy="5193556"/>
            <a:chOff x="0" y="-50056"/>
            <a:chExt cx="9144000" cy="519355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0" y="-50056"/>
              <a:ext cx="9144000" cy="509969"/>
              <a:chOff x="0" y="-50055"/>
              <a:chExt cx="9144000" cy="395910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50055"/>
                <a:ext cx="9144000" cy="395910"/>
              </a:xfrm>
              <a:prstGeom prst="rect">
                <a:avLst/>
              </a:prstGeom>
            </p:spPr>
          </p:pic>
          <p:sp>
            <p:nvSpPr>
              <p:cNvPr id="8" name="矩形 7"/>
              <p:cNvSpPr/>
              <p:nvPr/>
            </p:nvSpPr>
            <p:spPr>
              <a:xfrm>
                <a:off x="323528" y="25011"/>
                <a:ext cx="1514019" cy="295822"/>
              </a:xfrm>
              <a:prstGeom prst="rect">
                <a:avLst/>
              </a:prstGeom>
              <a:solidFill>
                <a:srgbClr val="003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4860032" y="21409"/>
                <a:ext cx="4283968" cy="253220"/>
              </a:xfrm>
              <a:prstGeom prst="rect">
                <a:avLst/>
              </a:prstGeom>
              <a:solidFill>
                <a:srgbClr val="95B3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 advClick="0" advTm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2025-03-10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2025-03-10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2025-03-10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0" y="-50056"/>
            <a:ext cx="9144000" cy="509969"/>
            <a:chOff x="0" y="-50055"/>
            <a:chExt cx="9144000" cy="39591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50055"/>
              <a:ext cx="9144000" cy="395910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323528" y="25011"/>
              <a:ext cx="1514019" cy="295822"/>
            </a:xfrm>
            <a:prstGeom prst="rect">
              <a:avLst/>
            </a:prstGeom>
            <a:solidFill>
              <a:srgbClr val="003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3366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860032" y="21409"/>
              <a:ext cx="4283968" cy="253220"/>
            </a:xfrm>
            <a:prstGeom prst="rect">
              <a:avLst/>
            </a:prstGeom>
            <a:solidFill>
              <a:srgbClr val="95B3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advClick="0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2025-03-10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2025-03-10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9144000" cy="5193556"/>
            <a:chOff x="0" y="-50056"/>
            <a:chExt cx="9144000" cy="519355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 userDrawn="1"/>
          </p:nvGrpSpPr>
          <p:grpSpPr>
            <a:xfrm>
              <a:off x="0" y="-50056"/>
              <a:ext cx="9144000" cy="509969"/>
              <a:chOff x="0" y="-50055"/>
              <a:chExt cx="9144000" cy="395910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50055"/>
                <a:ext cx="9144000" cy="395910"/>
              </a:xfrm>
              <a:prstGeom prst="rect">
                <a:avLst/>
              </a:prstGeom>
            </p:spPr>
          </p:pic>
          <p:sp>
            <p:nvSpPr>
              <p:cNvPr id="11" name="矩形 10"/>
              <p:cNvSpPr/>
              <p:nvPr/>
            </p:nvSpPr>
            <p:spPr>
              <a:xfrm>
                <a:off x="323528" y="25011"/>
                <a:ext cx="1514019" cy="295822"/>
              </a:xfrm>
              <a:prstGeom prst="rect">
                <a:avLst/>
              </a:prstGeom>
              <a:solidFill>
                <a:srgbClr val="003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4860032" y="21409"/>
                <a:ext cx="4283968" cy="253220"/>
              </a:xfrm>
              <a:prstGeom prst="rect">
                <a:avLst/>
              </a:prstGeom>
              <a:solidFill>
                <a:srgbClr val="95B3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advClick="0" advTm="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5.emf"/><Relationship Id="rId4" Type="http://schemas.openxmlformats.org/officeDocument/2006/relationships/oleObject" Target="../embeddings/oleObject5.bin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8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0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2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png"/><Relationship Id="rId4" Type="http://schemas.openxmlformats.org/officeDocument/2006/relationships/image" Target="../media/image7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25.png"/><Relationship Id="rId4" Type="http://schemas.openxmlformats.org/officeDocument/2006/relationships/image" Target="../media/image24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6719468" y="252782"/>
            <a:ext cx="2414745" cy="1177235"/>
          </a:xfrm>
          <a:prstGeom prst="rect">
            <a:avLst/>
          </a:prstGeom>
        </p:spPr>
        <p:txBody>
          <a:bodyPr wrap="none" lIns="68571" tIns="34285" rIns="68571" bIns="34285">
            <a:spAutoFit/>
          </a:bodyPr>
          <a:lstStyle/>
          <a:p>
            <a:pPr algn="r"/>
            <a:r>
              <a:rPr lang="en-US" altLang="zh-CN" sz="72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endParaRPr lang="en-US" altLang="zh-CN" sz="72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11760" y="1717637"/>
            <a:ext cx="6732240" cy="193423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平行四边形 13"/>
          <p:cNvSpPr/>
          <p:nvPr/>
        </p:nvSpPr>
        <p:spPr>
          <a:xfrm>
            <a:off x="-633060" y="1667695"/>
            <a:ext cx="4073415" cy="2366272"/>
          </a:xfrm>
          <a:prstGeom prst="parallelogram">
            <a:avLst/>
          </a:prstGeom>
          <a:blipFill dpi="0" rotWithShape="0">
            <a:blip r:embed="rId4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Rectangle 3"/>
          <p:cNvSpPr txBox="1">
            <a:spLocks noChangeArrowheads="1"/>
          </p:cNvSpPr>
          <p:nvPr/>
        </p:nvSpPr>
        <p:spPr>
          <a:xfrm>
            <a:off x="3558114" y="2994070"/>
            <a:ext cx="5566410" cy="7298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5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流程控制语句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6" name="直接连接符 5"/>
          <p:cNvCxnSpPr>
            <a:cxnSpLocks noChangeShapeType="1"/>
          </p:cNvCxnSpPr>
          <p:nvPr/>
        </p:nvCxnSpPr>
        <p:spPr bwMode="auto">
          <a:xfrm flipH="1">
            <a:off x="3642241" y="3075806"/>
            <a:ext cx="5491972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6" name="文本框 75"/>
          <p:cNvSpPr txBox="1"/>
          <p:nvPr/>
        </p:nvSpPr>
        <p:spPr>
          <a:xfrm>
            <a:off x="3440703" y="3817952"/>
            <a:ext cx="2098593" cy="276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</a:t>
            </a:r>
            <a:r>
              <a:rPr lang="zh-CN" altLang="en-US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：任焕海</a:t>
            </a:r>
            <a:endParaRPr lang="en-US" altLang="zh-CN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89960" y="1830070"/>
            <a:ext cx="5692140" cy="1246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Java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ts val="45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实用教程</a:t>
            </a:r>
            <a:endParaRPr 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65" b="26776"/>
          <a:stretch>
            <a:fillRect/>
          </a:stretch>
        </p:blipFill>
        <p:spPr>
          <a:xfrm>
            <a:off x="100909" y="144016"/>
            <a:ext cx="2166835" cy="555526"/>
          </a:xfrm>
          <a:prstGeom prst="rect">
            <a:avLst/>
          </a:prstGeom>
        </p:spPr>
      </p:pic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分支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en-US" altLang="zh-CN" sz="1600" b="1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swtich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…case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分支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</a:t>
            </a: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3054236" cy="63094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swtich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…case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结构程序执行流程如图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3.9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所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示。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5"/>
          <p:cNvSpPr txBox="1"/>
          <p:nvPr/>
        </p:nvSpPr>
        <p:spPr>
          <a:xfrm>
            <a:off x="3995936" y="645057"/>
            <a:ext cx="4752528" cy="3747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spcBef>
                <a:spcPct val="0"/>
              </a:spcBef>
            </a:pPr>
            <a:r>
              <a:rPr lang="zh-CN" altLang="en-US" sz="1000" b="1" dirty="0" smtClean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案例 </a:t>
            </a:r>
            <a:r>
              <a:rPr lang="en-US" altLang="zh-CN" sz="1000" b="1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3-5 </a:t>
            </a:r>
            <a:r>
              <a:rPr lang="zh-CN" altLang="en-US" sz="1000" b="1" dirty="0" smtClean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来</a:t>
            </a:r>
            <a:r>
              <a:rPr lang="zh-CN" altLang="en-US" sz="1000" b="1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演示 </a:t>
            </a:r>
            <a:r>
              <a:rPr lang="en-US" altLang="zh-CN" sz="1000" b="1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switch</a:t>
            </a:r>
            <a:r>
              <a:rPr lang="zh-CN" altLang="en-US" sz="1000" b="1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􀆺 </a:t>
            </a:r>
            <a:r>
              <a:rPr lang="en-US" altLang="zh-CN" sz="1000" b="1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case </a:t>
            </a:r>
            <a:r>
              <a:rPr lang="zh-CN" altLang="en-US" sz="1000" b="1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分支结构的应用</a:t>
            </a: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000" dirty="0" smtClean="0"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spcBef>
                <a:spcPct val="0"/>
              </a:spcBef>
            </a:pPr>
            <a:r>
              <a:rPr lang="en-US" altLang="zh-CN" sz="1000" dirty="0" smtClean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//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Demo0305.java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package ch03;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public class Demo0305 {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public static void main(String[] </a:t>
            </a:r>
            <a:r>
              <a:rPr lang="en-US" altLang="zh-CN" sz="10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args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 {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</a:t>
            </a:r>
            <a:r>
              <a:rPr lang="en-US" altLang="zh-CN" sz="1000" dirty="0" smtClean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// 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TODO Auto-generated method stub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</a:t>
            </a:r>
            <a:r>
              <a:rPr lang="en-US" altLang="zh-CN" sz="1000" dirty="0" err="1" smtClean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000" dirty="0" smtClean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score=95;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</a:t>
            </a:r>
            <a:r>
              <a:rPr lang="en-US" altLang="zh-CN" sz="1000" dirty="0" smtClean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switch(score/10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 {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</a:t>
            </a:r>
            <a:r>
              <a:rPr lang="en-US" altLang="zh-CN" sz="1000" dirty="0" smtClean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case 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0: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</a:t>
            </a:r>
            <a:r>
              <a:rPr lang="en-US" altLang="zh-CN" sz="1000" dirty="0" smtClean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case 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1: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</a:t>
            </a:r>
            <a:r>
              <a:rPr lang="en-US" altLang="zh-CN" sz="1000" dirty="0" smtClean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case 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2: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</a:t>
            </a:r>
            <a:r>
              <a:rPr lang="en-US" altLang="zh-CN" sz="1000" dirty="0" smtClean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case 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3: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</a:t>
            </a:r>
            <a:r>
              <a:rPr lang="en-US" altLang="zh-CN" sz="1000" dirty="0" smtClean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case 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4: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</a:t>
            </a:r>
            <a:r>
              <a:rPr lang="en-US" altLang="zh-CN" sz="1000" dirty="0" smtClean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case 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5:System.out.println("</a:t>
            </a: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不及格！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");break;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</a:t>
            </a:r>
            <a:r>
              <a:rPr lang="en-US" altLang="zh-CN" sz="1000" dirty="0" smtClean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case 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6:System.out.println("</a:t>
            </a: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及格！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");break;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</a:t>
            </a:r>
            <a:r>
              <a:rPr lang="en-US" altLang="zh-CN" sz="1000" dirty="0" smtClean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case 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7:System.out.println("</a:t>
            </a: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中等！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");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</a:t>
            </a:r>
            <a:r>
              <a:rPr lang="en-US" altLang="zh-CN" sz="1000" dirty="0" smtClean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case 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8:System.out.println("</a:t>
            </a: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良好！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");break;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</a:t>
            </a:r>
            <a:r>
              <a:rPr lang="en-US" altLang="zh-CN" sz="1000" dirty="0" smtClean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case 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9: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</a:t>
            </a:r>
            <a:r>
              <a:rPr lang="en-US" altLang="zh-CN" sz="1000" dirty="0" smtClean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case 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10:System.out.println("</a:t>
            </a: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优秀！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");break;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}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}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}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4587443" y="4001135"/>
            <a:ext cx="3656965" cy="114236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0819433"/>
              </p:ext>
            </p:extLst>
          </p:nvPr>
        </p:nvGraphicFramePr>
        <p:xfrm>
          <a:off x="832129" y="1203598"/>
          <a:ext cx="3357438" cy="38542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3" name="Visio" r:id="rId4" imgW="4894945" imgH="5614987" progId="Visio.Drawing.11">
                  <p:embed/>
                </p:oleObj>
              </mc:Choice>
              <mc:Fallback>
                <p:oleObj name="Visio" r:id="rId4" imgW="4894945" imgH="5614987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2129" y="1203598"/>
                        <a:ext cx="3357438" cy="385420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1085051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分支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en-US" altLang="zh-CN" sz="1600" b="1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swtich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…case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分支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</a:t>
            </a: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5"/>
          <p:cNvSpPr txBox="1"/>
          <p:nvPr/>
        </p:nvSpPr>
        <p:spPr>
          <a:xfrm>
            <a:off x="755576" y="555526"/>
            <a:ext cx="7992888" cy="49782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spcBef>
                <a:spcPct val="0"/>
              </a:spcBef>
            </a:pPr>
            <a:r>
              <a:rPr lang="zh-CN" altLang="en-US" sz="1000" b="1" dirty="0" smtClean="0">
                <a:ea typeface="微软雅黑" panose="020B0503020204020204" pitchFamily="34" charset="-122"/>
                <a:cs typeface="微软雅黑" panose="020B0503020204020204" pitchFamily="34" charset="-122"/>
              </a:rPr>
              <a:t>案例 </a:t>
            </a:r>
            <a:r>
              <a:rPr lang="en-US" altLang="zh-CN" sz="1000" b="1" dirty="0">
                <a:ea typeface="微软雅黑" panose="020B0503020204020204" pitchFamily="34" charset="-122"/>
                <a:cs typeface="微软雅黑" panose="020B0503020204020204" pitchFamily="34" charset="-122"/>
              </a:rPr>
              <a:t>3 - 6: </a:t>
            </a:r>
            <a:r>
              <a:rPr lang="zh-CN" altLang="en-US" sz="1000" b="1" dirty="0">
                <a:ea typeface="微软雅黑" panose="020B0503020204020204" pitchFamily="34" charset="-122"/>
                <a:cs typeface="微软雅黑" panose="020B0503020204020204" pitchFamily="34" charset="-122"/>
              </a:rPr>
              <a:t>月份天数的判断。 要求输入年份和月份</a:t>
            </a:r>
            <a:r>
              <a:rPr lang="en-US" altLang="zh-CN" sz="1000" b="1" dirty="0"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000" b="1" dirty="0">
                <a:ea typeface="微软雅黑" panose="020B0503020204020204" pitchFamily="34" charset="-122"/>
                <a:cs typeface="微软雅黑" panose="020B0503020204020204" pitchFamily="34" charset="-122"/>
              </a:rPr>
              <a:t>输出月份的天数。 示例代码如下 </a:t>
            </a:r>
            <a:r>
              <a:rPr lang="en-US" altLang="zh-CN" sz="1000" b="1" dirty="0" smtClean="0"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r>
              <a:rPr lang="zh-CN" altLang="en-US" sz="1000" dirty="0"/>
              <a:t/>
            </a:r>
            <a:br>
              <a:rPr lang="zh-CN" altLang="en-US" sz="1000" dirty="0"/>
            </a:br>
            <a:r>
              <a:rPr lang="en-US" altLang="zh-CN" sz="1000" dirty="0" smtClean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//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Demo0306.java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package ch03;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import </a:t>
            </a:r>
            <a:r>
              <a:rPr lang="en-US" altLang="zh-CN" sz="10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java.util.Scanner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public class Demo0306 {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public static void main(String[] </a:t>
            </a:r>
            <a:r>
              <a:rPr lang="en-US" altLang="zh-CN" sz="10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args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 {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// TODO Auto-generated method stub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</a:t>
            </a:r>
            <a:r>
              <a:rPr lang="en-US" altLang="zh-CN" sz="10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year;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</a:t>
            </a:r>
            <a:r>
              <a:rPr lang="en-US" altLang="zh-CN" sz="10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month;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</a:t>
            </a:r>
            <a:r>
              <a:rPr lang="en-US" altLang="zh-CN" sz="10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System.out.println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("</a:t>
            </a: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请输入年份和月份：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");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Scanner </a:t>
            </a:r>
            <a:r>
              <a:rPr lang="en-US" altLang="zh-CN" sz="10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sc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= new Scanner(System.in);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year = </a:t>
            </a:r>
            <a:r>
              <a:rPr lang="en-US" altLang="zh-CN" sz="10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sc.nextInt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();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month = </a:t>
            </a:r>
            <a:r>
              <a:rPr lang="en-US" altLang="zh-CN" sz="10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sc.nextInt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();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 smtClean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</a:t>
            </a:r>
            <a:r>
              <a:rPr lang="en-US" altLang="zh-CN" sz="1000" dirty="0" err="1" smtClean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sc.close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();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switch (month) {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case 2: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if ((year % 4 == 0 &amp;&amp; year % 100 != 0) || year % 400 == 0) {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	</a:t>
            </a:r>
            <a:r>
              <a:rPr lang="en-US" altLang="zh-CN" sz="10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System.out.println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(year + "</a:t>
            </a: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" + month + "</a:t>
            </a: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月有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29</a:t>
            </a: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天！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");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} else {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	</a:t>
            </a:r>
            <a:r>
              <a:rPr lang="en-US" altLang="zh-CN" sz="10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System.out.println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(year + "</a:t>
            </a: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" + month + "</a:t>
            </a: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月有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28</a:t>
            </a: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天！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");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}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break;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case </a:t>
            </a:r>
            <a:r>
              <a:rPr lang="en-US" altLang="zh-CN" sz="1000" dirty="0" smtClean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1:case 3:case 5:case 7:case 8:case 10:case 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12: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</a:t>
            </a:r>
            <a:r>
              <a:rPr lang="en-US" altLang="zh-CN" sz="10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System.out.println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(year + "</a:t>
            </a: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" + month + "</a:t>
            </a: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月有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31</a:t>
            </a: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天！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");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break;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case </a:t>
            </a:r>
            <a:r>
              <a:rPr lang="en-US" altLang="zh-CN" sz="1000" dirty="0" smtClean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4:case 6:case 9:case 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11: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</a:t>
            </a:r>
            <a:r>
              <a:rPr lang="en-US" altLang="zh-CN" sz="10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System.out.println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(year + "</a:t>
            </a: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" + month + "</a:t>
            </a: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月有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30</a:t>
            </a: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天！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");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break;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}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</a:t>
            </a:r>
            <a:r>
              <a:rPr lang="en-US" altLang="zh-CN" sz="1000" dirty="0" smtClean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}}</a:t>
            </a:r>
            <a:endParaRPr lang="en-US" altLang="zh-CN" sz="1000" dirty="0"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3" name="图片 12"/>
          <p:cNvPicPr/>
          <p:nvPr/>
        </p:nvPicPr>
        <p:blipFill>
          <a:blip r:embed="rId2"/>
          <a:stretch>
            <a:fillRect/>
          </a:stretch>
        </p:blipFill>
        <p:spPr>
          <a:xfrm>
            <a:off x="5148064" y="1405359"/>
            <a:ext cx="3818890" cy="115189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26348368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分支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 else 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语句与 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switch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case 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语句的区别</a:t>
            </a: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文本框 5"/>
          <p:cNvSpPr txBox="1"/>
          <p:nvPr/>
        </p:nvSpPr>
        <p:spPr>
          <a:xfrm>
            <a:off x="581660" y="659678"/>
            <a:ext cx="7980680" cy="1535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if…else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要遍历所有条件分支直到命中条件，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switch…case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则会生成一个跳转表，来指示实际的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case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分支地址。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所以，总体来说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switch…case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的有点就是执行效率高，缺点就是占用内存空间大，只能处理常量；而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if…else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可以应用于更多的场景，更加灵活，但缺点是要遍历所有条件分支，执行效率低。 </a:t>
            </a:r>
          </a:p>
          <a:p>
            <a:pPr lvl="0" algn="l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9451046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循环结构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while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循环结构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8"/>
            <a:ext cx="7980680" cy="31423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while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循环结构又可以分为标准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while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循环结构和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do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while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循环结构两种。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标准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while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循环结构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简单来说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标准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while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循环结构就是先判断循环条件是否成立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若成立便执行循环体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直到循环条件不再满足或遇到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break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即结束循环。 其语法格式如下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while(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循环控制条件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){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…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循环体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…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}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2244706"/>
              </p:ext>
            </p:extLst>
          </p:nvPr>
        </p:nvGraphicFramePr>
        <p:xfrm>
          <a:off x="6219905" y="1771650"/>
          <a:ext cx="2314575" cy="337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5" name="Visio" r:id="rId3" imgW="2871338" imgH="4174807" progId="Visio.Drawing.11">
                  <p:embed/>
                </p:oleObj>
              </mc:Choice>
              <mc:Fallback>
                <p:oleObj name="Visio" r:id="rId3" imgW="2871338" imgH="4174807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9905" y="1771650"/>
                        <a:ext cx="2314575" cy="33718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6635699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循环结构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while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循环结构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8"/>
            <a:ext cx="7980680" cy="32916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通过案例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3-7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来说明标准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while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循环结构的程序执行流程。实现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1~100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累加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spcBef>
                <a:spcPct val="0"/>
              </a:spcBef>
            </a:pP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//Demo0307.java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package ch03;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public class Demo0307 {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	public static void main(String[] </a:t>
            </a:r>
            <a:r>
              <a:rPr lang="en-US" altLang="zh-CN" sz="1200" dirty="0" err="1">
                <a:ea typeface="微软雅黑" panose="020B0503020204020204" pitchFamily="34" charset="-122"/>
                <a:cs typeface="微软雅黑" panose="020B0503020204020204" pitchFamily="34" charset="-122"/>
              </a:rPr>
              <a:t>args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) {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		// TODO Auto-generated method stub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		</a:t>
            </a:r>
            <a:r>
              <a:rPr lang="en-US" altLang="zh-CN" sz="1200" dirty="0" err="1">
                <a:ea typeface="微软雅黑" panose="020B0503020204020204" pitchFamily="34" charset="-122"/>
                <a:cs typeface="微软雅黑" panose="020B0503020204020204" pitchFamily="34" charset="-122"/>
              </a:rPr>
              <a:t>int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 sum = 0; 		// </a:t>
            </a:r>
            <a:r>
              <a:rPr lang="zh-CN" altLang="en-US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定义变量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sum</a:t>
            </a:r>
            <a:r>
              <a:rPr lang="zh-CN" altLang="en-US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，用于保存累加和</a:t>
            </a:r>
          </a:p>
          <a:p>
            <a:pPr lvl="0" indent="457200">
              <a:spcBef>
                <a:spcPct val="0"/>
              </a:spcBef>
            </a:pPr>
            <a:r>
              <a:rPr lang="zh-CN" altLang="en-US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		</a:t>
            </a:r>
            <a:r>
              <a:rPr lang="en-US" altLang="zh-CN" sz="1200" dirty="0" err="1">
                <a:ea typeface="微软雅黑" panose="020B0503020204020204" pitchFamily="34" charset="-122"/>
                <a:cs typeface="微软雅黑" panose="020B0503020204020204" pitchFamily="34" charset="-122"/>
              </a:rPr>
              <a:t>int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200" dirty="0" err="1">
                <a:ea typeface="微软雅黑" panose="020B0503020204020204" pitchFamily="34" charset="-122"/>
                <a:cs typeface="微软雅黑" panose="020B0503020204020204" pitchFamily="34" charset="-122"/>
              </a:rPr>
              <a:t>i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 = 1; 			// </a:t>
            </a:r>
            <a:r>
              <a:rPr lang="zh-CN" altLang="en-US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定义循环控制变量，并初始化为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		while (</a:t>
            </a:r>
            <a:r>
              <a:rPr lang="en-US" altLang="zh-CN" sz="1200" dirty="0" err="1">
                <a:ea typeface="微软雅黑" panose="020B0503020204020204" pitchFamily="34" charset="-122"/>
                <a:cs typeface="微软雅黑" panose="020B0503020204020204" pitchFamily="34" charset="-122"/>
              </a:rPr>
              <a:t>i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 &lt;= 100) { 	// </a:t>
            </a:r>
            <a:r>
              <a:rPr lang="zh-CN" altLang="en-US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循环控制条件</a:t>
            </a:r>
          </a:p>
          <a:p>
            <a:pPr lvl="0" indent="457200">
              <a:spcBef>
                <a:spcPct val="0"/>
              </a:spcBef>
            </a:pPr>
            <a:r>
              <a:rPr lang="zh-CN" altLang="en-US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			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sum += </a:t>
            </a:r>
            <a:r>
              <a:rPr lang="en-US" altLang="zh-CN" sz="1200" dirty="0" err="1">
                <a:ea typeface="微软雅黑" panose="020B0503020204020204" pitchFamily="34" charset="-122"/>
                <a:cs typeface="微软雅黑" panose="020B0503020204020204" pitchFamily="34" charset="-122"/>
              </a:rPr>
              <a:t>i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; 		// </a:t>
            </a:r>
            <a:r>
              <a:rPr lang="zh-CN" altLang="en-US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将</a:t>
            </a:r>
            <a:r>
              <a:rPr lang="en-US" altLang="zh-CN" sz="1200" dirty="0" err="1">
                <a:ea typeface="微软雅黑" panose="020B0503020204020204" pitchFamily="34" charset="-122"/>
                <a:cs typeface="微软雅黑" panose="020B0503020204020204" pitchFamily="34" charset="-122"/>
              </a:rPr>
              <a:t>i</a:t>
            </a:r>
            <a:r>
              <a:rPr lang="zh-CN" altLang="en-US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累加到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sum</a:t>
            </a:r>
            <a:r>
              <a:rPr lang="zh-CN" altLang="en-US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中</a:t>
            </a:r>
          </a:p>
          <a:p>
            <a:pPr lvl="0" indent="457200">
              <a:spcBef>
                <a:spcPct val="0"/>
              </a:spcBef>
            </a:pPr>
            <a:r>
              <a:rPr lang="zh-CN" altLang="en-US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			</a:t>
            </a:r>
            <a:r>
              <a:rPr lang="en-US" altLang="zh-CN" sz="1200" dirty="0" err="1">
                <a:ea typeface="微软雅黑" panose="020B0503020204020204" pitchFamily="34" charset="-122"/>
                <a:cs typeface="微软雅黑" panose="020B0503020204020204" pitchFamily="34" charset="-122"/>
              </a:rPr>
              <a:t>i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++; 			// </a:t>
            </a:r>
            <a:r>
              <a:rPr lang="zh-CN" altLang="en-US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循环控制变量自增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		}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		</a:t>
            </a:r>
            <a:r>
              <a:rPr lang="en-US" altLang="zh-CN" sz="1200" dirty="0" err="1">
                <a:ea typeface="微软雅黑" panose="020B0503020204020204" pitchFamily="34" charset="-122"/>
                <a:cs typeface="微软雅黑" panose="020B0503020204020204" pitchFamily="34" charset="-122"/>
              </a:rPr>
              <a:t>System.out.println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(sum);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	}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</a:rPr>
              <a:t>}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运行结果：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2870778" y="3651870"/>
            <a:ext cx="2466340" cy="106616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1532851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循环结构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while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循环结构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8"/>
            <a:ext cx="7980680" cy="27976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do…while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循环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do…while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循环简单来说，就是无论循环控制条件是否成立，循环都要至少执行一次，其语法结构如下：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do{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…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循环体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…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} while(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循环控制条件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do…while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循环结构程序执行流程如图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3.15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所示。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041033"/>
              </p:ext>
            </p:extLst>
          </p:nvPr>
        </p:nvGraphicFramePr>
        <p:xfrm>
          <a:off x="5436096" y="1563638"/>
          <a:ext cx="1819275" cy="3514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0" name="Visio" r:id="rId3" imgW="2068868" imgH="3994785" progId="Visio.Drawing.11">
                  <p:embed/>
                </p:oleObj>
              </mc:Choice>
              <mc:Fallback>
                <p:oleObj name="Visio" r:id="rId3" imgW="2068868" imgH="3994785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6096" y="1563638"/>
                        <a:ext cx="1819275" cy="3514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1083376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循环结构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while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循环结构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8"/>
            <a:ext cx="7980680" cy="483670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下面通过案例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3-8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来说明 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do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while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循环结构的应用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。求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一个正数是否为素数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1000" dirty="0"/>
              <a:t>//Demo0308.java</a:t>
            </a:r>
            <a:endParaRPr lang="zh-CN" altLang="zh-CN" sz="1000" dirty="0"/>
          </a:p>
          <a:p>
            <a:r>
              <a:rPr lang="en-US" altLang="zh-CN" sz="1000" dirty="0"/>
              <a:t>package ch03;</a:t>
            </a:r>
            <a:endParaRPr lang="zh-CN" altLang="zh-CN" sz="1000" dirty="0"/>
          </a:p>
          <a:p>
            <a:r>
              <a:rPr lang="en-US" altLang="zh-CN" sz="1000" dirty="0"/>
              <a:t>import </a:t>
            </a:r>
            <a:r>
              <a:rPr lang="en-US" altLang="zh-CN" sz="1000" dirty="0" err="1"/>
              <a:t>java.util.Scanner</a:t>
            </a:r>
            <a:r>
              <a:rPr lang="en-US" altLang="zh-CN" sz="1000" dirty="0"/>
              <a:t>;</a:t>
            </a:r>
            <a:endParaRPr lang="zh-CN" altLang="zh-CN" sz="1000" dirty="0"/>
          </a:p>
          <a:p>
            <a:r>
              <a:rPr lang="en-US" altLang="zh-CN" sz="1000" dirty="0"/>
              <a:t>public class Demo0308 {</a:t>
            </a:r>
            <a:endParaRPr lang="zh-CN" altLang="zh-CN" sz="1000" dirty="0"/>
          </a:p>
          <a:p>
            <a:r>
              <a:rPr lang="en-US" altLang="zh-CN" sz="1000" dirty="0"/>
              <a:t>	public static void main(String[] </a:t>
            </a:r>
            <a:r>
              <a:rPr lang="en-US" altLang="zh-CN" sz="1000" dirty="0" err="1"/>
              <a:t>args</a:t>
            </a:r>
            <a:r>
              <a:rPr lang="en-US" altLang="zh-CN" sz="1000" dirty="0"/>
              <a:t>) {</a:t>
            </a:r>
            <a:endParaRPr lang="zh-CN" altLang="zh-CN" sz="1000" dirty="0"/>
          </a:p>
          <a:p>
            <a:r>
              <a:rPr lang="en-US" altLang="zh-CN" sz="1000" dirty="0"/>
              <a:t>		// TODO Auto-generated method stub</a:t>
            </a:r>
            <a:endParaRPr lang="zh-CN" altLang="zh-CN" sz="1000" dirty="0"/>
          </a:p>
          <a:p>
            <a:r>
              <a:rPr lang="en-US" altLang="zh-CN" sz="1000" dirty="0"/>
              <a:t>		</a:t>
            </a:r>
            <a:r>
              <a:rPr lang="en-US" altLang="zh-CN" sz="1000" dirty="0" err="1"/>
              <a:t>int</a:t>
            </a:r>
            <a:r>
              <a:rPr lang="en-US" altLang="zh-CN" sz="1000" dirty="0"/>
              <a:t> </a:t>
            </a:r>
            <a:r>
              <a:rPr lang="en-US" altLang="zh-CN" sz="1000" dirty="0" err="1"/>
              <a:t>i</a:t>
            </a:r>
            <a:r>
              <a:rPr lang="en-US" altLang="zh-CN" sz="1000" dirty="0"/>
              <a:t>;</a:t>
            </a:r>
            <a:endParaRPr lang="zh-CN" altLang="zh-CN" sz="1000" dirty="0"/>
          </a:p>
          <a:p>
            <a:r>
              <a:rPr lang="en-US" altLang="zh-CN" sz="1000" dirty="0"/>
              <a:t>		</a:t>
            </a:r>
            <a:r>
              <a:rPr lang="en-US" altLang="zh-CN" sz="1000" dirty="0" err="1"/>
              <a:t>int</a:t>
            </a:r>
            <a:r>
              <a:rPr lang="en-US" altLang="zh-CN" sz="1000" dirty="0"/>
              <a:t> j = 2;</a:t>
            </a:r>
            <a:endParaRPr lang="zh-CN" altLang="zh-CN" sz="1000" dirty="0"/>
          </a:p>
          <a:p>
            <a:r>
              <a:rPr lang="en-US" altLang="zh-CN" sz="1000" dirty="0"/>
              <a:t>		</a:t>
            </a:r>
            <a:r>
              <a:rPr lang="en-US" altLang="zh-CN" sz="1000" dirty="0" err="1"/>
              <a:t>boolean</a:t>
            </a:r>
            <a:r>
              <a:rPr lang="en-US" altLang="zh-CN" sz="1000" dirty="0"/>
              <a:t> </a:t>
            </a:r>
            <a:r>
              <a:rPr lang="en-US" altLang="zh-CN" sz="1000" dirty="0" err="1"/>
              <a:t>isPrime</a:t>
            </a:r>
            <a:r>
              <a:rPr lang="en-US" altLang="zh-CN" sz="1000" dirty="0"/>
              <a:t> = true;</a:t>
            </a:r>
            <a:endParaRPr lang="zh-CN" altLang="zh-CN" sz="1000" dirty="0"/>
          </a:p>
          <a:p>
            <a:r>
              <a:rPr lang="en-US" altLang="zh-CN" sz="1000" dirty="0"/>
              <a:t>		</a:t>
            </a:r>
            <a:r>
              <a:rPr lang="en-US" altLang="zh-CN" sz="1000" dirty="0" err="1"/>
              <a:t>System.out.println</a:t>
            </a:r>
            <a:r>
              <a:rPr lang="en-US" altLang="zh-CN" sz="1000" dirty="0"/>
              <a:t>("</a:t>
            </a:r>
            <a:r>
              <a:rPr lang="zh-CN" altLang="zh-CN" sz="1000" dirty="0"/>
              <a:t>请输入一个大于</a:t>
            </a:r>
            <a:r>
              <a:rPr lang="en-US" altLang="zh-CN" sz="1000" dirty="0"/>
              <a:t>2</a:t>
            </a:r>
            <a:r>
              <a:rPr lang="zh-CN" altLang="zh-CN" sz="1000" dirty="0"/>
              <a:t>的正数：</a:t>
            </a:r>
            <a:r>
              <a:rPr lang="en-US" altLang="zh-CN" sz="1000" dirty="0"/>
              <a:t>");</a:t>
            </a:r>
            <a:endParaRPr lang="zh-CN" altLang="zh-CN" sz="1000" dirty="0"/>
          </a:p>
          <a:p>
            <a:r>
              <a:rPr lang="en-US" altLang="zh-CN" sz="1000" dirty="0"/>
              <a:t>		Scanner </a:t>
            </a:r>
            <a:r>
              <a:rPr lang="en-US" altLang="zh-CN" sz="1000" dirty="0" err="1"/>
              <a:t>sc</a:t>
            </a:r>
            <a:r>
              <a:rPr lang="en-US" altLang="zh-CN" sz="1000" dirty="0"/>
              <a:t> = new Scanner(System.in);</a:t>
            </a:r>
            <a:endParaRPr lang="zh-CN" altLang="zh-CN" sz="1000" dirty="0"/>
          </a:p>
          <a:p>
            <a:r>
              <a:rPr lang="en-US" altLang="zh-CN" sz="1000" dirty="0"/>
              <a:t>		</a:t>
            </a:r>
            <a:r>
              <a:rPr lang="en-US" altLang="zh-CN" sz="1000" dirty="0" err="1"/>
              <a:t>i</a:t>
            </a:r>
            <a:r>
              <a:rPr lang="en-US" altLang="zh-CN" sz="1000" dirty="0"/>
              <a:t> = </a:t>
            </a:r>
            <a:r>
              <a:rPr lang="en-US" altLang="zh-CN" sz="1000" dirty="0" err="1"/>
              <a:t>sc.nextInt</a:t>
            </a:r>
            <a:r>
              <a:rPr lang="en-US" altLang="zh-CN" sz="1000" dirty="0"/>
              <a:t>();</a:t>
            </a:r>
            <a:endParaRPr lang="zh-CN" altLang="zh-CN" sz="1000" dirty="0"/>
          </a:p>
          <a:p>
            <a:r>
              <a:rPr lang="en-US" altLang="zh-CN" sz="1000" dirty="0"/>
              <a:t>		</a:t>
            </a:r>
            <a:r>
              <a:rPr lang="en-US" altLang="zh-CN" sz="1000" dirty="0" err="1"/>
              <a:t>sc.close</a:t>
            </a:r>
            <a:r>
              <a:rPr lang="en-US" altLang="zh-CN" sz="1000" dirty="0"/>
              <a:t>();</a:t>
            </a:r>
            <a:endParaRPr lang="zh-CN" altLang="zh-CN" sz="1000" dirty="0"/>
          </a:p>
          <a:p>
            <a:r>
              <a:rPr lang="en-US" altLang="zh-CN" sz="1000" dirty="0"/>
              <a:t>		do {</a:t>
            </a:r>
            <a:endParaRPr lang="zh-CN" altLang="zh-CN" sz="1000" dirty="0"/>
          </a:p>
          <a:p>
            <a:r>
              <a:rPr lang="en-US" altLang="zh-CN" sz="1000" dirty="0"/>
              <a:t>			if (</a:t>
            </a:r>
            <a:r>
              <a:rPr lang="en-US" altLang="zh-CN" sz="1000" dirty="0" err="1"/>
              <a:t>i</a:t>
            </a:r>
            <a:r>
              <a:rPr lang="en-US" altLang="zh-CN" sz="1000" dirty="0"/>
              <a:t> % j == 0) {		// </a:t>
            </a:r>
            <a:r>
              <a:rPr lang="en-US" altLang="zh-CN" sz="1000" dirty="0" err="1"/>
              <a:t>i</a:t>
            </a:r>
            <a:r>
              <a:rPr lang="zh-CN" altLang="zh-CN" sz="1000" dirty="0"/>
              <a:t>能被</a:t>
            </a:r>
            <a:r>
              <a:rPr lang="en-US" altLang="zh-CN" sz="1000" dirty="0"/>
              <a:t>j</a:t>
            </a:r>
            <a:r>
              <a:rPr lang="zh-CN" altLang="zh-CN" sz="1000" dirty="0"/>
              <a:t>整除说明它不是素数</a:t>
            </a:r>
          </a:p>
          <a:p>
            <a:r>
              <a:rPr lang="en-US" altLang="zh-CN" sz="1000" dirty="0"/>
              <a:t>				</a:t>
            </a:r>
            <a:r>
              <a:rPr lang="en-US" altLang="zh-CN" sz="1000" dirty="0" err="1"/>
              <a:t>isPrime</a:t>
            </a:r>
            <a:r>
              <a:rPr lang="en-US" altLang="zh-CN" sz="1000" dirty="0"/>
              <a:t> = false;	   // </a:t>
            </a:r>
            <a:r>
              <a:rPr lang="zh-CN" altLang="zh-CN" sz="1000" dirty="0"/>
              <a:t>将</a:t>
            </a:r>
            <a:r>
              <a:rPr lang="en-US" altLang="zh-CN" sz="1000" dirty="0" err="1"/>
              <a:t>isPrime</a:t>
            </a:r>
            <a:r>
              <a:rPr lang="zh-CN" altLang="zh-CN" sz="1000" dirty="0"/>
              <a:t>修改成</a:t>
            </a:r>
            <a:r>
              <a:rPr lang="en-US" altLang="zh-CN" sz="1000" dirty="0"/>
              <a:t>false</a:t>
            </a:r>
            <a:r>
              <a:rPr lang="zh-CN" altLang="zh-CN" sz="1000" dirty="0"/>
              <a:t>表示</a:t>
            </a:r>
            <a:r>
              <a:rPr lang="en-US" altLang="zh-CN" sz="1000" dirty="0" err="1"/>
              <a:t>i</a:t>
            </a:r>
            <a:r>
              <a:rPr lang="zh-CN" altLang="zh-CN" sz="1000" dirty="0"/>
              <a:t>不是素数</a:t>
            </a:r>
          </a:p>
          <a:p>
            <a:r>
              <a:rPr lang="en-US" altLang="zh-CN" sz="1000" dirty="0"/>
              <a:t>				break;</a:t>
            </a:r>
            <a:endParaRPr lang="zh-CN" altLang="zh-CN" sz="1000" dirty="0"/>
          </a:p>
          <a:p>
            <a:r>
              <a:rPr lang="en-US" altLang="zh-CN" sz="1000" dirty="0"/>
              <a:t>			}</a:t>
            </a:r>
            <a:endParaRPr lang="zh-CN" altLang="zh-CN" sz="1000" dirty="0"/>
          </a:p>
          <a:p>
            <a:r>
              <a:rPr lang="en-US" altLang="zh-CN" sz="1000" dirty="0"/>
              <a:t>			j++;</a:t>
            </a:r>
            <a:endParaRPr lang="zh-CN" altLang="zh-CN" sz="1000" dirty="0"/>
          </a:p>
          <a:p>
            <a:r>
              <a:rPr lang="en-US" altLang="zh-CN" sz="1000" dirty="0"/>
              <a:t>		} while (j &lt; </a:t>
            </a:r>
            <a:r>
              <a:rPr lang="en-US" altLang="zh-CN" sz="1000" dirty="0" err="1"/>
              <a:t>i</a:t>
            </a:r>
            <a:r>
              <a:rPr lang="en-US" altLang="zh-CN" sz="1000" dirty="0"/>
              <a:t>);</a:t>
            </a:r>
            <a:endParaRPr lang="zh-CN" altLang="zh-CN" sz="1000" dirty="0"/>
          </a:p>
          <a:p>
            <a:r>
              <a:rPr lang="en-US" altLang="zh-CN" sz="1000" dirty="0"/>
              <a:t>		if (</a:t>
            </a:r>
            <a:r>
              <a:rPr lang="en-US" altLang="zh-CN" sz="1000" dirty="0" err="1"/>
              <a:t>isPrime</a:t>
            </a:r>
            <a:r>
              <a:rPr lang="en-US" altLang="zh-CN" sz="1000" dirty="0"/>
              <a:t>) {        // </a:t>
            </a:r>
            <a:r>
              <a:rPr lang="zh-CN" altLang="zh-CN" sz="1000" dirty="0"/>
              <a:t>如果</a:t>
            </a:r>
            <a:r>
              <a:rPr lang="en-US" altLang="zh-CN" sz="1000" dirty="0" err="1"/>
              <a:t>isPrime</a:t>
            </a:r>
            <a:r>
              <a:rPr lang="zh-CN" altLang="zh-CN" sz="1000" dirty="0"/>
              <a:t>的值是</a:t>
            </a:r>
            <a:r>
              <a:rPr lang="en-US" altLang="zh-CN" sz="1000" dirty="0"/>
              <a:t>true</a:t>
            </a:r>
            <a:r>
              <a:rPr lang="zh-CN" altLang="zh-CN" sz="1000" dirty="0"/>
              <a:t>说明</a:t>
            </a:r>
            <a:r>
              <a:rPr lang="en-US" altLang="zh-CN" sz="1000" dirty="0" err="1"/>
              <a:t>i</a:t>
            </a:r>
            <a:r>
              <a:rPr lang="zh-CN" altLang="zh-CN" sz="1000" dirty="0"/>
              <a:t>是素数就打印它</a:t>
            </a:r>
          </a:p>
          <a:p>
            <a:r>
              <a:rPr lang="en-US" altLang="zh-CN" sz="1000" dirty="0"/>
              <a:t>			</a:t>
            </a:r>
            <a:r>
              <a:rPr lang="en-US" altLang="zh-CN" sz="1000" dirty="0" err="1"/>
              <a:t>System.out.println</a:t>
            </a:r>
            <a:r>
              <a:rPr lang="en-US" altLang="zh-CN" sz="1000" dirty="0"/>
              <a:t>(</a:t>
            </a:r>
            <a:r>
              <a:rPr lang="en-US" altLang="zh-CN" sz="1000" dirty="0" err="1"/>
              <a:t>i</a:t>
            </a:r>
            <a:r>
              <a:rPr lang="en-US" altLang="zh-CN" sz="1000" dirty="0"/>
              <a:t> + "</a:t>
            </a:r>
            <a:r>
              <a:rPr lang="zh-CN" altLang="zh-CN" sz="1000" dirty="0"/>
              <a:t>是素数！</a:t>
            </a:r>
            <a:r>
              <a:rPr lang="en-US" altLang="zh-CN" sz="1000" dirty="0"/>
              <a:t>");	</a:t>
            </a:r>
            <a:endParaRPr lang="zh-CN" altLang="zh-CN" sz="1000" dirty="0"/>
          </a:p>
          <a:p>
            <a:r>
              <a:rPr lang="en-US" altLang="zh-CN" sz="1000" dirty="0"/>
              <a:t>		}else {</a:t>
            </a:r>
            <a:endParaRPr lang="zh-CN" altLang="zh-CN" sz="1000" dirty="0"/>
          </a:p>
          <a:p>
            <a:r>
              <a:rPr lang="en-US" altLang="zh-CN" sz="1000" dirty="0"/>
              <a:t>			</a:t>
            </a:r>
            <a:r>
              <a:rPr lang="en-US" altLang="zh-CN" sz="1000" dirty="0" err="1"/>
              <a:t>System.out.println</a:t>
            </a:r>
            <a:r>
              <a:rPr lang="en-US" altLang="zh-CN" sz="1000" dirty="0"/>
              <a:t>(</a:t>
            </a:r>
            <a:r>
              <a:rPr lang="en-US" altLang="zh-CN" sz="1000" dirty="0" err="1"/>
              <a:t>i</a:t>
            </a:r>
            <a:r>
              <a:rPr lang="en-US" altLang="zh-CN" sz="1000" dirty="0"/>
              <a:t> + "</a:t>
            </a:r>
            <a:r>
              <a:rPr lang="zh-CN" altLang="zh-CN" sz="1000" dirty="0"/>
              <a:t>不是素数！</a:t>
            </a:r>
            <a:r>
              <a:rPr lang="en-US" altLang="zh-CN" sz="1000" dirty="0"/>
              <a:t>");</a:t>
            </a:r>
            <a:endParaRPr lang="zh-CN" altLang="zh-CN" sz="1000" dirty="0"/>
          </a:p>
          <a:p>
            <a:r>
              <a:rPr lang="en-US" altLang="zh-CN" sz="1000" dirty="0"/>
              <a:t>		}</a:t>
            </a:r>
            <a:endParaRPr lang="zh-CN" altLang="zh-CN" sz="1000" dirty="0"/>
          </a:p>
          <a:p>
            <a:r>
              <a:rPr lang="en-US" altLang="zh-CN" sz="1000" dirty="0"/>
              <a:t>	}</a:t>
            </a:r>
            <a:endParaRPr lang="zh-CN" altLang="zh-CN" sz="1000" dirty="0"/>
          </a:p>
          <a:p>
            <a:r>
              <a:rPr lang="en-US" altLang="zh-CN" sz="1000" dirty="0"/>
              <a:t>}</a:t>
            </a:r>
            <a:endParaRPr lang="zh-CN" altLang="zh-CN" sz="1000" dirty="0"/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63860"/>
            <a:ext cx="4083086" cy="1034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6645835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循环结构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循环结构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8"/>
            <a:ext cx="7980680" cy="44766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3.3.2 for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循环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457200">
              <a:lnSpc>
                <a:spcPct val="125000"/>
              </a:lnSpc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for</a:t>
            </a: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循环是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控制结构中最有效，最灵活的一种循环结构，一般用在循环次数已知的情况下。其语法结构如下：</a:t>
            </a:r>
          </a:p>
          <a:p>
            <a:pPr indent="457200">
              <a:lnSpc>
                <a:spcPct val="125000"/>
              </a:lnSpc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for(</a:t>
            </a: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初始化；条件表达式；迭代部分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){</a:t>
            </a:r>
            <a:endParaRPr lang="zh-CN" altLang="zh-CN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循环体</a:t>
            </a:r>
          </a:p>
          <a:p>
            <a:pPr indent="457200">
              <a:lnSpc>
                <a:spcPct val="125000"/>
              </a:lnSpc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}</a:t>
            </a:r>
            <a:endParaRPr lang="zh-CN" altLang="zh-CN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for</a:t>
            </a: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循环中的初始化部分，是对循环控制变量的初始化；条件表达式，与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while</a:t>
            </a: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循环一样，控制循环执行的一组条件；迭代部分，使循环控制变量进行迭代，使循环能够趋于结束。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for</a:t>
            </a: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循环的执行流程如下：</a:t>
            </a:r>
          </a:p>
          <a:p>
            <a:pPr indent="457200">
              <a:lnSpc>
                <a:spcPct val="125000"/>
              </a:lnSpc>
            </a:pP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第一步，在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for</a:t>
            </a: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循环中，首先执行初始化部分，但初始化部分的语句只在整个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for</a:t>
            </a: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循环开始的时候执行一次；</a:t>
            </a:r>
          </a:p>
          <a:p>
            <a:pPr indent="457200">
              <a:lnSpc>
                <a:spcPct val="125000"/>
              </a:lnSpc>
            </a:pP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第二步，要评估循环控制变量的值是否满足条件表达式的要求，若条件表达式为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true</a:t>
            </a: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，则执行循环体语句；若条件表达式为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false</a:t>
            </a: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，则循环停止，跳出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for</a:t>
            </a: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循环继续执行程序其它语句；</a:t>
            </a:r>
          </a:p>
          <a:p>
            <a:pPr indent="457200">
              <a:lnSpc>
                <a:spcPct val="125000"/>
              </a:lnSpc>
            </a:pP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第三步，每次执行完循环体后，便会去执行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for</a:t>
            </a: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循环的迭代部分，使循环控制变量按照迭代表达式进行迭代调整；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27133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循环结构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循环结构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8"/>
            <a:ext cx="7980680" cy="9002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第四步，第三步执行后，程序跳转到第二步执行，直到循环结束。</a:t>
            </a:r>
          </a:p>
          <a:p>
            <a:pPr indent="457200">
              <a:lnSpc>
                <a:spcPct val="125000"/>
              </a:lnSpc>
            </a:pP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for</a:t>
            </a:r>
            <a:r>
              <a:rPr lang="zh-CN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循环结构程序执行流程如图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3.17</a:t>
            </a:r>
            <a:r>
              <a:rPr lang="zh-CN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4414226"/>
              </p:ext>
            </p:extLst>
          </p:nvPr>
        </p:nvGraphicFramePr>
        <p:xfrm>
          <a:off x="2843808" y="1418431"/>
          <a:ext cx="3276600" cy="345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6" name="Visio" r:id="rId3" imgW="4127339" imgH="4354830" progId="Visio.Drawing.11">
                  <p:embed/>
                </p:oleObj>
              </mc:Choice>
              <mc:Fallback>
                <p:oleObj name="Visio" r:id="rId3" imgW="4127339" imgH="435483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1418431"/>
                        <a:ext cx="3276600" cy="3457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01418511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循环结构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循环结构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8"/>
            <a:ext cx="7980680" cy="459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通过案例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3-9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来说明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for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循环结构的应用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。打印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100~999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之间的水仙花数。水仙花数是指一个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位数，它的每个数位上的数字的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次幂之和等于它本身，例如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153=13+53+33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</a:pPr>
            <a:r>
              <a:rPr lang="en-US" altLang="zh-CN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//Demo0309.java</a:t>
            </a:r>
          </a:p>
          <a:p>
            <a:pPr indent="457200">
              <a:lnSpc>
                <a:spcPct val="125000"/>
              </a:lnSpc>
            </a:pPr>
            <a:r>
              <a:rPr lang="en-US" altLang="zh-CN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package ch03;</a:t>
            </a:r>
          </a:p>
          <a:p>
            <a:pPr indent="457200">
              <a:lnSpc>
                <a:spcPct val="125000"/>
              </a:lnSpc>
            </a:pPr>
            <a:r>
              <a:rPr lang="en-US" altLang="zh-CN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public class Demo0309 {</a:t>
            </a:r>
          </a:p>
          <a:p>
            <a:pPr indent="457200">
              <a:lnSpc>
                <a:spcPct val="125000"/>
              </a:lnSpc>
            </a:pPr>
            <a:r>
              <a:rPr lang="en-US" altLang="zh-CN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public static void main(String[] </a:t>
            </a:r>
            <a:r>
              <a:rPr lang="en-US" altLang="zh-CN" sz="1200" dirty="0" err="1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args</a:t>
            </a:r>
            <a:r>
              <a:rPr lang="en-US" altLang="zh-CN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 {</a:t>
            </a:r>
          </a:p>
          <a:p>
            <a:pPr indent="457200">
              <a:lnSpc>
                <a:spcPct val="125000"/>
              </a:lnSpc>
            </a:pPr>
            <a:r>
              <a:rPr lang="en-US" altLang="zh-CN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// TODO Auto-generated method stub</a:t>
            </a:r>
          </a:p>
          <a:p>
            <a:pPr indent="457200">
              <a:lnSpc>
                <a:spcPct val="125000"/>
              </a:lnSpc>
            </a:pPr>
            <a:r>
              <a:rPr lang="en-US" altLang="zh-CN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</a:t>
            </a:r>
            <a:r>
              <a:rPr lang="en-US" altLang="zh-CN" sz="1200" dirty="0" err="1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 err="1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a,b,c</a:t>
            </a:r>
            <a:r>
              <a:rPr lang="en-US" altLang="zh-CN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	//</a:t>
            </a:r>
            <a:r>
              <a:rPr lang="zh-CN" altLang="en-US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定义整型变量</a:t>
            </a:r>
            <a:r>
              <a:rPr lang="en-US" altLang="zh-CN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</a:t>
            </a:r>
            <a:r>
              <a:rPr lang="zh-CN" altLang="en-US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</a:t>
            </a:r>
            <a:r>
              <a:rPr lang="zh-CN" altLang="en-US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</a:t>
            </a:r>
            <a:r>
              <a:rPr lang="zh-CN" altLang="en-US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，分别代表百位、十位、个位</a:t>
            </a:r>
          </a:p>
          <a:p>
            <a:pPr indent="457200">
              <a:lnSpc>
                <a:spcPct val="125000"/>
              </a:lnSpc>
            </a:pPr>
            <a:r>
              <a:rPr lang="zh-CN" altLang="en-US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</a:t>
            </a:r>
            <a:r>
              <a:rPr lang="en-US" altLang="zh-CN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for (</a:t>
            </a:r>
            <a:r>
              <a:rPr lang="en-US" altLang="zh-CN" sz="1200" dirty="0" err="1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 err="1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</a:t>
            </a:r>
            <a:r>
              <a:rPr lang="en-US" altLang="zh-CN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= 100; </a:t>
            </a:r>
            <a:r>
              <a:rPr lang="en-US" altLang="zh-CN" sz="1200" dirty="0" err="1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</a:t>
            </a:r>
            <a:r>
              <a:rPr lang="en-US" altLang="zh-CN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&lt;= 999; </a:t>
            </a:r>
            <a:r>
              <a:rPr lang="en-US" altLang="zh-CN" sz="1200" dirty="0" err="1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</a:t>
            </a:r>
            <a:r>
              <a:rPr lang="en-US" altLang="zh-CN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++) {</a:t>
            </a:r>
          </a:p>
          <a:p>
            <a:pPr indent="457200">
              <a:lnSpc>
                <a:spcPct val="125000"/>
              </a:lnSpc>
            </a:pPr>
            <a:r>
              <a:rPr lang="en-US" altLang="zh-CN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a = </a:t>
            </a:r>
            <a:r>
              <a:rPr lang="en-US" altLang="zh-CN" sz="1200" dirty="0" err="1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</a:t>
            </a:r>
            <a:r>
              <a:rPr lang="en-US" altLang="zh-CN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% 10;</a:t>
            </a:r>
          </a:p>
          <a:p>
            <a:pPr indent="457200">
              <a:lnSpc>
                <a:spcPct val="125000"/>
              </a:lnSpc>
            </a:pPr>
            <a:r>
              <a:rPr lang="en-US" altLang="zh-CN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b = </a:t>
            </a:r>
            <a:r>
              <a:rPr lang="en-US" altLang="zh-CN" sz="1200" dirty="0" err="1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</a:t>
            </a:r>
            <a:r>
              <a:rPr lang="en-US" altLang="zh-CN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/ 10 % 10;</a:t>
            </a:r>
          </a:p>
          <a:p>
            <a:pPr indent="457200">
              <a:lnSpc>
                <a:spcPct val="125000"/>
              </a:lnSpc>
            </a:pPr>
            <a:r>
              <a:rPr lang="en-US" altLang="zh-CN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c = </a:t>
            </a:r>
            <a:r>
              <a:rPr lang="en-US" altLang="zh-CN" sz="1200" dirty="0" err="1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</a:t>
            </a:r>
            <a:r>
              <a:rPr lang="en-US" altLang="zh-CN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/ 100;</a:t>
            </a:r>
          </a:p>
          <a:p>
            <a:pPr indent="457200">
              <a:lnSpc>
                <a:spcPct val="125000"/>
              </a:lnSpc>
            </a:pPr>
            <a:r>
              <a:rPr lang="en-US" altLang="zh-CN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if (</a:t>
            </a:r>
            <a:r>
              <a:rPr lang="en-US" altLang="zh-CN" sz="1200" dirty="0" err="1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</a:t>
            </a:r>
            <a:r>
              <a:rPr lang="en-US" altLang="zh-CN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== a * a * a + b * b * b + c * c * c) {</a:t>
            </a:r>
          </a:p>
          <a:p>
            <a:pPr indent="457200">
              <a:lnSpc>
                <a:spcPct val="125000"/>
              </a:lnSpc>
            </a:pPr>
            <a:r>
              <a:rPr lang="en-US" altLang="zh-CN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	</a:t>
            </a:r>
            <a:r>
              <a:rPr lang="en-US" altLang="zh-CN" sz="1200" dirty="0" err="1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System.out.println</a:t>
            </a:r>
            <a:r>
              <a:rPr lang="en-US" altLang="zh-CN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en-US" altLang="zh-CN" sz="1200" dirty="0" err="1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</a:t>
            </a:r>
            <a:r>
              <a:rPr lang="en-US" altLang="zh-CN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);</a:t>
            </a:r>
          </a:p>
          <a:p>
            <a:pPr indent="457200">
              <a:lnSpc>
                <a:spcPct val="125000"/>
              </a:lnSpc>
            </a:pPr>
            <a:r>
              <a:rPr lang="en-US" altLang="zh-CN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}</a:t>
            </a:r>
          </a:p>
          <a:p>
            <a:pPr indent="457200">
              <a:lnSpc>
                <a:spcPct val="125000"/>
              </a:lnSpc>
            </a:pPr>
            <a:r>
              <a:rPr lang="en-US" altLang="zh-CN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}</a:t>
            </a:r>
          </a:p>
          <a:p>
            <a:pPr indent="457200">
              <a:lnSpc>
                <a:spcPct val="125000"/>
              </a:lnSpc>
            </a:pPr>
            <a:r>
              <a:rPr lang="en-US" altLang="zh-CN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}</a:t>
            </a:r>
          </a:p>
          <a:p>
            <a:pPr indent="457200">
              <a:lnSpc>
                <a:spcPct val="125000"/>
              </a:lnSpc>
            </a:pPr>
            <a:r>
              <a:rPr lang="en-US" altLang="zh-CN" sz="1200" dirty="0">
                <a:solidFill>
                  <a:schemeClr val="tx2"/>
                </a:solidFill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}</a:t>
            </a:r>
          </a:p>
          <a:p>
            <a:pPr indent="457200">
              <a:lnSpc>
                <a:spcPct val="125000"/>
              </a:lnSpc>
            </a:pP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5220072" y="4011910"/>
            <a:ext cx="3148330" cy="104330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151665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顺序结构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951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顺序结构，是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最基本的结构，程序是自顶向下，逐行执行，一条语句执行完之后才继续执行下一条语句，一直到程序的末尾。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顺序结构程序执行流程如图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3.1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所示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                   顺序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结构程序举例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如下：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31796919"/>
              </p:ext>
            </p:extLst>
          </p:nvPr>
        </p:nvGraphicFramePr>
        <p:xfrm>
          <a:off x="2123728" y="1851670"/>
          <a:ext cx="723900" cy="2524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2" name="Visio" r:id="rId3" imgW="934890" imgH="3238874" progId="Visio.Drawing.11">
                  <p:embed/>
                </p:oleObj>
              </mc:Choice>
              <mc:Fallback>
                <p:oleObj name="Visio" r:id="rId3" imgW="934890" imgH="3238874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1851670"/>
                        <a:ext cx="723900" cy="2524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427984" y="1610707"/>
            <a:ext cx="413435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//Demo0301.java</a:t>
            </a:r>
          </a:p>
          <a:p>
            <a:r>
              <a:rPr lang="en-US" altLang="zh-CN" sz="1100" dirty="0"/>
              <a:t>package ch03;</a:t>
            </a:r>
          </a:p>
          <a:p>
            <a:r>
              <a:rPr lang="en-US" altLang="zh-CN" sz="1100" dirty="0"/>
              <a:t>public class Demo0301 {</a:t>
            </a:r>
          </a:p>
          <a:p>
            <a:r>
              <a:rPr lang="en-US" altLang="zh-CN" sz="1100" dirty="0"/>
              <a:t>	public static void main(String[] </a:t>
            </a:r>
            <a:r>
              <a:rPr lang="en-US" altLang="zh-CN" sz="1100" dirty="0" err="1"/>
              <a:t>args</a:t>
            </a:r>
            <a:r>
              <a:rPr lang="en-US" altLang="zh-CN" sz="1100" dirty="0"/>
              <a:t>) {</a:t>
            </a:r>
          </a:p>
          <a:p>
            <a:r>
              <a:rPr lang="en-US" altLang="zh-CN" sz="1100" dirty="0"/>
              <a:t>	</a:t>
            </a:r>
            <a:r>
              <a:rPr lang="en-US" altLang="zh-CN" sz="1100" dirty="0" smtClean="0"/>
              <a:t>// </a:t>
            </a:r>
            <a:r>
              <a:rPr lang="en-US" altLang="zh-CN" sz="1100" dirty="0"/>
              <a:t>TODO Auto-generated method stub</a:t>
            </a:r>
          </a:p>
          <a:p>
            <a:r>
              <a:rPr lang="en-US" altLang="zh-CN" sz="1100" dirty="0"/>
              <a:t>	</a:t>
            </a:r>
            <a:r>
              <a:rPr lang="en-US" altLang="zh-CN" sz="1100" dirty="0" smtClean="0"/>
              <a:t>    </a:t>
            </a:r>
            <a:r>
              <a:rPr lang="en-US" altLang="zh-CN" sz="1100" dirty="0" err="1" smtClean="0"/>
              <a:t>System.out.println</a:t>
            </a:r>
            <a:r>
              <a:rPr lang="en-US" altLang="zh-CN" sz="1100" dirty="0"/>
              <a:t>("Hello1");	//</a:t>
            </a:r>
            <a:r>
              <a:rPr lang="zh-CN" altLang="en-US" sz="1100" dirty="0"/>
              <a:t>语句</a:t>
            </a:r>
            <a:r>
              <a:rPr lang="en-US" altLang="zh-CN" sz="1100" dirty="0"/>
              <a:t>1</a:t>
            </a:r>
          </a:p>
          <a:p>
            <a:r>
              <a:rPr lang="en-US" altLang="zh-CN" sz="1100" dirty="0"/>
              <a:t>	</a:t>
            </a:r>
            <a:r>
              <a:rPr lang="en-US" altLang="zh-CN" sz="1100" dirty="0" smtClean="0"/>
              <a:t>    </a:t>
            </a:r>
            <a:r>
              <a:rPr lang="en-US" altLang="zh-CN" sz="1100" dirty="0" err="1" smtClean="0"/>
              <a:t>System.out.println</a:t>
            </a:r>
            <a:r>
              <a:rPr lang="en-US" altLang="zh-CN" sz="1100" dirty="0"/>
              <a:t>("Hello2");//</a:t>
            </a:r>
            <a:r>
              <a:rPr lang="zh-CN" altLang="en-US" sz="1100" dirty="0"/>
              <a:t>语句</a:t>
            </a:r>
            <a:r>
              <a:rPr lang="en-US" altLang="zh-CN" sz="1100" dirty="0"/>
              <a:t>2</a:t>
            </a:r>
          </a:p>
          <a:p>
            <a:r>
              <a:rPr lang="en-US" altLang="zh-CN" sz="1100" dirty="0"/>
              <a:t>	</a:t>
            </a:r>
            <a:r>
              <a:rPr lang="en-US" altLang="zh-CN" sz="1100" dirty="0" smtClean="0"/>
              <a:t>    </a:t>
            </a:r>
            <a:r>
              <a:rPr lang="en-US" altLang="zh-CN" sz="1100" dirty="0" err="1" smtClean="0"/>
              <a:t>System.out.println</a:t>
            </a:r>
            <a:r>
              <a:rPr lang="en-US" altLang="zh-CN" sz="1100" dirty="0"/>
              <a:t>("Hello3");//</a:t>
            </a:r>
            <a:r>
              <a:rPr lang="zh-CN" altLang="en-US" sz="1100" dirty="0"/>
              <a:t>语句</a:t>
            </a:r>
            <a:r>
              <a:rPr lang="en-US" altLang="zh-CN" sz="1100" dirty="0"/>
              <a:t>3</a:t>
            </a:r>
          </a:p>
          <a:p>
            <a:r>
              <a:rPr lang="en-US" altLang="zh-CN" sz="1100" dirty="0"/>
              <a:t>	</a:t>
            </a:r>
            <a:r>
              <a:rPr lang="en-US" altLang="zh-CN" sz="1100" dirty="0" smtClean="0"/>
              <a:t>    </a:t>
            </a:r>
            <a:r>
              <a:rPr lang="en-US" altLang="zh-CN" sz="1100" dirty="0" err="1" smtClean="0"/>
              <a:t>System.out.println</a:t>
            </a:r>
            <a:r>
              <a:rPr lang="en-US" altLang="zh-CN" sz="1100" dirty="0"/>
              <a:t>("Hello4");//</a:t>
            </a:r>
            <a:r>
              <a:rPr lang="zh-CN" altLang="en-US" sz="1100" dirty="0"/>
              <a:t>语句</a:t>
            </a:r>
            <a:r>
              <a:rPr lang="en-US" altLang="zh-CN" sz="1100" dirty="0"/>
              <a:t>4</a:t>
            </a:r>
          </a:p>
          <a:p>
            <a:r>
              <a:rPr lang="en-US" altLang="zh-CN" sz="1100" dirty="0"/>
              <a:t>	}</a:t>
            </a:r>
          </a:p>
          <a:p>
            <a:r>
              <a:rPr lang="en-US" altLang="zh-CN" sz="1100" dirty="0" smtClean="0"/>
              <a:t>}</a:t>
            </a:r>
          </a:p>
          <a:p>
            <a:r>
              <a:rPr lang="zh-CN" altLang="en-US" sz="1100" dirty="0"/>
              <a:t>运行结果如图 </a:t>
            </a:r>
            <a:r>
              <a:rPr lang="en-US" altLang="zh-CN" sz="1100" dirty="0"/>
              <a:t>3-2 </a:t>
            </a:r>
            <a:r>
              <a:rPr lang="zh-CN" altLang="en-US" sz="1100" dirty="0"/>
              <a:t>所</a:t>
            </a:r>
            <a:r>
              <a:rPr lang="zh-CN" altLang="en-US" sz="1100" dirty="0" smtClean="0"/>
              <a:t>示：</a:t>
            </a:r>
            <a:endParaRPr lang="en-US" altLang="zh-CN" sz="1100" dirty="0"/>
          </a:p>
        </p:txBody>
      </p:sp>
      <p:pic>
        <p:nvPicPr>
          <p:cNvPr id="8" name="图片 7"/>
          <p:cNvPicPr/>
          <p:nvPr/>
        </p:nvPicPr>
        <p:blipFill>
          <a:blip r:embed="rId5"/>
          <a:stretch>
            <a:fillRect/>
          </a:stretch>
        </p:blipFill>
        <p:spPr>
          <a:xfrm>
            <a:off x="4427984" y="3734365"/>
            <a:ext cx="3933190" cy="115189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循环结构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循环嵌套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8"/>
            <a:ext cx="7980680" cy="45550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3.3.4 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循环嵌套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程序设计过程中，大部分结构都是可以嵌套使用的。例如，在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if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分支结构中可以嵌套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if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分支结构、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switch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结构以及循环结构，在循环结构里面也可以嵌套分支结构，同样，循环结构也可以嵌套使用循环结构。</a:t>
            </a:r>
          </a:p>
          <a:p>
            <a:pPr indent="457200">
              <a:lnSpc>
                <a:spcPct val="125000"/>
              </a:lnSpc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支持多种循环结构，包括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for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循环、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while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循环和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do...while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循环，它们都可以相互嵌套使用。</a:t>
            </a:r>
          </a:p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通过案例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3-10 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来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说明循环嵌套的应用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。打印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九九乘法口诀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表，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示例代码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如下。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457200">
              <a:lnSpc>
                <a:spcPct val="125000"/>
              </a:lnSpc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package ch03;</a:t>
            </a:r>
          </a:p>
          <a:p>
            <a:pPr indent="457200">
              <a:lnSpc>
                <a:spcPct val="125000"/>
              </a:lnSpc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public class Demo0310 {</a:t>
            </a:r>
          </a:p>
          <a:p>
            <a:pPr indent="457200">
              <a:lnSpc>
                <a:spcPct val="125000"/>
              </a:lnSpc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public static void main(String[] </a:t>
            </a:r>
            <a:r>
              <a:rPr lang="en-US" altLang="zh-CN" sz="10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args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 {</a:t>
            </a:r>
          </a:p>
          <a:p>
            <a:pPr indent="457200">
              <a:lnSpc>
                <a:spcPct val="125000"/>
              </a:lnSpc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// TODO Auto-generated method stub</a:t>
            </a:r>
          </a:p>
          <a:p>
            <a:pPr indent="457200">
              <a:lnSpc>
                <a:spcPct val="125000"/>
              </a:lnSpc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for (</a:t>
            </a:r>
            <a:r>
              <a:rPr lang="en-US" altLang="zh-CN" sz="10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0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= 1; </a:t>
            </a:r>
            <a:r>
              <a:rPr lang="en-US" altLang="zh-CN" sz="10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&lt;= 9; </a:t>
            </a:r>
            <a:r>
              <a:rPr lang="en-US" altLang="zh-CN" sz="10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++) {// </a:t>
            </a: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外层循环控制行，一共输出九行</a:t>
            </a:r>
          </a:p>
          <a:p>
            <a:pPr indent="457200">
              <a:lnSpc>
                <a:spcPct val="125000"/>
              </a:lnSpc>
            </a:pP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for (</a:t>
            </a:r>
            <a:r>
              <a:rPr lang="en-US" altLang="zh-CN" sz="10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j = 1; j &lt;= </a:t>
            </a:r>
            <a:r>
              <a:rPr lang="en-US" altLang="zh-CN" sz="10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 j++) {// </a:t>
            </a: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内层循环控制列，每行输出的列数</a:t>
            </a:r>
          </a:p>
          <a:p>
            <a:pPr indent="457200">
              <a:lnSpc>
                <a:spcPct val="125000"/>
              </a:lnSpc>
            </a:pP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	</a:t>
            </a:r>
            <a:r>
              <a:rPr lang="en-US" altLang="zh-CN" sz="10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System.out.print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(j + "x" + </a:t>
            </a:r>
            <a:r>
              <a:rPr lang="en-US" altLang="zh-CN" sz="10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+ "=" + (</a:t>
            </a:r>
            <a:r>
              <a:rPr lang="en-US" altLang="zh-CN" sz="10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* j) + "\t");</a:t>
            </a:r>
          </a:p>
          <a:p>
            <a:pPr indent="457200">
              <a:lnSpc>
                <a:spcPct val="125000"/>
              </a:lnSpc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}</a:t>
            </a:r>
          </a:p>
          <a:p>
            <a:pPr indent="457200">
              <a:lnSpc>
                <a:spcPct val="125000"/>
              </a:lnSpc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</a:t>
            </a:r>
            <a:r>
              <a:rPr lang="en-US" altLang="zh-CN" sz="10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System.out.println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(); // </a:t>
            </a: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打印一行结束后，输出换行符</a:t>
            </a:r>
          </a:p>
          <a:p>
            <a:pPr indent="457200">
              <a:lnSpc>
                <a:spcPct val="125000"/>
              </a:lnSpc>
            </a:pP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}</a:t>
            </a:r>
          </a:p>
          <a:p>
            <a:pPr indent="457200">
              <a:lnSpc>
                <a:spcPct val="125000"/>
              </a:lnSpc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}</a:t>
            </a:r>
          </a:p>
          <a:p>
            <a:pPr indent="457200">
              <a:lnSpc>
                <a:spcPct val="125000"/>
              </a:lnSpc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}</a:t>
            </a:r>
          </a:p>
          <a:p>
            <a:pPr indent="457200">
              <a:lnSpc>
                <a:spcPct val="125000"/>
              </a:lnSpc>
            </a:pP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132975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循环结构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循环嵌套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8"/>
            <a:ext cx="7980680" cy="60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为了更直观的了解九九乘法口诀表程序嵌套结构执行的流程，下面通过程序流程图来进行表示，如图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3.19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。以及运行结果如下。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9162113"/>
              </p:ext>
            </p:extLst>
          </p:nvPr>
        </p:nvGraphicFramePr>
        <p:xfrm>
          <a:off x="971600" y="1357616"/>
          <a:ext cx="2371614" cy="3764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2" name="Visio" r:id="rId3" imgW="4193090" imgH="6658996" progId="Visio.Drawing.11">
                  <p:embed/>
                </p:oleObj>
              </mc:Choice>
              <mc:Fallback>
                <p:oleObj name="Visio" r:id="rId3" imgW="4193090" imgH="6658996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1357616"/>
                        <a:ext cx="2371614" cy="376468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图片 9"/>
          <p:cNvPicPr/>
          <p:nvPr/>
        </p:nvPicPr>
        <p:blipFill>
          <a:blip r:embed="rId5"/>
          <a:stretch>
            <a:fillRect/>
          </a:stretch>
        </p:blipFill>
        <p:spPr>
          <a:xfrm>
            <a:off x="3563888" y="2506626"/>
            <a:ext cx="5274310" cy="182499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73029708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循环结构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循环嵌套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8"/>
            <a:ext cx="7980680" cy="38087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通过案例 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3-11 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来说明循环嵌套的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应用。打印实心的菱形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图案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/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//Demo0311.java</a:t>
            </a:r>
          </a:p>
          <a:p>
            <a:pPr indent="457200"/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package ch03;</a:t>
            </a:r>
          </a:p>
          <a:p>
            <a:pPr indent="457200"/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public class Demo0311 {</a:t>
            </a:r>
          </a:p>
          <a:p>
            <a:pPr indent="457200"/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public static void main(String[] </a:t>
            </a:r>
            <a:r>
              <a:rPr lang="en-US" altLang="zh-CN" sz="12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args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 {</a:t>
            </a:r>
          </a:p>
          <a:p>
            <a:pPr indent="457200"/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// TODO Auto-generated method stub</a:t>
            </a:r>
          </a:p>
          <a:p>
            <a:pPr indent="457200"/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// </a:t>
            </a:r>
            <a:r>
              <a:rPr lang="zh-CN" altLang="en-US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第一个嵌套循环，输出上三角，也就是菱形图案的前四行</a:t>
            </a:r>
          </a:p>
          <a:p>
            <a:pPr indent="457200"/>
            <a:r>
              <a:rPr lang="zh-CN" altLang="en-US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for (</a:t>
            </a:r>
            <a:r>
              <a:rPr lang="en-US" altLang="zh-CN" sz="12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= 1; </a:t>
            </a:r>
            <a:r>
              <a:rPr lang="en-US" altLang="zh-CN" sz="12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&lt;= 4; </a:t>
            </a:r>
            <a:r>
              <a:rPr lang="en-US" altLang="zh-CN" sz="12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++) {</a:t>
            </a:r>
          </a:p>
          <a:p>
            <a:pPr indent="457200"/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// </a:t>
            </a:r>
            <a:r>
              <a:rPr lang="zh-CN" altLang="en-US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内层第一个循环，控制空格的输出，每行输出空格数为：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</a:p>
          <a:p>
            <a:pPr indent="457200"/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for (</a:t>
            </a:r>
            <a:r>
              <a:rPr lang="en-US" altLang="zh-CN" sz="12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j = 1; j &lt;= 4 - </a:t>
            </a:r>
            <a:r>
              <a:rPr lang="en-US" altLang="zh-CN" sz="12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 j++) {</a:t>
            </a:r>
          </a:p>
          <a:p>
            <a:pPr indent="457200"/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	</a:t>
            </a:r>
            <a:r>
              <a:rPr lang="en-US" altLang="zh-CN" sz="12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System.out.print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(" ");// </a:t>
            </a:r>
            <a:r>
              <a:rPr lang="zh-CN" altLang="en-US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输出空格</a:t>
            </a:r>
          </a:p>
          <a:p>
            <a:pPr indent="457200"/>
            <a:r>
              <a:rPr lang="zh-CN" altLang="en-US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}</a:t>
            </a:r>
          </a:p>
          <a:p>
            <a:pPr indent="457200"/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// </a:t>
            </a:r>
            <a:r>
              <a:rPr lang="zh-CN" altLang="en-US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内层第二个循环，控制*号的输出，每行输出空格数为：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</a:t>
            </a:r>
          </a:p>
          <a:p>
            <a:pPr indent="457200"/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for (</a:t>
            </a:r>
            <a:r>
              <a:rPr lang="en-US" altLang="zh-CN" sz="12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j = 1; j &lt;= 2 * </a:t>
            </a:r>
            <a:r>
              <a:rPr lang="en-US" altLang="zh-CN" sz="12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- 1; j++) {</a:t>
            </a:r>
          </a:p>
          <a:p>
            <a:pPr indent="457200"/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	</a:t>
            </a:r>
            <a:r>
              <a:rPr lang="en-US" altLang="zh-CN" sz="12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System.out.print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("*");</a:t>
            </a:r>
          </a:p>
          <a:p>
            <a:pPr indent="457200"/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}</a:t>
            </a:r>
          </a:p>
          <a:p>
            <a:pPr indent="457200"/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</a:t>
            </a:r>
            <a:r>
              <a:rPr lang="en-US" altLang="zh-CN" sz="12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System.out.println</a:t>
            </a:r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();</a:t>
            </a:r>
          </a:p>
          <a:p>
            <a:pPr indent="457200"/>
            <a:r>
              <a:rPr lang="en-US" altLang="zh-CN" sz="12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}</a:t>
            </a:r>
          </a:p>
          <a:p>
            <a:pPr indent="457200"/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转下页：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457200"/>
            <a:r>
              <a:rPr lang="en-US" altLang="zh-CN" sz="1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4708" y="579521"/>
            <a:ext cx="872523" cy="1344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470261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循环结构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循环嵌套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8"/>
            <a:ext cx="7980680" cy="300851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/>
            <a:r>
              <a:rPr lang="zh-CN" altLang="en-US" sz="1200" dirty="0" smtClean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接上页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457200"/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// 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第二个嵌套循环，输出下三角，也就是菱形图案的后三行</a:t>
            </a:r>
          </a:p>
          <a:p>
            <a:pPr indent="457200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for (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= 1; 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&lt;= 3; 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++) {</a:t>
            </a:r>
          </a:p>
          <a:p>
            <a:pPr indent="457200"/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// 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内层第一个循环，控制空格的输出，每行输出空格数为：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</a:p>
          <a:p>
            <a:pPr indent="457200"/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for (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j = 1; j &lt;= 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 j++) {</a:t>
            </a:r>
          </a:p>
          <a:p>
            <a:pPr indent="457200"/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	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System.out.print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(" ");</a:t>
            </a:r>
          </a:p>
          <a:p>
            <a:pPr indent="457200"/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}</a:t>
            </a:r>
          </a:p>
          <a:p>
            <a:pPr indent="457200"/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// 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内层第二个循环，控制*号的输出，每行输出空格数为：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</a:p>
          <a:p>
            <a:pPr indent="457200"/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for (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j = 1; j &lt;= 7 - 2 * 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 j++) {</a:t>
            </a:r>
          </a:p>
          <a:p>
            <a:pPr indent="457200"/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	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System.out.print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("*");</a:t>
            </a:r>
          </a:p>
          <a:p>
            <a:pPr indent="457200"/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}</a:t>
            </a:r>
          </a:p>
          <a:p>
            <a:pPr indent="457200"/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System.out.println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();</a:t>
            </a:r>
          </a:p>
          <a:p>
            <a:pPr indent="457200"/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}</a:t>
            </a:r>
          </a:p>
          <a:p>
            <a:pPr indent="457200"/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}</a:t>
            </a:r>
          </a:p>
          <a:p>
            <a:pPr indent="457200"/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}</a:t>
            </a:r>
          </a:p>
          <a:p>
            <a:pPr indent="457200"/>
            <a:r>
              <a:rPr lang="zh-CN" altLang="en-US" sz="2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运行结果：</a:t>
            </a:r>
            <a:endParaRPr lang="en-US" altLang="zh-CN" sz="2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457200">
              <a:lnSpc>
                <a:spcPct val="125000"/>
              </a:lnSpc>
            </a:pP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3419872" y="3352482"/>
            <a:ext cx="3390265" cy="156146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38935399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循环结构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循环控制语句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581660" y="659678"/>
            <a:ext cx="7980680" cy="44350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一般情况下，在执行循环时，只要循环条件满足，循环体的代码就会一直执行，但是在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程序之中也提供有两个能使循环停止的控制语句：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continue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与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break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。此类的语句常常要结合分支语句进行判断。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continue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语句，它的作用是结束本次循环，继续执行剩下的循环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案例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3-12: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输出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1~100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之间不能被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整除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也不能被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整除的数。 示例代码如下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000" dirty="0"/>
              <a:t>//Demo0312.java</a:t>
            </a:r>
            <a:endParaRPr lang="zh-CN" altLang="zh-CN" sz="1000" dirty="0"/>
          </a:p>
          <a:p>
            <a:r>
              <a:rPr lang="en-US" altLang="zh-CN" sz="1000" dirty="0"/>
              <a:t>package ch03;</a:t>
            </a:r>
            <a:endParaRPr lang="zh-CN" altLang="zh-CN" sz="1000" dirty="0"/>
          </a:p>
          <a:p>
            <a:r>
              <a:rPr lang="en-US" altLang="zh-CN" sz="1000" dirty="0"/>
              <a:t>public class Demo0312 {</a:t>
            </a:r>
            <a:endParaRPr lang="zh-CN" altLang="zh-CN" sz="1000" dirty="0"/>
          </a:p>
          <a:p>
            <a:r>
              <a:rPr lang="en-US" altLang="zh-CN" sz="1000" dirty="0"/>
              <a:t>	public static void main(String[] </a:t>
            </a:r>
            <a:r>
              <a:rPr lang="en-US" altLang="zh-CN" sz="1000" dirty="0" err="1"/>
              <a:t>args</a:t>
            </a:r>
            <a:r>
              <a:rPr lang="en-US" altLang="zh-CN" sz="1000" dirty="0"/>
              <a:t>) {</a:t>
            </a:r>
            <a:endParaRPr lang="zh-CN" altLang="zh-CN" sz="1000" dirty="0"/>
          </a:p>
          <a:p>
            <a:r>
              <a:rPr lang="en-US" altLang="zh-CN" sz="1000" dirty="0"/>
              <a:t>		// TODO Auto-generated method stub</a:t>
            </a:r>
            <a:endParaRPr lang="zh-CN" altLang="zh-CN" sz="1000" dirty="0"/>
          </a:p>
          <a:p>
            <a:r>
              <a:rPr lang="en-US" altLang="zh-CN" sz="1000" dirty="0"/>
              <a:t>		</a:t>
            </a:r>
            <a:r>
              <a:rPr lang="en-US" altLang="zh-CN" sz="1000" dirty="0" err="1"/>
              <a:t>int</a:t>
            </a:r>
            <a:r>
              <a:rPr lang="en-US" altLang="zh-CN" sz="1000" dirty="0"/>
              <a:t> </a:t>
            </a:r>
            <a:r>
              <a:rPr lang="en-US" altLang="zh-CN" sz="1000" dirty="0" err="1"/>
              <a:t>i</a:t>
            </a:r>
            <a:r>
              <a:rPr lang="en-US" altLang="zh-CN" sz="1000" dirty="0"/>
              <a:t>;</a:t>
            </a:r>
            <a:endParaRPr lang="zh-CN" altLang="zh-CN" sz="1000" dirty="0"/>
          </a:p>
          <a:p>
            <a:r>
              <a:rPr lang="en-US" altLang="zh-CN" sz="1000" dirty="0"/>
              <a:t>		</a:t>
            </a:r>
            <a:r>
              <a:rPr lang="en-US" altLang="zh-CN" sz="1000" dirty="0" err="1"/>
              <a:t>int</a:t>
            </a:r>
            <a:r>
              <a:rPr lang="en-US" altLang="zh-CN" sz="1000" dirty="0"/>
              <a:t> count = 0;</a:t>
            </a:r>
            <a:endParaRPr lang="zh-CN" altLang="zh-CN" sz="1000" dirty="0"/>
          </a:p>
          <a:p>
            <a:r>
              <a:rPr lang="en-US" altLang="zh-CN" sz="1000" dirty="0"/>
              <a:t>		for (</a:t>
            </a:r>
            <a:r>
              <a:rPr lang="en-US" altLang="zh-CN" sz="1000" dirty="0" err="1"/>
              <a:t>i</a:t>
            </a:r>
            <a:r>
              <a:rPr lang="en-US" altLang="zh-CN" sz="1000" dirty="0"/>
              <a:t> = 1; </a:t>
            </a:r>
            <a:r>
              <a:rPr lang="en-US" altLang="zh-CN" sz="1000" dirty="0" err="1"/>
              <a:t>i</a:t>
            </a:r>
            <a:r>
              <a:rPr lang="en-US" altLang="zh-CN" sz="1000" dirty="0"/>
              <a:t> &lt;= 100; </a:t>
            </a:r>
            <a:r>
              <a:rPr lang="en-US" altLang="zh-CN" sz="1000" dirty="0" err="1"/>
              <a:t>i</a:t>
            </a:r>
            <a:r>
              <a:rPr lang="en-US" altLang="zh-CN" sz="1000" dirty="0"/>
              <a:t>++) </a:t>
            </a:r>
            <a:endParaRPr lang="zh-CN" altLang="zh-CN" sz="1000" dirty="0"/>
          </a:p>
          <a:p>
            <a:r>
              <a:rPr lang="en-US" altLang="zh-CN" sz="1000" dirty="0"/>
              <a:t>			if (</a:t>
            </a:r>
            <a:r>
              <a:rPr lang="en-US" altLang="zh-CN" sz="1000" dirty="0" err="1"/>
              <a:t>i</a:t>
            </a:r>
            <a:r>
              <a:rPr lang="en-US" altLang="zh-CN" sz="1000" dirty="0"/>
              <a:t> % 3 == 0||</a:t>
            </a:r>
            <a:r>
              <a:rPr lang="en-US" altLang="zh-CN" sz="1000" dirty="0" err="1"/>
              <a:t>i</a:t>
            </a:r>
            <a:r>
              <a:rPr lang="en-US" altLang="zh-CN" sz="1000" dirty="0"/>
              <a:t> % 2 == 0) {	</a:t>
            </a:r>
            <a:r>
              <a:rPr lang="en-US" altLang="zh-CN" sz="1000" dirty="0" smtClean="0"/>
              <a:t>//</a:t>
            </a:r>
            <a:r>
              <a:rPr lang="zh-CN" altLang="zh-CN" sz="1000" dirty="0"/>
              <a:t>能被</a:t>
            </a:r>
            <a:r>
              <a:rPr lang="en-US" altLang="zh-CN" sz="1000" dirty="0"/>
              <a:t>3</a:t>
            </a:r>
            <a:r>
              <a:rPr lang="zh-CN" altLang="zh-CN" sz="1000" dirty="0"/>
              <a:t>整除或能被</a:t>
            </a:r>
            <a:r>
              <a:rPr lang="en-US" altLang="zh-CN" sz="1000" dirty="0"/>
              <a:t>2</a:t>
            </a:r>
            <a:r>
              <a:rPr lang="zh-CN" altLang="zh-CN" sz="1000" dirty="0"/>
              <a:t>整除的数据跳过不输出</a:t>
            </a:r>
          </a:p>
          <a:p>
            <a:r>
              <a:rPr lang="en-US" altLang="zh-CN" sz="1000" dirty="0"/>
              <a:t>				continue;</a:t>
            </a:r>
            <a:endParaRPr lang="zh-CN" altLang="zh-CN" sz="1000" dirty="0"/>
          </a:p>
          <a:p>
            <a:r>
              <a:rPr lang="en-US" altLang="zh-CN" sz="1000" dirty="0"/>
              <a:t>			}</a:t>
            </a:r>
            <a:endParaRPr lang="zh-CN" altLang="zh-CN" sz="1000" dirty="0"/>
          </a:p>
          <a:p>
            <a:r>
              <a:rPr lang="en-US" altLang="zh-CN" sz="1000" dirty="0"/>
              <a:t>			count++;		</a:t>
            </a:r>
            <a:r>
              <a:rPr lang="en-US" altLang="zh-CN" sz="1000" dirty="0" smtClean="0"/>
              <a:t>//</a:t>
            </a:r>
            <a:r>
              <a:rPr lang="zh-CN" altLang="zh-CN" sz="1000" dirty="0"/>
              <a:t>记录符合要求的数据的个数</a:t>
            </a:r>
          </a:p>
          <a:p>
            <a:r>
              <a:rPr lang="en-US" altLang="zh-CN" sz="1000" dirty="0"/>
              <a:t>			</a:t>
            </a:r>
            <a:r>
              <a:rPr lang="en-US" altLang="zh-CN" sz="1000" dirty="0" err="1"/>
              <a:t>System.out.print</a:t>
            </a:r>
            <a:r>
              <a:rPr lang="en-US" altLang="zh-CN" sz="1000" dirty="0"/>
              <a:t>(</a:t>
            </a:r>
            <a:r>
              <a:rPr lang="en-US" altLang="zh-CN" sz="1000" dirty="0" err="1"/>
              <a:t>i</a:t>
            </a:r>
            <a:r>
              <a:rPr lang="en-US" altLang="zh-CN" sz="1000" dirty="0"/>
              <a:t>+"\t");</a:t>
            </a:r>
            <a:endParaRPr lang="zh-CN" altLang="zh-CN" sz="1000" dirty="0"/>
          </a:p>
          <a:p>
            <a:r>
              <a:rPr lang="en-US" altLang="zh-CN" sz="1000" dirty="0"/>
              <a:t>			if (count % 5 == 0)	</a:t>
            </a:r>
            <a:r>
              <a:rPr lang="en-US" altLang="zh-CN" sz="1000" dirty="0" smtClean="0"/>
              <a:t>//</a:t>
            </a:r>
            <a:r>
              <a:rPr lang="zh-CN" altLang="zh-CN" sz="1000" dirty="0"/>
              <a:t>每行输出</a:t>
            </a:r>
            <a:r>
              <a:rPr lang="en-US" altLang="zh-CN" sz="1000" dirty="0"/>
              <a:t>5</a:t>
            </a:r>
            <a:r>
              <a:rPr lang="zh-CN" altLang="zh-CN" sz="1000" dirty="0"/>
              <a:t>个数据，输出一个换行符</a:t>
            </a:r>
          </a:p>
          <a:p>
            <a:r>
              <a:rPr lang="en-US" altLang="zh-CN" sz="1000" dirty="0"/>
              <a:t>				</a:t>
            </a:r>
            <a:r>
              <a:rPr lang="en-US" altLang="zh-CN" sz="1000" dirty="0" err="1"/>
              <a:t>System.out.println</a:t>
            </a:r>
            <a:r>
              <a:rPr lang="en-US" altLang="zh-CN" sz="1000" dirty="0"/>
              <a:t>();</a:t>
            </a:r>
            <a:endParaRPr lang="zh-CN" altLang="zh-CN" sz="1000" dirty="0"/>
          </a:p>
          <a:p>
            <a:r>
              <a:rPr lang="en-US" altLang="zh-CN" sz="1000" dirty="0"/>
              <a:t>		}</a:t>
            </a:r>
            <a:endParaRPr lang="zh-CN" altLang="zh-CN" sz="1000" dirty="0"/>
          </a:p>
          <a:p>
            <a:r>
              <a:rPr lang="en-US" altLang="zh-CN" sz="1000" dirty="0"/>
              <a:t>	}</a:t>
            </a:r>
            <a:endParaRPr lang="zh-CN" altLang="zh-CN" sz="1000" dirty="0"/>
          </a:p>
          <a:p>
            <a:r>
              <a:rPr lang="en-US" altLang="zh-CN" sz="1000" dirty="0" smtClean="0"/>
              <a:t>}</a:t>
            </a:r>
            <a:endParaRPr lang="zh-CN" altLang="zh-CN" sz="1000" dirty="0"/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6444208" y="2278502"/>
            <a:ext cx="2520280" cy="118243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89522860"/>
      </p:ext>
    </p:extLst>
  </p:cSld>
  <p:clrMapOvr>
    <a:masterClrMapping/>
  </p:clrMapOvr>
  <p:transition advClick="0" advTm="0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循环结构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循环控制语句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581660" y="659678"/>
            <a:ext cx="7980680" cy="48597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break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语句，大家并不陌生，在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switch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分支结构中学习过，它在循环结构中的作用是结束整个循环，直接跳出循环体。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程序举例：输出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100~200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之间，所有的素数，每行输出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个数据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000" dirty="0"/>
              <a:t>// Demo0313.java</a:t>
            </a:r>
            <a:endParaRPr lang="zh-CN" altLang="zh-CN" sz="1000" dirty="0"/>
          </a:p>
          <a:p>
            <a:r>
              <a:rPr lang="en-US" altLang="zh-CN" sz="1000" dirty="0"/>
              <a:t>package ch03;</a:t>
            </a:r>
            <a:endParaRPr lang="zh-CN" altLang="zh-CN" sz="1000" dirty="0"/>
          </a:p>
          <a:p>
            <a:r>
              <a:rPr lang="en-US" altLang="zh-CN" sz="1000" dirty="0"/>
              <a:t>public class Demo0313 {</a:t>
            </a:r>
            <a:endParaRPr lang="zh-CN" altLang="zh-CN" sz="1000" dirty="0"/>
          </a:p>
          <a:p>
            <a:r>
              <a:rPr lang="en-US" altLang="zh-CN" sz="1000" dirty="0"/>
              <a:t>	public static void main(String[] </a:t>
            </a:r>
            <a:r>
              <a:rPr lang="en-US" altLang="zh-CN" sz="1000" dirty="0" err="1"/>
              <a:t>args</a:t>
            </a:r>
            <a:r>
              <a:rPr lang="en-US" altLang="zh-CN" sz="1000" dirty="0"/>
              <a:t>) {</a:t>
            </a:r>
            <a:endParaRPr lang="zh-CN" altLang="zh-CN" sz="1000" dirty="0"/>
          </a:p>
          <a:p>
            <a:r>
              <a:rPr lang="en-US" altLang="zh-CN" sz="1000" dirty="0"/>
              <a:t>		// TODO Auto-generated method stub</a:t>
            </a:r>
            <a:endParaRPr lang="zh-CN" altLang="zh-CN" sz="1000" dirty="0"/>
          </a:p>
          <a:p>
            <a:r>
              <a:rPr lang="en-US" altLang="zh-CN" sz="1000" dirty="0"/>
              <a:t>		</a:t>
            </a:r>
            <a:r>
              <a:rPr lang="en-US" altLang="zh-CN" sz="1000" dirty="0" err="1"/>
              <a:t>int</a:t>
            </a:r>
            <a:r>
              <a:rPr lang="en-US" altLang="zh-CN" sz="1000" dirty="0"/>
              <a:t> </a:t>
            </a:r>
            <a:r>
              <a:rPr lang="en-US" altLang="zh-CN" sz="1000" dirty="0" err="1"/>
              <a:t>i</a:t>
            </a:r>
            <a:r>
              <a:rPr lang="en-US" altLang="zh-CN" sz="1000" dirty="0"/>
              <a:t>;</a:t>
            </a:r>
            <a:endParaRPr lang="zh-CN" altLang="zh-CN" sz="1000" dirty="0"/>
          </a:p>
          <a:p>
            <a:r>
              <a:rPr lang="en-US" altLang="zh-CN" sz="1000" dirty="0"/>
              <a:t>		</a:t>
            </a:r>
            <a:r>
              <a:rPr lang="en-US" altLang="zh-CN" sz="1000" dirty="0" err="1"/>
              <a:t>int</a:t>
            </a:r>
            <a:r>
              <a:rPr lang="en-US" altLang="zh-CN" sz="1000" dirty="0"/>
              <a:t> j;</a:t>
            </a:r>
            <a:endParaRPr lang="zh-CN" altLang="zh-CN" sz="1000" dirty="0"/>
          </a:p>
          <a:p>
            <a:r>
              <a:rPr lang="en-US" altLang="zh-CN" sz="1000" dirty="0"/>
              <a:t>		</a:t>
            </a:r>
            <a:r>
              <a:rPr lang="en-US" altLang="zh-CN" sz="1000" dirty="0" err="1"/>
              <a:t>int</a:t>
            </a:r>
            <a:r>
              <a:rPr lang="en-US" altLang="zh-CN" sz="1000" dirty="0"/>
              <a:t> count = 0;</a:t>
            </a:r>
            <a:endParaRPr lang="zh-CN" altLang="zh-CN" sz="1000" dirty="0"/>
          </a:p>
          <a:p>
            <a:r>
              <a:rPr lang="en-US" altLang="zh-CN" sz="1000" dirty="0"/>
              <a:t>		for (</a:t>
            </a:r>
            <a:r>
              <a:rPr lang="en-US" altLang="zh-CN" sz="1000" dirty="0" err="1"/>
              <a:t>i</a:t>
            </a:r>
            <a:r>
              <a:rPr lang="en-US" altLang="zh-CN" sz="1000" dirty="0"/>
              <a:t> = 100; </a:t>
            </a:r>
            <a:r>
              <a:rPr lang="en-US" altLang="zh-CN" sz="1000" dirty="0" err="1"/>
              <a:t>i</a:t>
            </a:r>
            <a:r>
              <a:rPr lang="en-US" altLang="zh-CN" sz="1000" dirty="0"/>
              <a:t> &lt;= 200; </a:t>
            </a:r>
            <a:r>
              <a:rPr lang="en-US" altLang="zh-CN" sz="1000" dirty="0" err="1"/>
              <a:t>i</a:t>
            </a:r>
            <a:r>
              <a:rPr lang="en-US" altLang="zh-CN" sz="1000" dirty="0"/>
              <a:t>++) {</a:t>
            </a:r>
            <a:endParaRPr lang="zh-CN" altLang="zh-CN" sz="1000" dirty="0"/>
          </a:p>
          <a:p>
            <a:r>
              <a:rPr lang="en-US" altLang="zh-CN" sz="1000" dirty="0"/>
              <a:t>			</a:t>
            </a:r>
            <a:r>
              <a:rPr lang="en-US" altLang="zh-CN" sz="1000" dirty="0" err="1"/>
              <a:t>boolean</a:t>
            </a:r>
            <a:r>
              <a:rPr lang="en-US" altLang="zh-CN" sz="1000" dirty="0"/>
              <a:t> </a:t>
            </a:r>
            <a:r>
              <a:rPr lang="en-US" altLang="zh-CN" sz="1000" dirty="0" err="1"/>
              <a:t>isPrime</a:t>
            </a:r>
            <a:r>
              <a:rPr lang="en-US" altLang="zh-CN" sz="1000" dirty="0"/>
              <a:t> = true;</a:t>
            </a:r>
            <a:endParaRPr lang="zh-CN" altLang="zh-CN" sz="1000" dirty="0"/>
          </a:p>
          <a:p>
            <a:r>
              <a:rPr lang="en-US" altLang="zh-CN" sz="1000" dirty="0"/>
              <a:t>			for (j = 2; j &lt; </a:t>
            </a:r>
            <a:r>
              <a:rPr lang="en-US" altLang="zh-CN" sz="1000" dirty="0" err="1"/>
              <a:t>i</a:t>
            </a:r>
            <a:r>
              <a:rPr lang="en-US" altLang="zh-CN" sz="1000" dirty="0"/>
              <a:t>; j++) {</a:t>
            </a:r>
            <a:endParaRPr lang="zh-CN" altLang="zh-CN" sz="1000" dirty="0"/>
          </a:p>
          <a:p>
            <a:r>
              <a:rPr lang="en-US" altLang="zh-CN" sz="1000" dirty="0"/>
              <a:t>			</a:t>
            </a:r>
            <a:r>
              <a:rPr lang="en-US" altLang="zh-CN" sz="1000" dirty="0" smtClean="0"/>
              <a:t>      if </a:t>
            </a:r>
            <a:r>
              <a:rPr lang="en-US" altLang="zh-CN" sz="1000" dirty="0"/>
              <a:t>(</a:t>
            </a:r>
            <a:r>
              <a:rPr lang="en-US" altLang="zh-CN" sz="1000" dirty="0" err="1"/>
              <a:t>i</a:t>
            </a:r>
            <a:r>
              <a:rPr lang="en-US" altLang="zh-CN" sz="1000" dirty="0"/>
              <a:t> % j == 0) { 		// </a:t>
            </a:r>
            <a:r>
              <a:rPr lang="en-US" altLang="zh-CN" sz="1000" dirty="0" err="1"/>
              <a:t>i</a:t>
            </a:r>
            <a:r>
              <a:rPr lang="zh-CN" altLang="zh-CN" sz="1000" dirty="0"/>
              <a:t>能被</a:t>
            </a:r>
            <a:r>
              <a:rPr lang="en-US" altLang="zh-CN" sz="1000" dirty="0"/>
              <a:t>j</a:t>
            </a:r>
            <a:r>
              <a:rPr lang="zh-CN" altLang="zh-CN" sz="1000" dirty="0"/>
              <a:t>整除说明它不是素数</a:t>
            </a:r>
          </a:p>
          <a:p>
            <a:r>
              <a:rPr lang="en-US" altLang="zh-CN" sz="1000" dirty="0"/>
              <a:t>			</a:t>
            </a:r>
            <a:r>
              <a:rPr lang="en-US" altLang="zh-CN" sz="1000" dirty="0" smtClean="0"/>
              <a:t>               </a:t>
            </a:r>
            <a:r>
              <a:rPr lang="en-US" altLang="zh-CN" sz="1000" dirty="0" err="1" smtClean="0"/>
              <a:t>isPrime</a:t>
            </a:r>
            <a:r>
              <a:rPr lang="en-US" altLang="zh-CN" sz="1000" dirty="0" smtClean="0"/>
              <a:t> </a:t>
            </a:r>
            <a:r>
              <a:rPr lang="en-US" altLang="zh-CN" sz="1000" dirty="0"/>
              <a:t>= false; 	// </a:t>
            </a:r>
            <a:r>
              <a:rPr lang="zh-CN" altLang="zh-CN" sz="1000" dirty="0"/>
              <a:t>将</a:t>
            </a:r>
            <a:r>
              <a:rPr lang="en-US" altLang="zh-CN" sz="1000" dirty="0" err="1"/>
              <a:t>isPrime</a:t>
            </a:r>
            <a:r>
              <a:rPr lang="zh-CN" altLang="zh-CN" sz="1000" dirty="0"/>
              <a:t>修改成</a:t>
            </a:r>
            <a:r>
              <a:rPr lang="en-US" altLang="zh-CN" sz="1000" dirty="0"/>
              <a:t>false</a:t>
            </a:r>
            <a:r>
              <a:rPr lang="zh-CN" altLang="zh-CN" sz="1000" dirty="0"/>
              <a:t>表示</a:t>
            </a:r>
            <a:r>
              <a:rPr lang="en-US" altLang="zh-CN" sz="1000" dirty="0" err="1"/>
              <a:t>i</a:t>
            </a:r>
            <a:r>
              <a:rPr lang="zh-CN" altLang="zh-CN" sz="1000" dirty="0"/>
              <a:t>不是素数</a:t>
            </a:r>
          </a:p>
          <a:p>
            <a:r>
              <a:rPr lang="en-US" altLang="zh-CN" sz="1000" dirty="0"/>
              <a:t>		</a:t>
            </a:r>
            <a:r>
              <a:rPr lang="en-US" altLang="zh-CN" sz="1000"/>
              <a:t>	</a:t>
            </a:r>
            <a:r>
              <a:rPr lang="en-US" altLang="zh-CN" sz="1000" smtClean="0"/>
              <a:t>               break</a:t>
            </a:r>
            <a:r>
              <a:rPr lang="en-US" altLang="zh-CN" sz="1000" dirty="0"/>
              <a:t>; // </a:t>
            </a:r>
            <a:r>
              <a:rPr lang="zh-CN" altLang="zh-CN" sz="1000" dirty="0"/>
              <a:t>只要检测到不是素数，就停止内层循环，跳转到外层循环继续执行</a:t>
            </a:r>
          </a:p>
          <a:p>
            <a:r>
              <a:rPr lang="en-US" altLang="zh-CN" sz="1000" dirty="0"/>
              <a:t>				}</a:t>
            </a:r>
            <a:endParaRPr lang="zh-CN" altLang="zh-CN" sz="1000" dirty="0"/>
          </a:p>
          <a:p>
            <a:r>
              <a:rPr lang="en-US" altLang="zh-CN" sz="1000" dirty="0"/>
              <a:t>			}</a:t>
            </a:r>
            <a:endParaRPr lang="zh-CN" altLang="zh-CN" sz="1000" dirty="0"/>
          </a:p>
          <a:p>
            <a:r>
              <a:rPr lang="en-US" altLang="zh-CN" sz="1000" dirty="0"/>
              <a:t>			if (</a:t>
            </a:r>
            <a:r>
              <a:rPr lang="en-US" altLang="zh-CN" sz="1000" dirty="0" err="1"/>
              <a:t>isPrime</a:t>
            </a:r>
            <a:r>
              <a:rPr lang="en-US" altLang="zh-CN" sz="1000" dirty="0"/>
              <a:t>) {  // </a:t>
            </a:r>
            <a:r>
              <a:rPr lang="zh-CN" altLang="zh-CN" sz="1000" dirty="0"/>
              <a:t>如果</a:t>
            </a:r>
            <a:r>
              <a:rPr lang="en-US" altLang="zh-CN" sz="1000" dirty="0" err="1"/>
              <a:t>isPrime</a:t>
            </a:r>
            <a:r>
              <a:rPr lang="zh-CN" altLang="zh-CN" sz="1000" dirty="0"/>
              <a:t>的值是</a:t>
            </a:r>
            <a:r>
              <a:rPr lang="en-US" altLang="zh-CN" sz="1000" dirty="0"/>
              <a:t>true</a:t>
            </a:r>
            <a:r>
              <a:rPr lang="zh-CN" altLang="zh-CN" sz="1000" dirty="0"/>
              <a:t>说明</a:t>
            </a:r>
            <a:r>
              <a:rPr lang="en-US" altLang="zh-CN" sz="1000" dirty="0" err="1"/>
              <a:t>i</a:t>
            </a:r>
            <a:r>
              <a:rPr lang="zh-CN" altLang="zh-CN" sz="1000" dirty="0"/>
              <a:t>是素数就打印它</a:t>
            </a:r>
          </a:p>
          <a:p>
            <a:r>
              <a:rPr lang="en-US" altLang="zh-CN" sz="1000" dirty="0"/>
              <a:t>				count++;</a:t>
            </a:r>
            <a:endParaRPr lang="zh-CN" altLang="zh-CN" sz="1000" dirty="0"/>
          </a:p>
          <a:p>
            <a:r>
              <a:rPr lang="en-US" altLang="zh-CN" sz="1000" dirty="0"/>
              <a:t>				</a:t>
            </a:r>
            <a:r>
              <a:rPr lang="en-US" altLang="zh-CN" sz="1000" dirty="0" err="1"/>
              <a:t>System.out.print</a:t>
            </a:r>
            <a:r>
              <a:rPr lang="en-US" altLang="zh-CN" sz="1000" dirty="0"/>
              <a:t>(</a:t>
            </a:r>
            <a:r>
              <a:rPr lang="en-US" altLang="zh-CN" sz="1000" dirty="0" err="1"/>
              <a:t>i</a:t>
            </a:r>
            <a:r>
              <a:rPr lang="en-US" altLang="zh-CN" sz="1000" dirty="0"/>
              <a:t> + "\t"); </a:t>
            </a:r>
            <a:endParaRPr lang="zh-CN" altLang="zh-CN" sz="1000" dirty="0"/>
          </a:p>
          <a:p>
            <a:r>
              <a:rPr lang="en-US" altLang="zh-CN" sz="1000" dirty="0"/>
              <a:t>				if (count % 5 == 0)	</a:t>
            </a:r>
            <a:r>
              <a:rPr lang="en-US" altLang="zh-CN" sz="1000" dirty="0" smtClean="0"/>
              <a:t>// </a:t>
            </a:r>
            <a:r>
              <a:rPr lang="zh-CN" altLang="zh-CN" sz="1000" dirty="0"/>
              <a:t>每行输出</a:t>
            </a:r>
            <a:r>
              <a:rPr lang="en-US" altLang="zh-CN" sz="1000" dirty="0"/>
              <a:t>5</a:t>
            </a:r>
            <a:r>
              <a:rPr lang="zh-CN" altLang="zh-CN" sz="1000" dirty="0"/>
              <a:t>个数据</a:t>
            </a:r>
          </a:p>
          <a:p>
            <a:r>
              <a:rPr lang="en-US" altLang="zh-CN" sz="1000" dirty="0"/>
              <a:t>					</a:t>
            </a:r>
            <a:r>
              <a:rPr lang="en-US" altLang="zh-CN" sz="1000" dirty="0" err="1"/>
              <a:t>System.out.println</a:t>
            </a:r>
            <a:r>
              <a:rPr lang="en-US" altLang="zh-CN" sz="1000" dirty="0"/>
              <a:t>();</a:t>
            </a:r>
            <a:endParaRPr lang="zh-CN" altLang="zh-CN" sz="1000" dirty="0"/>
          </a:p>
          <a:p>
            <a:r>
              <a:rPr lang="en-US" altLang="zh-CN" sz="1000" dirty="0"/>
              <a:t>			}</a:t>
            </a:r>
            <a:endParaRPr lang="zh-CN" altLang="zh-CN" sz="1000" dirty="0"/>
          </a:p>
          <a:p>
            <a:r>
              <a:rPr lang="en-US" altLang="zh-CN" sz="1000" dirty="0"/>
              <a:t>		</a:t>
            </a:r>
            <a:r>
              <a:rPr lang="en-US" altLang="zh-CN" sz="1000" dirty="0" smtClean="0"/>
              <a:t>}}}</a:t>
            </a:r>
            <a:endParaRPr lang="zh-CN" altLang="zh-CN" sz="1000" dirty="0"/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5796136" y="1939515"/>
            <a:ext cx="3148330" cy="119126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77005058"/>
      </p:ext>
    </p:extLst>
  </p:cSld>
  <p:clrMapOvr>
    <a:masterClrMapping/>
  </p:clrMapOvr>
  <p:transition advClick="0" advTm="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分支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分支结构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267457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if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分支结构可以单分支结构、双分支结构以及多分支结构，下面对这几种结构进行一一介绍。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）单分支结构语法（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if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语句）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单分支结构，若布尔表达式的值为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true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，则执行语句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的代码，否则不执行分支结构的任何语句。单分支结构语法如下：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if (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布尔表达式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 {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		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//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如果布尔表达式为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true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，执行这里的代码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}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if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单分支结构程序执行流程如图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3.3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所示。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0850288"/>
              </p:ext>
            </p:extLst>
          </p:nvPr>
        </p:nvGraphicFramePr>
        <p:xfrm>
          <a:off x="4644008" y="2931790"/>
          <a:ext cx="1981200" cy="1876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6" name="Visio" r:id="rId3" imgW="2374993" imgH="2244464" progId="Visio.Drawing.11">
                  <p:embed/>
                </p:oleObj>
              </mc:Choice>
              <mc:Fallback>
                <p:oleObj name="Visio" r:id="rId3" imgW="2374993" imgH="2244464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4008" y="2931790"/>
                        <a:ext cx="1981200" cy="1876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18870950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分支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分支结构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4486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通过案例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3-2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来说明单分支结构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(if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的程序执行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流程。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spcBef>
                <a:spcPct val="0"/>
              </a:spcBef>
              <a:spcAft>
                <a:spcPct val="35000"/>
              </a:spcAft>
            </a:pPr>
            <a:r>
              <a:rPr lang="en-US" altLang="zh-CN" sz="1100" dirty="0">
                <a:sym typeface="+mn-ea"/>
              </a:rPr>
              <a:t>//Demo0302.java</a:t>
            </a:r>
          </a:p>
          <a:p>
            <a:pPr lvl="0" indent="457200">
              <a:spcBef>
                <a:spcPct val="0"/>
              </a:spcBef>
              <a:spcAft>
                <a:spcPct val="35000"/>
              </a:spcAft>
            </a:pPr>
            <a:r>
              <a:rPr lang="en-US" altLang="zh-CN" sz="1100" dirty="0">
                <a:sym typeface="+mn-ea"/>
              </a:rPr>
              <a:t>package ch03;</a:t>
            </a:r>
          </a:p>
          <a:p>
            <a:pPr lvl="0" indent="457200">
              <a:spcBef>
                <a:spcPct val="0"/>
              </a:spcBef>
              <a:spcAft>
                <a:spcPct val="35000"/>
              </a:spcAft>
            </a:pPr>
            <a:r>
              <a:rPr lang="en-US" altLang="zh-CN" sz="1100" dirty="0">
                <a:sym typeface="+mn-ea"/>
              </a:rPr>
              <a:t>public class Demo0302 {</a:t>
            </a:r>
          </a:p>
          <a:p>
            <a:pPr lvl="0" indent="457200">
              <a:spcBef>
                <a:spcPct val="0"/>
              </a:spcBef>
              <a:spcAft>
                <a:spcPct val="35000"/>
              </a:spcAft>
            </a:pPr>
            <a:r>
              <a:rPr lang="en-US" altLang="zh-CN" sz="1100" dirty="0">
                <a:sym typeface="+mn-ea"/>
              </a:rPr>
              <a:t>	public static void main(String[] </a:t>
            </a:r>
            <a:r>
              <a:rPr lang="en-US" altLang="zh-CN" sz="1100" dirty="0" err="1">
                <a:sym typeface="+mn-ea"/>
              </a:rPr>
              <a:t>args</a:t>
            </a:r>
            <a:r>
              <a:rPr lang="en-US" altLang="zh-CN" sz="1100" dirty="0">
                <a:sym typeface="+mn-ea"/>
              </a:rPr>
              <a:t>) {</a:t>
            </a:r>
          </a:p>
          <a:p>
            <a:pPr lvl="0" indent="457200">
              <a:spcBef>
                <a:spcPct val="0"/>
              </a:spcBef>
              <a:spcAft>
                <a:spcPct val="35000"/>
              </a:spcAft>
            </a:pPr>
            <a:r>
              <a:rPr lang="en-US" altLang="zh-CN" sz="1100" dirty="0">
                <a:sym typeface="+mn-ea"/>
              </a:rPr>
              <a:t>		// TODO Auto-generated method stub</a:t>
            </a:r>
          </a:p>
          <a:p>
            <a:pPr lvl="0" indent="457200">
              <a:spcBef>
                <a:spcPct val="0"/>
              </a:spcBef>
              <a:spcAft>
                <a:spcPct val="35000"/>
              </a:spcAft>
            </a:pPr>
            <a:r>
              <a:rPr lang="en-US" altLang="zh-CN" sz="1100" dirty="0">
                <a:sym typeface="+mn-ea"/>
              </a:rPr>
              <a:t>		</a:t>
            </a:r>
            <a:r>
              <a:rPr lang="en-US" altLang="zh-CN" sz="1100" dirty="0" err="1">
                <a:sym typeface="+mn-ea"/>
              </a:rPr>
              <a:t>int</a:t>
            </a:r>
            <a:r>
              <a:rPr lang="en-US" altLang="zh-CN" sz="1100" dirty="0">
                <a:sym typeface="+mn-ea"/>
              </a:rPr>
              <a:t> a = 5;</a:t>
            </a:r>
          </a:p>
          <a:p>
            <a:pPr lvl="0" indent="457200">
              <a:spcBef>
                <a:spcPct val="0"/>
              </a:spcBef>
              <a:spcAft>
                <a:spcPct val="35000"/>
              </a:spcAft>
            </a:pPr>
            <a:r>
              <a:rPr lang="en-US" altLang="zh-CN" sz="1100" dirty="0">
                <a:sym typeface="+mn-ea"/>
              </a:rPr>
              <a:t>		if (a &gt;= 0) {</a:t>
            </a:r>
          </a:p>
          <a:p>
            <a:pPr lvl="0" indent="457200">
              <a:spcBef>
                <a:spcPct val="0"/>
              </a:spcBef>
              <a:spcAft>
                <a:spcPct val="35000"/>
              </a:spcAft>
            </a:pPr>
            <a:r>
              <a:rPr lang="en-US" altLang="zh-CN" sz="1100" dirty="0">
                <a:sym typeface="+mn-ea"/>
              </a:rPr>
              <a:t>			</a:t>
            </a:r>
            <a:r>
              <a:rPr lang="en-US" altLang="zh-CN" sz="1100" dirty="0" err="1">
                <a:sym typeface="+mn-ea"/>
              </a:rPr>
              <a:t>System.out.println</a:t>
            </a:r>
            <a:r>
              <a:rPr lang="en-US" altLang="zh-CN" sz="1100" dirty="0">
                <a:sym typeface="+mn-ea"/>
              </a:rPr>
              <a:t>("a</a:t>
            </a:r>
            <a:r>
              <a:rPr lang="zh-CN" altLang="en-US" sz="1100" dirty="0">
                <a:sym typeface="+mn-ea"/>
              </a:rPr>
              <a:t>是正数！</a:t>
            </a:r>
            <a:r>
              <a:rPr lang="en-US" altLang="zh-CN" sz="1100" dirty="0">
                <a:sym typeface="+mn-ea"/>
              </a:rPr>
              <a:t>");</a:t>
            </a:r>
          </a:p>
          <a:p>
            <a:pPr lvl="0" indent="457200">
              <a:spcBef>
                <a:spcPct val="0"/>
              </a:spcBef>
              <a:spcAft>
                <a:spcPct val="35000"/>
              </a:spcAft>
            </a:pPr>
            <a:r>
              <a:rPr lang="en-US" altLang="zh-CN" sz="1100" dirty="0">
                <a:sym typeface="+mn-ea"/>
              </a:rPr>
              <a:t>		}</a:t>
            </a:r>
          </a:p>
          <a:p>
            <a:pPr lvl="0" indent="457200">
              <a:spcBef>
                <a:spcPct val="0"/>
              </a:spcBef>
              <a:spcAft>
                <a:spcPct val="35000"/>
              </a:spcAft>
            </a:pPr>
            <a:r>
              <a:rPr lang="en-US" altLang="zh-CN" sz="1100" dirty="0">
                <a:sym typeface="+mn-ea"/>
              </a:rPr>
              <a:t>	}</a:t>
            </a:r>
          </a:p>
          <a:p>
            <a:pPr lvl="0" indent="457200">
              <a:spcBef>
                <a:spcPct val="0"/>
              </a:spcBef>
              <a:spcAft>
                <a:spcPct val="35000"/>
              </a:spcAft>
            </a:pPr>
            <a:r>
              <a:rPr lang="en-US" altLang="zh-CN" sz="1100" dirty="0" smtClean="0">
                <a:sym typeface="+mn-ea"/>
              </a:rPr>
              <a:t>}</a:t>
            </a:r>
          </a:p>
          <a:p>
            <a:pPr lvl="0" indent="457200">
              <a:spcBef>
                <a:spcPct val="0"/>
              </a:spcBef>
              <a:spcAft>
                <a:spcPct val="35000"/>
              </a:spcAft>
            </a:pPr>
            <a:r>
              <a:rPr lang="zh-CN" altLang="en-US" sz="1100" dirty="0" smtClean="0">
                <a:sym typeface="+mn-ea"/>
              </a:rPr>
              <a:t>运行结果：</a:t>
            </a:r>
            <a:endParaRPr lang="en-US" altLang="zh-CN" sz="1100" dirty="0"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" name="图片 7"/>
          <p:cNvPicPr/>
          <p:nvPr/>
        </p:nvPicPr>
        <p:blipFill rotWithShape="1">
          <a:blip r:embed="rId2"/>
          <a:srcRect r="1942" b="6504"/>
          <a:stretch/>
        </p:blipFill>
        <p:spPr bwMode="auto">
          <a:xfrm>
            <a:off x="2647950" y="3363838"/>
            <a:ext cx="3848100" cy="1095375"/>
          </a:xfrm>
          <a:prstGeom prst="rect">
            <a:avLst/>
          </a:prstGeom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94298828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分支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分支结构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44863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）双分支结构（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if…else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语句）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双分支结构，若布尔表达式的值为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true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，则执行语句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的代码；若布尔表达式的值为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false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，则执行语句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的代码。双分支结构语法如下：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if (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布尔表达式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 {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语句块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		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//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如果布尔表达式为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true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，执行这里的代码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} else {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		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//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如果布尔表达式为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false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，执行这里的代码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}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双分支结构程序执行流程如图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3.5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所示。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200525"/>
              </p:ext>
            </p:extLst>
          </p:nvPr>
        </p:nvGraphicFramePr>
        <p:xfrm>
          <a:off x="4860032" y="3075806"/>
          <a:ext cx="2143125" cy="1809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8" name="Visio" r:id="rId3" imgW="2734943" imgH="2316412" progId="Visio.Drawing.11">
                  <p:embed/>
                </p:oleObj>
              </mc:Choice>
              <mc:Fallback>
                <p:oleObj name="Visio" r:id="rId3" imgW="2734943" imgH="2316412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60032" y="3075806"/>
                        <a:ext cx="2143125" cy="1809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44162227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分支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分支结构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677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通过案例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3-3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来说明双分支结构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(if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􀆺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else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的程序执行流程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spcBef>
                <a:spcPct val="0"/>
              </a:spcBef>
              <a:spcAft>
                <a:spcPct val="35000"/>
              </a:spcAft>
            </a:pPr>
            <a:r>
              <a:rPr lang="en-US" altLang="zh-CN" sz="1100" dirty="0">
                <a:sym typeface="+mn-ea"/>
              </a:rPr>
              <a:t>//Demo0303.java</a:t>
            </a:r>
          </a:p>
          <a:p>
            <a:pPr lvl="0" indent="457200">
              <a:spcBef>
                <a:spcPct val="0"/>
              </a:spcBef>
              <a:spcAft>
                <a:spcPct val="35000"/>
              </a:spcAft>
            </a:pPr>
            <a:r>
              <a:rPr lang="en-US" altLang="zh-CN" sz="1100" dirty="0">
                <a:sym typeface="+mn-ea"/>
              </a:rPr>
              <a:t>package ch03;</a:t>
            </a:r>
          </a:p>
          <a:p>
            <a:pPr lvl="0" indent="457200">
              <a:spcBef>
                <a:spcPct val="0"/>
              </a:spcBef>
              <a:spcAft>
                <a:spcPct val="35000"/>
              </a:spcAft>
            </a:pPr>
            <a:r>
              <a:rPr lang="en-US" altLang="zh-CN" sz="1100" dirty="0">
                <a:sym typeface="+mn-ea"/>
              </a:rPr>
              <a:t>public class Demo0303 {</a:t>
            </a:r>
          </a:p>
          <a:p>
            <a:pPr lvl="0" indent="457200">
              <a:spcBef>
                <a:spcPct val="0"/>
              </a:spcBef>
              <a:spcAft>
                <a:spcPct val="35000"/>
              </a:spcAft>
            </a:pPr>
            <a:r>
              <a:rPr lang="en-US" altLang="zh-CN" sz="1100" dirty="0">
                <a:sym typeface="+mn-ea"/>
              </a:rPr>
              <a:t>	public static void main(String[] </a:t>
            </a:r>
            <a:r>
              <a:rPr lang="en-US" altLang="zh-CN" sz="1100" dirty="0" err="1">
                <a:sym typeface="+mn-ea"/>
              </a:rPr>
              <a:t>args</a:t>
            </a:r>
            <a:r>
              <a:rPr lang="en-US" altLang="zh-CN" sz="1100" dirty="0">
                <a:sym typeface="+mn-ea"/>
              </a:rPr>
              <a:t>) {</a:t>
            </a:r>
          </a:p>
          <a:p>
            <a:pPr lvl="0" indent="457200">
              <a:spcBef>
                <a:spcPct val="0"/>
              </a:spcBef>
              <a:spcAft>
                <a:spcPct val="35000"/>
              </a:spcAft>
            </a:pPr>
            <a:r>
              <a:rPr lang="en-US" altLang="zh-CN" sz="1100" dirty="0">
                <a:sym typeface="+mn-ea"/>
              </a:rPr>
              <a:t>		// TODO Auto-generated method stub</a:t>
            </a:r>
          </a:p>
          <a:p>
            <a:pPr lvl="0" indent="457200">
              <a:spcBef>
                <a:spcPct val="0"/>
              </a:spcBef>
              <a:spcAft>
                <a:spcPct val="35000"/>
              </a:spcAft>
            </a:pPr>
            <a:r>
              <a:rPr lang="en-US" altLang="zh-CN" sz="1100" dirty="0">
                <a:sym typeface="+mn-ea"/>
              </a:rPr>
              <a:t>		</a:t>
            </a:r>
            <a:r>
              <a:rPr lang="en-US" altLang="zh-CN" sz="1100" dirty="0" err="1">
                <a:sym typeface="+mn-ea"/>
              </a:rPr>
              <a:t>int</a:t>
            </a:r>
            <a:r>
              <a:rPr lang="en-US" altLang="zh-CN" sz="1100" dirty="0">
                <a:sym typeface="+mn-ea"/>
              </a:rPr>
              <a:t> year = 2024;</a:t>
            </a:r>
          </a:p>
          <a:p>
            <a:pPr lvl="0" indent="457200">
              <a:spcBef>
                <a:spcPct val="0"/>
              </a:spcBef>
              <a:spcAft>
                <a:spcPct val="35000"/>
              </a:spcAft>
            </a:pPr>
            <a:r>
              <a:rPr lang="en-US" altLang="zh-CN" sz="1100" dirty="0">
                <a:sym typeface="+mn-ea"/>
              </a:rPr>
              <a:t>		if ((year % 4 == 0 &amp;&amp; year % 100 != 0) || year % 400 == 0) {</a:t>
            </a:r>
          </a:p>
          <a:p>
            <a:pPr lvl="0" indent="457200">
              <a:spcBef>
                <a:spcPct val="0"/>
              </a:spcBef>
              <a:spcAft>
                <a:spcPct val="35000"/>
              </a:spcAft>
            </a:pPr>
            <a:r>
              <a:rPr lang="en-US" altLang="zh-CN" sz="1100" dirty="0">
                <a:sym typeface="+mn-ea"/>
              </a:rPr>
              <a:t>			</a:t>
            </a:r>
            <a:r>
              <a:rPr lang="en-US" altLang="zh-CN" sz="1100" dirty="0" err="1">
                <a:sym typeface="+mn-ea"/>
              </a:rPr>
              <a:t>System.out.println</a:t>
            </a:r>
            <a:r>
              <a:rPr lang="en-US" altLang="zh-CN" sz="1100" dirty="0">
                <a:sym typeface="+mn-ea"/>
              </a:rPr>
              <a:t>(year + "</a:t>
            </a:r>
            <a:r>
              <a:rPr lang="zh-CN" altLang="en-US" sz="1100" dirty="0">
                <a:sym typeface="+mn-ea"/>
              </a:rPr>
              <a:t>是闰年！</a:t>
            </a:r>
            <a:r>
              <a:rPr lang="en-US" altLang="zh-CN" sz="1100" dirty="0">
                <a:sym typeface="+mn-ea"/>
              </a:rPr>
              <a:t>");</a:t>
            </a:r>
          </a:p>
          <a:p>
            <a:pPr lvl="0" indent="457200">
              <a:spcBef>
                <a:spcPct val="0"/>
              </a:spcBef>
              <a:spcAft>
                <a:spcPct val="35000"/>
              </a:spcAft>
            </a:pPr>
            <a:r>
              <a:rPr lang="en-US" altLang="zh-CN" sz="1100" dirty="0">
                <a:sym typeface="+mn-ea"/>
              </a:rPr>
              <a:t>		} else {</a:t>
            </a:r>
          </a:p>
          <a:p>
            <a:pPr lvl="0" indent="457200">
              <a:spcBef>
                <a:spcPct val="0"/>
              </a:spcBef>
              <a:spcAft>
                <a:spcPct val="35000"/>
              </a:spcAft>
            </a:pPr>
            <a:r>
              <a:rPr lang="en-US" altLang="zh-CN" sz="1100" dirty="0">
                <a:sym typeface="+mn-ea"/>
              </a:rPr>
              <a:t>			</a:t>
            </a:r>
            <a:r>
              <a:rPr lang="en-US" altLang="zh-CN" sz="1100" dirty="0" err="1">
                <a:sym typeface="+mn-ea"/>
              </a:rPr>
              <a:t>System.out.println</a:t>
            </a:r>
            <a:r>
              <a:rPr lang="en-US" altLang="zh-CN" sz="1100" dirty="0">
                <a:sym typeface="+mn-ea"/>
              </a:rPr>
              <a:t>(year + "</a:t>
            </a:r>
            <a:r>
              <a:rPr lang="zh-CN" altLang="en-US" sz="1100" dirty="0">
                <a:sym typeface="+mn-ea"/>
              </a:rPr>
              <a:t>不是闰年！</a:t>
            </a:r>
            <a:r>
              <a:rPr lang="en-US" altLang="zh-CN" sz="1100" dirty="0">
                <a:sym typeface="+mn-ea"/>
              </a:rPr>
              <a:t>");</a:t>
            </a:r>
          </a:p>
          <a:p>
            <a:pPr lvl="0" indent="457200">
              <a:spcBef>
                <a:spcPct val="0"/>
              </a:spcBef>
              <a:spcAft>
                <a:spcPct val="35000"/>
              </a:spcAft>
            </a:pPr>
            <a:r>
              <a:rPr lang="en-US" altLang="zh-CN" sz="1100" dirty="0">
                <a:sym typeface="+mn-ea"/>
              </a:rPr>
              <a:t>		}</a:t>
            </a:r>
          </a:p>
          <a:p>
            <a:pPr lvl="0" indent="457200">
              <a:spcBef>
                <a:spcPct val="0"/>
              </a:spcBef>
              <a:spcAft>
                <a:spcPct val="35000"/>
              </a:spcAft>
            </a:pPr>
            <a:r>
              <a:rPr lang="en-US" altLang="zh-CN" sz="1100" dirty="0">
                <a:sym typeface="+mn-ea"/>
              </a:rPr>
              <a:t>	}</a:t>
            </a:r>
          </a:p>
          <a:p>
            <a:pPr lvl="0" indent="457200">
              <a:spcBef>
                <a:spcPct val="0"/>
              </a:spcBef>
              <a:spcAft>
                <a:spcPct val="35000"/>
              </a:spcAft>
            </a:pPr>
            <a:r>
              <a:rPr lang="en-US" altLang="zh-CN" sz="1100" dirty="0">
                <a:sym typeface="+mn-ea"/>
              </a:rPr>
              <a:t>}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2695891" y="3651870"/>
            <a:ext cx="3752215" cy="112331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07814273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分支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分支结构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0115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多分支结构（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if…else if…else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语句）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多分支结构，若布尔表达式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的值为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true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，则执行语句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的代码；若布尔表达式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的值为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true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，则执行语句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的代码；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.....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；如果以上条件都不满足，执行语句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这里的代码。多支结构语法如下：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en-US" altLang="zh-CN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if (</a:t>
            </a:r>
            <a:r>
              <a:rPr lang="zh-CN" altLang="en-US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布尔表达式</a:t>
            </a:r>
            <a:r>
              <a:rPr lang="en-US" altLang="zh-CN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1) {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en-US" altLang="zh-CN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</a:t>
            </a:r>
            <a:r>
              <a:rPr lang="zh-CN" altLang="en-US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</a:t>
            </a:r>
            <a:r>
              <a:rPr lang="en-US" altLang="zh-CN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		</a:t>
            </a:r>
            <a:r>
              <a:rPr lang="en-US" altLang="zh-CN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//</a:t>
            </a:r>
            <a:r>
              <a:rPr lang="zh-CN" altLang="en-US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如果布尔表达式</a:t>
            </a:r>
            <a:r>
              <a:rPr lang="en-US" altLang="zh-CN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</a:t>
            </a:r>
            <a:r>
              <a:rPr lang="en-US" altLang="zh-CN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true</a:t>
            </a:r>
            <a:r>
              <a:rPr lang="zh-CN" altLang="en-US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，执行这里的代码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en-US" altLang="zh-CN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} else if (</a:t>
            </a:r>
            <a:r>
              <a:rPr lang="zh-CN" altLang="en-US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布尔表达式</a:t>
            </a:r>
            <a:r>
              <a:rPr lang="en-US" altLang="zh-CN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2) {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en-US" altLang="zh-CN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</a:t>
            </a:r>
            <a:r>
              <a:rPr lang="zh-CN" altLang="en-US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</a:t>
            </a:r>
            <a:r>
              <a:rPr lang="en-US" altLang="zh-CN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		</a:t>
            </a:r>
            <a:r>
              <a:rPr lang="en-US" altLang="zh-CN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//</a:t>
            </a:r>
            <a:r>
              <a:rPr lang="zh-CN" altLang="en-US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如果布尔表达式</a:t>
            </a:r>
            <a:r>
              <a:rPr lang="en-US" altLang="zh-CN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</a:t>
            </a:r>
            <a:r>
              <a:rPr lang="en-US" altLang="zh-CN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true</a:t>
            </a:r>
            <a:r>
              <a:rPr lang="zh-CN" altLang="en-US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，执行这里的代码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en-US" altLang="zh-CN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} ... else {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en-US" altLang="zh-CN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</a:t>
            </a:r>
            <a:r>
              <a:rPr lang="zh-CN" altLang="en-US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</a:t>
            </a:r>
            <a:r>
              <a:rPr lang="en-US" altLang="zh-CN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</a:t>
            </a:r>
            <a:r>
              <a:rPr lang="zh-CN" altLang="en-US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		</a:t>
            </a:r>
            <a:r>
              <a:rPr lang="en-US" altLang="zh-CN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//</a:t>
            </a:r>
            <a:r>
              <a:rPr lang="zh-CN" altLang="en-US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如果以上条件都不满足，执行这里的代码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en-US" altLang="zh-CN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}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多分支结构程序执行流程如图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3.7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所示。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5022831"/>
              </p:ext>
            </p:extLst>
          </p:nvPr>
        </p:nvGraphicFramePr>
        <p:xfrm>
          <a:off x="4067944" y="2730062"/>
          <a:ext cx="3382144" cy="25117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6" name="Visio" r:id="rId3" imgW="4894945" imgH="3648517" progId="Visio.Drawing.11">
                  <p:embed/>
                </p:oleObj>
              </mc:Choice>
              <mc:Fallback>
                <p:oleObj name="Visio" r:id="rId3" imgW="4894945" imgH="3648517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944" y="2730062"/>
                        <a:ext cx="3382144" cy="251173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63310784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分支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分支结构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6302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通过案例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3-4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来说明多分支结构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if…else if…else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的程序执行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流程。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//Demo0304.java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package ch03;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public class Demo0304 {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//</a:t>
            </a: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案例：成绩等级判断</a:t>
            </a:r>
          </a:p>
          <a:p>
            <a:pPr lvl="0" indent="457200">
              <a:spcBef>
                <a:spcPct val="0"/>
              </a:spcBef>
            </a:pP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public static void main(String[] </a:t>
            </a:r>
            <a:r>
              <a:rPr lang="en-US" altLang="zh-CN" sz="10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args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 {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// TODO Auto-generated method stub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</a:t>
            </a:r>
            <a:r>
              <a:rPr lang="en-US" altLang="zh-CN" sz="10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score=85;		//</a:t>
            </a: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定义成绩为整型变量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score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if(score&lt;60)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</a:t>
            </a:r>
            <a:r>
              <a:rPr lang="en-US" altLang="zh-CN" sz="10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System.out.println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("</a:t>
            </a: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不及格！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");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else if(score&lt;70)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</a:t>
            </a:r>
            <a:r>
              <a:rPr lang="en-US" altLang="zh-CN" sz="10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System.out.println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("</a:t>
            </a: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及格！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");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else if(score&lt;80)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</a:t>
            </a:r>
            <a:r>
              <a:rPr lang="en-US" altLang="zh-CN" sz="10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System.out.println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("</a:t>
            </a: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中等！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");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else if(score&lt;90)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</a:t>
            </a:r>
            <a:r>
              <a:rPr lang="en-US" altLang="zh-CN" sz="10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System.out.println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("</a:t>
            </a: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良好！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");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else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</a:t>
            </a:r>
            <a:r>
              <a:rPr lang="en-US" altLang="zh-CN" sz="1000" dirty="0" err="1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System.out.println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("</a:t>
            </a:r>
            <a:r>
              <a:rPr lang="zh-CN" altLang="en-US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优秀！</a:t>
            </a: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");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}</a:t>
            </a:r>
          </a:p>
          <a:p>
            <a:pPr lvl="0" indent="457200">
              <a:spcBef>
                <a:spcPct val="0"/>
              </a:spcBef>
            </a:pPr>
            <a:r>
              <a:rPr lang="en-US" altLang="zh-CN" sz="1000" dirty="0"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}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2284990" y="3939902"/>
            <a:ext cx="3637915" cy="101854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51031473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分支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 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en-US" altLang="zh-CN" sz="1600" b="1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swtich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…case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分支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</a:t>
            </a: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3054236" cy="34070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swtich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…case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分支结构，可以理解为是一种结构更清晰的多分支结构，其基本语法格式如下：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switch(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表达式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 {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case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值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1: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1;[break;]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case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值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2: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2;[break;]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case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值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3: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3;[break;]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			…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case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值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n: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n;[break;]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default: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}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文本框 5"/>
          <p:cNvSpPr txBox="1"/>
          <p:nvPr/>
        </p:nvSpPr>
        <p:spPr>
          <a:xfrm>
            <a:off x="3851920" y="645057"/>
            <a:ext cx="4896544" cy="460895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在进行执行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switch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时，要遵循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switch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语法规则，下面就详细的对其语法规则进行介绍。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switch(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表达式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语句中的“表达式”，表达式的值不能是一个区间，必须为一个确定的值，支持基本数据类型（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byte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short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char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2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）、包装类型（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Byte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Short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Character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Integer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）、枚举类型（</a:t>
            </a:r>
            <a:r>
              <a:rPr lang="en-US" altLang="zh-CN" sz="12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Enum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）以及字符串类型（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）；要注意的是，表达式的值是什么类型，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case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后面的值也必须为同类型；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switch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结构中可以有多个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case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，以及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case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后面要有对应的的值，起到标号的作用，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case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值必须互不相同，但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case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值出现的顺序没有限制；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switch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语句的执行流程为：先计算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switch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后面表达式的值，根据值与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case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进行匹配，若匹配成功，则执行对应的语句代码；从此处一直执行下去，不再与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case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值进行匹配，直到遇到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break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语句或执行完所有语句，就跳出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switch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结构；一般情况下，在执行一个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case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子句后，应当用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break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语句使流程跳出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switch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结构。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若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switch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后面表达式的值没有与任何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case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值匹配成功，则执行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default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后面的语句；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default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语句可以没有。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47038486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Write Your Title Here"/>
</p:tagLst>
</file>

<file path=ppt/theme/theme1.xml><?xml version="1.0" encoding="utf-8"?>
<a:theme xmlns:a="http://schemas.openxmlformats.org/drawingml/2006/main" name="Office 主题">
  <a:themeElements>
    <a:clrScheme name="自定义 23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5DA2"/>
      </a:accent1>
      <a:accent2>
        <a:srgbClr val="C4C7CB"/>
      </a:accent2>
      <a:accent3>
        <a:srgbClr val="7F7F7F"/>
      </a:accent3>
      <a:accent4>
        <a:srgbClr val="7F7F7F"/>
      </a:accent4>
      <a:accent5>
        <a:srgbClr val="7F7F7F"/>
      </a:accent5>
      <a:accent6>
        <a:srgbClr val="7F7F7F"/>
      </a:accent6>
      <a:hlink>
        <a:srgbClr val="17365D"/>
      </a:hlink>
      <a:folHlink>
        <a:srgbClr val="548DD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1341</TotalTime>
  <Words>1570</Words>
  <Application>Microsoft Office PowerPoint</Application>
  <PresentationFormat>全屏显示(16:9)</PresentationFormat>
  <Paragraphs>371</Paragraphs>
  <Slides>25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Office 主题</vt:lpstr>
      <vt:lpstr>Visio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熊猫办公PPT</dc:title>
  <dc:creator>熊猫办公</dc:creator>
  <cp:keywords>www.tukuppt.com</cp:keywords>
  <cp:lastModifiedBy>lenovo</cp:lastModifiedBy>
  <cp:revision>276</cp:revision>
  <dcterms:created xsi:type="dcterms:W3CDTF">2015-12-11T17:46:00Z</dcterms:created>
  <dcterms:modified xsi:type="dcterms:W3CDTF">2025-03-10T05:53:58Z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893E0E0BC76640EC9A4C7D086C614A96</vt:lpwstr>
  </property>
</Properties>
</file>