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983" r:id="rId2"/>
    <p:sldId id="917" r:id="rId3"/>
    <p:sldId id="1056" r:id="rId4"/>
    <p:sldId id="1057" r:id="rId5"/>
    <p:sldId id="1058" r:id="rId6"/>
    <p:sldId id="1059" r:id="rId7"/>
    <p:sldId id="1060" r:id="rId8"/>
    <p:sldId id="1061" r:id="rId9"/>
    <p:sldId id="1062" r:id="rId10"/>
    <p:sldId id="1063" r:id="rId11"/>
    <p:sldId id="1064" r:id="rId12"/>
    <p:sldId id="1065" r:id="rId13"/>
    <p:sldId id="1066" r:id="rId14"/>
    <p:sldId id="1067" r:id="rId15"/>
    <p:sldId id="1068" r:id="rId16"/>
    <p:sldId id="1069" r:id="rId17"/>
    <p:sldId id="1070" r:id="rId18"/>
    <p:sldId id="1071" r:id="rId19"/>
    <p:sldId id="1072" r:id="rId20"/>
    <p:sldId id="1073" r:id="rId21"/>
    <p:sldId id="1074" r:id="rId22"/>
    <p:sldId id="1075" r:id="rId23"/>
    <p:sldId id="1076" r:id="rId24"/>
    <p:sldId id="1077" r:id="rId25"/>
    <p:sldId id="1078" r:id="rId26"/>
    <p:sldId id="1079" r:id="rId27"/>
    <p:sldId id="1080" r:id="rId28"/>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003366"/>
    <a:srgbClr val="005DA2"/>
    <a:srgbClr val="DCDAE3"/>
    <a:srgbClr val="584B3F"/>
    <a:srgbClr val="404040"/>
    <a:srgbClr val="76675D"/>
    <a:srgbClr val="9C7F7B"/>
    <a:srgbClr val="AB8C62"/>
    <a:srgbClr val="3434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5" autoAdjust="0"/>
    <p:restoredTop sz="94660" autoAdjust="0"/>
  </p:normalViewPr>
  <p:slideViewPr>
    <p:cSldViewPr>
      <p:cViewPr>
        <p:scale>
          <a:sx n="150" d="100"/>
          <a:sy n="150" d="100"/>
        </p:scale>
        <p:origin x="-642" y="54"/>
      </p:cViewPr>
      <p:guideLst>
        <p:guide orient="horz" pos="1631"/>
        <p:guide pos="301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99"/>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2025-03-10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953090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2025-03-10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3899088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p:transition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1" name="Rectangle 2"/>
          <p:cNvSpPr>
            <a:spLocks noChangeArrowheads="1"/>
          </p:cNvSpPr>
          <p:nvPr userDrawn="1"/>
        </p:nvSpPr>
        <p:spPr bwMode="auto">
          <a:xfrm>
            <a:off x="0" y="0"/>
            <a:ext cx="9144000" cy="628650"/>
          </a:xfrm>
          <a:prstGeom prst="rect">
            <a:avLst/>
          </a:prstGeom>
          <a:solidFill>
            <a:srgbClr val="0085C8"/>
          </a:solidFill>
          <a:ln w="12700" algn="ctr">
            <a:noFill/>
            <a:miter lim="800000"/>
          </a:ln>
          <a:effectLst/>
        </p:spPr>
        <p:txBody>
          <a:bodyPr wrap="none" anchor="ctr"/>
          <a:lstStyle/>
          <a:p>
            <a:endParaRPr lang="zh-CN" altLang="en-US" sz="1300"/>
          </a:p>
        </p:txBody>
      </p:sp>
      <p:grpSp>
        <p:nvGrpSpPr>
          <p:cNvPr id="3" name="组合 3"/>
          <p:cNvGrpSpPr/>
          <p:nvPr userDrawn="1"/>
        </p:nvGrpSpPr>
        <p:grpSpPr>
          <a:xfrm>
            <a:off x="3" y="4940621"/>
            <a:ext cx="9143999" cy="548636"/>
            <a:chOff x="1" y="2947547"/>
            <a:chExt cx="9143999" cy="2827685"/>
          </a:xfrm>
        </p:grpSpPr>
        <p:sp>
          <p:nvSpPr>
            <p:cNvPr id="5" name="任意多边形 4"/>
            <p:cNvSpPr/>
            <p:nvPr/>
          </p:nvSpPr>
          <p:spPr>
            <a:xfrm>
              <a:off x="1" y="2947547"/>
              <a:ext cx="9143999" cy="2297356"/>
            </a:xfrm>
            <a:custGeom>
              <a:avLst/>
              <a:gdLst>
                <a:gd name="connsiteX0" fmla="*/ 9143999 w 9143999"/>
                <a:gd name="connsiteY0" fmla="*/ 0 h 2051818"/>
                <a:gd name="connsiteX1" fmla="*/ 9143999 w 9143999"/>
                <a:gd name="connsiteY1" fmla="*/ 2051818 h 2051818"/>
                <a:gd name="connsiteX2" fmla="*/ 0 w 9143999"/>
                <a:gd name="connsiteY2" fmla="*/ 2051818 h 2051818"/>
                <a:gd name="connsiteX3" fmla="*/ 0 w 9143999"/>
                <a:gd name="connsiteY3" fmla="*/ 1204077 h 2051818"/>
                <a:gd name="connsiteX4" fmla="*/ 6027 w 9143999"/>
                <a:gd name="connsiteY4" fmla="*/ 1207403 h 2051818"/>
                <a:gd name="connsiteX5" fmla="*/ 7674511 w 9143999"/>
                <a:gd name="connsiteY5" fmla="*/ 718908 h 2051818"/>
                <a:gd name="connsiteX6" fmla="*/ 9044856 w 9143999"/>
                <a:gd name="connsiteY6" fmla="*/ 57555 h 2051818"/>
                <a:gd name="connsiteX7" fmla="*/ 9143999 w 9143999"/>
                <a:gd name="connsiteY7" fmla="*/ 0 h 20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051818">
                  <a:moveTo>
                    <a:pt x="9143999" y="0"/>
                  </a:moveTo>
                  <a:lnTo>
                    <a:pt x="9143999" y="2051818"/>
                  </a:lnTo>
                  <a:lnTo>
                    <a:pt x="0" y="2051818"/>
                  </a:lnTo>
                  <a:lnTo>
                    <a:pt x="0" y="1204077"/>
                  </a:lnTo>
                  <a:lnTo>
                    <a:pt x="6027" y="1207403"/>
                  </a:lnTo>
                  <a:cubicBezTo>
                    <a:pt x="2066505" y="2238985"/>
                    <a:pt x="5621740" y="1499327"/>
                    <a:pt x="7674511" y="718908"/>
                  </a:cubicBezTo>
                  <a:cubicBezTo>
                    <a:pt x="8085065" y="562824"/>
                    <a:pt x="8552064" y="336225"/>
                    <a:pt x="9044856" y="57555"/>
                  </a:cubicBezTo>
                  <a:lnTo>
                    <a:pt x="9143999" y="0"/>
                  </a:lnTo>
                  <a:close/>
                </a:path>
              </a:pathLst>
            </a:custGeom>
            <a:gradFill>
              <a:gsLst>
                <a:gs pos="0">
                  <a:srgbClr val="0178E9">
                    <a:alpha val="60000"/>
                  </a:srgbClr>
                </a:gs>
                <a:gs pos="100000">
                  <a:srgbClr val="0178E9">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5"/>
            <p:cNvSpPr/>
            <p:nvPr/>
          </p:nvSpPr>
          <p:spPr>
            <a:xfrm>
              <a:off x="1" y="3559995"/>
              <a:ext cx="9143999" cy="2215237"/>
            </a:xfrm>
            <a:custGeom>
              <a:avLst/>
              <a:gdLst>
                <a:gd name="connsiteX0" fmla="*/ 9143999 w 9143999"/>
                <a:gd name="connsiteY0" fmla="*/ 0 h 3478011"/>
                <a:gd name="connsiteX1" fmla="*/ 9143999 w 9143999"/>
                <a:gd name="connsiteY1" fmla="*/ 1393716 h 3478011"/>
                <a:gd name="connsiteX2" fmla="*/ 9143999 w 9143999"/>
                <a:gd name="connsiteY2" fmla="*/ 1513865 h 3478011"/>
                <a:gd name="connsiteX3" fmla="*/ 9143999 w 9143999"/>
                <a:gd name="connsiteY3" fmla="*/ 3478011 h 3478011"/>
                <a:gd name="connsiteX4" fmla="*/ 0 w 9143999"/>
                <a:gd name="connsiteY4" fmla="*/ 3478011 h 3478011"/>
                <a:gd name="connsiteX5" fmla="*/ 0 w 9143999"/>
                <a:gd name="connsiteY5" fmla="*/ 1513865 h 3478011"/>
                <a:gd name="connsiteX6" fmla="*/ 0 w 9143999"/>
                <a:gd name="connsiteY6" fmla="*/ 1393716 h 3478011"/>
                <a:gd name="connsiteX7" fmla="*/ 0 w 9143999"/>
                <a:gd name="connsiteY7" fmla="*/ 846204 h 3478011"/>
                <a:gd name="connsiteX8" fmla="*/ 303379 w 9143999"/>
                <a:gd name="connsiteY8" fmla="*/ 970246 h 3478011"/>
                <a:gd name="connsiteX9" fmla="*/ 8360497 w 9143999"/>
                <a:gd name="connsiteY9" fmla="*/ 342756 h 3478011"/>
                <a:gd name="connsiteX10" fmla="*/ 8941037 w 9143999"/>
                <a:gd name="connsiteY10" fmla="*/ 98098 h 347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3999" h="3478011">
                  <a:moveTo>
                    <a:pt x="9143999" y="0"/>
                  </a:moveTo>
                  <a:lnTo>
                    <a:pt x="9143999" y="1393716"/>
                  </a:lnTo>
                  <a:lnTo>
                    <a:pt x="9143999" y="1513865"/>
                  </a:lnTo>
                  <a:lnTo>
                    <a:pt x="9143999" y="3478011"/>
                  </a:lnTo>
                  <a:lnTo>
                    <a:pt x="0" y="3478011"/>
                  </a:lnTo>
                  <a:lnTo>
                    <a:pt x="0" y="1513865"/>
                  </a:lnTo>
                  <a:lnTo>
                    <a:pt x="0" y="1393716"/>
                  </a:lnTo>
                  <a:lnTo>
                    <a:pt x="0" y="846204"/>
                  </a:lnTo>
                  <a:lnTo>
                    <a:pt x="303379" y="970246"/>
                  </a:lnTo>
                  <a:cubicBezTo>
                    <a:pt x="2685816" y="1852356"/>
                    <a:pt x="6241504" y="1135756"/>
                    <a:pt x="8360497" y="342756"/>
                  </a:cubicBezTo>
                  <a:cubicBezTo>
                    <a:pt x="8544757" y="273800"/>
                    <a:pt x="8739002" y="191802"/>
                    <a:pt x="8941037" y="98098"/>
                  </a:cubicBezTo>
                  <a:close/>
                </a:path>
              </a:pathLst>
            </a:custGeom>
            <a:gradFill flip="none" rotWithShape="1">
              <a:gsLst>
                <a:gs pos="26000">
                  <a:schemeClr val="bg1"/>
                </a:gs>
                <a:gs pos="100000">
                  <a:srgbClr val="DFDFDF">
                    <a:lumMod val="52000"/>
                    <a:lumOff val="4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ea typeface="微软雅黑" panose="020B0503020204020204" pitchFamily="34" charset="-122"/>
              </a:endParaRPr>
            </a:p>
          </p:txBody>
        </p:sp>
      </p:grpSp>
      <p:sp>
        <p:nvSpPr>
          <p:cNvPr id="2" name="标题 1"/>
          <p:cNvSpPr>
            <a:spLocks noGrp="1"/>
          </p:cNvSpPr>
          <p:nvPr>
            <p:ph type="title"/>
          </p:nvPr>
        </p:nvSpPr>
        <p:spPr>
          <a:xfrm>
            <a:off x="115209" y="87084"/>
            <a:ext cx="822960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72000" rIns="0" bIns="72000"/>
          <a:lstStyle>
            <a:lvl1pPr algn="l" rtl="0" eaLnBrk="0" fontAlgn="base" hangingPunct="0">
              <a:spcBef>
                <a:spcPct val="0"/>
              </a:spcBef>
              <a:spcAft>
                <a:spcPct val="0"/>
              </a:spcAft>
              <a:defRPr lang="zh-CN" altLang="en-US" sz="3200" b="0" kern="1200">
                <a:solidFill>
                  <a:schemeClr val="bg1"/>
                </a:solidFill>
                <a:latin typeface="微软雅黑" panose="020B0503020204020204"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pic>
        <p:nvPicPr>
          <p:cNvPr id="9" name="图片 8" descr="index.png"/>
          <p:cNvPicPr>
            <a:picLocks noChangeAspect="1"/>
          </p:cNvPicPr>
          <p:nvPr userDrawn="1"/>
        </p:nvPicPr>
        <p:blipFill>
          <a:blip r:embed="rId2" cstate="print"/>
          <a:stretch>
            <a:fillRect/>
          </a:stretch>
        </p:blipFill>
        <p:spPr>
          <a:xfrm>
            <a:off x="8098970" y="65314"/>
            <a:ext cx="960659" cy="500744"/>
          </a:xfrm>
          <a:prstGeom prst="rect">
            <a:avLst/>
          </a:prstGeom>
        </p:spPr>
      </p:pic>
    </p:spTree>
  </p:cSld>
  <p:clrMapOvr>
    <a:masterClrMapping/>
  </p:clrMapOvr>
  <p:transition advClick="0"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grpSp>
        <p:nvGrpSpPr>
          <p:cNvPr id="9" name="组合 8"/>
          <p:cNvGrpSpPr/>
          <p:nvPr userDrawn="1"/>
        </p:nvGrpSpPr>
        <p:grpSpPr>
          <a:xfrm>
            <a:off x="0" y="0"/>
            <a:ext cx="9144000" cy="5193556"/>
            <a:chOff x="0" y="-50056"/>
            <a:chExt cx="9144000" cy="519355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p:nvGrpSpPr>
          <p:grpSpPr>
            <a:xfrm>
              <a:off x="0" y="-50056"/>
              <a:ext cx="9144000" cy="509969"/>
              <a:chOff x="0" y="-50055"/>
              <a:chExt cx="9144000" cy="395910"/>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9" name="矩形 18"/>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20" name="矩形 19"/>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4" name="组合 3"/>
          <p:cNvGrpSpPr/>
          <p:nvPr userDrawn="1"/>
        </p:nvGrpSpPr>
        <p:grpSpPr>
          <a:xfrm>
            <a:off x="0" y="0"/>
            <a:ext cx="9144000" cy="5193556"/>
            <a:chOff x="0" y="-50056"/>
            <a:chExt cx="9144000" cy="519355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3" name="组合 2"/>
          <p:cNvGrpSpPr/>
          <p:nvPr userDrawn="1"/>
        </p:nvGrpSpPr>
        <p:grpSpPr>
          <a:xfrm>
            <a:off x="0" y="0"/>
            <a:ext cx="9144000" cy="5193556"/>
            <a:chOff x="0" y="-50056"/>
            <a:chExt cx="9144000" cy="5193556"/>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6" name="组合 5"/>
          <p:cNvGrpSpPr/>
          <p:nvPr userDrawn="1"/>
        </p:nvGrpSpPr>
        <p:grpSpPr>
          <a:xfrm>
            <a:off x="0" y="-50056"/>
            <a:ext cx="9144000" cy="509969"/>
            <a:chOff x="0" y="-50055"/>
            <a:chExt cx="9144000" cy="39591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grpSp>
        <p:nvGrpSpPr>
          <p:cNvPr id="7" name="组合 6"/>
          <p:cNvGrpSpPr/>
          <p:nvPr userDrawn="1"/>
        </p:nvGrpSpPr>
        <p:grpSpPr>
          <a:xfrm>
            <a:off x="0" y="0"/>
            <a:ext cx="9144000" cy="5193556"/>
            <a:chOff x="0" y="-50056"/>
            <a:chExt cx="9144000" cy="5193556"/>
          </a:xfrm>
        </p:grpSpPr>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9" name="组合 8"/>
            <p:cNvGrpSpPr/>
            <p:nvPr userDrawn="1"/>
          </p:nvGrpSpPr>
          <p:grpSpPr>
            <a:xfrm>
              <a:off x="0" y="-50056"/>
              <a:ext cx="9144000" cy="509969"/>
              <a:chOff x="0" y="-50055"/>
              <a:chExt cx="9144000" cy="395910"/>
            </a:xfrm>
          </p:grpSpPr>
          <p:pic>
            <p:nvPicPr>
              <p:cNvPr id="10" name="图片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1" name="矩形 10"/>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12" name="矩形 11"/>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13.e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14.e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5.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8" name="矩形 47"/>
          <p:cNvSpPr/>
          <p:nvPr/>
        </p:nvSpPr>
        <p:spPr>
          <a:xfrm>
            <a:off x="6719468" y="252782"/>
            <a:ext cx="2414745" cy="1177235"/>
          </a:xfrm>
          <a:prstGeom prst="rect">
            <a:avLst/>
          </a:prstGeom>
        </p:spPr>
        <p:txBody>
          <a:bodyPr wrap="none" lIns="68571" tIns="34285" rIns="68571" bIns="34285">
            <a:spAutoFit/>
          </a:bodyPr>
          <a:lstStyle/>
          <a:p>
            <a:pPr algn="r"/>
            <a:r>
              <a:rPr lang="en-US" altLang="zh-CN" sz="7200" b="1" dirty="0" smtClean="0">
                <a:solidFill>
                  <a:srgbClr val="005DA2"/>
                </a:solidFill>
                <a:latin typeface="微软雅黑" panose="020B0503020204020204" pitchFamily="34" charset="-122"/>
                <a:ea typeface="微软雅黑" panose="020B0503020204020204" pitchFamily="34" charset="-122"/>
              </a:rPr>
              <a:t>2024</a:t>
            </a:r>
            <a:endParaRPr lang="en-US" altLang="zh-CN" sz="72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2411760" y="1717637"/>
            <a:ext cx="6732240" cy="193423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平行四边形 13"/>
          <p:cNvSpPr/>
          <p:nvPr/>
        </p:nvSpPr>
        <p:spPr>
          <a:xfrm>
            <a:off x="-633060" y="1667695"/>
            <a:ext cx="4073415" cy="2366272"/>
          </a:xfrm>
          <a:prstGeom prst="parallelogram">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Rectangle 3"/>
          <p:cNvSpPr txBox="1">
            <a:spLocks noChangeArrowheads="1"/>
          </p:cNvSpPr>
          <p:nvPr/>
        </p:nvSpPr>
        <p:spPr>
          <a:xfrm>
            <a:off x="3558114" y="2994070"/>
            <a:ext cx="5566410" cy="7298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en-US" altLang="zh-CN" sz="2400" b="1" dirty="0" smtClean="0">
                <a:solidFill>
                  <a:schemeClr val="bg1"/>
                </a:solidFill>
                <a:latin typeface="微软雅黑" panose="020B0503020204020204" pitchFamily="34" charset="-122"/>
                <a:ea typeface="微软雅黑" panose="020B0503020204020204" pitchFamily="34" charset="-122"/>
              </a:rPr>
              <a:t>4</a:t>
            </a:r>
            <a:r>
              <a:rPr lang="zh-CN" altLang="en-US" sz="2400" b="1" dirty="0" smtClean="0">
                <a:solidFill>
                  <a:schemeClr val="bg1"/>
                </a:solidFill>
                <a:latin typeface="微软雅黑" panose="020B0503020204020204" pitchFamily="34" charset="-122"/>
                <a:ea typeface="微软雅黑" panose="020B0503020204020204" pitchFamily="34" charset="-122"/>
              </a:rPr>
              <a:t>章 数组</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642241" y="3075806"/>
            <a:ext cx="5491972" cy="0"/>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a:xfrm>
            <a:off x="3440703" y="3817952"/>
            <a:ext cx="2098593" cy="276860"/>
          </a:xfrm>
          <a:prstGeom prst="rect">
            <a:avLst/>
          </a:prstGeom>
          <a:noFill/>
        </p:spPr>
        <p:txBody>
          <a:bodyPr wrap="square" lIns="0" tIns="0" rIns="0" bIns="0"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主讲</a:t>
            </a:r>
            <a:r>
              <a:rPr lang="zh-CN" altLang="en-US" b="1" dirty="0" smtClean="0">
                <a:solidFill>
                  <a:srgbClr val="005DA2"/>
                </a:solidFill>
                <a:latin typeface="微软雅黑" panose="020B0503020204020204" pitchFamily="34" charset="-122"/>
                <a:ea typeface="微软雅黑" panose="020B0503020204020204" pitchFamily="34" charset="-122"/>
              </a:rPr>
              <a:t>：任焕海</a:t>
            </a:r>
            <a:endParaRPr lang="en-US" altLang="zh-CN" b="1" dirty="0">
              <a:solidFill>
                <a:srgbClr val="005DA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89960" y="1830070"/>
            <a:ext cx="5692140" cy="1246495"/>
          </a:xfrm>
          <a:prstGeom prst="rect">
            <a:avLst/>
          </a:prstGeom>
          <a:noFill/>
        </p:spPr>
        <p:txBody>
          <a:bodyPr wrap="square" rtlCol="0" anchor="t">
            <a:spAutoFit/>
          </a:bodyPr>
          <a:lstStyle/>
          <a:p>
            <a:pPr algn="ctr">
              <a:lnSpc>
                <a:spcPts val="4500"/>
              </a:lnSpc>
            </a:pPr>
            <a:r>
              <a:rPr lang="en-US" altLang="zh-CN" sz="3600" b="1" dirty="0" smtClean="0">
                <a:solidFill>
                  <a:schemeClr val="bg1"/>
                </a:solidFill>
                <a:latin typeface="微软雅黑" panose="020B0503020204020204" pitchFamily="34" charset="-122"/>
                <a:ea typeface="微软雅黑" panose="020B0503020204020204" pitchFamily="34" charset="-122"/>
              </a:rPr>
              <a:t>Java</a:t>
            </a:r>
            <a:r>
              <a:rPr lang="zh-CN" altLang="en-US" sz="3600" b="1" dirty="0" smtClean="0">
                <a:solidFill>
                  <a:schemeClr val="bg1"/>
                </a:solidFill>
                <a:latin typeface="微软雅黑" panose="020B0503020204020204" pitchFamily="34" charset="-122"/>
                <a:ea typeface="微软雅黑" panose="020B0503020204020204" pitchFamily="34" charset="-122"/>
              </a:rPr>
              <a:t>程序设计</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lnSpc>
                <a:spcPts val="4500"/>
              </a:lnSpc>
            </a:pPr>
            <a:r>
              <a:rPr lang="zh-CN" altLang="en-US" sz="3600" b="1" dirty="0" smtClean="0">
                <a:solidFill>
                  <a:schemeClr val="bg1"/>
                </a:solidFill>
                <a:latin typeface="微软雅黑" panose="020B0503020204020204" pitchFamily="34" charset="-122"/>
                <a:ea typeface="微软雅黑" panose="020B0503020204020204" pitchFamily="34" charset="-122"/>
              </a:rPr>
              <a:t>实用教程</a:t>
            </a:r>
            <a:endParaRPr lang="zh-CN" sz="36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t="24665" b="26776"/>
          <a:stretch>
            <a:fillRect/>
          </a:stretch>
        </p:blipFill>
        <p:spPr>
          <a:xfrm>
            <a:off x="100909" y="144016"/>
            <a:ext cx="2166835" cy="555526"/>
          </a:xfrm>
          <a:prstGeom prst="rect">
            <a:avLst/>
          </a:prstGeom>
        </p:spPr>
      </p:pic>
    </p:spTree>
  </p:cSld>
  <p:clrMapOvr>
    <a:masterClrMapping/>
  </p:clrMapOvr>
  <p:transition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653308"/>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程序举例：利用随机方法产生</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个学生的成绩，并求平均成绩</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//Demo0402.java</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public class Demo0402 {</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public static void main(String </a:t>
            </a:r>
            <a:r>
              <a:rPr lang="en-US" altLang="zh-CN" sz="1100" dirty="0" err="1">
                <a:ea typeface="微软雅黑" panose="020B0503020204020204" pitchFamily="34" charset="-122"/>
                <a:cs typeface="微软雅黑" panose="020B0503020204020204" pitchFamily="34" charset="-122"/>
                <a:sym typeface="+mn-ea"/>
              </a:rPr>
              <a:t>args</a:t>
            </a:r>
            <a:r>
              <a:rPr lang="en-US" altLang="zh-CN" sz="11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100" dirty="0" err="1">
                <a:ea typeface="微软雅黑" panose="020B0503020204020204" pitchFamily="34" charset="-122"/>
                <a:cs typeface="微软雅黑" panose="020B0503020204020204" pitchFamily="34" charset="-122"/>
                <a:sym typeface="+mn-ea"/>
              </a:rPr>
              <a:t>int</a:t>
            </a:r>
            <a:r>
              <a:rPr lang="en-US" altLang="zh-CN" sz="1100" dirty="0">
                <a:ea typeface="微软雅黑" panose="020B0503020204020204" pitchFamily="34" charset="-122"/>
                <a:cs typeface="微软雅黑" panose="020B0503020204020204" pitchFamily="34" charset="-122"/>
                <a:sym typeface="+mn-ea"/>
              </a:rPr>
              <a:t> sum = 0;</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r>
              <a:rPr lang="en-US" altLang="zh-CN" sz="1100" dirty="0" err="1">
                <a:ea typeface="微软雅黑" panose="020B0503020204020204" pitchFamily="34" charset="-122"/>
                <a:cs typeface="微软雅黑" panose="020B0503020204020204" pitchFamily="34" charset="-122"/>
                <a:sym typeface="+mn-ea"/>
              </a:rPr>
              <a:t>int</a:t>
            </a:r>
            <a:r>
              <a:rPr lang="en-US" altLang="zh-CN" sz="1100" dirty="0">
                <a:ea typeface="微软雅黑" panose="020B0503020204020204" pitchFamily="34" charset="-122"/>
                <a:cs typeface="微软雅黑" panose="020B0503020204020204" pitchFamily="34" charset="-122"/>
                <a:sym typeface="+mn-ea"/>
              </a:rPr>
              <a:t> score[] = new </a:t>
            </a:r>
            <a:r>
              <a:rPr lang="en-US" altLang="zh-CN" sz="1100" dirty="0" err="1">
                <a:ea typeface="微软雅黑" panose="020B0503020204020204" pitchFamily="34" charset="-122"/>
                <a:cs typeface="微软雅黑" panose="020B0503020204020204" pitchFamily="34" charset="-122"/>
                <a:sym typeface="+mn-ea"/>
              </a:rPr>
              <a:t>int</a:t>
            </a:r>
            <a:r>
              <a:rPr lang="en-US" altLang="zh-CN" sz="1100" dirty="0">
                <a:ea typeface="微软雅黑" panose="020B0503020204020204" pitchFamily="34" charset="-122"/>
                <a:cs typeface="微软雅黑" panose="020B0503020204020204" pitchFamily="34" charset="-122"/>
                <a:sym typeface="+mn-ea"/>
              </a:rPr>
              <a:t>[10];</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r>
              <a:rPr lang="en-US" altLang="zh-CN" sz="1100" dirty="0" err="1">
                <a:ea typeface="微软雅黑" panose="020B0503020204020204" pitchFamily="34" charset="-122"/>
                <a:cs typeface="微软雅黑" panose="020B0503020204020204" pitchFamily="34" charset="-122"/>
                <a:sym typeface="+mn-ea"/>
              </a:rPr>
              <a:t>System.out.println</a:t>
            </a:r>
            <a:r>
              <a:rPr lang="en-US" altLang="zh-CN" sz="1100" dirty="0">
                <a:ea typeface="微软雅黑" panose="020B0503020204020204" pitchFamily="34" charset="-122"/>
                <a:cs typeface="微软雅黑" panose="020B0503020204020204" pitchFamily="34" charset="-122"/>
                <a:sym typeface="+mn-ea"/>
              </a:rPr>
              <a:t>("</a:t>
            </a:r>
            <a:r>
              <a:rPr lang="zh-CN" altLang="en-US" sz="1100" dirty="0">
                <a:ea typeface="微软雅黑" panose="020B0503020204020204" pitchFamily="34" charset="-122"/>
                <a:cs typeface="微软雅黑" panose="020B0503020204020204" pitchFamily="34" charset="-122"/>
                <a:sym typeface="+mn-ea"/>
              </a:rPr>
              <a:t>随机产生的</a:t>
            </a:r>
            <a:r>
              <a:rPr lang="en-US" altLang="zh-CN" sz="1100" dirty="0">
                <a:ea typeface="微软雅黑" panose="020B0503020204020204" pitchFamily="34" charset="-122"/>
                <a:cs typeface="微软雅黑" panose="020B0503020204020204" pitchFamily="34" charset="-122"/>
                <a:sym typeface="+mn-ea"/>
              </a:rPr>
              <a:t>10</a:t>
            </a:r>
            <a:r>
              <a:rPr lang="zh-CN" altLang="en-US" sz="1100" dirty="0">
                <a:ea typeface="微软雅黑" panose="020B0503020204020204" pitchFamily="34" charset="-122"/>
                <a:cs typeface="微软雅黑" panose="020B0503020204020204" pitchFamily="34" charset="-122"/>
                <a:sym typeface="+mn-ea"/>
              </a:rPr>
              <a:t>个学生的成绩为：</a:t>
            </a:r>
            <a:r>
              <a:rPr lang="en-US" altLang="zh-CN" sz="11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for (</a:t>
            </a:r>
            <a:r>
              <a:rPr lang="en-US" altLang="zh-CN" sz="1100" dirty="0" err="1">
                <a:ea typeface="微软雅黑" panose="020B0503020204020204" pitchFamily="34" charset="-122"/>
                <a:cs typeface="微软雅黑" panose="020B0503020204020204" pitchFamily="34" charset="-122"/>
                <a:sym typeface="+mn-ea"/>
              </a:rPr>
              <a:t>int</a:t>
            </a:r>
            <a:r>
              <a:rPr lang="en-US" altLang="zh-CN" sz="1100" dirty="0">
                <a:ea typeface="微软雅黑" panose="020B0503020204020204" pitchFamily="34" charset="-122"/>
                <a:cs typeface="微软雅黑" panose="020B0503020204020204" pitchFamily="34" charset="-122"/>
                <a:sym typeface="+mn-ea"/>
              </a:rPr>
              <a:t> k = 0; k &lt; </a:t>
            </a:r>
            <a:r>
              <a:rPr lang="en-US" altLang="zh-CN" sz="1100" dirty="0" err="1">
                <a:ea typeface="微软雅黑" panose="020B0503020204020204" pitchFamily="34" charset="-122"/>
                <a:cs typeface="微软雅黑" panose="020B0503020204020204" pitchFamily="34" charset="-122"/>
                <a:sym typeface="+mn-ea"/>
              </a:rPr>
              <a:t>score.length</a:t>
            </a:r>
            <a:r>
              <a:rPr lang="en-US" altLang="zh-CN" sz="1100" dirty="0">
                <a:ea typeface="微软雅黑" panose="020B0503020204020204" pitchFamily="34" charset="-122"/>
                <a:cs typeface="微软雅黑" panose="020B0503020204020204" pitchFamily="34" charset="-122"/>
                <a:sym typeface="+mn-ea"/>
              </a:rPr>
              <a:t>; k++) {</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score[k] = (</a:t>
            </a:r>
            <a:r>
              <a:rPr lang="en-US" altLang="zh-CN" sz="1100" dirty="0" err="1">
                <a:ea typeface="微软雅黑" panose="020B0503020204020204" pitchFamily="34" charset="-122"/>
                <a:cs typeface="微软雅黑" panose="020B0503020204020204" pitchFamily="34" charset="-122"/>
                <a:sym typeface="+mn-ea"/>
              </a:rPr>
              <a:t>int</a:t>
            </a:r>
            <a:r>
              <a:rPr lang="en-US" altLang="zh-CN" sz="1100" dirty="0">
                <a:ea typeface="微软雅黑" panose="020B0503020204020204" pitchFamily="34" charset="-122"/>
                <a:cs typeface="微软雅黑" panose="020B0503020204020204" pitchFamily="34" charset="-122"/>
                <a:sym typeface="+mn-ea"/>
              </a:rPr>
              <a:t>) (</a:t>
            </a:r>
            <a:r>
              <a:rPr lang="en-US" altLang="zh-CN" sz="1100" dirty="0" err="1">
                <a:ea typeface="微软雅黑" panose="020B0503020204020204" pitchFamily="34" charset="-122"/>
                <a:cs typeface="微软雅黑" panose="020B0503020204020204" pitchFamily="34" charset="-122"/>
                <a:sym typeface="+mn-ea"/>
              </a:rPr>
              <a:t>Math.random</a:t>
            </a:r>
            <a:r>
              <a:rPr lang="en-US" altLang="zh-CN" sz="1100" dirty="0">
                <a:ea typeface="微软雅黑" panose="020B0503020204020204" pitchFamily="34" charset="-122"/>
                <a:cs typeface="微软雅黑" panose="020B0503020204020204" pitchFamily="34" charset="-122"/>
                <a:sym typeface="+mn-ea"/>
              </a:rPr>
              <a:t>() * 101);// </a:t>
            </a:r>
            <a:r>
              <a:rPr lang="zh-CN" altLang="en-US" sz="1100" dirty="0">
                <a:ea typeface="微软雅黑" panose="020B0503020204020204" pitchFamily="34" charset="-122"/>
                <a:cs typeface="微软雅黑" panose="020B0503020204020204" pitchFamily="34" charset="-122"/>
                <a:sym typeface="+mn-ea"/>
              </a:rPr>
              <a:t>利用</a:t>
            </a:r>
            <a:r>
              <a:rPr lang="en-US" altLang="zh-CN" sz="1100" dirty="0" err="1">
                <a:ea typeface="微软雅黑" panose="020B0503020204020204" pitchFamily="34" charset="-122"/>
                <a:cs typeface="微软雅黑" panose="020B0503020204020204" pitchFamily="34" charset="-122"/>
                <a:sym typeface="+mn-ea"/>
              </a:rPr>
              <a:t>Math.random</a:t>
            </a:r>
            <a:r>
              <a:rPr lang="en-US" altLang="zh-CN" sz="1100" dirty="0">
                <a:ea typeface="微软雅黑" panose="020B0503020204020204" pitchFamily="34" charset="-122"/>
                <a:cs typeface="微软雅黑" panose="020B0503020204020204" pitchFamily="34" charset="-122"/>
                <a:sym typeface="+mn-ea"/>
              </a:rPr>
              <a:t>()</a:t>
            </a:r>
            <a:r>
              <a:rPr lang="zh-CN" altLang="en-US" sz="1100" dirty="0">
                <a:ea typeface="微软雅黑" panose="020B0503020204020204" pitchFamily="34" charset="-122"/>
                <a:cs typeface="微软雅黑" panose="020B0503020204020204" pitchFamily="34" charset="-122"/>
                <a:sym typeface="+mn-ea"/>
              </a:rPr>
              <a:t>产生随机数</a:t>
            </a:r>
          </a:p>
          <a:p>
            <a:pPr lvl="0" indent="457200">
              <a:spcBef>
                <a:spcPct val="0"/>
              </a:spcBef>
            </a:pPr>
            <a:r>
              <a:rPr lang="zh-CN" altLang="en-US" sz="1100" dirty="0">
                <a:ea typeface="微软雅黑" panose="020B0503020204020204" pitchFamily="34" charset="-122"/>
                <a:cs typeface="微软雅黑" panose="020B0503020204020204" pitchFamily="34" charset="-122"/>
                <a:sym typeface="+mn-ea"/>
              </a:rPr>
              <a:t>			</a:t>
            </a:r>
            <a:r>
              <a:rPr lang="en-US" altLang="zh-CN" sz="1100" dirty="0" err="1">
                <a:ea typeface="微软雅黑" panose="020B0503020204020204" pitchFamily="34" charset="-122"/>
                <a:cs typeface="微软雅黑" panose="020B0503020204020204" pitchFamily="34" charset="-122"/>
                <a:sym typeface="+mn-ea"/>
              </a:rPr>
              <a:t>System.out.print</a:t>
            </a:r>
            <a:r>
              <a:rPr lang="en-US" altLang="zh-CN" sz="1100" dirty="0">
                <a:ea typeface="微软雅黑" panose="020B0503020204020204" pitchFamily="34" charset="-122"/>
                <a:cs typeface="微软雅黑" panose="020B0503020204020204" pitchFamily="34" charset="-122"/>
                <a:sym typeface="+mn-ea"/>
              </a:rPr>
              <a:t>(score[k] + "\t");</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r>
              <a:rPr lang="en-US" altLang="zh-CN" sz="1100" dirty="0" err="1">
                <a:ea typeface="微软雅黑" panose="020B0503020204020204" pitchFamily="34" charset="-122"/>
                <a:cs typeface="微软雅黑" panose="020B0503020204020204" pitchFamily="34" charset="-122"/>
                <a:sym typeface="+mn-ea"/>
              </a:rPr>
              <a:t>System.out.println</a:t>
            </a:r>
            <a:r>
              <a:rPr lang="en-US" altLang="zh-CN" sz="11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 for</a:t>
            </a:r>
            <a:r>
              <a:rPr lang="zh-CN" altLang="en-US" sz="1100" dirty="0">
                <a:ea typeface="微软雅黑" panose="020B0503020204020204" pitchFamily="34" charset="-122"/>
                <a:cs typeface="微软雅黑" panose="020B0503020204020204" pitchFamily="34" charset="-122"/>
                <a:sym typeface="+mn-ea"/>
              </a:rPr>
              <a:t>循环遍历数组，计算输出平均成绩 *</a:t>
            </a:r>
            <a:r>
              <a:rPr lang="en-US" altLang="zh-CN" sz="11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for (</a:t>
            </a:r>
            <a:r>
              <a:rPr lang="en-US" altLang="zh-CN" sz="1100" dirty="0" err="1">
                <a:ea typeface="微软雅黑" panose="020B0503020204020204" pitchFamily="34" charset="-122"/>
                <a:cs typeface="微软雅黑" panose="020B0503020204020204" pitchFamily="34" charset="-122"/>
                <a:sym typeface="+mn-ea"/>
              </a:rPr>
              <a:t>int</a:t>
            </a:r>
            <a:r>
              <a:rPr lang="en-US" altLang="zh-CN" sz="1100" dirty="0">
                <a:ea typeface="微软雅黑" panose="020B0503020204020204" pitchFamily="34" charset="-122"/>
                <a:cs typeface="微软雅黑" panose="020B0503020204020204" pitchFamily="34" charset="-122"/>
                <a:sym typeface="+mn-ea"/>
              </a:rPr>
              <a:t> k = 0; k &lt; </a:t>
            </a:r>
            <a:r>
              <a:rPr lang="en-US" altLang="zh-CN" sz="1100" dirty="0" err="1">
                <a:ea typeface="微软雅黑" panose="020B0503020204020204" pitchFamily="34" charset="-122"/>
                <a:cs typeface="微软雅黑" panose="020B0503020204020204" pitchFamily="34" charset="-122"/>
                <a:sym typeface="+mn-ea"/>
              </a:rPr>
              <a:t>score.length</a:t>
            </a:r>
            <a:r>
              <a:rPr lang="en-US" altLang="zh-CN" sz="1100" dirty="0">
                <a:ea typeface="微软雅黑" panose="020B0503020204020204" pitchFamily="34" charset="-122"/>
                <a:cs typeface="微软雅黑" panose="020B0503020204020204" pitchFamily="34" charset="-122"/>
                <a:sym typeface="+mn-ea"/>
              </a:rPr>
              <a:t>; k++) {</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sum += score[k];</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r>
              <a:rPr lang="en-US" altLang="zh-CN" sz="1100" dirty="0" err="1">
                <a:ea typeface="微软雅黑" panose="020B0503020204020204" pitchFamily="34" charset="-122"/>
                <a:cs typeface="微软雅黑" panose="020B0503020204020204" pitchFamily="34" charset="-122"/>
                <a:sym typeface="+mn-ea"/>
              </a:rPr>
              <a:t>System.out.println</a:t>
            </a:r>
            <a:r>
              <a:rPr lang="en-US" altLang="zh-CN" sz="1100" dirty="0">
                <a:ea typeface="微软雅黑" panose="020B0503020204020204" pitchFamily="34" charset="-122"/>
                <a:cs typeface="微软雅黑" panose="020B0503020204020204" pitchFamily="34" charset="-122"/>
                <a:sym typeface="+mn-ea"/>
              </a:rPr>
              <a:t>("</a:t>
            </a:r>
            <a:r>
              <a:rPr lang="zh-CN" altLang="en-US" sz="1100" dirty="0">
                <a:ea typeface="微软雅黑" panose="020B0503020204020204" pitchFamily="34" charset="-122"/>
                <a:cs typeface="微软雅黑" panose="020B0503020204020204" pitchFamily="34" charset="-122"/>
                <a:sym typeface="+mn-ea"/>
              </a:rPr>
              <a:t>平均成绩为：</a:t>
            </a:r>
            <a:r>
              <a:rPr lang="en-US" altLang="zh-CN" sz="1100" dirty="0">
                <a:ea typeface="微软雅黑" panose="020B0503020204020204" pitchFamily="34" charset="-122"/>
                <a:cs typeface="微软雅黑" panose="020B0503020204020204" pitchFamily="34" charset="-122"/>
                <a:sym typeface="+mn-ea"/>
              </a:rPr>
              <a:t>" + sum / </a:t>
            </a:r>
            <a:r>
              <a:rPr lang="en-US" altLang="zh-CN" sz="1100" dirty="0" err="1">
                <a:ea typeface="微软雅黑" panose="020B0503020204020204" pitchFamily="34" charset="-122"/>
                <a:cs typeface="微软雅黑" panose="020B0503020204020204" pitchFamily="34" charset="-122"/>
                <a:sym typeface="+mn-ea"/>
              </a:rPr>
              <a:t>score.length</a:t>
            </a:r>
            <a:r>
              <a:rPr lang="en-US" altLang="zh-CN" sz="11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100" dirty="0">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1934845" y="4083918"/>
            <a:ext cx="5274310" cy="989330"/>
          </a:xfrm>
          <a:prstGeom prst="rect">
            <a:avLst/>
          </a:prstGeom>
          <a:ln>
            <a:solidFill>
              <a:schemeClr val="tx1"/>
            </a:solidFill>
          </a:ln>
        </p:spPr>
      </p:pic>
    </p:spTree>
    <p:extLst>
      <p:ext uri="{BB962C8B-B14F-4D97-AF65-F5344CB8AC3E}">
        <p14:creationId xmlns:p14="http://schemas.microsoft.com/office/powerpoint/2010/main" val="2437403880"/>
      </p:ext>
    </p:extLst>
  </p:cSld>
  <p:clrMapOvr>
    <a:masterClrMapping/>
  </p:clrMapOvr>
  <p:transition advClick="0" advTm="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89310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foreach</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循环遍历数组</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foreach</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循环，也称为增强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循环，它是一种简洁的语法结构，用于遍历数组或集合中的元素，而无需使用传统的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循环和索引变量。其语法结构如下：</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 变量名 ： 数组或集合</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循环体</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其中，类型是数组或集合中元素的类型，变量名是一个临时变量，用于存储当前遍历到的元素。在每次循环迭代时，变量名会自动更新为下一个元素的值。在本小节中暂时只讲解遍历数组的过程，集合遍历在后续章节中再详细讲解。</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234264872"/>
      </p:ext>
    </p:extLst>
  </p:cSld>
  <p:clrMapOvr>
    <a:masterClrMapping/>
  </p:clrMapOvr>
  <p:transition advClick="0" advTm="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63022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使用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foreach</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循环改写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Demo0402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文件代码中遍历学生成绩数组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部分，其详细代码如下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Demo0403.java</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Demo0403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public static void main(String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args</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sum = 0;</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score[] = new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[10];</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随机产生的</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个学生的成绩为：</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for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k = 0; k &lt;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score.length</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k++)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score[k] =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Math.random</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 101);// </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利用</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Math.random</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产生随机数</a:t>
            </a:r>
          </a:p>
          <a:p>
            <a:pPr lvl="0" indent="457200">
              <a:spcBef>
                <a:spcPct val="0"/>
              </a:spcBef>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(score[k] + "\t");</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foreach</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循环遍历数组，计算输出平均成绩 *</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for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s : score)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sum += s;</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平均成绩为：</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 sum /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score.length</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1934845" y="3939902"/>
            <a:ext cx="5274310" cy="979170"/>
          </a:xfrm>
          <a:prstGeom prst="rect">
            <a:avLst/>
          </a:prstGeom>
          <a:ln>
            <a:solidFill>
              <a:schemeClr val="tx1"/>
            </a:solidFill>
          </a:ln>
        </p:spPr>
      </p:pic>
    </p:spTree>
    <p:extLst>
      <p:ext uri="{BB962C8B-B14F-4D97-AF65-F5344CB8AC3E}">
        <p14:creationId xmlns:p14="http://schemas.microsoft.com/office/powerpoint/2010/main" val="891777809"/>
      </p:ext>
    </p:extLst>
  </p:cSld>
  <p:clrMapOvr>
    <a:masterClrMapping/>
  </p:clrMapOvr>
  <p:transition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633302"/>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）数组排序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数组排序是较为常用的数组操作应用。本小节介绍两种常见的排序算法，冒泡排序与选择排序</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nSpc>
                <a:spcPct val="125000"/>
              </a:lnSpc>
              <a:spcBef>
                <a:spcPct val="0"/>
              </a:spcBef>
              <a:spcAft>
                <a:spcPct val="35000"/>
              </a:spcAft>
              <a:buFont typeface="Wingdings" pitchFamily="2" charset="2"/>
              <a:buChar char="u"/>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冒泡排序</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冒泡排序，顾名思义数组中的数据就像水中的气泡，小的数据向上浮，大的数据往下沉，最终使整个数组中的数据有序。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冒泡排序的算法思想如下：</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从第一个元素开始，比较相邻的元素。如果第一个比第二个大，就交换他们两个；</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对每一对相邻元素做同样的工作，从开始第一对到结尾的最后一对。经过这一趟比较和交换，最后的元素这一趟比较中最大的数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针对所有的元素重复以上的步骤</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和步骤</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持续每次对越来越少的元素重复上面的步骤，直到没有任何一对数字需要比较。</a:t>
            </a:r>
            <a:endPar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91235030"/>
      </p:ext>
    </p:extLst>
  </p:cSld>
  <p:clrMapOvr>
    <a:masterClrMapping/>
  </p:clrMapOvr>
  <p:transition advClick="0" advTm="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2277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冒泡排序实现代码如下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//Demo0404.java</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public class Demo0404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public static void main(String[] </a:t>
            </a:r>
            <a:r>
              <a:rPr lang="en-US" altLang="zh-CN" sz="800" dirty="0" err="1">
                <a:solidFill>
                  <a:schemeClr val="tx2"/>
                </a:solidFill>
                <a:ea typeface="微软雅黑" panose="020B0503020204020204" pitchFamily="34" charset="-122"/>
                <a:cs typeface="微软雅黑" panose="020B0503020204020204" pitchFamily="34" charset="-122"/>
                <a:sym typeface="+mn-ea"/>
              </a:rPr>
              <a:t>args</a:t>
            </a: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a[] = { 18, 42, 11, 9, 60, 31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System.out.println</a:t>
            </a:r>
            <a:r>
              <a:rPr lang="en-US" altLang="zh-CN" sz="800" dirty="0">
                <a:solidFill>
                  <a:schemeClr val="tx2"/>
                </a:solidFill>
                <a:ea typeface="微软雅黑" panose="020B0503020204020204" pitchFamily="34" charset="-122"/>
                <a:cs typeface="微软雅黑" panose="020B0503020204020204" pitchFamily="34" charset="-122"/>
                <a:sym typeface="+mn-ea"/>
              </a:rPr>
              <a:t>("</a:t>
            </a:r>
            <a:r>
              <a:rPr lang="zh-CN" altLang="en-US" sz="800" dirty="0">
                <a:solidFill>
                  <a:schemeClr val="tx2"/>
                </a:solidFill>
                <a:ea typeface="微软雅黑" panose="020B0503020204020204" pitchFamily="34" charset="-122"/>
                <a:cs typeface="微软雅黑" panose="020B0503020204020204" pitchFamily="34" charset="-122"/>
                <a:sym typeface="+mn-ea"/>
              </a:rPr>
              <a:t>排序前数组为：</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s : a)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a:t>
            </a:r>
            <a:r>
              <a:rPr lang="en-US" altLang="zh-CN" sz="800" dirty="0">
                <a:solidFill>
                  <a:schemeClr val="tx2"/>
                </a:solidFill>
                <a:ea typeface="微软雅黑" panose="020B0503020204020204" pitchFamily="34" charset="-122"/>
                <a:cs typeface="微软雅黑" panose="020B0503020204020204" pitchFamily="34" charset="-122"/>
                <a:sym typeface="+mn-ea"/>
              </a:rPr>
              <a:t>(s + "\t");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System.out.println</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j = 0; j &lt; 5; j++)// </a:t>
            </a:r>
            <a:r>
              <a:rPr lang="zh-CN" altLang="en-US" sz="800" dirty="0">
                <a:solidFill>
                  <a:schemeClr val="tx2"/>
                </a:solidFill>
                <a:ea typeface="微软雅黑" panose="020B0503020204020204" pitchFamily="34" charset="-122"/>
                <a:cs typeface="微软雅黑" panose="020B0503020204020204" pitchFamily="34" charset="-122"/>
                <a:sym typeface="+mn-ea"/>
              </a:rPr>
              <a:t>外部总共要遍历</a:t>
            </a:r>
            <a:r>
              <a:rPr lang="en-US" altLang="zh-CN" sz="800" dirty="0">
                <a:solidFill>
                  <a:schemeClr val="tx2"/>
                </a:solidFill>
                <a:ea typeface="微软雅黑" panose="020B0503020204020204" pitchFamily="34" charset="-122"/>
                <a:cs typeface="微软雅黑" panose="020B0503020204020204" pitchFamily="34" charset="-122"/>
                <a:sym typeface="+mn-ea"/>
              </a:rPr>
              <a:t>n-1</a:t>
            </a:r>
            <a:r>
              <a:rPr lang="zh-CN" altLang="en-US" sz="800" dirty="0">
                <a:solidFill>
                  <a:schemeClr val="tx2"/>
                </a:solidFill>
                <a:ea typeface="微软雅黑" panose="020B0503020204020204" pitchFamily="34" charset="-122"/>
                <a:cs typeface="微软雅黑" panose="020B0503020204020204" pitchFamily="34" charset="-122"/>
                <a:sym typeface="+mn-ea"/>
              </a:rPr>
              <a:t>次（</a:t>
            </a:r>
            <a:r>
              <a:rPr lang="en-US" altLang="zh-CN" sz="800" dirty="0">
                <a:solidFill>
                  <a:schemeClr val="tx2"/>
                </a:solidFill>
                <a:ea typeface="微软雅黑" panose="020B0503020204020204" pitchFamily="34" charset="-122"/>
                <a:cs typeface="微软雅黑" panose="020B0503020204020204" pitchFamily="34" charset="-122"/>
                <a:sym typeface="+mn-ea"/>
              </a:rPr>
              <a:t>n</a:t>
            </a:r>
            <a:r>
              <a:rPr lang="zh-CN" altLang="en-US" sz="800" dirty="0">
                <a:solidFill>
                  <a:schemeClr val="tx2"/>
                </a:solidFill>
                <a:ea typeface="微软雅黑" panose="020B0503020204020204" pitchFamily="34" charset="-122"/>
                <a:cs typeface="微软雅黑" panose="020B0503020204020204" pitchFamily="34" charset="-122"/>
                <a:sym typeface="+mn-ea"/>
              </a:rPr>
              <a:t>为元素个数）</a:t>
            </a:r>
          </a:p>
          <a:p>
            <a:pPr lvl="0" indent="457200">
              <a:spcBef>
                <a:spcPct val="0"/>
              </a:spcBef>
            </a:pPr>
            <a:r>
              <a:rPr lang="zh-CN" altLang="en-US"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temp = 0;</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0;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&lt; 5 - j;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zh-CN" altLang="en-US" sz="800" dirty="0">
                <a:solidFill>
                  <a:schemeClr val="tx2"/>
                </a:solidFill>
                <a:ea typeface="微软雅黑" panose="020B0503020204020204" pitchFamily="34" charset="-122"/>
                <a:cs typeface="微软雅黑" panose="020B0503020204020204" pitchFamily="34" charset="-122"/>
                <a:sym typeface="+mn-ea"/>
              </a:rPr>
              <a:t>每一次将最大值放在最后以后，前面的数两者比较次数</a:t>
            </a:r>
            <a:r>
              <a:rPr lang="en-US" altLang="zh-CN" sz="800" dirty="0">
                <a:solidFill>
                  <a:schemeClr val="tx2"/>
                </a:solidFill>
                <a:ea typeface="微软雅黑" panose="020B0503020204020204" pitchFamily="34" charset="-122"/>
                <a:cs typeface="微软雅黑" panose="020B0503020204020204" pitchFamily="34" charset="-122"/>
                <a:sym typeface="+mn-ea"/>
              </a:rPr>
              <a:t>-1</a:t>
            </a:r>
            <a:r>
              <a:rPr lang="zh-CN" altLang="en-US" sz="800" dirty="0">
                <a:solidFill>
                  <a:schemeClr val="tx2"/>
                </a:solidFill>
                <a:ea typeface="微软雅黑" panose="020B0503020204020204" pitchFamily="34" charset="-122"/>
                <a:cs typeface="微软雅黑" panose="020B0503020204020204" pitchFamily="34" charset="-122"/>
                <a:sym typeface="+mn-ea"/>
              </a:rPr>
              <a:t>，只需要和最大值前面的元素比较</a:t>
            </a:r>
          </a:p>
          <a:p>
            <a:pPr lvl="0" indent="457200">
              <a:spcBef>
                <a:spcPct val="0"/>
              </a:spcBef>
            </a:pPr>
            <a:r>
              <a:rPr lang="zh-CN" altLang="en-US"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if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&gt;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+ 1])// </a:t>
            </a:r>
            <a:r>
              <a:rPr lang="zh-CN" altLang="en-US" sz="800" dirty="0">
                <a:solidFill>
                  <a:schemeClr val="tx2"/>
                </a:solidFill>
                <a:ea typeface="微软雅黑" panose="020B0503020204020204" pitchFamily="34" charset="-122"/>
                <a:cs typeface="微软雅黑" panose="020B0503020204020204" pitchFamily="34" charset="-122"/>
                <a:sym typeface="+mn-ea"/>
              </a:rPr>
              <a:t>比较相邻两者大小关系，如果前面元素大则需要改变位置</a:t>
            </a:r>
          </a:p>
          <a:p>
            <a:pPr lvl="0" indent="457200">
              <a:spcBef>
                <a:spcPct val="0"/>
              </a:spcBef>
            </a:pPr>
            <a:r>
              <a:rPr lang="zh-CN" altLang="en-US"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temp =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zh-CN" altLang="en-US" sz="800" dirty="0">
                <a:solidFill>
                  <a:schemeClr val="tx2"/>
                </a:solidFill>
                <a:ea typeface="微软雅黑" panose="020B0503020204020204" pitchFamily="34" charset="-122"/>
                <a:cs typeface="微软雅黑" panose="020B0503020204020204" pitchFamily="34" charset="-122"/>
                <a:sym typeface="+mn-ea"/>
              </a:rPr>
              <a:t>通过中间量交换两者位置</a:t>
            </a:r>
          </a:p>
          <a:p>
            <a:pPr lvl="0" indent="457200">
              <a:spcBef>
                <a:spcPct val="0"/>
              </a:spcBef>
            </a:pPr>
            <a:r>
              <a:rPr lang="zh-CN" altLang="en-US"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a:solidFill>
                  <a:schemeClr val="tx2"/>
                </a:solidFill>
                <a:ea typeface="微软雅黑" panose="020B0503020204020204" pitchFamily="34" charset="-122"/>
                <a:cs typeface="微软雅黑" panose="020B0503020204020204" pitchFamily="34" charset="-122"/>
                <a:sym typeface="+mn-ea"/>
              </a:rPr>
              <a:t>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+ 1];</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+ 1] = temp;</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System.out.println</a:t>
            </a:r>
            <a:r>
              <a:rPr lang="en-US" altLang="zh-CN" sz="800" dirty="0">
                <a:solidFill>
                  <a:schemeClr val="tx2"/>
                </a:solidFill>
                <a:ea typeface="微软雅黑" panose="020B0503020204020204" pitchFamily="34" charset="-122"/>
                <a:cs typeface="微软雅黑" panose="020B0503020204020204" pitchFamily="34" charset="-122"/>
                <a:sym typeface="+mn-ea"/>
              </a:rPr>
              <a:t>("</a:t>
            </a:r>
            <a:r>
              <a:rPr lang="zh-CN" altLang="en-US" sz="800" dirty="0">
                <a:solidFill>
                  <a:schemeClr val="tx2"/>
                </a:solidFill>
                <a:ea typeface="微软雅黑" panose="020B0503020204020204" pitchFamily="34" charset="-122"/>
                <a:cs typeface="微软雅黑" panose="020B0503020204020204" pitchFamily="34" charset="-122"/>
                <a:sym typeface="+mn-ea"/>
              </a:rPr>
              <a:t>排序后数组为：</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s : a)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a:t>
            </a:r>
            <a:r>
              <a:rPr lang="en-US" altLang="zh-CN" sz="800" dirty="0">
                <a:solidFill>
                  <a:schemeClr val="tx2"/>
                </a:solidFill>
                <a:ea typeface="微软雅黑" panose="020B0503020204020204" pitchFamily="34" charset="-122"/>
                <a:cs typeface="微软雅黑" panose="020B0503020204020204" pitchFamily="34" charset="-122"/>
                <a:sym typeface="+mn-ea"/>
              </a:rPr>
              <a:t>(s + "\t");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5223371" y="3795886"/>
            <a:ext cx="3371215" cy="1218565"/>
          </a:xfrm>
          <a:prstGeom prst="rect">
            <a:avLst/>
          </a:prstGeom>
          <a:ln>
            <a:solidFill>
              <a:schemeClr val="tx1"/>
            </a:solidFill>
          </a:ln>
        </p:spPr>
      </p:pic>
    </p:spTree>
    <p:extLst>
      <p:ext uri="{BB962C8B-B14F-4D97-AF65-F5344CB8AC3E}">
        <p14:creationId xmlns:p14="http://schemas.microsoft.com/office/powerpoint/2010/main" val="4226494527"/>
      </p:ext>
    </p:extLst>
  </p:cSld>
  <p:clrMapOvr>
    <a:masterClrMapping/>
  </p:clrMapOvr>
  <p:transition advClick="0" advTm="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868478"/>
          </a:xfrm>
          <a:prstGeom prst="rect">
            <a:avLst/>
          </a:prstGeom>
          <a:noFill/>
        </p:spPr>
        <p:txBody>
          <a:bodyPr wrap="square" rtlCol="0" anchor="t">
            <a:spAutoFit/>
          </a:bodyPr>
          <a:lstStyle/>
          <a:p>
            <a:pPr marL="285750" lvl="0" indent="-285750">
              <a:lnSpc>
                <a:spcPct val="125000"/>
              </a:lnSpc>
              <a:spcBef>
                <a:spcPct val="0"/>
              </a:spcBef>
              <a:spcAft>
                <a:spcPct val="35000"/>
              </a:spcAft>
              <a:buFont typeface="Wingdings" pitchFamily="2" charset="2"/>
              <a:buChar char="u"/>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选择</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选择排序是一种简单直观的排序算法，简单来说就是选择数组待排序数据中最小的元素与第一个元素交换的方法，一直在待排序数组数据中重复这已操作，直至整个数组元素全部有序。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选择排序的算法思想如下：</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第一轮比较，从第一个元素开始两两比较，找出最小的那个元素，并记录下标，然后与第一个元素进行交换，这样第一个元素位置就有序了；</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第二轮比较，从第二个元素开始两两比较，找出最小的那个元素，并记录下标，然后与第二个元素进行交换，这样第二个元素位置就有序了；</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后面</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以此类推，直到整个数组元素有序即可。</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42417177"/>
      </p:ext>
    </p:extLst>
  </p:cSld>
  <p:clrMapOvr>
    <a:masterClrMapping/>
  </p:clrMapOvr>
  <p:transition advClick="0" advTm="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2277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选择</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排序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//Demo0405.java</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public class Demo0405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public static void main(String[] </a:t>
            </a:r>
            <a:r>
              <a:rPr lang="en-US" altLang="zh-CN" sz="800" dirty="0" err="1">
                <a:solidFill>
                  <a:schemeClr val="tx2"/>
                </a:solidFill>
                <a:ea typeface="微软雅黑" panose="020B0503020204020204" pitchFamily="34" charset="-122"/>
                <a:cs typeface="微软雅黑" panose="020B0503020204020204" pitchFamily="34" charset="-122"/>
                <a:sym typeface="+mn-ea"/>
              </a:rPr>
              <a:t>args</a:t>
            </a: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a[] = { 16, 32, 5, 46, 7, 29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System.out.println</a:t>
            </a:r>
            <a:r>
              <a:rPr lang="en-US" altLang="zh-CN" sz="800" dirty="0">
                <a:solidFill>
                  <a:schemeClr val="tx2"/>
                </a:solidFill>
                <a:ea typeface="微软雅黑" panose="020B0503020204020204" pitchFamily="34" charset="-122"/>
                <a:cs typeface="微软雅黑" panose="020B0503020204020204" pitchFamily="34" charset="-122"/>
                <a:sym typeface="+mn-ea"/>
              </a:rPr>
              <a:t>("</a:t>
            </a:r>
            <a:r>
              <a:rPr lang="zh-CN" altLang="en-US" sz="800" dirty="0">
                <a:solidFill>
                  <a:schemeClr val="tx2"/>
                </a:solidFill>
                <a:ea typeface="微软雅黑" panose="020B0503020204020204" pitchFamily="34" charset="-122"/>
                <a:cs typeface="微软雅黑" panose="020B0503020204020204" pitchFamily="34" charset="-122"/>
                <a:sym typeface="+mn-ea"/>
              </a:rPr>
              <a:t>排序前数组为：</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a)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a:t>
            </a:r>
            <a:r>
              <a:rPr lang="en-US" altLang="zh-CN" sz="800" dirty="0">
                <a:solidFill>
                  <a:schemeClr val="tx2"/>
                </a:solidFill>
                <a:ea typeface="微软雅黑" panose="020B0503020204020204" pitchFamily="34" charset="-122"/>
                <a:cs typeface="微软雅黑" panose="020B0503020204020204" pitchFamily="34" charset="-122"/>
                <a:sym typeface="+mn-ea"/>
              </a:rPr>
              <a:t>(</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System.out.println</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0;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&lt; </a:t>
            </a:r>
            <a:r>
              <a:rPr lang="en-US" altLang="zh-CN" sz="800" dirty="0" err="1">
                <a:solidFill>
                  <a:schemeClr val="tx2"/>
                </a:solidFill>
                <a:ea typeface="微软雅黑" panose="020B0503020204020204" pitchFamily="34" charset="-122"/>
                <a:cs typeface="微软雅黑" panose="020B0503020204020204" pitchFamily="34" charset="-122"/>
                <a:sym typeface="+mn-ea"/>
              </a:rPr>
              <a:t>a.length</a:t>
            </a:r>
            <a:r>
              <a:rPr lang="en-US" altLang="zh-CN" sz="800" dirty="0">
                <a:solidFill>
                  <a:schemeClr val="tx2"/>
                </a:solidFill>
                <a:ea typeface="微软雅黑" panose="020B0503020204020204" pitchFamily="34" charset="-122"/>
                <a:cs typeface="微软雅黑" panose="020B0503020204020204" pitchFamily="34" charset="-122"/>
                <a:sym typeface="+mn-ea"/>
              </a:rPr>
              <a:t> - 1;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t =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j = t + 1; j &lt; </a:t>
            </a:r>
            <a:r>
              <a:rPr lang="en-US" altLang="zh-CN" sz="800" dirty="0" err="1">
                <a:solidFill>
                  <a:schemeClr val="tx2"/>
                </a:solidFill>
                <a:ea typeface="微软雅黑" panose="020B0503020204020204" pitchFamily="34" charset="-122"/>
                <a:cs typeface="微软雅黑" panose="020B0503020204020204" pitchFamily="34" charset="-122"/>
                <a:sym typeface="+mn-ea"/>
              </a:rPr>
              <a:t>a.length</a:t>
            </a:r>
            <a:r>
              <a:rPr lang="en-US" altLang="zh-CN" sz="800" dirty="0">
                <a:solidFill>
                  <a:schemeClr val="tx2"/>
                </a:solidFill>
                <a:ea typeface="微软雅黑" panose="020B0503020204020204" pitchFamily="34" charset="-122"/>
                <a:cs typeface="微软雅黑" panose="020B0503020204020204" pitchFamily="34" charset="-122"/>
                <a:sym typeface="+mn-ea"/>
              </a:rPr>
              <a:t>; j++)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if (a[j] &lt;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t = j;</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if (t !=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//t</a:t>
            </a:r>
            <a:r>
              <a:rPr lang="zh-CN" altLang="en-US" sz="800" dirty="0">
                <a:solidFill>
                  <a:schemeClr val="tx2"/>
                </a:solidFill>
                <a:ea typeface="微软雅黑" panose="020B0503020204020204" pitchFamily="34" charset="-122"/>
                <a:cs typeface="微软雅黑" panose="020B0503020204020204" pitchFamily="34" charset="-122"/>
                <a:sym typeface="+mn-ea"/>
              </a:rPr>
              <a:t>与</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zh-CN" altLang="en-US" sz="800" dirty="0">
                <a:solidFill>
                  <a:schemeClr val="tx2"/>
                </a:solidFill>
                <a:ea typeface="微软雅黑" panose="020B0503020204020204" pitchFamily="34" charset="-122"/>
                <a:cs typeface="微软雅黑" panose="020B0503020204020204" pitchFamily="34" charset="-122"/>
                <a:sym typeface="+mn-ea"/>
              </a:rPr>
              <a:t>的值不同，代表最小值的下表发生了变化，需要进行交换</a:t>
            </a:r>
          </a:p>
          <a:p>
            <a:pPr lvl="0" indent="457200">
              <a:spcBef>
                <a:spcPct val="0"/>
              </a:spcBef>
            </a:pPr>
            <a:r>
              <a:rPr lang="zh-CN" altLang="en-US"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temp =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temp;</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System.out.println</a:t>
            </a:r>
            <a:r>
              <a:rPr lang="en-US" altLang="zh-CN" sz="800" dirty="0">
                <a:solidFill>
                  <a:schemeClr val="tx2"/>
                </a:solidFill>
                <a:ea typeface="微软雅黑" panose="020B0503020204020204" pitchFamily="34" charset="-122"/>
                <a:cs typeface="微软雅黑" panose="020B0503020204020204" pitchFamily="34" charset="-122"/>
                <a:sym typeface="+mn-ea"/>
              </a:rPr>
              <a:t>("</a:t>
            </a:r>
            <a:r>
              <a:rPr lang="zh-CN" altLang="en-US" sz="800" dirty="0">
                <a:solidFill>
                  <a:schemeClr val="tx2"/>
                </a:solidFill>
                <a:ea typeface="微软雅黑" panose="020B0503020204020204" pitchFamily="34" charset="-122"/>
                <a:cs typeface="微软雅黑" panose="020B0503020204020204" pitchFamily="34" charset="-122"/>
                <a:sym typeface="+mn-ea"/>
              </a:rPr>
              <a:t>排序后数组为：</a:t>
            </a: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for (</a:t>
            </a:r>
            <a:r>
              <a:rPr lang="en-US" altLang="zh-CN" sz="800" dirty="0" err="1">
                <a:solidFill>
                  <a:schemeClr val="tx2"/>
                </a:solidFill>
                <a:ea typeface="微软雅黑" panose="020B0503020204020204" pitchFamily="34" charset="-122"/>
                <a:cs typeface="微软雅黑" panose="020B0503020204020204" pitchFamily="34" charset="-122"/>
                <a:sym typeface="+mn-ea"/>
              </a:rPr>
              <a:t>int</a:t>
            </a: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a)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r>
              <a:rPr lang="en-US" altLang="zh-CN" sz="800" dirty="0" err="1">
                <a:solidFill>
                  <a:schemeClr val="tx2"/>
                </a:solidFill>
                <a:ea typeface="微软雅黑" panose="020B0503020204020204" pitchFamily="34" charset="-122"/>
                <a:cs typeface="微软雅黑" panose="020B0503020204020204" pitchFamily="34" charset="-122"/>
                <a:sym typeface="+mn-ea"/>
              </a:rPr>
              <a:t>System.out.print</a:t>
            </a:r>
            <a:r>
              <a:rPr lang="en-US" altLang="zh-CN" sz="800" dirty="0">
                <a:solidFill>
                  <a:schemeClr val="tx2"/>
                </a:solidFill>
                <a:ea typeface="微软雅黑" panose="020B0503020204020204" pitchFamily="34" charset="-122"/>
                <a:cs typeface="微软雅黑" panose="020B0503020204020204" pitchFamily="34" charset="-122"/>
                <a:sym typeface="+mn-ea"/>
              </a:rPr>
              <a:t>(</a:t>
            </a:r>
            <a:r>
              <a:rPr lang="en-US" altLang="zh-CN" sz="800" dirty="0" err="1">
                <a:solidFill>
                  <a:schemeClr val="tx2"/>
                </a:solidFill>
                <a:ea typeface="微软雅黑" panose="020B0503020204020204" pitchFamily="34" charset="-122"/>
                <a:cs typeface="微软雅黑" panose="020B0503020204020204" pitchFamily="34" charset="-122"/>
                <a:sym typeface="+mn-ea"/>
              </a:rPr>
              <a:t>i</a:t>
            </a:r>
            <a:r>
              <a:rPr lang="en-US" altLang="zh-CN" sz="800" dirty="0">
                <a:solidFill>
                  <a:schemeClr val="tx2"/>
                </a:solidFill>
                <a:ea typeface="微软雅黑" panose="020B0503020204020204" pitchFamily="34" charset="-122"/>
                <a:cs typeface="微软雅黑" panose="020B0503020204020204" pitchFamily="34" charset="-122"/>
                <a:sym typeface="+mn-ea"/>
              </a:rPr>
              <a:t> + "\t");</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dirty="0">
                <a:solidFill>
                  <a:schemeClr val="tx2"/>
                </a:solidFill>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2"/>
          <a:stretch>
            <a:fillRect/>
          </a:stretch>
        </p:blipFill>
        <p:spPr>
          <a:xfrm>
            <a:off x="5200650" y="3651870"/>
            <a:ext cx="3361690" cy="1228090"/>
          </a:xfrm>
          <a:prstGeom prst="rect">
            <a:avLst/>
          </a:prstGeom>
          <a:ln>
            <a:solidFill>
              <a:schemeClr val="tx1"/>
            </a:solidFill>
          </a:ln>
        </p:spPr>
      </p:pic>
    </p:spTree>
    <p:extLst>
      <p:ext uri="{BB962C8B-B14F-4D97-AF65-F5344CB8AC3E}">
        <p14:creationId xmlns:p14="http://schemas.microsoft.com/office/powerpoint/2010/main" val="4075786054"/>
      </p:ext>
    </p:extLst>
  </p:cSld>
  <p:clrMapOvr>
    <a:masterClrMapping/>
  </p:clrMapOvr>
  <p:transition advClick="0" advTm="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二</a:t>
            </a:r>
            <a:r>
              <a:rPr lang="zh-CN" altLang="en-US" sz="1600" b="1" dirty="0" smtClean="0">
                <a:solidFill>
                  <a:schemeClr val="bg1"/>
                </a:solidFill>
                <a:latin typeface="微软雅黑" panose="020B0503020204020204" pitchFamily="34" charset="-122"/>
                <a:ea typeface="微软雅黑" panose="020B0503020204020204" pitchFamily="34" charset="-122"/>
              </a:rPr>
              <a:t>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91926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二维数组可以简单理解为由多个一维数组叠加构成，每个一维数组的长度可以不同。二维数组也是一种静态结构，它是按行开辟连续内存单元。</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）二维数组的声明、创建及初始化</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二维数组的定义创建方式很多，初始化与一维数组也较为类似，本小节对常见的几种方式进行讲解。</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方式一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：在定义创建二维数组时，明确行的个数及列的个数，其语法结构如下：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 数组名称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new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行的个数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列的个数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举例如下：</a:t>
            </a:r>
          </a:p>
          <a:p>
            <a:pPr lvl="0" indent="457200">
              <a:lnSpc>
                <a:spcPct val="125000"/>
              </a:lnSpc>
              <a:spcBef>
                <a:spcPct val="0"/>
              </a:spcBef>
              <a:spcAft>
                <a:spcPct val="35000"/>
              </a:spcAft>
            </a:pP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array[][] = new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[3][4];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声明创建</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行</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列的整型数组</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array</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二维数组的行列数固定</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，此二维数组结构如图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4.7</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2223012514"/>
              </p:ext>
            </p:extLst>
          </p:nvPr>
        </p:nvGraphicFramePr>
        <p:xfrm>
          <a:off x="1979712" y="3723878"/>
          <a:ext cx="5276850" cy="990600"/>
        </p:xfrm>
        <a:graphic>
          <a:graphicData uri="http://schemas.openxmlformats.org/presentationml/2006/ole">
            <mc:AlternateContent xmlns:mc="http://schemas.openxmlformats.org/markup-compatibility/2006">
              <mc:Choice xmlns:v="urn:schemas-microsoft-com:vml" Requires="v">
                <p:oleObj spid="_x0000_s32775" name="Visio" r:id="rId3" imgW="7810933" imgH="1474776" progId="Visio.Drawing.11">
                  <p:embed/>
                </p:oleObj>
              </mc:Choice>
              <mc:Fallback>
                <p:oleObj name="Visio" r:id="rId3" imgW="7810933" imgH="147477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3723878"/>
                        <a:ext cx="5276850"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691305492"/>
      </p:ext>
    </p:extLst>
  </p:cSld>
  <p:clrMapOvr>
    <a:masterClrMapping/>
  </p:clrMapOvr>
  <p:transition advClick="0" advTm="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二</a:t>
            </a:r>
            <a:r>
              <a:rPr lang="zh-CN" altLang="en-US" sz="1600" b="1" dirty="0" smtClean="0">
                <a:solidFill>
                  <a:schemeClr val="bg1"/>
                </a:solidFill>
                <a:latin typeface="微软雅黑" panose="020B0503020204020204" pitchFamily="34" charset="-122"/>
                <a:ea typeface="微软雅黑" panose="020B0503020204020204" pitchFamily="34" charset="-122"/>
              </a:rPr>
              <a:t>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35449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方式二</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：不指定二维数组的行的个数及列的个数。</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 数组名称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new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行初始值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行初始值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行初始值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代码举例如下：</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array= new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[][]{{1,2},{1,2,3</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二维数组的行数与列数由静态初始化数据决定</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二维数组的行列数由静态化数据决定，此二维数组的结构如图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4.8</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 name="对象 9"/>
          <p:cNvGraphicFramePr>
            <a:graphicFrameLocks noChangeAspect="1"/>
          </p:cNvGraphicFramePr>
          <p:nvPr>
            <p:extLst>
              <p:ext uri="{D42A27DB-BD31-4B8C-83A1-F6EECF244321}">
                <p14:modId xmlns:p14="http://schemas.microsoft.com/office/powerpoint/2010/main" val="2099427803"/>
              </p:ext>
            </p:extLst>
          </p:nvPr>
        </p:nvGraphicFramePr>
        <p:xfrm>
          <a:off x="2339752" y="3219822"/>
          <a:ext cx="4400550" cy="619125"/>
        </p:xfrm>
        <a:graphic>
          <a:graphicData uri="http://schemas.openxmlformats.org/presentationml/2006/ole">
            <mc:AlternateContent xmlns:mc="http://schemas.openxmlformats.org/markup-compatibility/2006">
              <mc:Choice xmlns:v="urn:schemas-microsoft-com:vml" Requires="v">
                <p:oleObj spid="_x0000_s44039" name="Visio" r:id="rId3" imgW="6658912" imgH="935015" progId="Visio.Drawing.11">
                  <p:embed/>
                </p:oleObj>
              </mc:Choice>
              <mc:Fallback>
                <p:oleObj name="Visio" r:id="rId3" imgW="6658912" imgH="935015"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9752" y="3219822"/>
                        <a:ext cx="4400550" cy="619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56047861"/>
      </p:ext>
    </p:extLst>
  </p:cSld>
  <p:clrMapOvr>
    <a:masterClrMapping/>
  </p:clrMapOvr>
  <p:transition advClick="0" advTm="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二</a:t>
            </a:r>
            <a:r>
              <a:rPr lang="zh-CN" altLang="en-US" sz="1600" b="1" dirty="0" smtClean="0">
                <a:solidFill>
                  <a:schemeClr val="bg1"/>
                </a:solidFill>
                <a:latin typeface="微软雅黑" panose="020B0503020204020204" pitchFamily="34" charset="-122"/>
                <a:ea typeface="微软雅黑" panose="020B0503020204020204" pitchFamily="34" charset="-122"/>
              </a:rPr>
              <a:t>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39576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方式三</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：仅指定二维数组行的个数。</a:t>
            </a:r>
          </a:p>
          <a:p>
            <a:pPr lvl="0" indent="457200">
              <a:lnSpc>
                <a:spcPct val="125000"/>
              </a:lnSpc>
              <a:spcBef>
                <a:spcPct val="0"/>
              </a:spcBef>
              <a:spcAft>
                <a:spcPct val="35000"/>
              </a:spcAft>
            </a:pPr>
            <a:r>
              <a:rPr lang="en-US" altLang="zh-CN" sz="1400" b="1" dirty="0" err="1" smtClean="0">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array[][] = new </a:t>
            </a:r>
            <a:r>
              <a:rPr lang="en-US" altLang="zh-CN" sz="14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声明创建</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行的整型二维数组</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array</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，列数不定</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二维数组的行固定为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，列数不固定，此二维数组结构如图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4.9</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1" name="对象 10"/>
          <p:cNvGraphicFramePr>
            <a:graphicFrameLocks noChangeAspect="1"/>
          </p:cNvGraphicFramePr>
          <p:nvPr>
            <p:extLst>
              <p:ext uri="{D42A27DB-BD31-4B8C-83A1-F6EECF244321}">
                <p14:modId xmlns:p14="http://schemas.microsoft.com/office/powerpoint/2010/main" val="3400923636"/>
              </p:ext>
            </p:extLst>
          </p:nvPr>
        </p:nvGraphicFramePr>
        <p:xfrm>
          <a:off x="1907704" y="2139702"/>
          <a:ext cx="5276850" cy="990600"/>
        </p:xfrm>
        <a:graphic>
          <a:graphicData uri="http://schemas.openxmlformats.org/presentationml/2006/ole">
            <mc:AlternateContent xmlns:mc="http://schemas.openxmlformats.org/markup-compatibility/2006">
              <mc:Choice xmlns:v="urn:schemas-microsoft-com:vml" Requires="v">
                <p:oleObj spid="_x0000_s45063" name="Visio" r:id="rId3" imgW="7810933" imgH="1474776" progId="Visio.Drawing.11">
                  <p:embed/>
                </p:oleObj>
              </mc:Choice>
              <mc:Fallback>
                <p:oleObj name="Visio" r:id="rId3" imgW="7810933" imgH="1474776"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7704" y="2139702"/>
                        <a:ext cx="5276850"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03065478"/>
      </p:ext>
    </p:extLst>
  </p:cSld>
  <p:clrMapOvr>
    <a:masterClrMapping/>
  </p:clrMapOvr>
  <p:transition advClick="0" advTm="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a:solidFill>
                  <a:schemeClr val="bg1"/>
                </a:solidFill>
                <a:latin typeface="微软雅黑" panose="020B0503020204020204" pitchFamily="34" charset="-122"/>
                <a:ea typeface="微软雅黑" panose="020B0503020204020204" pitchFamily="34" charset="-122"/>
              </a:rPr>
              <a:t>数组</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162404"/>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导入：</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开始本小节之前，考虑一个问题，就是为什么要引入数组？或者说数组是什么？简单来说，在某个程序的功能模块中，有许多同一类型的变量需要定义时，这就需要有一个容器能够存放这些变量，这个容器就被称作数组。</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数组有以下几个特点</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首先</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，数组是一种静态结构，其长度是确定的。也就是说，数组一旦创建，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关键字就为数组在内存中开辟了物理连续的内存单元，其大小就不可以动态改变了</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其次</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，数组中的元素数据类型是统一的，可以通过索引遍历整个数组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最后</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，数组中的元素既可以是基本数据类型，也可以是引用类型。本小节主要对</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中的一维数组和二维数组进行讲解。</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二</a:t>
            </a:r>
            <a:r>
              <a:rPr lang="zh-CN" altLang="en-US" sz="1600" b="1" dirty="0" smtClean="0">
                <a:solidFill>
                  <a:schemeClr val="bg1"/>
                </a:solidFill>
                <a:latin typeface="微软雅黑" panose="020B0503020204020204" pitchFamily="34" charset="-122"/>
                <a:ea typeface="微软雅黑" panose="020B0503020204020204" pitchFamily="34" charset="-122"/>
              </a:rPr>
              <a:t>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628686"/>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）二维数组的遍历</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二维数组的遍历是按行进行遍历的，要注意的是每行的列数可能不一致，下面通过一个程序来进行详细说明。</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//Demo0405.java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Demo0405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array = new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 { 1, 2 }, { 1, 2, 3 }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for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 0;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&lt; </a:t>
            </a:r>
            <a:r>
              <a:rPr lang="en-US" altLang="zh-CN" sz="1000" dirty="0" err="1">
                <a:ea typeface="微软雅黑" panose="020B0503020204020204" pitchFamily="34" charset="-122"/>
                <a:cs typeface="微软雅黑" panose="020B0503020204020204" pitchFamily="34" charset="-122"/>
                <a:sym typeface="+mn-ea"/>
              </a:rPr>
              <a:t>array.length</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for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j = 0; j &lt; array[</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].length; j++)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a:t>
            </a:r>
            <a:r>
              <a:rPr lang="en-US" altLang="zh-CN" sz="1000" dirty="0">
                <a:ea typeface="微软雅黑" panose="020B0503020204020204" pitchFamily="34" charset="-122"/>
                <a:cs typeface="微软雅黑" panose="020B0503020204020204" pitchFamily="34" charset="-122"/>
                <a:sym typeface="+mn-ea"/>
              </a:rPr>
              <a:t>(array[</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][j] + "\t");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smtClean="0">
                <a:ea typeface="微软雅黑" panose="020B0503020204020204" pitchFamily="34" charset="-122"/>
                <a:cs typeface="微软雅黑" panose="020B0503020204020204" pitchFamily="34" charset="-122"/>
                <a:sym typeface="+mn-ea"/>
              </a:rPr>
              <a:t>}</a:t>
            </a:r>
          </a:p>
          <a:p>
            <a:pPr lvl="0" indent="457200">
              <a:spcBef>
                <a:spcPct val="0"/>
              </a:spcBef>
            </a:pPr>
            <a:r>
              <a:rPr lang="zh-CN" altLang="en-US" sz="1000" dirty="0" smtClean="0">
                <a:ea typeface="微软雅黑" panose="020B0503020204020204" pitchFamily="34" charset="-122"/>
                <a:cs typeface="微软雅黑" panose="020B0503020204020204" pitchFamily="34" charset="-122"/>
                <a:sym typeface="+mn-ea"/>
              </a:rPr>
              <a:t>运行结果：</a:t>
            </a:r>
            <a:endParaRPr lang="en-US" altLang="zh-CN" sz="1000" dirty="0">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p:nvPr/>
        </p:nvPicPr>
        <p:blipFill>
          <a:blip r:embed="rId2"/>
          <a:stretch>
            <a:fillRect/>
          </a:stretch>
        </p:blipFill>
        <p:spPr>
          <a:xfrm>
            <a:off x="2870517" y="3867894"/>
            <a:ext cx="3352165" cy="980440"/>
          </a:xfrm>
          <a:prstGeom prst="rect">
            <a:avLst/>
          </a:prstGeom>
          <a:ln>
            <a:solidFill>
              <a:schemeClr val="tx1"/>
            </a:solidFill>
          </a:ln>
        </p:spPr>
      </p:pic>
    </p:spTree>
    <p:extLst>
      <p:ext uri="{BB962C8B-B14F-4D97-AF65-F5344CB8AC3E}">
        <p14:creationId xmlns:p14="http://schemas.microsoft.com/office/powerpoint/2010/main" val="1814240123"/>
      </p:ext>
    </p:extLst>
  </p:cSld>
  <p:clrMapOvr>
    <a:masterClrMapping/>
  </p:clrMapOvr>
  <p:transition advClick="0" advTm="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方法与方法重载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方法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41243"/>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4.2.1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方法是一种封装代码的方式，它可以执行特定的操作。这样不仅可以进行重复调用，更可以方便的实现代码的维护。方法的定义包括方法名、参数列表、返回类型和方法体。方法的调用则是通过对象或类名来实现。本小节使用的方法定义语法如下所示。</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public static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返回值类型 方法名称</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参数列表</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方法体（本方法要执行的若干操作） </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[return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下面对方法定义语法中的内容做必要说明：</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是指这个方法是</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公共的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，访问权限最大；</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是指的被定义方法是</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，是属于类本身的方法，在本小节暂且可以理解为：由于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main()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方法是静态的，在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main()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方法中调用的方法也必须被定义成静态的。关于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的使用会在面向对象章节部分做详细讲解。</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44892817"/>
      </p:ext>
    </p:extLst>
  </p:cSld>
  <p:clrMapOvr>
    <a:masterClrMapping/>
  </p:clrMapOvr>
  <p:transition advClick="0" advTm="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a:t>
            </a:r>
            <a:r>
              <a:rPr lang="zh-CN" altLang="en-US" sz="2000" b="1" dirty="0">
                <a:solidFill>
                  <a:schemeClr val="bg1"/>
                </a:solidFill>
                <a:latin typeface="微软雅黑" panose="020B0503020204020204" pitchFamily="34" charset="-122"/>
                <a:ea typeface="微软雅黑" panose="020B0503020204020204" pitchFamily="34" charset="-122"/>
              </a:rPr>
              <a:t>与方法重载 </a:t>
            </a: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方法</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17191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）返回值类型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返回值类型，指的是这个方法这行完方法体后返回的结果的类型，对于此返回值类型可以分为两种：</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一种是方法</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有返回值</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，直接设置</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中的数据类型（基本数据类型、引用数据类型），设置的返回值类型与使用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return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语句返回的数据的类型同类型，或者是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return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语句返回的数据的类型的向上兼容类型（既能够实现向上自动转型的类型）；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另一种是方法</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没有返回值</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：设置返回值类型为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void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，方法体中不再使用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return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语句返回任何值。</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）参数列表</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参数列表在方法名后面的小括号内，可以定义零个或多个参数，参数由逗号分隔。每个参数必须有一个明确的类型和名称。定义方法时，参数列表是指的形式参数，也简称形参；在调用方法时，方法中的参数为实际参数，简称实参。</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77664888"/>
      </p:ext>
    </p:extLst>
  </p:cSld>
  <p:clrMapOvr>
    <a:masterClrMapping/>
  </p:clrMapOvr>
  <p:transition advClick="0" advTm="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1126077"/>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a:t>
            </a:r>
            <a:r>
              <a:rPr lang="zh-CN" altLang="en-US" sz="2000" b="1" dirty="0">
                <a:solidFill>
                  <a:schemeClr val="bg1"/>
                </a:solidFill>
                <a:latin typeface="微软雅黑" panose="020B0503020204020204" pitchFamily="34" charset="-122"/>
                <a:ea typeface="微软雅黑" panose="020B0503020204020204" pitchFamily="34" charset="-122"/>
              </a:rPr>
              <a:t>与方法重载 </a:t>
            </a: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方法</a:t>
            </a:r>
          </a:p>
          <a:p>
            <a:pPr>
              <a:lnSpc>
                <a:spcPct val="200000"/>
              </a:lnSpc>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09188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4-7: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设计方法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实现两个数相加。 示例代码如下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//Demo0407.java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import </a:t>
            </a:r>
            <a:r>
              <a:rPr lang="en-US" altLang="zh-CN" sz="1000" dirty="0" err="1">
                <a:ea typeface="微软雅黑" panose="020B0503020204020204" pitchFamily="34" charset="-122"/>
                <a:cs typeface="微软雅黑" panose="020B0503020204020204" pitchFamily="34" charset="-122"/>
                <a:sym typeface="+mn-ea"/>
              </a:rPr>
              <a:t>java.util.Scanner</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Demo0407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op1, op2;</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sum;</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请输入两个整数：</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Scanner </a:t>
            </a:r>
            <a:r>
              <a:rPr lang="en-US" altLang="zh-CN" sz="1000" dirty="0" err="1">
                <a:ea typeface="微软雅黑" panose="020B0503020204020204" pitchFamily="34" charset="-122"/>
                <a:cs typeface="微软雅黑" panose="020B0503020204020204" pitchFamily="34" charset="-122"/>
                <a:sym typeface="+mn-ea"/>
              </a:rPr>
              <a:t>sc</a:t>
            </a:r>
            <a:r>
              <a:rPr lang="en-US" altLang="zh-CN" sz="1000" dirty="0">
                <a:ea typeface="微软雅黑" panose="020B0503020204020204" pitchFamily="34" charset="-122"/>
                <a:cs typeface="微软雅黑" panose="020B0503020204020204" pitchFamily="34" charset="-122"/>
                <a:sym typeface="+mn-ea"/>
              </a:rPr>
              <a:t> = new Scanner(System.in);</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op1 = </a:t>
            </a:r>
            <a:r>
              <a:rPr lang="en-US" altLang="zh-CN" sz="1000" dirty="0" err="1">
                <a:ea typeface="微软雅黑" panose="020B0503020204020204" pitchFamily="34" charset="-122"/>
                <a:cs typeface="微软雅黑" panose="020B0503020204020204" pitchFamily="34" charset="-122"/>
                <a:sym typeface="+mn-ea"/>
              </a:rPr>
              <a:t>sc.nextInt</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op2 = </a:t>
            </a:r>
            <a:r>
              <a:rPr lang="en-US" altLang="zh-CN" sz="1000" dirty="0" err="1">
                <a:ea typeface="微软雅黑" panose="020B0503020204020204" pitchFamily="34" charset="-122"/>
                <a:cs typeface="微软雅黑" panose="020B0503020204020204" pitchFamily="34" charset="-122"/>
                <a:sym typeface="+mn-ea"/>
              </a:rPr>
              <a:t>sc.nextInt</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sc.close</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sum = add(op1, op2);//</a:t>
            </a:r>
            <a:r>
              <a:rPr lang="zh-CN" altLang="en-US" sz="1000" dirty="0">
                <a:ea typeface="微软雅黑" panose="020B0503020204020204" pitchFamily="34" charset="-122"/>
                <a:cs typeface="微软雅黑" panose="020B0503020204020204" pitchFamily="34" charset="-122"/>
                <a:sym typeface="+mn-ea"/>
              </a:rPr>
              <a:t>调用</a:t>
            </a:r>
            <a:r>
              <a:rPr lang="en-US" altLang="zh-CN" sz="1000" dirty="0">
                <a:ea typeface="微软雅黑" panose="020B0503020204020204" pitchFamily="34" charset="-122"/>
                <a:cs typeface="微软雅黑" panose="020B0503020204020204" pitchFamily="34" charset="-122"/>
                <a:sym typeface="+mn-ea"/>
              </a:rPr>
              <a:t>add</a:t>
            </a:r>
            <a:r>
              <a:rPr lang="zh-CN" altLang="en-US" sz="1000" dirty="0">
                <a:ea typeface="微软雅黑" panose="020B0503020204020204" pitchFamily="34" charset="-122"/>
                <a:cs typeface="微软雅黑" panose="020B0503020204020204" pitchFamily="34" charset="-122"/>
                <a:sym typeface="+mn-ea"/>
              </a:rPr>
              <a:t>方法，将实参</a:t>
            </a:r>
            <a:r>
              <a:rPr lang="en-US" altLang="zh-CN" sz="1000" dirty="0">
                <a:ea typeface="微软雅黑" panose="020B0503020204020204" pitchFamily="34" charset="-122"/>
                <a:cs typeface="微软雅黑" panose="020B0503020204020204" pitchFamily="34" charset="-122"/>
                <a:sym typeface="+mn-ea"/>
              </a:rPr>
              <a:t>op1</a:t>
            </a:r>
            <a:r>
              <a:rPr lang="zh-CN" altLang="en-US" sz="1000" dirty="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op2</a:t>
            </a:r>
            <a:r>
              <a:rPr lang="zh-CN" altLang="en-US" sz="1000" dirty="0">
                <a:ea typeface="微软雅黑" panose="020B0503020204020204" pitchFamily="34" charset="-122"/>
                <a:cs typeface="微软雅黑" panose="020B0503020204020204" pitchFamily="34" charset="-122"/>
                <a:sym typeface="+mn-ea"/>
              </a:rPr>
              <a:t>传向形参</a:t>
            </a:r>
            <a:r>
              <a:rPr lang="en-US" altLang="zh-CN" sz="1000" dirty="0">
                <a:ea typeface="微软雅黑" panose="020B0503020204020204" pitchFamily="34" charset="-122"/>
                <a:cs typeface="微软雅黑" panose="020B0503020204020204" pitchFamily="34" charset="-122"/>
                <a:sym typeface="+mn-ea"/>
              </a:rPr>
              <a:t>a</a:t>
            </a:r>
            <a:r>
              <a:rPr lang="zh-CN" altLang="en-US" sz="1000" dirty="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两个整数的和为：</a:t>
            </a:r>
            <a:r>
              <a:rPr lang="en-US" altLang="zh-CN" sz="1000" dirty="0">
                <a:ea typeface="微软雅黑" panose="020B0503020204020204" pitchFamily="34" charset="-122"/>
                <a:cs typeface="微软雅黑" panose="020B0503020204020204" pitchFamily="34" charset="-122"/>
                <a:sym typeface="+mn-ea"/>
              </a:rPr>
              <a:t>" + sum);</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add(</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b)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sum;</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sum = a + 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sum;</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 name="图片 9"/>
          <p:cNvPicPr/>
          <p:nvPr/>
        </p:nvPicPr>
        <p:blipFill>
          <a:blip r:embed="rId2"/>
          <a:stretch>
            <a:fillRect/>
          </a:stretch>
        </p:blipFill>
        <p:spPr>
          <a:xfrm>
            <a:off x="4892243" y="3612252"/>
            <a:ext cx="3352165" cy="1113790"/>
          </a:xfrm>
          <a:prstGeom prst="rect">
            <a:avLst/>
          </a:prstGeom>
          <a:ln>
            <a:solidFill>
              <a:schemeClr val="tx1"/>
            </a:solidFill>
          </a:ln>
        </p:spPr>
      </p:pic>
    </p:spTree>
    <p:extLst>
      <p:ext uri="{BB962C8B-B14F-4D97-AF65-F5344CB8AC3E}">
        <p14:creationId xmlns:p14="http://schemas.microsoft.com/office/powerpoint/2010/main" val="2095208144"/>
      </p:ext>
    </p:extLst>
  </p:cSld>
  <p:clrMapOvr>
    <a:masterClrMapping/>
  </p:clrMapOvr>
  <p:transition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1200329"/>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a:t>
            </a:r>
            <a:r>
              <a:rPr lang="zh-CN" altLang="en-US" sz="2000" b="1" dirty="0">
                <a:solidFill>
                  <a:schemeClr val="bg1"/>
                </a:solidFill>
                <a:latin typeface="微软雅黑" panose="020B0503020204020204" pitchFamily="34" charset="-122"/>
                <a:ea typeface="微软雅黑" panose="020B0503020204020204" pitchFamily="34" charset="-122"/>
              </a:rPr>
              <a:t>与方法重载 </a:t>
            </a: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参数传递</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200000"/>
              </a:lnSpc>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433521"/>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4.2.2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参数</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传递</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中，参数传递主要有两种方式：一种是按值传递（</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by 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），一种是按引用传递（</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by reference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）。下面分别来看一下，这两种参数传递方式各自的特点。</a:t>
            </a:r>
          </a:p>
          <a:p>
            <a:pPr marL="285750" lvl="0" indent="-285750">
              <a:lnSpc>
                <a:spcPct val="125000"/>
              </a:lnSpc>
              <a:spcBef>
                <a:spcPct val="0"/>
              </a:spcBef>
              <a:spcAft>
                <a:spcPct val="35000"/>
              </a:spcAft>
              <a:buFont typeface="Wingdings" pitchFamily="2" charset="2"/>
              <a:buChar char="u"/>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按</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值传递</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在这种情况下，传递给方法的是实际参数值的副本。因此，方法内部对参数值的改变不会影响原始值</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。观察</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以下代码，理解参数按值传递的本质。</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//Demo0408.java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Demo0408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change(</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 = </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 + 5;</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 = 10;</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调用</a:t>
            </a:r>
            <a:r>
              <a:rPr lang="en-US" altLang="zh-CN" sz="1000" dirty="0">
                <a:ea typeface="微软雅黑" panose="020B0503020204020204" pitchFamily="34" charset="-122"/>
                <a:cs typeface="微软雅黑" panose="020B0503020204020204" pitchFamily="34" charset="-122"/>
                <a:sym typeface="+mn-ea"/>
              </a:rPr>
              <a:t>change()</a:t>
            </a:r>
            <a:r>
              <a:rPr lang="zh-CN" altLang="en-US" sz="1000" dirty="0">
                <a:ea typeface="微软雅黑" panose="020B0503020204020204" pitchFamily="34" charset="-122"/>
                <a:cs typeface="微软雅黑" panose="020B0503020204020204" pitchFamily="34" charset="-122"/>
                <a:sym typeface="+mn-ea"/>
              </a:rPr>
              <a:t>方法前</a:t>
            </a:r>
            <a:r>
              <a:rPr lang="en-US" altLang="zh-CN" sz="1000" dirty="0" err="1">
                <a:ea typeface="微软雅黑" panose="020B0503020204020204" pitchFamily="34" charset="-122"/>
                <a:cs typeface="微软雅黑" panose="020B0503020204020204" pitchFamily="34" charset="-122"/>
                <a:sym typeface="+mn-ea"/>
              </a:rPr>
              <a:t>num</a:t>
            </a:r>
            <a:r>
              <a:rPr lang="zh-CN" altLang="en-US" sz="1000" dirty="0">
                <a:ea typeface="微软雅黑" panose="020B0503020204020204" pitchFamily="34" charset="-122"/>
                <a:cs typeface="微软雅黑" panose="020B0503020204020204" pitchFamily="34" charset="-122"/>
                <a:sym typeface="+mn-ea"/>
              </a:rPr>
              <a:t>的值为：</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change(</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调用</a:t>
            </a:r>
            <a:r>
              <a:rPr lang="en-US" altLang="zh-CN" sz="1000" dirty="0">
                <a:ea typeface="微软雅黑" panose="020B0503020204020204" pitchFamily="34" charset="-122"/>
                <a:cs typeface="微软雅黑" panose="020B0503020204020204" pitchFamily="34" charset="-122"/>
                <a:sym typeface="+mn-ea"/>
              </a:rPr>
              <a:t>change()</a:t>
            </a:r>
            <a:r>
              <a:rPr lang="zh-CN" altLang="en-US" sz="1000" dirty="0">
                <a:ea typeface="微软雅黑" panose="020B0503020204020204" pitchFamily="34" charset="-122"/>
                <a:cs typeface="微软雅黑" panose="020B0503020204020204" pitchFamily="34" charset="-122"/>
                <a:sym typeface="+mn-ea"/>
              </a:rPr>
              <a:t>方法后</a:t>
            </a:r>
            <a:r>
              <a:rPr lang="en-US" altLang="zh-CN" sz="1000" dirty="0" err="1">
                <a:ea typeface="微软雅黑" panose="020B0503020204020204" pitchFamily="34" charset="-122"/>
                <a:cs typeface="微软雅黑" panose="020B0503020204020204" pitchFamily="34" charset="-122"/>
                <a:sym typeface="+mn-ea"/>
              </a:rPr>
              <a:t>num</a:t>
            </a:r>
            <a:r>
              <a:rPr lang="zh-CN" altLang="en-US" sz="1000" dirty="0">
                <a:ea typeface="微软雅黑" panose="020B0503020204020204" pitchFamily="34" charset="-122"/>
                <a:cs typeface="微软雅黑" panose="020B0503020204020204" pitchFamily="34" charset="-122"/>
                <a:sym typeface="+mn-ea"/>
              </a:rPr>
              <a:t>的值为：</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p:cNvPicPr/>
          <p:nvPr/>
        </p:nvPicPr>
        <p:blipFill>
          <a:blip r:embed="rId2"/>
          <a:stretch>
            <a:fillRect/>
          </a:stretch>
        </p:blipFill>
        <p:spPr>
          <a:xfrm>
            <a:off x="5004048" y="2715766"/>
            <a:ext cx="3361690" cy="932815"/>
          </a:xfrm>
          <a:prstGeom prst="rect">
            <a:avLst/>
          </a:prstGeom>
          <a:ln>
            <a:solidFill>
              <a:schemeClr val="tx1"/>
            </a:solidFill>
          </a:ln>
        </p:spPr>
      </p:pic>
    </p:spTree>
    <p:extLst>
      <p:ext uri="{BB962C8B-B14F-4D97-AF65-F5344CB8AC3E}">
        <p14:creationId xmlns:p14="http://schemas.microsoft.com/office/powerpoint/2010/main" val="2381998264"/>
      </p:ext>
    </p:extLst>
  </p:cSld>
  <p:clrMapOvr>
    <a:masterClrMapping/>
  </p:clrMapOvr>
  <p:transition advClick="0" advTm="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1200329"/>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a:t>
            </a:r>
            <a:r>
              <a:rPr lang="zh-CN" altLang="en-US" sz="2000" b="1" dirty="0">
                <a:solidFill>
                  <a:schemeClr val="bg1"/>
                </a:solidFill>
                <a:latin typeface="微软雅黑" panose="020B0503020204020204" pitchFamily="34" charset="-122"/>
                <a:ea typeface="微软雅黑" panose="020B0503020204020204" pitchFamily="34" charset="-122"/>
              </a:rPr>
              <a:t>与方法重载 </a:t>
            </a: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参数传递</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200000"/>
              </a:lnSpc>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627421"/>
          </a:xfrm>
          <a:prstGeom prst="rect">
            <a:avLst/>
          </a:prstGeom>
          <a:noFill/>
        </p:spPr>
        <p:txBody>
          <a:bodyPr wrap="square" rtlCol="0" anchor="t">
            <a:spAutoFit/>
          </a:bodyPr>
          <a:lstStyle/>
          <a:p>
            <a:pPr marL="285750" lvl="0" indent="-285750">
              <a:lnSpc>
                <a:spcPct val="125000"/>
              </a:lnSpc>
              <a:spcBef>
                <a:spcPct val="0"/>
              </a:spcBef>
              <a:spcAft>
                <a:spcPct val="35000"/>
              </a:spcAft>
              <a:buFont typeface="Wingdings" pitchFamily="2" charset="2"/>
              <a:buChar char="u"/>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引用传递</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引用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传递，也可以简单理解为是地址传递，是将实际参数的地址传递给相应方法的形式参数，在这个方法中对形式参数的值进行修改，会影响实际参数的值。</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观察以下代码，理解参数按地址传递的本质。</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//Demo0409.java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Demo0409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change(</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array)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for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 0;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&lt; </a:t>
            </a:r>
            <a:r>
              <a:rPr lang="en-US" altLang="zh-CN" sz="1000" dirty="0" err="1">
                <a:ea typeface="微软雅黑" panose="020B0503020204020204" pitchFamily="34" charset="-122"/>
                <a:cs typeface="微软雅黑" panose="020B0503020204020204" pitchFamily="34" charset="-122"/>
                <a:sym typeface="+mn-ea"/>
              </a:rPr>
              <a:t>array.length</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array[</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 2;</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a:t>
            </a:r>
            <a:r>
              <a:rPr lang="en-US" altLang="zh-CN" sz="1000" dirty="0" err="1">
                <a:ea typeface="微软雅黑" panose="020B0503020204020204" pitchFamily="34" charset="-122"/>
                <a:cs typeface="微软雅黑" panose="020B0503020204020204" pitchFamily="34" charset="-122"/>
                <a:sym typeface="+mn-ea"/>
              </a:rPr>
              <a:t>arrayPrint</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array)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for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 array)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 "\t");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 = { 1, 2, 3, 4, 5, 6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调用</a:t>
            </a:r>
            <a:r>
              <a:rPr lang="en-US" altLang="zh-CN" sz="1000" dirty="0">
                <a:ea typeface="微软雅黑" panose="020B0503020204020204" pitchFamily="34" charset="-122"/>
                <a:cs typeface="微软雅黑" panose="020B0503020204020204" pitchFamily="34" charset="-122"/>
                <a:sym typeface="+mn-ea"/>
              </a:rPr>
              <a:t>change()</a:t>
            </a:r>
            <a:r>
              <a:rPr lang="zh-CN" altLang="en-US" sz="1000" dirty="0">
                <a:ea typeface="微软雅黑" panose="020B0503020204020204" pitchFamily="34" charset="-122"/>
                <a:cs typeface="微软雅黑" panose="020B0503020204020204" pitchFamily="34" charset="-122"/>
                <a:sym typeface="+mn-ea"/>
              </a:rPr>
              <a:t>方法前</a:t>
            </a:r>
            <a:r>
              <a:rPr lang="en-US" altLang="zh-CN" sz="1000" dirty="0" err="1">
                <a:ea typeface="微软雅黑" panose="020B0503020204020204" pitchFamily="34" charset="-122"/>
                <a:cs typeface="微软雅黑" panose="020B0503020204020204" pitchFamily="34" charset="-122"/>
                <a:sym typeface="+mn-ea"/>
              </a:rPr>
              <a:t>num</a:t>
            </a:r>
            <a:r>
              <a:rPr lang="zh-CN" altLang="en-US" sz="1000" dirty="0">
                <a:ea typeface="微软雅黑" panose="020B0503020204020204" pitchFamily="34" charset="-122"/>
                <a:cs typeface="微软雅黑" panose="020B0503020204020204" pitchFamily="34" charset="-122"/>
                <a:sym typeface="+mn-ea"/>
              </a:rPr>
              <a:t>数组元素值为：</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arrayPrint</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change(</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调用</a:t>
            </a:r>
            <a:r>
              <a:rPr lang="en-US" altLang="zh-CN" sz="1000" dirty="0">
                <a:ea typeface="微软雅黑" panose="020B0503020204020204" pitchFamily="34" charset="-122"/>
                <a:cs typeface="微软雅黑" panose="020B0503020204020204" pitchFamily="34" charset="-122"/>
                <a:sym typeface="+mn-ea"/>
              </a:rPr>
              <a:t>change()</a:t>
            </a:r>
            <a:r>
              <a:rPr lang="zh-CN" altLang="en-US" sz="1000" dirty="0">
                <a:ea typeface="微软雅黑" panose="020B0503020204020204" pitchFamily="34" charset="-122"/>
                <a:cs typeface="微软雅黑" panose="020B0503020204020204" pitchFamily="34" charset="-122"/>
                <a:sym typeface="+mn-ea"/>
              </a:rPr>
              <a:t>方法后</a:t>
            </a:r>
            <a:r>
              <a:rPr lang="en-US" altLang="zh-CN" sz="1000" dirty="0" err="1">
                <a:ea typeface="微软雅黑" panose="020B0503020204020204" pitchFamily="34" charset="-122"/>
                <a:cs typeface="微软雅黑" panose="020B0503020204020204" pitchFamily="34" charset="-122"/>
                <a:sym typeface="+mn-ea"/>
              </a:rPr>
              <a:t>num</a:t>
            </a:r>
            <a:r>
              <a:rPr lang="zh-CN" altLang="en-US" sz="1000" dirty="0">
                <a:ea typeface="微软雅黑" panose="020B0503020204020204" pitchFamily="34" charset="-122"/>
                <a:cs typeface="微软雅黑" panose="020B0503020204020204" pitchFamily="34" charset="-122"/>
                <a:sym typeface="+mn-ea"/>
              </a:rPr>
              <a:t>数组元素值为：</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arrayPrint</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num</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p:nvPr/>
        </p:nvPicPr>
        <p:blipFill>
          <a:blip r:embed="rId2"/>
          <a:stretch>
            <a:fillRect/>
          </a:stretch>
        </p:blipFill>
        <p:spPr>
          <a:xfrm>
            <a:off x="5200650" y="2643758"/>
            <a:ext cx="3361690" cy="1237615"/>
          </a:xfrm>
          <a:prstGeom prst="rect">
            <a:avLst/>
          </a:prstGeom>
          <a:ln>
            <a:solidFill>
              <a:schemeClr val="tx1"/>
            </a:solidFill>
          </a:ln>
        </p:spPr>
      </p:pic>
    </p:spTree>
    <p:extLst>
      <p:ext uri="{BB962C8B-B14F-4D97-AF65-F5344CB8AC3E}">
        <p14:creationId xmlns:p14="http://schemas.microsoft.com/office/powerpoint/2010/main" val="1321930860"/>
      </p:ext>
    </p:extLst>
  </p:cSld>
  <p:clrMapOvr>
    <a:masterClrMapping/>
  </p:clrMapOvr>
  <p:transition advClick="0" advTm="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1200329"/>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a:t>
            </a:r>
            <a:r>
              <a:rPr lang="zh-CN" altLang="en-US" sz="2000" b="1" dirty="0">
                <a:solidFill>
                  <a:schemeClr val="bg1"/>
                </a:solidFill>
                <a:latin typeface="微软雅黑" panose="020B0503020204020204" pitchFamily="34" charset="-122"/>
                <a:ea typeface="微软雅黑" panose="020B0503020204020204" pitchFamily="34" charset="-122"/>
              </a:rPr>
              <a:t>与方法重载 </a:t>
            </a: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方法重载</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200000"/>
              </a:lnSpc>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704365"/>
          </a:xfrm>
          <a:prstGeom prst="rect">
            <a:avLst/>
          </a:prstGeom>
          <a:noFill/>
        </p:spPr>
        <p:txBody>
          <a:bodyPr wrap="square" rtlCol="0" anchor="t">
            <a:spAutoFit/>
          </a:bodyPr>
          <a:lstStyle/>
          <a:p>
            <a:pPr lvl="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4.2.3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方法重载</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方法重载（</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Overloading</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面向对象编程中一个非常重要的概念。方法重载是指在同一个类中，或在继承关系中的不同类中，可以有多个方法具有相同的名字，但这些方法的参数必须不同，即参数的个数不同，参数的类型不同，或者两者都不同。</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中，方法重载通常用于创建几个功能类似的方法，但是每个方法可以适应不同的参数类型或参数个数。案例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4-10: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设计方法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实现不同类型参数信息的输出。 示例代码如下</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//Demo0410.java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ch04;</a:t>
            </a:r>
          </a:p>
          <a:p>
            <a:pPr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Demo0410 </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r>
              <a:rPr lang="zh-CN" altLang="en-US" sz="1000" dirty="0">
                <a:ea typeface="微软雅黑" panose="020B0503020204020204" pitchFamily="34" charset="-122"/>
                <a:cs typeface="微软雅黑" panose="020B0503020204020204" pitchFamily="34" charset="-122"/>
                <a:sym typeface="+mn-ea"/>
              </a:rPr>
              <a:t>方法重载：方法名相同，参数类型或个数不同</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public static void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无参数打印</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        }</a:t>
            </a: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(String </a:t>
            </a:r>
            <a:r>
              <a:rPr lang="en-US" altLang="zh-CN" sz="1000" dirty="0" err="1">
                <a:ea typeface="微软雅黑" panose="020B0503020204020204" pitchFamily="34" charset="-122"/>
                <a:cs typeface="微软雅黑" panose="020B0503020204020204" pitchFamily="34" charset="-122"/>
                <a:sym typeface="+mn-ea"/>
              </a:rPr>
              <a:t>str</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字符串参数打印</a:t>
            </a:r>
            <a:r>
              <a:rPr lang="en-US" altLang="zh-CN" sz="1000" dirty="0">
                <a:ea typeface="微软雅黑" panose="020B0503020204020204" pitchFamily="34" charset="-122"/>
                <a:cs typeface="微软雅黑" panose="020B0503020204020204" pitchFamily="34" charset="-122"/>
                <a:sym typeface="+mn-ea"/>
              </a:rPr>
              <a:t>: " + </a:t>
            </a:r>
            <a:r>
              <a:rPr lang="en-US" altLang="zh-CN" sz="1000" dirty="0" err="1">
                <a:ea typeface="微软雅黑" panose="020B0503020204020204" pitchFamily="34" charset="-122"/>
                <a:cs typeface="微软雅黑" panose="020B0503020204020204" pitchFamily="34" charset="-122"/>
                <a:sym typeface="+mn-ea"/>
              </a:rPr>
              <a:t>str</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整型参数打印</a:t>
            </a:r>
            <a:r>
              <a:rPr lang="en-US" altLang="zh-CN" sz="1000" dirty="0">
                <a:ea typeface="微软雅黑" panose="020B0503020204020204" pitchFamily="34" charset="-122"/>
                <a:cs typeface="微软雅黑" panose="020B0503020204020204" pitchFamily="34" charset="-122"/>
                <a:sym typeface="+mn-ea"/>
              </a:rPr>
              <a:t>: " + </a:t>
            </a:r>
            <a:r>
              <a:rPr lang="en-US" altLang="zh-CN" sz="1000" dirty="0" err="1">
                <a:ea typeface="微软雅黑" panose="020B0503020204020204" pitchFamily="34" charset="-122"/>
                <a:cs typeface="微软雅黑" panose="020B0503020204020204" pitchFamily="34" charset="-122"/>
                <a:sym typeface="+mn-ea"/>
              </a:rPr>
              <a:t>i</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(double d)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双精度浮点型参数打印</a:t>
            </a:r>
            <a:r>
              <a:rPr lang="en-US" altLang="zh-CN" sz="1000" dirty="0">
                <a:ea typeface="微软雅黑" panose="020B0503020204020204" pitchFamily="34" charset="-122"/>
                <a:cs typeface="微软雅黑" panose="020B0503020204020204" pitchFamily="34" charset="-122"/>
                <a:sym typeface="+mn-ea"/>
              </a:rPr>
              <a:t>: " + d</a:t>
            </a:r>
            <a:r>
              <a:rPr lang="en-US" altLang="zh-CN" sz="1000" dirty="0" smtClean="0">
                <a:ea typeface="微软雅黑" panose="020B0503020204020204" pitchFamily="34" charset="-122"/>
                <a:cs typeface="微软雅黑" panose="020B0503020204020204" pitchFamily="34" charset="-122"/>
                <a:sym typeface="+mn-ea"/>
              </a:rPr>
              <a:t>);</a:t>
            </a: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("This is a String parameter.");</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(36);</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printInfo</a:t>
            </a:r>
            <a:r>
              <a:rPr lang="en-US" altLang="zh-CN" sz="1000" dirty="0">
                <a:ea typeface="微软雅黑" panose="020B0503020204020204" pitchFamily="34" charset="-122"/>
                <a:cs typeface="微软雅黑" panose="020B0503020204020204" pitchFamily="34" charset="-122"/>
                <a:sym typeface="+mn-ea"/>
              </a:rPr>
              <a:t>(3.15);</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1" name="图片 10"/>
          <p:cNvPicPr/>
          <p:nvPr/>
        </p:nvPicPr>
        <p:blipFill>
          <a:blip r:embed="rId2"/>
          <a:stretch>
            <a:fillRect/>
          </a:stretch>
        </p:blipFill>
        <p:spPr>
          <a:xfrm>
            <a:off x="5652120" y="3723878"/>
            <a:ext cx="2736304" cy="958144"/>
          </a:xfrm>
          <a:prstGeom prst="rect">
            <a:avLst/>
          </a:prstGeom>
          <a:ln>
            <a:solidFill>
              <a:schemeClr val="tx1"/>
            </a:solidFill>
          </a:ln>
        </p:spPr>
      </p:pic>
    </p:spTree>
    <p:extLst>
      <p:ext uri="{BB962C8B-B14F-4D97-AF65-F5344CB8AC3E}">
        <p14:creationId xmlns:p14="http://schemas.microsoft.com/office/powerpoint/2010/main" val="3717740101"/>
      </p:ext>
    </p:extLst>
  </p:cSld>
  <p:clrMapOvr>
    <a:masterClrMapping/>
  </p:clrMapOvr>
  <p:transition advClick="0" advTm="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1200329"/>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4.2 </a:t>
            </a:r>
            <a:r>
              <a:rPr lang="zh-CN" altLang="en-US" sz="2000" b="1" dirty="0" smtClean="0">
                <a:solidFill>
                  <a:schemeClr val="bg1"/>
                </a:solidFill>
                <a:latin typeface="微软雅黑" panose="020B0503020204020204" pitchFamily="34" charset="-122"/>
                <a:ea typeface="微软雅黑" panose="020B0503020204020204" pitchFamily="34" charset="-122"/>
              </a:rPr>
              <a:t>方法</a:t>
            </a:r>
            <a:r>
              <a:rPr lang="zh-CN" altLang="en-US" sz="2000" b="1" dirty="0">
                <a:solidFill>
                  <a:schemeClr val="bg1"/>
                </a:solidFill>
                <a:latin typeface="微软雅黑" panose="020B0503020204020204" pitchFamily="34" charset="-122"/>
                <a:ea typeface="微软雅黑" panose="020B0503020204020204" pitchFamily="34" charset="-122"/>
              </a:rPr>
              <a:t>与方法重载 </a:t>
            </a: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方法重载</a:t>
            </a:r>
            <a:endParaRPr lang="zh-CN" altLang="en-US" sz="1600" b="1" dirty="0">
              <a:solidFill>
                <a:schemeClr val="bg1"/>
              </a:solidFill>
              <a:latin typeface="微软雅黑" panose="020B0503020204020204" pitchFamily="34" charset="-122"/>
              <a:ea typeface="微软雅黑" panose="020B0503020204020204" pitchFamily="34" charset="-122"/>
            </a:endParaRPr>
          </a:p>
          <a:p>
            <a:pPr>
              <a:lnSpc>
                <a:spcPct val="200000"/>
              </a:lnSpc>
            </a:pP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74591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4-11: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设计方法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实现最大值的求解。 示例代码如下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//Demo0411.java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package ch04;</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public class Demo0409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Max(</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a, </a:t>
            </a:r>
            <a:r>
              <a:rPr lang="en-US" altLang="zh-CN" sz="1000" dirty="0" err="1">
                <a:ea typeface="微软雅黑" panose="020B0503020204020204" pitchFamily="34" charset="-122"/>
                <a:cs typeface="微软雅黑" panose="020B0503020204020204" pitchFamily="34" charset="-122"/>
                <a:sym typeface="+mn-ea"/>
              </a:rPr>
              <a:t>int</a:t>
            </a:r>
            <a:r>
              <a:rPr lang="en-US" altLang="zh-CN" sz="1000" dirty="0">
                <a:ea typeface="微软雅黑" panose="020B0503020204020204" pitchFamily="34" charset="-122"/>
                <a:cs typeface="微软雅黑" panose="020B0503020204020204" pitchFamily="34" charset="-122"/>
                <a:sym typeface="+mn-ea"/>
              </a:rPr>
              <a:t> b)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if (a &gt; 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else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double Max(double a, double b) {// </a:t>
            </a:r>
            <a:r>
              <a:rPr lang="zh-CN" altLang="en-US" sz="1000" dirty="0">
                <a:ea typeface="微软雅黑" panose="020B0503020204020204" pitchFamily="34" charset="-122"/>
                <a:cs typeface="微软雅黑" panose="020B0503020204020204" pitchFamily="34" charset="-122"/>
                <a:sym typeface="+mn-ea"/>
              </a:rPr>
              <a:t>参数类型不一样</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if (a &gt; 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a;</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else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double Max(double a, double b, double c) {// </a:t>
            </a:r>
            <a:r>
              <a:rPr lang="zh-CN" altLang="en-US" sz="1000" dirty="0">
                <a:ea typeface="微软雅黑" panose="020B0503020204020204" pitchFamily="34" charset="-122"/>
                <a:cs typeface="微软雅黑" panose="020B0503020204020204" pitchFamily="34" charset="-122"/>
                <a:sym typeface="+mn-ea"/>
              </a:rPr>
              <a:t>参数个数不一样</a:t>
            </a:r>
          </a:p>
          <a:p>
            <a:pPr lvl="0" indent="457200">
              <a:spcBef>
                <a:spcPct val="0"/>
              </a:spcBef>
            </a:pPr>
            <a:r>
              <a:rPr lang="zh-CN" altLang="en-US" sz="1000" dirty="0">
                <a:ea typeface="微软雅黑" panose="020B0503020204020204" pitchFamily="34" charset="-122"/>
                <a:cs typeface="微软雅黑" panose="020B0503020204020204" pitchFamily="34" charset="-122"/>
                <a:sym typeface="+mn-ea"/>
              </a:rPr>
              <a:t>		</a:t>
            </a:r>
            <a:r>
              <a:rPr lang="en-US" altLang="zh-CN" sz="1000" dirty="0">
                <a:ea typeface="微软雅黑" panose="020B0503020204020204" pitchFamily="34" charset="-122"/>
                <a:cs typeface="微软雅黑" panose="020B0503020204020204" pitchFamily="34" charset="-122"/>
                <a:sym typeface="+mn-ea"/>
              </a:rPr>
              <a:t>double max = a &gt; b ? a : 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if (max &gt; c)</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max;</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else</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return c;</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public static void main(String[] </a:t>
            </a:r>
            <a:r>
              <a:rPr lang="en-US" altLang="zh-CN" sz="1000" dirty="0" err="1">
                <a:ea typeface="微软雅黑" panose="020B0503020204020204" pitchFamily="34" charset="-122"/>
                <a:cs typeface="微软雅黑" panose="020B0503020204020204" pitchFamily="34" charset="-122"/>
                <a:sym typeface="+mn-ea"/>
              </a:rPr>
              <a:t>args</a:t>
            </a:r>
            <a:r>
              <a:rPr lang="en-US" altLang="zh-CN" sz="1000" dirty="0">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 TODO Auto-generated method stub</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double max = Max(1.2, 4.6, 2.3);</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err="1">
                <a:ea typeface="微软雅黑" panose="020B0503020204020204" pitchFamily="34" charset="-122"/>
                <a:cs typeface="微软雅黑" panose="020B0503020204020204" pitchFamily="34" charset="-122"/>
                <a:sym typeface="+mn-ea"/>
              </a:rPr>
              <a:t>System.out.println</a:t>
            </a:r>
            <a:r>
              <a:rPr lang="en-US" altLang="zh-CN" sz="1000" dirty="0">
                <a:ea typeface="微软雅黑" panose="020B0503020204020204" pitchFamily="34" charset="-122"/>
                <a:cs typeface="微软雅黑" panose="020B0503020204020204" pitchFamily="34" charset="-122"/>
                <a:sym typeface="+mn-ea"/>
              </a:rPr>
              <a:t>("</a:t>
            </a:r>
            <a:r>
              <a:rPr lang="zh-CN" altLang="en-US" sz="1000" dirty="0">
                <a:ea typeface="微软雅黑" panose="020B0503020204020204" pitchFamily="34" charset="-122"/>
                <a:cs typeface="微软雅黑" panose="020B0503020204020204" pitchFamily="34" charset="-122"/>
                <a:sym typeface="+mn-ea"/>
              </a:rPr>
              <a:t>最大值为：</a:t>
            </a:r>
            <a:r>
              <a:rPr lang="en-US" altLang="zh-CN" sz="1000" dirty="0">
                <a:ea typeface="微软雅黑" panose="020B0503020204020204" pitchFamily="34" charset="-122"/>
                <a:cs typeface="微软雅黑" panose="020B0503020204020204" pitchFamily="34" charset="-122"/>
                <a:sym typeface="+mn-ea"/>
              </a:rPr>
              <a:t>" + max);</a:t>
            </a:r>
          </a:p>
          <a:p>
            <a:pPr lvl="0" indent="457200">
              <a:spcBef>
                <a:spcPct val="0"/>
              </a:spcBef>
            </a:pPr>
            <a:r>
              <a:rPr lang="en-US" altLang="zh-CN" sz="1000" dirty="0">
                <a:ea typeface="微软雅黑" panose="020B0503020204020204" pitchFamily="34" charset="-122"/>
                <a:cs typeface="微软雅黑" panose="020B0503020204020204" pitchFamily="34" charset="-122"/>
                <a:sym typeface="+mn-ea"/>
              </a:rPr>
              <a:t>	</a:t>
            </a:r>
            <a:r>
              <a:rPr lang="en-US" altLang="zh-CN" sz="1000" dirty="0" smtClean="0">
                <a:ea typeface="微软雅黑" panose="020B0503020204020204" pitchFamily="34" charset="-122"/>
                <a:cs typeface="微软雅黑" panose="020B0503020204020204" pitchFamily="34" charset="-122"/>
                <a:sym typeface="+mn-ea"/>
              </a:rPr>
              <a:t>}}</a:t>
            </a:r>
            <a:endParaRPr lang="en-US" altLang="zh-CN" sz="1000" dirty="0">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8"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2" name="图片 11"/>
          <p:cNvPicPr/>
          <p:nvPr/>
        </p:nvPicPr>
        <p:blipFill>
          <a:blip r:embed="rId2"/>
          <a:stretch>
            <a:fillRect/>
          </a:stretch>
        </p:blipFill>
        <p:spPr>
          <a:xfrm>
            <a:off x="5508104" y="3651870"/>
            <a:ext cx="3361690" cy="847090"/>
          </a:xfrm>
          <a:prstGeom prst="rect">
            <a:avLst/>
          </a:prstGeom>
          <a:ln>
            <a:solidFill>
              <a:schemeClr val="tx1"/>
            </a:solidFill>
          </a:ln>
        </p:spPr>
      </p:pic>
    </p:spTree>
    <p:extLst>
      <p:ext uri="{BB962C8B-B14F-4D97-AF65-F5344CB8AC3E}">
        <p14:creationId xmlns:p14="http://schemas.microsoft.com/office/powerpoint/2010/main" val="4168976013"/>
      </p:ext>
    </p:extLst>
  </p:cSld>
  <p:clrMapOvr>
    <a:masterClrMapping/>
  </p:clrMapOvr>
  <p:transition advClick="0"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43170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4.1.1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一维数组</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维数组是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中一种引用类型的数据结构，用于存储一系列相同类型的元素。它是由连续的内存单元组成的，每一个元素都对应一个唯一的索引值（索引值范围从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至数组长度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），通过索引可以访问和操作数组中的元素。</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数组的数组名</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不再存放具体值</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，而是存放</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数组元素的首地址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，也就是数组中</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第一个元素的地址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，并按照声明</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数组类型的字节数</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为</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一个存储单元</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，连续开辟与数组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长度相同</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的单元数。下面就详细介绍数组的声明与创建、数组初始化以及数组遍历等常用数组操作</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）数组的声明与创建</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数组创建分为声明数组和使用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关键字开辟数组空间两个过程，既可以合并创建数组，也可以分步完成，其过程如下：</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866676602"/>
      </p:ext>
    </p:extLst>
  </p:cSld>
  <p:clrMapOvr>
    <a:masterClrMapping/>
  </p:clrMapOvr>
  <p:transition advClick="0"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692054"/>
          </a:xfrm>
          <a:prstGeom prst="rect">
            <a:avLst/>
          </a:prstGeom>
          <a:noFill/>
        </p:spPr>
        <p:txBody>
          <a:bodyPr wrap="square" rtlCol="0" anchor="t">
            <a:spAutoFit/>
          </a:bodyPr>
          <a:lstStyle/>
          <a:p>
            <a:pPr marL="285750" lvl="0" indent="-285750">
              <a:lnSpc>
                <a:spcPct val="125000"/>
              </a:lnSpc>
              <a:spcBef>
                <a:spcPct val="0"/>
              </a:spcBef>
              <a:spcAft>
                <a:spcPct val="35000"/>
              </a:spcAft>
              <a:buFont typeface="Wingdings" pitchFamily="2" charset="2"/>
              <a:buChar char="u"/>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声明</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并开辟数组</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方式一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语言创建数组类似，其语法格式如下：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数据类型 数组名称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new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长度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代码举例如下：</a:t>
            </a:r>
          </a:p>
          <a:p>
            <a:pPr lvl="0" indent="457200">
              <a:lnSpc>
                <a:spcPct val="125000"/>
              </a:lnSpc>
              <a:spcBef>
                <a:spcPct val="0"/>
              </a:spcBef>
              <a:spcAft>
                <a:spcPct val="35000"/>
              </a:spcAft>
            </a:pPr>
            <a:r>
              <a:rPr lang="en-US" altLang="zh-CN" sz="14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array[] = new </a:t>
            </a:r>
            <a:r>
              <a:rPr lang="en-US" altLang="zh-CN" sz="14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[10];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声明一个长度为</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的整型数组</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array</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上面这条语句，声明了名为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array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的整型数组，使用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关键字为数组开辟了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个连续内存单元，每个内存单元占</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个字节的空间，索引下表从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方式二</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：也是较为推荐的一种方式，它更直观的表明数组的类型，其语法格式为：</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数据类型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数组名称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new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长度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代码举例如下：</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double[] score = new double[5];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声明一个长度为</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的双精度型数组</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array</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上面这条语句，声明了名为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的双精度型数组，使用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关键字为数组开辟了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个连续内存单元，每个内存单元占</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个字节的空间，索引下表从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834243478"/>
      </p:ext>
    </p:extLst>
  </p:cSld>
  <p:clrMapOvr>
    <a:masterClrMapping/>
  </p:clrMapOvr>
  <p:transition advClick="0"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37809"/>
          </a:xfrm>
          <a:prstGeom prst="rect">
            <a:avLst/>
          </a:prstGeom>
          <a:noFill/>
        </p:spPr>
        <p:txBody>
          <a:bodyPr wrap="square" rtlCol="0" anchor="t">
            <a:spAutoFit/>
          </a:bodyPr>
          <a:lstStyle/>
          <a:p>
            <a:pPr marL="285750" lvl="0" indent="-285750">
              <a:lnSpc>
                <a:spcPct val="125000"/>
              </a:lnSpc>
              <a:spcBef>
                <a:spcPct val="0"/>
              </a:spcBef>
              <a:spcAft>
                <a:spcPct val="35000"/>
              </a:spcAft>
              <a:buFont typeface="Wingdings" pitchFamily="2" charset="2"/>
              <a:buChar char="u"/>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步创建数组</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声明数组：数据类型 数组名称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null ;</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开辟数组：数组名称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new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数据类型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长度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代码举例如下：</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double[] score = null;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声明一个长度为</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的整型数组</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array</a:t>
            </a:r>
          </a:p>
          <a:p>
            <a:pPr lvl="0" indent="457200">
              <a:lnSpc>
                <a:spcPct val="125000"/>
              </a:lnSpc>
              <a:spcBef>
                <a:spcPct val="0"/>
              </a:spcBef>
              <a:spcAft>
                <a:spcPct val="35000"/>
              </a:spcAft>
            </a:pP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score = new double[5];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开辟一个长度为</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的浮点型数组</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score</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总结：以上</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代码是将数组的声明和为数组开辟连续内存单元分为两个步骤。第一步，声明了一个双精度型的数组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，也可以说声明了一个双精度型、数组类型的变量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，由于数组类型是一种引用类型，可以为其赋值引用类型默认值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；第二步，使用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关键字为数组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score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开辟</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个双精度型的内存单元。</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63732827"/>
      </p:ext>
    </p:extLst>
  </p:cSld>
  <p:clrMapOvr>
    <a:masterClrMapping/>
  </p:clrMapOvr>
  <p:transition advClick="0"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60632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无论</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是哪种数组的创建方式，根据使用习惯可以进行选择，下面来看一下一维数组在内存中的表示，以数组定义</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array = new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为例进行说明，如图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对象 6"/>
          <p:cNvGraphicFramePr>
            <a:graphicFrameLocks noChangeAspect="1"/>
          </p:cNvGraphicFramePr>
          <p:nvPr>
            <p:extLst>
              <p:ext uri="{D42A27DB-BD31-4B8C-83A1-F6EECF244321}">
                <p14:modId xmlns:p14="http://schemas.microsoft.com/office/powerpoint/2010/main" val="1610723030"/>
              </p:ext>
            </p:extLst>
          </p:nvPr>
        </p:nvGraphicFramePr>
        <p:xfrm>
          <a:off x="2627784" y="1365870"/>
          <a:ext cx="3752850" cy="2286000"/>
        </p:xfrm>
        <a:graphic>
          <a:graphicData uri="http://schemas.openxmlformats.org/presentationml/2006/ole">
            <mc:AlternateContent xmlns:mc="http://schemas.openxmlformats.org/markup-compatibility/2006">
              <mc:Choice xmlns:v="urn:schemas-microsoft-com:vml" Requires="v">
                <p:oleObj spid="_x0000_s27663" name="Visio" r:id="rId3" imgW="5254895" imgH="3203053" progId="Visio.Drawing.11">
                  <p:embed/>
                </p:oleObj>
              </mc:Choice>
              <mc:Fallback>
                <p:oleObj name="Visio" r:id="rId3" imgW="5254895" imgH="3203053"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7784" y="1365870"/>
                        <a:ext cx="3752850" cy="2286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文本框 5"/>
          <p:cNvSpPr txBox="1"/>
          <p:nvPr/>
        </p:nvSpPr>
        <p:spPr>
          <a:xfrm>
            <a:off x="581660" y="3795886"/>
            <a:ext cx="7980680" cy="114492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中，可以看到</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array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在栈内存中声明了数组变量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array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array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中存储的是数组的首地址；在堆内存中，通过</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开辟</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个物理连续的内存空间，每个内存空间</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个字节（根据数组类型进行分配），每个内存空间存储的默认值为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类型默认值为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），通过首地址与索引值可以遍历整个数组。</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extLst>
      <p:ext uri="{BB962C8B-B14F-4D97-AF65-F5344CB8AC3E}">
        <p14:creationId xmlns:p14="http://schemas.microsoft.com/office/powerpoint/2010/main" val="3463034011"/>
      </p:ext>
    </p:extLst>
  </p:cSld>
  <p:clrMapOvr>
    <a:masterClrMapping/>
  </p:clrMapOvr>
  <p:transition advClick="0" advTm="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98515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）一维数组初始化</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一维数组初始化主要包含以下三种方式：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静态初始化，既在创建数组同时，为数组赋值；</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动态初始化，既在创建完数组后，为其每一个数组元素赋值；</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默认初始化，当数组被创建后，未给数组赋值，则编译系统会自动为数组元素赋予一个默认值，根据数组元素类型不同，默认值也不一样。不同数据类型数组元素默认初始值如表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9" name="表格 8"/>
          <p:cNvGraphicFramePr>
            <a:graphicFrameLocks noGrp="1"/>
          </p:cNvGraphicFramePr>
          <p:nvPr>
            <p:extLst>
              <p:ext uri="{D42A27DB-BD31-4B8C-83A1-F6EECF244321}">
                <p14:modId xmlns:p14="http://schemas.microsoft.com/office/powerpoint/2010/main" val="2214742030"/>
              </p:ext>
            </p:extLst>
          </p:nvPr>
        </p:nvGraphicFramePr>
        <p:xfrm>
          <a:off x="1979712" y="3003798"/>
          <a:ext cx="5411470" cy="1512000"/>
        </p:xfrm>
        <a:graphic>
          <a:graphicData uri="http://schemas.openxmlformats.org/drawingml/2006/table">
            <a:tbl>
              <a:tblPr firstRow="1" firstCol="1" bandRow="1">
                <a:tableStyleId>{5C22544A-7EE6-4342-B048-85BDC9FD1C3A}</a:tableStyleId>
              </a:tblPr>
              <a:tblGrid>
                <a:gridCol w="788670"/>
                <a:gridCol w="2790825"/>
                <a:gridCol w="1831975"/>
              </a:tblGrid>
              <a:tr h="252000">
                <a:tc>
                  <a:txBody>
                    <a:bodyPr/>
                    <a:lstStyle/>
                    <a:p>
                      <a:pPr algn="ctr">
                        <a:lnSpc>
                          <a:spcPct val="125000"/>
                        </a:lnSpc>
                        <a:spcAft>
                          <a:spcPts val="0"/>
                        </a:spcAft>
                        <a:tabLst>
                          <a:tab pos="457200" algn="l"/>
                        </a:tabLst>
                      </a:pPr>
                      <a:r>
                        <a:rPr lang="zh-CN" sz="1050" kern="100" dirty="0">
                          <a:effectLst/>
                        </a:rPr>
                        <a:t>序号</a:t>
                      </a:r>
                      <a:endParaRPr lang="zh-CN" sz="1050" kern="100" dirty="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数据类型</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默认值</a:t>
                      </a:r>
                      <a:endParaRPr lang="zh-CN" sz="1050" kern="100">
                        <a:effectLst/>
                        <a:latin typeface="Calibri"/>
                        <a:ea typeface="宋体"/>
                        <a:cs typeface="Times New Roman"/>
                      </a:endParaRPr>
                    </a:p>
                  </a:txBody>
                  <a:tcPr marL="68580" marR="68580" marT="0" marB="0"/>
                </a:tc>
              </a:tr>
              <a:tr h="252000">
                <a:tc>
                  <a:txBody>
                    <a:bodyPr/>
                    <a:lstStyle/>
                    <a:p>
                      <a:pPr algn="ctr">
                        <a:lnSpc>
                          <a:spcPct val="125000"/>
                        </a:lnSpc>
                        <a:spcAft>
                          <a:spcPts val="0"/>
                        </a:spcAft>
                        <a:tabLst>
                          <a:tab pos="457200" algn="l"/>
                        </a:tabLst>
                      </a:pPr>
                      <a:r>
                        <a:rPr lang="en-US" sz="1050" kern="100">
                          <a:effectLst/>
                        </a:rPr>
                        <a:t>1</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整型：</a:t>
                      </a:r>
                      <a:r>
                        <a:rPr lang="en-US" sz="1050" kern="100">
                          <a:effectLst/>
                        </a:rPr>
                        <a:t>byte</a:t>
                      </a:r>
                      <a:r>
                        <a:rPr lang="zh-CN" sz="1050" kern="100">
                          <a:effectLst/>
                        </a:rPr>
                        <a:t>、</a:t>
                      </a:r>
                      <a:r>
                        <a:rPr lang="en-US" sz="1050" kern="100">
                          <a:effectLst/>
                        </a:rPr>
                        <a:t>short</a:t>
                      </a:r>
                      <a:r>
                        <a:rPr lang="zh-CN" sz="1050" kern="100">
                          <a:effectLst/>
                        </a:rPr>
                        <a:t>、</a:t>
                      </a:r>
                      <a:r>
                        <a:rPr lang="en-US" sz="1050" kern="100">
                          <a:effectLst/>
                        </a:rPr>
                        <a:t>int</a:t>
                      </a:r>
                      <a:r>
                        <a:rPr lang="zh-CN" sz="1050" kern="100">
                          <a:effectLst/>
                        </a:rPr>
                        <a:t>、</a:t>
                      </a:r>
                      <a:r>
                        <a:rPr lang="en-US" sz="1050" kern="100">
                          <a:effectLst/>
                        </a:rPr>
                        <a:t>long</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en-US" sz="1050" kern="100">
                          <a:effectLst/>
                        </a:rPr>
                        <a:t>0</a:t>
                      </a:r>
                      <a:endParaRPr lang="zh-CN" sz="1050" kern="100">
                        <a:effectLst/>
                        <a:latin typeface="Calibri"/>
                        <a:ea typeface="宋体"/>
                        <a:cs typeface="Times New Roman"/>
                      </a:endParaRPr>
                    </a:p>
                  </a:txBody>
                  <a:tcPr marL="68580" marR="68580" marT="0" marB="0"/>
                </a:tc>
              </a:tr>
              <a:tr h="252000">
                <a:tc>
                  <a:txBody>
                    <a:bodyPr/>
                    <a:lstStyle/>
                    <a:p>
                      <a:pPr algn="ctr">
                        <a:lnSpc>
                          <a:spcPct val="125000"/>
                        </a:lnSpc>
                        <a:spcAft>
                          <a:spcPts val="0"/>
                        </a:spcAft>
                        <a:tabLst>
                          <a:tab pos="457200" algn="l"/>
                        </a:tabLst>
                      </a:pPr>
                      <a:r>
                        <a:rPr lang="en-US" sz="1050" kern="100">
                          <a:effectLst/>
                        </a:rPr>
                        <a:t>2</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浮点型：</a:t>
                      </a:r>
                      <a:r>
                        <a:rPr lang="en-US" sz="1050" kern="100">
                          <a:effectLst/>
                        </a:rPr>
                        <a:t>float</a:t>
                      </a:r>
                      <a:r>
                        <a:rPr lang="zh-CN" sz="1050" kern="100">
                          <a:effectLst/>
                        </a:rPr>
                        <a:t>、</a:t>
                      </a:r>
                      <a:r>
                        <a:rPr lang="en-US" sz="1050" kern="100">
                          <a:effectLst/>
                        </a:rPr>
                        <a:t>double</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en-US" sz="1050" kern="100">
                          <a:effectLst/>
                        </a:rPr>
                        <a:t>0.0</a:t>
                      </a:r>
                      <a:endParaRPr lang="zh-CN" sz="1050" kern="100">
                        <a:effectLst/>
                        <a:latin typeface="Calibri"/>
                        <a:ea typeface="宋体"/>
                        <a:cs typeface="Times New Roman"/>
                      </a:endParaRPr>
                    </a:p>
                  </a:txBody>
                  <a:tcPr marL="68580" marR="68580" marT="0" marB="0"/>
                </a:tc>
              </a:tr>
              <a:tr h="252000">
                <a:tc>
                  <a:txBody>
                    <a:bodyPr/>
                    <a:lstStyle/>
                    <a:p>
                      <a:pPr algn="ctr">
                        <a:lnSpc>
                          <a:spcPct val="125000"/>
                        </a:lnSpc>
                        <a:spcAft>
                          <a:spcPts val="0"/>
                        </a:spcAft>
                        <a:tabLst>
                          <a:tab pos="457200" algn="l"/>
                        </a:tabLst>
                      </a:pPr>
                      <a:r>
                        <a:rPr lang="en-US" sz="1050" kern="100">
                          <a:effectLst/>
                        </a:rPr>
                        <a:t>3</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字符型：</a:t>
                      </a:r>
                      <a:r>
                        <a:rPr lang="en-US" sz="1050" kern="100">
                          <a:effectLst/>
                        </a:rPr>
                        <a:t>char</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一个空字符</a:t>
                      </a:r>
                      <a:r>
                        <a:rPr lang="en-US" sz="1050" kern="100">
                          <a:effectLst/>
                        </a:rPr>
                        <a:t>\0</a:t>
                      </a:r>
                      <a:endParaRPr lang="zh-CN" sz="1050" kern="100">
                        <a:effectLst/>
                        <a:latin typeface="Calibri"/>
                        <a:ea typeface="宋体"/>
                        <a:cs typeface="Times New Roman"/>
                      </a:endParaRPr>
                    </a:p>
                  </a:txBody>
                  <a:tcPr marL="68580" marR="68580" marT="0" marB="0"/>
                </a:tc>
              </a:tr>
              <a:tr h="252000">
                <a:tc>
                  <a:txBody>
                    <a:bodyPr/>
                    <a:lstStyle/>
                    <a:p>
                      <a:pPr algn="ctr">
                        <a:lnSpc>
                          <a:spcPct val="125000"/>
                        </a:lnSpc>
                        <a:spcAft>
                          <a:spcPts val="0"/>
                        </a:spcAft>
                        <a:tabLst>
                          <a:tab pos="457200" algn="l"/>
                        </a:tabLst>
                      </a:pPr>
                      <a:r>
                        <a:rPr lang="en-US" sz="1050" kern="100">
                          <a:effectLst/>
                        </a:rPr>
                        <a:t>4</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布尔型：</a:t>
                      </a:r>
                      <a:r>
                        <a:rPr lang="en-US" sz="1050" kern="100">
                          <a:effectLst/>
                        </a:rPr>
                        <a:t>boolean</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en-US" sz="1050" kern="100">
                          <a:effectLst/>
                        </a:rPr>
                        <a:t>false</a:t>
                      </a:r>
                      <a:endParaRPr lang="zh-CN" sz="1050" kern="100">
                        <a:effectLst/>
                        <a:latin typeface="Calibri"/>
                        <a:ea typeface="宋体"/>
                        <a:cs typeface="Times New Roman"/>
                      </a:endParaRPr>
                    </a:p>
                  </a:txBody>
                  <a:tcPr marL="68580" marR="68580" marT="0" marB="0"/>
                </a:tc>
              </a:tr>
              <a:tr h="252000">
                <a:tc>
                  <a:txBody>
                    <a:bodyPr/>
                    <a:lstStyle/>
                    <a:p>
                      <a:pPr algn="ctr">
                        <a:lnSpc>
                          <a:spcPct val="125000"/>
                        </a:lnSpc>
                        <a:spcAft>
                          <a:spcPts val="0"/>
                        </a:spcAft>
                        <a:tabLst>
                          <a:tab pos="457200" algn="l"/>
                        </a:tabLst>
                      </a:pPr>
                      <a:r>
                        <a:rPr lang="en-US" sz="1050" kern="100">
                          <a:effectLst/>
                        </a:rPr>
                        <a:t>5</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zh-CN" sz="1050" kern="100">
                          <a:effectLst/>
                        </a:rPr>
                        <a:t>引用类型：数组、类、接口等</a:t>
                      </a:r>
                      <a:endParaRPr lang="zh-CN" sz="1050" kern="100">
                        <a:effectLst/>
                        <a:latin typeface="Calibri"/>
                        <a:ea typeface="宋体"/>
                        <a:cs typeface="Times New Roman"/>
                      </a:endParaRPr>
                    </a:p>
                  </a:txBody>
                  <a:tcPr marL="68580" marR="68580" marT="0" marB="0"/>
                </a:tc>
                <a:tc>
                  <a:txBody>
                    <a:bodyPr/>
                    <a:lstStyle/>
                    <a:p>
                      <a:pPr algn="ctr">
                        <a:lnSpc>
                          <a:spcPct val="125000"/>
                        </a:lnSpc>
                        <a:spcAft>
                          <a:spcPts val="0"/>
                        </a:spcAft>
                        <a:tabLst>
                          <a:tab pos="457200" algn="l"/>
                        </a:tabLst>
                      </a:pPr>
                      <a:r>
                        <a:rPr lang="en-US" sz="1050" kern="100" dirty="0">
                          <a:effectLst/>
                        </a:rPr>
                        <a:t>null</a:t>
                      </a:r>
                      <a:endParaRPr lang="zh-CN" sz="1050" kern="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1562506861"/>
      </p:ext>
    </p:extLst>
  </p:cSld>
  <p:clrMapOvr>
    <a:masterClrMapping/>
  </p:clrMapOvr>
  <p:transition advClick="0" advTm="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399392"/>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一维数组初始化程序举例，代码如下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//Demo0401.java</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package ch04;</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Demo0401 {</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public static void main(String[]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args</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 TODO Auto-generated method stub</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arrayA</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{1,2,3,4,5};			//</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静态初始化</a:t>
            </a:r>
          </a:p>
          <a:p>
            <a:pPr lvl="0" indent="457200">
              <a:lnSpc>
                <a:spcPct val="125000"/>
              </a:lnSpc>
              <a:spcBef>
                <a:spcPct val="0"/>
              </a:spcBef>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double[]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 new double[4];	//</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动态初始化、默认初始化</a:t>
            </a:r>
          </a:p>
          <a:p>
            <a:pPr lvl="0" indent="457200">
              <a:lnSpc>
                <a:spcPct val="125000"/>
              </a:lnSpc>
              <a:spcBef>
                <a:spcPct val="0"/>
              </a:spcBef>
            </a:pP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[0] = 2.6;</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[1] = 3.7;</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arrayA</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数组第</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个元素为：</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arrayA</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输出静态初始化值</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3</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数组第</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个元素为：</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输出动态初始化值</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2.6</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数组第</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个元素为：</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dirty="0" err="1">
                <a:latin typeface="微软雅黑" panose="020B0503020204020204" pitchFamily="34" charset="-122"/>
                <a:ea typeface="微软雅黑" panose="020B0503020204020204" pitchFamily="34" charset="-122"/>
                <a:cs typeface="微软雅黑" panose="020B0503020204020204" pitchFamily="34" charset="-122"/>
                <a:sym typeface="+mn-ea"/>
              </a:rPr>
              <a:t>arrayB</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输出默认初始化值</a:t>
            </a: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0.0</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运行结果：</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p:nvPr/>
        </p:nvPicPr>
        <p:blipFill>
          <a:blip r:embed="rId2"/>
          <a:stretch>
            <a:fillRect/>
          </a:stretch>
        </p:blipFill>
        <p:spPr>
          <a:xfrm>
            <a:off x="2900680" y="3723878"/>
            <a:ext cx="3342640" cy="1075690"/>
          </a:xfrm>
          <a:prstGeom prst="rect">
            <a:avLst/>
          </a:prstGeom>
          <a:ln>
            <a:solidFill>
              <a:schemeClr val="tx1"/>
            </a:solidFill>
          </a:ln>
        </p:spPr>
      </p:pic>
    </p:spTree>
    <p:extLst>
      <p:ext uri="{BB962C8B-B14F-4D97-AF65-F5344CB8AC3E}">
        <p14:creationId xmlns:p14="http://schemas.microsoft.com/office/powerpoint/2010/main" val="175509298"/>
      </p:ext>
    </p:extLst>
  </p:cSld>
  <p:clrMapOvr>
    <a:masterClrMapping/>
  </p:clrMapOvr>
  <p:transition advClick="0"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4.1 </a:t>
            </a:r>
            <a:r>
              <a:rPr lang="zh-CN" altLang="en-US" sz="2000" b="1" dirty="0" smtClean="0">
                <a:solidFill>
                  <a:schemeClr val="bg1"/>
                </a:solidFill>
                <a:latin typeface="微软雅黑" panose="020B0503020204020204" pitchFamily="34" charset="-122"/>
                <a:ea typeface="微软雅黑" panose="020B0503020204020204" pitchFamily="34" charset="-122"/>
              </a:rPr>
              <a:t>数组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一维数组</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71766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）数组遍历</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所谓遍历，是指将数组中的所有元素按照索引顺序访问一遍，需要使用循环语句配合完成。在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中，有两种常用方法，一种是使用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循环遍历，另一种是</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foreach</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循环遍历。下面分别举例讲解这两种遍历数组的方式。</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方式一：</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循环遍历数组</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遍历数组就是利用循环，并根据数组下标索引值按顺序访问数组中的每个元素。</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循环遍历数组语法和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循环的基本语法是一致的，需要注意的就是循环条件中数组索引的范围要确定好，否会产生数组下表越界的异常（</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java.lang.ArrayIndexOutOfBoundsException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），建议使用数组名</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.length</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方式来取得数组索引值的上限。</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94363580"/>
      </p:ext>
    </p:extLst>
  </p:cSld>
  <p:clrMapOvr>
    <a:masterClrMapping/>
  </p:clrMapOvr>
  <p:transition advClick="0" advTm="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1521</TotalTime>
  <Words>2268</Words>
  <Application>Microsoft Office PowerPoint</Application>
  <PresentationFormat>全屏显示(16:9)</PresentationFormat>
  <Paragraphs>391</Paragraphs>
  <Slides>27</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27</vt:i4>
      </vt:variant>
    </vt:vector>
  </HeadingPairs>
  <TitlesOfParts>
    <vt:vector size="29" baseType="lpstr">
      <vt:lpstr>Office 主题</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lenovo</cp:lastModifiedBy>
  <cp:revision>293</cp:revision>
  <dcterms:created xsi:type="dcterms:W3CDTF">2015-12-11T17:46:00Z</dcterms:created>
  <dcterms:modified xsi:type="dcterms:W3CDTF">2025-03-10T08:54:45Z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893E0E0BC76640EC9A4C7D086C614A96</vt:lpwstr>
  </property>
</Properties>
</file>