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983" r:id="rId2"/>
    <p:sldId id="917" r:id="rId3"/>
    <p:sldId id="1150" r:id="rId4"/>
    <p:sldId id="1151" r:id="rId5"/>
    <p:sldId id="1152" r:id="rId6"/>
    <p:sldId id="1153" r:id="rId7"/>
    <p:sldId id="1156" r:id="rId8"/>
    <p:sldId id="1155" r:id="rId9"/>
    <p:sldId id="1157" r:id="rId10"/>
    <p:sldId id="1158" r:id="rId11"/>
    <p:sldId id="1159" r:id="rId12"/>
    <p:sldId id="1160" r:id="rId13"/>
    <p:sldId id="1161" r:id="rId14"/>
    <p:sldId id="1163" r:id="rId15"/>
    <p:sldId id="1164" r:id="rId16"/>
    <p:sldId id="1162" r:id="rId17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95B3D7"/>
    <a:srgbClr val="005DA2"/>
    <a:srgbClr val="DCDAE3"/>
    <a:srgbClr val="584B3F"/>
    <a:srgbClr val="404040"/>
    <a:srgbClr val="76675D"/>
    <a:srgbClr val="9C7F7B"/>
    <a:srgbClr val="AB8C62"/>
    <a:srgbClr val="343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5" autoAdjust="0"/>
    <p:restoredTop sz="94660" autoAdjust="0"/>
  </p:normalViewPr>
  <p:slideViewPr>
    <p:cSldViewPr>
      <p:cViewPr>
        <p:scale>
          <a:sx n="140" d="100"/>
          <a:sy n="140" d="100"/>
        </p:scale>
        <p:origin x="-942" y="-300"/>
      </p:cViewPr>
      <p:guideLst>
        <p:guide orient="horz" pos="1631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0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28650"/>
          </a:xfrm>
          <a:prstGeom prst="rect">
            <a:avLst/>
          </a:prstGeom>
          <a:solidFill>
            <a:srgbClr val="0085C8"/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00"/>
          </a:p>
        </p:txBody>
      </p:sp>
      <p:grpSp>
        <p:nvGrpSpPr>
          <p:cNvPr id="3" name="组合 3"/>
          <p:cNvGrpSpPr/>
          <p:nvPr userDrawn="1"/>
        </p:nvGrpSpPr>
        <p:grpSpPr>
          <a:xfrm>
            <a:off x="3" y="4940621"/>
            <a:ext cx="9143999" cy="548636"/>
            <a:chOff x="1" y="2947547"/>
            <a:chExt cx="9143999" cy="2827685"/>
          </a:xfrm>
        </p:grpSpPr>
        <p:sp>
          <p:nvSpPr>
            <p:cNvPr id="5" name="任意多边形 4"/>
            <p:cNvSpPr/>
            <p:nvPr/>
          </p:nvSpPr>
          <p:spPr>
            <a:xfrm>
              <a:off x="1" y="2947547"/>
              <a:ext cx="9143999" cy="2297356"/>
            </a:xfrm>
            <a:custGeom>
              <a:avLst/>
              <a:gdLst>
                <a:gd name="connsiteX0" fmla="*/ 9143999 w 9143999"/>
                <a:gd name="connsiteY0" fmla="*/ 0 h 2051818"/>
                <a:gd name="connsiteX1" fmla="*/ 9143999 w 9143999"/>
                <a:gd name="connsiteY1" fmla="*/ 2051818 h 2051818"/>
                <a:gd name="connsiteX2" fmla="*/ 0 w 9143999"/>
                <a:gd name="connsiteY2" fmla="*/ 2051818 h 2051818"/>
                <a:gd name="connsiteX3" fmla="*/ 0 w 9143999"/>
                <a:gd name="connsiteY3" fmla="*/ 1204077 h 2051818"/>
                <a:gd name="connsiteX4" fmla="*/ 6027 w 9143999"/>
                <a:gd name="connsiteY4" fmla="*/ 1207403 h 2051818"/>
                <a:gd name="connsiteX5" fmla="*/ 7674511 w 9143999"/>
                <a:gd name="connsiteY5" fmla="*/ 718908 h 2051818"/>
                <a:gd name="connsiteX6" fmla="*/ 9044856 w 9143999"/>
                <a:gd name="connsiteY6" fmla="*/ 57555 h 2051818"/>
                <a:gd name="connsiteX7" fmla="*/ 9143999 w 9143999"/>
                <a:gd name="connsiteY7" fmla="*/ 0 h 20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3999" h="2051818">
                  <a:moveTo>
                    <a:pt x="9143999" y="0"/>
                  </a:moveTo>
                  <a:lnTo>
                    <a:pt x="9143999" y="2051818"/>
                  </a:lnTo>
                  <a:lnTo>
                    <a:pt x="0" y="2051818"/>
                  </a:lnTo>
                  <a:lnTo>
                    <a:pt x="0" y="1204077"/>
                  </a:lnTo>
                  <a:lnTo>
                    <a:pt x="6027" y="1207403"/>
                  </a:lnTo>
                  <a:cubicBezTo>
                    <a:pt x="2066505" y="2238985"/>
                    <a:pt x="5621740" y="1499327"/>
                    <a:pt x="7674511" y="718908"/>
                  </a:cubicBezTo>
                  <a:cubicBezTo>
                    <a:pt x="8085065" y="562824"/>
                    <a:pt x="8552064" y="336225"/>
                    <a:pt x="9044856" y="57555"/>
                  </a:cubicBezTo>
                  <a:lnTo>
                    <a:pt x="9143999" y="0"/>
                  </a:lnTo>
                  <a:close/>
                </a:path>
              </a:pathLst>
            </a:custGeom>
            <a:gradFill>
              <a:gsLst>
                <a:gs pos="0">
                  <a:srgbClr val="0178E9">
                    <a:alpha val="60000"/>
                  </a:srgbClr>
                </a:gs>
                <a:gs pos="100000">
                  <a:srgbClr val="0178E9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3559995"/>
              <a:ext cx="9143999" cy="2215237"/>
            </a:xfrm>
            <a:custGeom>
              <a:avLst/>
              <a:gdLst>
                <a:gd name="connsiteX0" fmla="*/ 9143999 w 9143999"/>
                <a:gd name="connsiteY0" fmla="*/ 0 h 3478011"/>
                <a:gd name="connsiteX1" fmla="*/ 9143999 w 9143999"/>
                <a:gd name="connsiteY1" fmla="*/ 1393716 h 3478011"/>
                <a:gd name="connsiteX2" fmla="*/ 9143999 w 9143999"/>
                <a:gd name="connsiteY2" fmla="*/ 1513865 h 3478011"/>
                <a:gd name="connsiteX3" fmla="*/ 9143999 w 9143999"/>
                <a:gd name="connsiteY3" fmla="*/ 3478011 h 3478011"/>
                <a:gd name="connsiteX4" fmla="*/ 0 w 9143999"/>
                <a:gd name="connsiteY4" fmla="*/ 3478011 h 3478011"/>
                <a:gd name="connsiteX5" fmla="*/ 0 w 9143999"/>
                <a:gd name="connsiteY5" fmla="*/ 1513865 h 3478011"/>
                <a:gd name="connsiteX6" fmla="*/ 0 w 9143999"/>
                <a:gd name="connsiteY6" fmla="*/ 1393716 h 3478011"/>
                <a:gd name="connsiteX7" fmla="*/ 0 w 9143999"/>
                <a:gd name="connsiteY7" fmla="*/ 846204 h 3478011"/>
                <a:gd name="connsiteX8" fmla="*/ 303379 w 9143999"/>
                <a:gd name="connsiteY8" fmla="*/ 970246 h 3478011"/>
                <a:gd name="connsiteX9" fmla="*/ 8360497 w 9143999"/>
                <a:gd name="connsiteY9" fmla="*/ 342756 h 3478011"/>
                <a:gd name="connsiteX10" fmla="*/ 8941037 w 9143999"/>
                <a:gd name="connsiteY10" fmla="*/ 98098 h 347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3999" h="3478011">
                  <a:moveTo>
                    <a:pt x="9143999" y="0"/>
                  </a:moveTo>
                  <a:lnTo>
                    <a:pt x="9143999" y="1393716"/>
                  </a:lnTo>
                  <a:lnTo>
                    <a:pt x="9143999" y="1513865"/>
                  </a:lnTo>
                  <a:lnTo>
                    <a:pt x="9143999" y="3478011"/>
                  </a:lnTo>
                  <a:lnTo>
                    <a:pt x="0" y="3478011"/>
                  </a:lnTo>
                  <a:lnTo>
                    <a:pt x="0" y="1513865"/>
                  </a:lnTo>
                  <a:lnTo>
                    <a:pt x="0" y="1393716"/>
                  </a:lnTo>
                  <a:lnTo>
                    <a:pt x="0" y="846204"/>
                  </a:lnTo>
                  <a:lnTo>
                    <a:pt x="303379" y="970246"/>
                  </a:lnTo>
                  <a:cubicBezTo>
                    <a:pt x="2685816" y="1852356"/>
                    <a:pt x="6241504" y="1135756"/>
                    <a:pt x="8360497" y="342756"/>
                  </a:cubicBezTo>
                  <a:cubicBezTo>
                    <a:pt x="8544757" y="273800"/>
                    <a:pt x="8739002" y="191802"/>
                    <a:pt x="8941037" y="98098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100000">
                  <a:srgbClr val="DFDFDF">
                    <a:lumMod val="52000"/>
                    <a:lumOff val="4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09" y="87084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2000" rIns="0" bIns="720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" name="图片 8" descr="index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98970" y="65314"/>
            <a:ext cx="960659" cy="500744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50056"/>
            <a:ext cx="9144000" cy="509969"/>
            <a:chOff x="0" y="-50055"/>
            <a:chExt cx="9144000" cy="395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0055"/>
              <a:ext cx="9144000" cy="39591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23528" y="25011"/>
              <a:ext cx="1514019" cy="295822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3366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2" y="21409"/>
              <a:ext cx="4283968" cy="253220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2025-07-25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6719468" y="252782"/>
            <a:ext cx="2414745" cy="1177235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altLang="zh-CN" sz="72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1760" y="1717637"/>
            <a:ext cx="6732240" cy="193423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-633060" y="1667695"/>
            <a:ext cx="4073415" cy="2366272"/>
          </a:xfrm>
          <a:prstGeom prst="parallelogram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558114" y="2994070"/>
            <a:ext cx="5566410" cy="729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数据库编程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642241" y="3075806"/>
            <a:ext cx="549197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文本框 75"/>
          <p:cNvSpPr txBox="1"/>
          <p:nvPr/>
        </p:nvSpPr>
        <p:spPr>
          <a:xfrm>
            <a:off x="3440703" y="3817952"/>
            <a:ext cx="2098593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：任焕海</a:t>
            </a:r>
            <a:endParaRPr lang="en-US" altLang="zh-CN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9960" y="1830070"/>
            <a:ext cx="569214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5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实用教程</a:t>
            </a:r>
            <a:endParaRPr 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5" b="26776"/>
          <a:stretch>
            <a:fillRect/>
          </a:stretch>
        </p:blipFill>
        <p:spPr>
          <a:xfrm>
            <a:off x="100909" y="144016"/>
            <a:ext cx="2166835" cy="555526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 JDBC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连接数据库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97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13.3.1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数据库驱动的下载与配置口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）下载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完成后，将压缩包解压，可以获得一个名为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mysql-connector-java-8.0.26.jar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文件，如下图所示。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517" y="2139702"/>
            <a:ext cx="3656965" cy="231394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655476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 JDBC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连接数据库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97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13.3.1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数据库驱动的下载与配置口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eclipse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对应的工程下面，新建一个名为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lib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的文件夹，并将图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12.3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mysql-connector-java-8.0.26.jar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包文件拷贝到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lib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文件夹，如下图所示。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707654"/>
            <a:ext cx="4371975" cy="311404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3435846"/>
            <a:ext cx="2399665" cy="408940"/>
          </a:xfrm>
          <a:prstGeom prst="rect">
            <a:avLst/>
          </a:prstGeom>
          <a:solidFill>
            <a:schemeClr val="tx1"/>
          </a:solidFill>
          <a:ln>
            <a:solidFill>
              <a:srgbClr val="003366"/>
            </a:solidFill>
          </a:ln>
        </p:spPr>
      </p:pic>
      <p:sp>
        <p:nvSpPr>
          <p:cNvPr id="5" name="右箭头 4"/>
          <p:cNvSpPr/>
          <p:nvPr/>
        </p:nvSpPr>
        <p:spPr>
          <a:xfrm>
            <a:off x="5220072" y="3640316"/>
            <a:ext cx="576064" cy="45719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55476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 JDBC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连接数据库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24495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13.3.1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数据库驱动的下载与配置口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第四，右键单击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lib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文件夹下的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mysql-connector-java-8.0.26.jar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，选择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【Build Path】-&gt;【Add to Build Path】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，在工程中就会出现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Referenced Libraries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驱动中的接口与类就配置到工程中去了，编可以进行数据库编程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了，如下图所示。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442" y="2211586"/>
            <a:ext cx="2571115" cy="42799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655476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 JDBC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连接数据库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3886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13.3.2 Java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中连接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数据库通常涉及以下几个步骤：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）添加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JDBC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正在使用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Maven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Gradle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构建项目，可以通过添加依赖项来获取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不使用构建工具，可以从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官方网站下载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驱动，并将其添加到项目的类路径中。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）加载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Class.forName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方法加载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驱动类。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）建立连接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DriverManager.getConnection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方法建立与数据库的连接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55476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 JDBC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连接数据库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8087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13.3.2 Java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）创建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 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Connection.createStatement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创建一个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Connection.prepareStatement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创建一个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）执行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对象执行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）处理结果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如果执行的是查询语句，使用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处理结果集。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如果执行的是更新语句，可以获取受影响的行数。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7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）关闭资源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最后，关闭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 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286904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 JDBC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连接数据库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59818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13.3.2 Java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以查询操作为例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验证数据库连接过程。 示例代码如下。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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ch13;</a:t>
            </a:r>
          </a:p>
          <a:p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 err="1">
                <a:solidFill>
                  <a:srgbClr val="000000"/>
                </a:solidFill>
                <a:latin typeface="Consolas"/>
              </a:rPr>
              <a:t>java.sql.Connection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 err="1">
                <a:solidFill>
                  <a:srgbClr val="000000"/>
                </a:solidFill>
                <a:latin typeface="Consolas"/>
              </a:rPr>
              <a:t>java.sql.DriverManager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 err="1">
                <a:solidFill>
                  <a:srgbClr val="000000"/>
                </a:solidFill>
                <a:latin typeface="Consolas"/>
              </a:rPr>
              <a:t>java.sql.ResultSet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 err="1">
                <a:solidFill>
                  <a:srgbClr val="000000"/>
                </a:solidFill>
                <a:latin typeface="Consolas"/>
              </a:rPr>
              <a:t>java.sql.Statement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Demo1301 {</a:t>
            </a:r>
          </a:p>
          <a:p>
            <a:pPr lvl="1"/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final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String </a:t>
            </a:r>
            <a:r>
              <a:rPr lang="en-US" altLang="zh-CN" sz="800" b="1" i="1" dirty="0" err="1">
                <a:solidFill>
                  <a:srgbClr val="0000C0"/>
                </a:solidFill>
                <a:latin typeface="Consolas"/>
              </a:rPr>
              <a:t>url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 err="1">
                <a:solidFill>
                  <a:srgbClr val="2A00FF"/>
                </a:solidFill>
                <a:latin typeface="Consolas"/>
              </a:rPr>
              <a:t>jdbc:mysql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://localhost:3306/student"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; </a:t>
            </a:r>
            <a:r>
              <a:rPr lang="en-US" altLang="zh-CN" sz="800" b="1" i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800" b="1" i="1" dirty="0">
                <a:solidFill>
                  <a:srgbClr val="3F7F5F"/>
                </a:solidFill>
                <a:latin typeface="Consolas"/>
              </a:rPr>
              <a:t>本地</a:t>
            </a:r>
            <a:r>
              <a:rPr lang="en-US" altLang="zh-CN" sz="800" b="1" i="1" dirty="0">
                <a:solidFill>
                  <a:srgbClr val="3F7F5F"/>
                </a:solidFill>
                <a:latin typeface="Consolas"/>
              </a:rPr>
              <a:t>student</a:t>
            </a:r>
            <a:r>
              <a:rPr lang="zh-CN" altLang="en-US" sz="800" b="1" i="1" dirty="0">
                <a:solidFill>
                  <a:srgbClr val="3F7F5F"/>
                </a:solidFill>
                <a:latin typeface="Consolas"/>
              </a:rPr>
              <a:t>数据库地址</a:t>
            </a:r>
          </a:p>
          <a:p>
            <a:pPr lvl="1"/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private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final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String </a:t>
            </a:r>
            <a:r>
              <a:rPr lang="en-US" altLang="zh-CN" sz="800" b="1" i="1" dirty="0">
                <a:solidFill>
                  <a:srgbClr val="0000C0"/>
                </a:solidFill>
                <a:latin typeface="Consolas"/>
              </a:rPr>
              <a:t>username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"root"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;</a:t>
            </a:r>
            <a:r>
              <a:rPr lang="en-US" altLang="zh-CN" sz="800" b="1" i="1" dirty="0">
                <a:solidFill>
                  <a:srgbClr val="3F7F5F"/>
                </a:solidFill>
                <a:latin typeface="Consolas"/>
              </a:rPr>
              <a:t>//MySQL</a:t>
            </a:r>
            <a:r>
              <a:rPr lang="zh-CN" altLang="en-US" sz="800" b="1" i="1" dirty="0">
                <a:solidFill>
                  <a:srgbClr val="3F7F5F"/>
                </a:solidFill>
                <a:latin typeface="Consolas"/>
              </a:rPr>
              <a:t>数据库登录用户名</a:t>
            </a:r>
          </a:p>
          <a:p>
            <a:pPr lvl="1"/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private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final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String </a:t>
            </a:r>
            <a:r>
              <a:rPr lang="en-US" altLang="zh-CN" sz="800" b="1" i="1" dirty="0">
                <a:solidFill>
                  <a:srgbClr val="0000C0"/>
                </a:solidFill>
                <a:latin typeface="Consolas"/>
              </a:rPr>
              <a:t>password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;</a:t>
            </a:r>
            <a:r>
              <a:rPr lang="en-US" altLang="zh-CN" sz="800" b="1" i="1" dirty="0">
                <a:solidFill>
                  <a:srgbClr val="3F7F5F"/>
                </a:solidFill>
                <a:latin typeface="Consolas"/>
              </a:rPr>
              <a:t>//MySQL</a:t>
            </a:r>
            <a:r>
              <a:rPr lang="zh-CN" altLang="en-US" sz="800" b="1" i="1" dirty="0">
                <a:solidFill>
                  <a:srgbClr val="3F7F5F"/>
                </a:solidFill>
                <a:latin typeface="Consolas"/>
              </a:rPr>
              <a:t>数据库登录密码*</a:t>
            </a:r>
            <a:r>
              <a:rPr lang="en-US" altLang="zh-CN" sz="800" b="1" i="1" dirty="0">
                <a:solidFill>
                  <a:srgbClr val="3F7F5F"/>
                </a:solidFill>
                <a:latin typeface="Consolas"/>
              </a:rPr>
              <a:t>/</a:t>
            </a:r>
          </a:p>
          <a:p>
            <a:pPr lvl="1"/>
            <a:r>
              <a:rPr lang="en-US" altLang="zh-CN" sz="800" b="1" dirty="0" smtClean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8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main(String </a:t>
            </a:r>
            <a:r>
              <a:rPr lang="en-US" altLang="zh-CN" sz="8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[]) {</a:t>
            </a:r>
          </a:p>
          <a:p>
            <a:pPr lvl="2"/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try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3"/>
            <a:r>
              <a:rPr lang="en-US" altLang="zh-CN" sz="800" dirty="0" err="1" smtClean="0">
                <a:solidFill>
                  <a:srgbClr val="000000"/>
                </a:solidFill>
                <a:latin typeface="Consolas"/>
              </a:rPr>
              <a:t>Class.</a:t>
            </a:r>
            <a:r>
              <a:rPr lang="en-US" altLang="zh-CN" sz="800" i="1" dirty="0" err="1" smtClean="0">
                <a:solidFill>
                  <a:srgbClr val="000000"/>
                </a:solidFill>
                <a:latin typeface="Consolas"/>
              </a:rPr>
              <a:t>forName</a:t>
            </a:r>
            <a:r>
              <a:rPr lang="en-US" altLang="zh-CN" sz="8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i="1" dirty="0" err="1">
                <a:solidFill>
                  <a:srgbClr val="2A00FF"/>
                </a:solidFill>
                <a:latin typeface="Consolas"/>
              </a:rPr>
              <a:t>com.mysql.cj.jdbc.Driver</a:t>
            </a:r>
            <a:r>
              <a:rPr lang="en-US" altLang="zh-CN" sz="8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i="1" dirty="0">
                <a:solidFill>
                  <a:srgbClr val="000000"/>
                </a:solidFill>
                <a:latin typeface="Consolas"/>
              </a:rPr>
              <a:t>);</a:t>
            </a:r>
            <a:r>
              <a:rPr lang="en-US" altLang="zh-CN" sz="800" i="1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800" i="1" dirty="0">
                <a:solidFill>
                  <a:srgbClr val="3F7F5F"/>
                </a:solidFill>
                <a:latin typeface="Consolas"/>
              </a:rPr>
              <a:t>加载</a:t>
            </a:r>
            <a:r>
              <a:rPr lang="en-US" altLang="zh-CN" sz="800" i="1" dirty="0">
                <a:solidFill>
                  <a:srgbClr val="3F7F5F"/>
                </a:solidFill>
                <a:latin typeface="Consolas"/>
              </a:rPr>
              <a:t>MySQL</a:t>
            </a:r>
            <a:r>
              <a:rPr lang="zh-CN" altLang="en-US" sz="800" i="1" dirty="0">
                <a:solidFill>
                  <a:srgbClr val="3F7F5F"/>
                </a:solidFill>
                <a:latin typeface="Consolas"/>
              </a:rPr>
              <a:t>数据库驱动</a:t>
            </a:r>
          </a:p>
          <a:p>
            <a:pPr lvl="2"/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catch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(Exception </a:t>
            </a:r>
            <a:r>
              <a:rPr lang="en-US" altLang="zh-CN" sz="800" b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3"/>
            <a:r>
              <a:rPr lang="en-US" altLang="zh-CN" sz="800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.printStackTrace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3"/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8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8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800" b="1" i="1" dirty="0">
                <a:solidFill>
                  <a:srgbClr val="2A00FF"/>
                </a:solidFill>
                <a:latin typeface="Consolas"/>
              </a:rPr>
              <a:t>未能成功加载数据库驱动程序！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try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3"/>
            <a:r>
              <a:rPr lang="en-US" altLang="zh-CN" sz="8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zh-CN" altLang="en-US" sz="800" dirty="0">
                <a:solidFill>
                  <a:srgbClr val="3F7F5F"/>
                </a:solidFill>
                <a:latin typeface="Consolas"/>
              </a:rPr>
              <a:t>建立数据库连接，需要提供</a:t>
            </a:r>
            <a:r>
              <a:rPr lang="en-US" altLang="zh-CN" sz="800" u="sng" dirty="0" err="1">
                <a:solidFill>
                  <a:srgbClr val="3F7F5F"/>
                </a:solidFill>
                <a:latin typeface="Consolas"/>
              </a:rPr>
              <a:t>url</a:t>
            </a:r>
            <a:r>
              <a:rPr lang="zh-CN" altLang="en-US" sz="800" u="sng" dirty="0">
                <a:solidFill>
                  <a:srgbClr val="3F7F5F"/>
                </a:solidFill>
                <a:latin typeface="Consolas"/>
              </a:rPr>
              <a:t>、</a:t>
            </a:r>
            <a:r>
              <a:rPr lang="en-US" altLang="zh-CN" sz="800" u="sng" dirty="0">
                <a:solidFill>
                  <a:srgbClr val="3F7F5F"/>
                </a:solidFill>
                <a:latin typeface="Consolas"/>
              </a:rPr>
              <a:t>username</a:t>
            </a:r>
            <a:r>
              <a:rPr lang="zh-CN" altLang="en-US" sz="800" u="sng" dirty="0">
                <a:solidFill>
                  <a:srgbClr val="3F7F5F"/>
                </a:solidFill>
                <a:latin typeface="Consolas"/>
              </a:rPr>
              <a:t>、</a:t>
            </a:r>
            <a:r>
              <a:rPr lang="en-US" altLang="zh-CN" sz="800" u="sng" dirty="0">
                <a:solidFill>
                  <a:srgbClr val="3F7F5F"/>
                </a:solidFill>
                <a:latin typeface="Consolas"/>
              </a:rPr>
              <a:t>password</a:t>
            </a:r>
            <a:r>
              <a:rPr lang="zh-CN" altLang="en-US" sz="800" u="sng" dirty="0">
                <a:solidFill>
                  <a:srgbClr val="3F7F5F"/>
                </a:solidFill>
                <a:latin typeface="Consolas"/>
              </a:rPr>
              <a:t>三个参数</a:t>
            </a:r>
          </a:p>
          <a:p>
            <a:pPr lvl="3"/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Connection </a:t>
            </a:r>
            <a:r>
              <a:rPr lang="en-US" altLang="zh-CN" sz="800" dirty="0">
                <a:solidFill>
                  <a:srgbClr val="6A3E3E"/>
                </a:solidFill>
                <a:latin typeface="Consolas"/>
              </a:rPr>
              <a:t>connect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DriverManager.</a:t>
            </a:r>
            <a:r>
              <a:rPr lang="en-US" altLang="zh-CN" sz="800" i="1" dirty="0" err="1">
                <a:solidFill>
                  <a:srgbClr val="000000"/>
                </a:solidFill>
                <a:latin typeface="Consolas"/>
              </a:rPr>
              <a:t>getConnection</a:t>
            </a:r>
            <a:r>
              <a:rPr lang="en-US" altLang="zh-CN" sz="8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 err="1">
                <a:solidFill>
                  <a:srgbClr val="0000C0"/>
                </a:solidFill>
                <a:latin typeface="Consolas"/>
              </a:rPr>
              <a:t>url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800" b="1" i="1" dirty="0">
                <a:solidFill>
                  <a:srgbClr val="0000C0"/>
                </a:solidFill>
                <a:latin typeface="Consolas"/>
              </a:rPr>
              <a:t>username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800" b="1" i="1" dirty="0">
                <a:solidFill>
                  <a:srgbClr val="0000C0"/>
                </a:solidFill>
                <a:latin typeface="Consolas"/>
              </a:rPr>
              <a:t>password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3"/>
            <a:r>
              <a:rPr lang="en-US" altLang="zh-CN" sz="800" dirty="0" smtClean="0">
                <a:solidFill>
                  <a:srgbClr val="000000"/>
                </a:solidFill>
                <a:latin typeface="Consolas"/>
              </a:rPr>
              <a:t>Statement </a:t>
            </a:r>
            <a:r>
              <a:rPr lang="en-US" altLang="zh-CN" sz="800" dirty="0" err="1">
                <a:solidFill>
                  <a:srgbClr val="6A3E3E"/>
                </a:solidFill>
                <a:latin typeface="Consolas"/>
              </a:rPr>
              <a:t>stmt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800" dirty="0" err="1">
                <a:solidFill>
                  <a:srgbClr val="6A3E3E"/>
                </a:solidFill>
                <a:latin typeface="Consolas"/>
              </a:rPr>
              <a:t>connect</a:t>
            </a:r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.createStatement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3"/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ResultSet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dirty="0" err="1">
                <a:solidFill>
                  <a:srgbClr val="6A3E3E"/>
                </a:solidFill>
                <a:latin typeface="Consolas"/>
              </a:rPr>
              <a:t>rs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800" dirty="0" err="1">
                <a:solidFill>
                  <a:srgbClr val="6A3E3E"/>
                </a:solidFill>
                <a:latin typeface="Consolas"/>
              </a:rPr>
              <a:t>stmt</a:t>
            </a:r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.executeQuery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dirty="0">
                <a:solidFill>
                  <a:srgbClr val="2A00FF"/>
                </a:solidFill>
                <a:latin typeface="Consolas"/>
              </a:rPr>
              <a:t>"select * from student"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3"/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while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800" b="1" dirty="0" err="1">
                <a:solidFill>
                  <a:srgbClr val="6A3E3E"/>
                </a:solidFill>
                <a:latin typeface="Consolas"/>
              </a:rPr>
              <a:t>rs</a:t>
            </a:r>
            <a:r>
              <a:rPr lang="en-US" altLang="zh-CN" sz="800" b="1" dirty="0" err="1">
                <a:solidFill>
                  <a:srgbClr val="000000"/>
                </a:solidFill>
                <a:latin typeface="Consolas"/>
              </a:rPr>
              <a:t>.next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()) {</a:t>
            </a:r>
          </a:p>
          <a:p>
            <a:pPr lvl="3"/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8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800" b="1" i="1" dirty="0" err="1">
                <a:solidFill>
                  <a:srgbClr val="000000"/>
                </a:solidFill>
                <a:latin typeface="Consolas"/>
              </a:rPr>
              <a:t>.print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800" b="1" i="1" dirty="0">
                <a:solidFill>
                  <a:srgbClr val="2A00FF"/>
                </a:solidFill>
                <a:latin typeface="Consolas"/>
              </a:rPr>
              <a:t>学号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:"</a:t>
            </a:r>
            <a:r>
              <a:rPr lang="zh-CN" altLang="en-US" sz="8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800" b="1" i="1" dirty="0" err="1">
                <a:solidFill>
                  <a:srgbClr val="6A3E3E"/>
                </a:solidFill>
                <a:latin typeface="Consolas"/>
              </a:rPr>
              <a:t>rs</a:t>
            </a:r>
            <a:r>
              <a:rPr lang="en-US" altLang="zh-CN" sz="800" b="1" i="1" dirty="0" err="1">
                <a:solidFill>
                  <a:srgbClr val="000000"/>
                </a:solidFill>
                <a:latin typeface="Consolas"/>
              </a:rPr>
              <a:t>.getInt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 err="1">
                <a:solidFill>
                  <a:srgbClr val="2A00FF"/>
                </a:solidFill>
                <a:latin typeface="Consolas"/>
              </a:rPr>
              <a:t>stu_id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)+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"\t"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3"/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8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800" b="1" i="1" dirty="0" err="1">
                <a:solidFill>
                  <a:srgbClr val="000000"/>
                </a:solidFill>
                <a:latin typeface="Consolas"/>
              </a:rPr>
              <a:t>.print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800" b="1" i="1" dirty="0">
                <a:solidFill>
                  <a:srgbClr val="2A00FF"/>
                </a:solidFill>
                <a:latin typeface="Consolas"/>
              </a:rPr>
              <a:t>姓名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:"</a:t>
            </a:r>
            <a:r>
              <a:rPr lang="zh-CN" altLang="en-US" sz="8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800" b="1" i="1" dirty="0" err="1">
                <a:solidFill>
                  <a:srgbClr val="6A3E3E"/>
                </a:solidFill>
                <a:latin typeface="Consolas"/>
              </a:rPr>
              <a:t>rs</a:t>
            </a:r>
            <a:r>
              <a:rPr lang="en-US" altLang="zh-CN" sz="800" b="1" i="1" dirty="0" err="1">
                <a:solidFill>
                  <a:srgbClr val="000000"/>
                </a:solidFill>
                <a:latin typeface="Consolas"/>
              </a:rPr>
              <a:t>.getString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 err="1">
                <a:solidFill>
                  <a:srgbClr val="2A00FF"/>
                </a:solidFill>
                <a:latin typeface="Consolas"/>
              </a:rPr>
              <a:t>stu_name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)+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"\t"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3"/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8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8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800" b="1" i="1" dirty="0">
                <a:solidFill>
                  <a:srgbClr val="2A00FF"/>
                </a:solidFill>
                <a:latin typeface="Consolas"/>
              </a:rPr>
              <a:t>学号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:"</a:t>
            </a:r>
            <a:r>
              <a:rPr lang="zh-CN" altLang="en-US" sz="8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800" b="1" i="1" dirty="0" err="1">
                <a:solidFill>
                  <a:srgbClr val="6A3E3E"/>
                </a:solidFill>
                <a:latin typeface="Consolas"/>
              </a:rPr>
              <a:t>rs</a:t>
            </a:r>
            <a:r>
              <a:rPr lang="en-US" altLang="zh-CN" sz="800" b="1" i="1" dirty="0" err="1">
                <a:solidFill>
                  <a:srgbClr val="000000"/>
                </a:solidFill>
                <a:latin typeface="Consolas"/>
              </a:rPr>
              <a:t>.getString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 err="1">
                <a:solidFill>
                  <a:srgbClr val="2A00FF"/>
                </a:solidFill>
                <a:latin typeface="Consolas"/>
              </a:rPr>
              <a:t>stu_age</a:t>
            </a:r>
            <a:r>
              <a:rPr lang="en-US" altLang="zh-CN" sz="8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8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800" b="1" dirty="0">
                <a:solidFill>
                  <a:srgbClr val="7F0055"/>
                </a:solidFill>
                <a:latin typeface="Consolas"/>
              </a:rPr>
              <a:t>catch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 (Exception </a:t>
            </a:r>
            <a:r>
              <a:rPr lang="en-US" altLang="zh-CN" sz="800" b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8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3"/>
            <a:r>
              <a:rPr lang="en-US" altLang="zh-CN" sz="800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800" dirty="0" err="1">
                <a:solidFill>
                  <a:srgbClr val="000000"/>
                </a:solidFill>
                <a:latin typeface="Consolas"/>
              </a:rPr>
              <a:t>.printStackTrace</a:t>
            </a:r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8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8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6372200" y="3147814"/>
            <a:ext cx="21901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在进行本地实验时，需要根据本地数据库的名称、用户名及密码进行相应替换。数据库的更新、修改和删除操作在下节项目实战中进行详细讲解</a:t>
            </a:r>
            <a:r>
              <a:rPr lang="zh-CN" altLang="en-US" sz="12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227611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13.4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编程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1319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本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案例以学生信息管理系统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 SIMS)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的设计为例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实现对学生信息的录入、 查询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、修改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和删除操作。 本系统共设计了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个类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即主类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Main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 学生类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 学生管理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StuManage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 数据库工具类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DBUtil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以及数据库操作类 </a:t>
            </a: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StuDao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。在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Eclipse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SIMS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工程部署，如图所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注意：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工程中涉及的类源码，请参考教材或者资源包。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967" y="1563638"/>
            <a:ext cx="3314065" cy="27806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50655476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13.1 JDBC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4896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Database Connectivity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）是一种用于执行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。开发者可以使用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提供的这套访问数据库的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连接各种关系型数据库管理系统（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RDBMS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），并使用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语句对数据库进行查询、增加、更新和删除等操作，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各数据库厂商使用相同的接口，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代码不需要针对不同数据库分别开发，可随时替换底层数据库，访问数据库的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代码基本不变。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与各个数据库的关系如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图所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示。。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093" y="2283718"/>
            <a:ext cx="4017814" cy="2177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 JDBC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8518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连接关系型数据库之前，需要了解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提供的常用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API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主要位于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java.sql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中，该包中定义了一系列访问数据库的接口和类，下面对常用的接口和类做详细的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讲解。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13.2.1 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DriverManager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DriverManager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类是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API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的一部分，用于管理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驱动并提供与数据库建立连接的功能。它是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的入口点，通常用于执行以下操作：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加载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驱动：通过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Class.forName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方法加载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驱动类，例如加载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驱动，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Class.forName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("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com.mysql.cj.jdbc.Driver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");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建立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数据库连接：使用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getConnection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方法建立与数据库的连接；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获取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驱动信息：可以使用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getDrivers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getDriver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方法获取已注册的驱动信息。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列出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数据源：可以使用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getConnection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方法获取连接，该方法可以接受一个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URL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和其他参数。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管理驱动：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DriverManager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可以注册和卸载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14946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 JDBC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4317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13.2.2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Java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API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接口代表与数据库的一个连接。它是与数据库交互的基础，几乎所有的数据库操作都需要通过一个有效的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对象来完成。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接口定义了与数据库建立连接的方式，并提供了创建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CallableStatement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对象的方法。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Connection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接口中的常用方法有：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createStatement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：创建一个 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 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对象，用于发送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语句到数据库。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prepareStatement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：创建一个 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对象，用于发送预编译的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语句到数据库。</a:t>
            </a:r>
          </a:p>
          <a:p>
            <a:pPr marL="342900" lvl="0" indent="-3429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+mj-ea"/>
              <a:buAutoNum type="circleNumDbPlain"/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prepareCall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：创建一个 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CallableStatement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对象，用于调用数据库的存储过程或函数。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58304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 JDBC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09035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13.2.3 Statement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接口用于向数据库发送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语句。它是执行简单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语句的基本工具，适用于那些不需要参数化或预编译的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语句。它可以用于执行查询、更新以及批处理操作。然而，对于更复杂的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语句或需要参数化的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语句，建议使用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，因为它提供了更好的性能和安全性。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接口中的主要方法有以下几种：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）执行 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查询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executeQuery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：执行一个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语句并返回结果集。通常用于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）执行 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更新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executeUpdate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：执行一个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语句，该语句可能是一个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DELETE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语句。返回值是受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语句影响的行数。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）执行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任意 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execute(String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：执行任意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语句。如果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语句产生结果集，则返回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；否则返回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false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[]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executeBatch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：执行一组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）其他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方法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addBatch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语句添加到批处理命令列表中。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clearBatch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：清空批处理命令列表。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close()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：关闭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对象及其所有由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创建的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5082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 JDBC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7056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13.2.4 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接口用于表示从数据库查询中返回的结果集。当执行一个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SELECT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语句时，查询的结果将被封装在一个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对象中。这个对象可以被视为一个只读的表格，其中每一行对应一条记录，每一列对应一个字段。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接口中的主要方法有以下几种：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）导航</a:t>
            </a:r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结果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集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next()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：移动游标到下一行，如果还有下一行则返回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true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，否则返回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false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previous()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：移动游标到前一行。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isFirst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：检查游标是否位于第一行之前。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isLast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：检查游标是否位于最后一行之后。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beforeFirst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：将游标移动到第一行之前。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afterLast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：将游标移动到最后行之后。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absolute(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row)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：将游标移动到指定的行位置。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relative(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rows)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：将游标相对于当前位置移动指定的行数</a:t>
            </a:r>
            <a:r>
              <a:rPr lang="zh-CN" altLang="en-US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15208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 JDBC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01467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13.2.4 </a:t>
            </a:r>
            <a:r>
              <a:rPr lang="en-US" altLang="zh-CN" sz="1400" b="1" dirty="0" err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）获取数据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getString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columnIndex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：获取指定列索引处的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类型数据。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getString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(String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columnName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：获取指定列名称处的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类型数据。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同样有针对其他数据类型的获取方法，如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columnIndex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getDouble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columnIndex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)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）元数据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ResultSetMetaData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getMetaData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：获取结果集的元数据。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）其他方法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getRow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：获取当前行的行号。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close()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：关闭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对象。确保在完成所有操作后关闭 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 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对象，以释放资源。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ts val="420"/>
              </a:spcAft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对象是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JDBC API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中用于处理查询结果的重要工具。它允许你遍历查询结果并提取数据。确保正确地处理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对象，特别是在处理大量数据时，以避免内存问题</a:t>
            </a:r>
            <a:r>
              <a:rPr lang="zh-CN" altLang="en-US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44870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13.2 JDBC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</a:t>
            </a: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API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399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13.2.5 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接口是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Statement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接口的子接口，用于发送预编译的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语句到数据库。预编译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语句意味着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语句的结构在第一次发送时被解析和编译，随后的执行将更加高效，因为相同的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结构不需要再次编译。此外，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提供了参数化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语句的能力，这有助于防止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注入攻击。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接口的主要方法：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）设置参数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setString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parameterIndex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String x)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：设置指定参数索引处的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String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类型参数。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parameterIndex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x)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：设置指定参数索引处的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类型参数。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setDouble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parameterIndex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, double x)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：设置指定参数索引处的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double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类型参数。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其他数据类型的设置方法，如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setBoolean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setDate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setTime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等。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）执行 </a:t>
            </a:r>
            <a:r>
              <a:rPr lang="en-US" altLang="zh-CN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ResultSet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executeQuery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：执行预编译的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语句，并返回结果集。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executeUpdate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：执行预编译的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语句，该语句可能是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INSERT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UPDATE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或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DELETE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语句。返回值是受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语句影响的行数。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boolean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execute()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：执行预编译的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语句，返回一个布尔值指示是否返回了结果集。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）其他方法</a:t>
            </a:r>
            <a:endParaRPr lang="zh-CN" altLang="en-US" sz="1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close()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：关闭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PreparedStatement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对象。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clearParameters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：清除所有参数。</a:t>
            </a: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void 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addBatch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()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：将预编译的 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SQL 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语句添加到批处理命令列表中。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39031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13.3 JDBC 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连接数据库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97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13.3.1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数据库驱动的下载与配置口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）下载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MySQL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数据库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驱动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官网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https://downloads.mysql.com/archives/c-j/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下载需要的驱动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版本，如下图所示。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4845" y="1717263"/>
            <a:ext cx="5274310" cy="308673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7439519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9170</TotalTime>
  <Words>1962</Words>
  <Application>Microsoft Office PowerPoint</Application>
  <PresentationFormat>全屏显示(16:9)</PresentationFormat>
  <Paragraphs>165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lenovo</cp:lastModifiedBy>
  <cp:revision>378</cp:revision>
  <dcterms:created xsi:type="dcterms:W3CDTF">2015-12-11T17:46:00Z</dcterms:created>
  <dcterms:modified xsi:type="dcterms:W3CDTF">2025-07-25T01:54:25Z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893E0E0BC76640EC9A4C7D086C614A96</vt:lpwstr>
  </property>
</Properties>
</file>