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983" r:id="rId2"/>
    <p:sldId id="917" r:id="rId3"/>
    <p:sldId id="1081" r:id="rId4"/>
    <p:sldId id="1082" r:id="rId5"/>
    <p:sldId id="1083" r:id="rId6"/>
    <p:sldId id="1084" r:id="rId7"/>
    <p:sldId id="1085" r:id="rId8"/>
    <p:sldId id="1086" r:id="rId9"/>
    <p:sldId id="1056" r:id="rId10"/>
    <p:sldId id="1087" r:id="rId11"/>
    <p:sldId id="1088" r:id="rId12"/>
    <p:sldId id="1089" r:id="rId13"/>
    <p:sldId id="1091" r:id="rId14"/>
    <p:sldId id="1090" r:id="rId15"/>
    <p:sldId id="1093" r:id="rId16"/>
    <p:sldId id="1092" r:id="rId17"/>
    <p:sldId id="1094" r:id="rId18"/>
    <p:sldId id="1095" r:id="rId19"/>
    <p:sldId id="1096" r:id="rId20"/>
    <p:sldId id="1097" r:id="rId21"/>
    <p:sldId id="1098" r:id="rId22"/>
    <p:sldId id="1099" r:id="rId23"/>
    <p:sldId id="1100" r:id="rId24"/>
    <p:sldId id="1101" r:id="rId25"/>
  </p:sldIdLst>
  <p:sldSz cx="9144000" cy="5143500" type="screen16x9"/>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3D7"/>
    <a:srgbClr val="003366"/>
    <a:srgbClr val="005DA2"/>
    <a:srgbClr val="DCDAE3"/>
    <a:srgbClr val="584B3F"/>
    <a:srgbClr val="404040"/>
    <a:srgbClr val="76675D"/>
    <a:srgbClr val="9C7F7B"/>
    <a:srgbClr val="AB8C62"/>
    <a:srgbClr val="3434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95" autoAdjust="0"/>
    <p:restoredTop sz="94660" autoAdjust="0"/>
  </p:normalViewPr>
  <p:slideViewPr>
    <p:cSldViewPr>
      <p:cViewPr>
        <p:scale>
          <a:sx n="150" d="100"/>
          <a:sy n="150" d="100"/>
        </p:scale>
        <p:origin x="-642" y="-132"/>
      </p:cViewPr>
      <p:guideLst>
        <p:guide orient="horz" pos="1631"/>
        <p:guide pos="3018"/>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99"/>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2025-07-25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3953090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2025-07-25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3899088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空白1">
    <p:spTree>
      <p:nvGrpSpPr>
        <p:cNvPr id="1" name=""/>
        <p:cNvGrpSpPr/>
        <p:nvPr/>
      </p:nvGrpSpPr>
      <p:grpSpPr>
        <a:xfrm>
          <a:off x="0" y="0"/>
          <a:ext cx="0" cy="0"/>
          <a:chOff x="0" y="0"/>
          <a:chExt cx="0" cy="0"/>
        </a:xfrm>
      </p:grpSpPr>
    </p:spTree>
  </p:cSld>
  <p:clrMapOvr>
    <a:masterClrMapping/>
  </p:clrMapOvr>
  <p:transition advClick="0" advTm="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1" name="Rectangle 2"/>
          <p:cNvSpPr>
            <a:spLocks noChangeArrowheads="1"/>
          </p:cNvSpPr>
          <p:nvPr userDrawn="1"/>
        </p:nvSpPr>
        <p:spPr bwMode="auto">
          <a:xfrm>
            <a:off x="0" y="0"/>
            <a:ext cx="9144000" cy="628650"/>
          </a:xfrm>
          <a:prstGeom prst="rect">
            <a:avLst/>
          </a:prstGeom>
          <a:solidFill>
            <a:srgbClr val="0085C8"/>
          </a:solidFill>
          <a:ln w="12700" algn="ctr">
            <a:noFill/>
            <a:miter lim="800000"/>
          </a:ln>
          <a:effectLst/>
        </p:spPr>
        <p:txBody>
          <a:bodyPr wrap="none" anchor="ctr"/>
          <a:lstStyle/>
          <a:p>
            <a:endParaRPr lang="zh-CN" altLang="en-US" sz="1300"/>
          </a:p>
        </p:txBody>
      </p:sp>
      <p:grpSp>
        <p:nvGrpSpPr>
          <p:cNvPr id="3" name="组合 3"/>
          <p:cNvGrpSpPr/>
          <p:nvPr userDrawn="1"/>
        </p:nvGrpSpPr>
        <p:grpSpPr>
          <a:xfrm>
            <a:off x="3" y="4940621"/>
            <a:ext cx="9143999" cy="548636"/>
            <a:chOff x="1" y="2947547"/>
            <a:chExt cx="9143999" cy="2827685"/>
          </a:xfrm>
        </p:grpSpPr>
        <p:sp>
          <p:nvSpPr>
            <p:cNvPr id="5" name="任意多边形 4"/>
            <p:cNvSpPr/>
            <p:nvPr/>
          </p:nvSpPr>
          <p:spPr>
            <a:xfrm>
              <a:off x="1" y="2947547"/>
              <a:ext cx="9143999" cy="2297356"/>
            </a:xfrm>
            <a:custGeom>
              <a:avLst/>
              <a:gdLst>
                <a:gd name="connsiteX0" fmla="*/ 9143999 w 9143999"/>
                <a:gd name="connsiteY0" fmla="*/ 0 h 2051818"/>
                <a:gd name="connsiteX1" fmla="*/ 9143999 w 9143999"/>
                <a:gd name="connsiteY1" fmla="*/ 2051818 h 2051818"/>
                <a:gd name="connsiteX2" fmla="*/ 0 w 9143999"/>
                <a:gd name="connsiteY2" fmla="*/ 2051818 h 2051818"/>
                <a:gd name="connsiteX3" fmla="*/ 0 w 9143999"/>
                <a:gd name="connsiteY3" fmla="*/ 1204077 h 2051818"/>
                <a:gd name="connsiteX4" fmla="*/ 6027 w 9143999"/>
                <a:gd name="connsiteY4" fmla="*/ 1207403 h 2051818"/>
                <a:gd name="connsiteX5" fmla="*/ 7674511 w 9143999"/>
                <a:gd name="connsiteY5" fmla="*/ 718908 h 2051818"/>
                <a:gd name="connsiteX6" fmla="*/ 9044856 w 9143999"/>
                <a:gd name="connsiteY6" fmla="*/ 57555 h 2051818"/>
                <a:gd name="connsiteX7" fmla="*/ 9143999 w 9143999"/>
                <a:gd name="connsiteY7" fmla="*/ 0 h 20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9" h="2051818">
                  <a:moveTo>
                    <a:pt x="9143999" y="0"/>
                  </a:moveTo>
                  <a:lnTo>
                    <a:pt x="9143999" y="2051818"/>
                  </a:lnTo>
                  <a:lnTo>
                    <a:pt x="0" y="2051818"/>
                  </a:lnTo>
                  <a:lnTo>
                    <a:pt x="0" y="1204077"/>
                  </a:lnTo>
                  <a:lnTo>
                    <a:pt x="6027" y="1207403"/>
                  </a:lnTo>
                  <a:cubicBezTo>
                    <a:pt x="2066505" y="2238985"/>
                    <a:pt x="5621740" y="1499327"/>
                    <a:pt x="7674511" y="718908"/>
                  </a:cubicBezTo>
                  <a:cubicBezTo>
                    <a:pt x="8085065" y="562824"/>
                    <a:pt x="8552064" y="336225"/>
                    <a:pt x="9044856" y="57555"/>
                  </a:cubicBezTo>
                  <a:lnTo>
                    <a:pt x="9143999" y="0"/>
                  </a:lnTo>
                  <a:close/>
                </a:path>
              </a:pathLst>
            </a:custGeom>
            <a:gradFill>
              <a:gsLst>
                <a:gs pos="0">
                  <a:srgbClr val="0178E9">
                    <a:alpha val="60000"/>
                  </a:srgbClr>
                </a:gs>
                <a:gs pos="100000">
                  <a:srgbClr val="0178E9">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6" name="任意多边形 5"/>
            <p:cNvSpPr/>
            <p:nvPr/>
          </p:nvSpPr>
          <p:spPr>
            <a:xfrm>
              <a:off x="1" y="3559995"/>
              <a:ext cx="9143999" cy="2215237"/>
            </a:xfrm>
            <a:custGeom>
              <a:avLst/>
              <a:gdLst>
                <a:gd name="connsiteX0" fmla="*/ 9143999 w 9143999"/>
                <a:gd name="connsiteY0" fmla="*/ 0 h 3478011"/>
                <a:gd name="connsiteX1" fmla="*/ 9143999 w 9143999"/>
                <a:gd name="connsiteY1" fmla="*/ 1393716 h 3478011"/>
                <a:gd name="connsiteX2" fmla="*/ 9143999 w 9143999"/>
                <a:gd name="connsiteY2" fmla="*/ 1513865 h 3478011"/>
                <a:gd name="connsiteX3" fmla="*/ 9143999 w 9143999"/>
                <a:gd name="connsiteY3" fmla="*/ 3478011 h 3478011"/>
                <a:gd name="connsiteX4" fmla="*/ 0 w 9143999"/>
                <a:gd name="connsiteY4" fmla="*/ 3478011 h 3478011"/>
                <a:gd name="connsiteX5" fmla="*/ 0 w 9143999"/>
                <a:gd name="connsiteY5" fmla="*/ 1513865 h 3478011"/>
                <a:gd name="connsiteX6" fmla="*/ 0 w 9143999"/>
                <a:gd name="connsiteY6" fmla="*/ 1393716 h 3478011"/>
                <a:gd name="connsiteX7" fmla="*/ 0 w 9143999"/>
                <a:gd name="connsiteY7" fmla="*/ 846204 h 3478011"/>
                <a:gd name="connsiteX8" fmla="*/ 303379 w 9143999"/>
                <a:gd name="connsiteY8" fmla="*/ 970246 h 3478011"/>
                <a:gd name="connsiteX9" fmla="*/ 8360497 w 9143999"/>
                <a:gd name="connsiteY9" fmla="*/ 342756 h 3478011"/>
                <a:gd name="connsiteX10" fmla="*/ 8941037 w 9143999"/>
                <a:gd name="connsiteY10" fmla="*/ 98098 h 347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3999" h="3478011">
                  <a:moveTo>
                    <a:pt x="9143999" y="0"/>
                  </a:moveTo>
                  <a:lnTo>
                    <a:pt x="9143999" y="1393716"/>
                  </a:lnTo>
                  <a:lnTo>
                    <a:pt x="9143999" y="1513865"/>
                  </a:lnTo>
                  <a:lnTo>
                    <a:pt x="9143999" y="3478011"/>
                  </a:lnTo>
                  <a:lnTo>
                    <a:pt x="0" y="3478011"/>
                  </a:lnTo>
                  <a:lnTo>
                    <a:pt x="0" y="1513865"/>
                  </a:lnTo>
                  <a:lnTo>
                    <a:pt x="0" y="1393716"/>
                  </a:lnTo>
                  <a:lnTo>
                    <a:pt x="0" y="846204"/>
                  </a:lnTo>
                  <a:lnTo>
                    <a:pt x="303379" y="970246"/>
                  </a:lnTo>
                  <a:cubicBezTo>
                    <a:pt x="2685816" y="1852356"/>
                    <a:pt x="6241504" y="1135756"/>
                    <a:pt x="8360497" y="342756"/>
                  </a:cubicBezTo>
                  <a:cubicBezTo>
                    <a:pt x="8544757" y="273800"/>
                    <a:pt x="8739002" y="191802"/>
                    <a:pt x="8941037" y="98098"/>
                  </a:cubicBezTo>
                  <a:close/>
                </a:path>
              </a:pathLst>
            </a:custGeom>
            <a:gradFill flip="none" rotWithShape="1">
              <a:gsLst>
                <a:gs pos="26000">
                  <a:schemeClr val="bg1"/>
                </a:gs>
                <a:gs pos="100000">
                  <a:srgbClr val="DFDFDF">
                    <a:lumMod val="52000"/>
                    <a:lumOff val="4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ea typeface="微软雅黑" panose="020B0503020204020204" pitchFamily="34" charset="-122"/>
              </a:endParaRPr>
            </a:p>
          </p:txBody>
        </p:sp>
      </p:grpSp>
      <p:sp>
        <p:nvSpPr>
          <p:cNvPr id="2" name="标题 1"/>
          <p:cNvSpPr>
            <a:spLocks noGrp="1"/>
          </p:cNvSpPr>
          <p:nvPr>
            <p:ph type="title"/>
          </p:nvPr>
        </p:nvSpPr>
        <p:spPr>
          <a:xfrm>
            <a:off x="115209" y="87084"/>
            <a:ext cx="8229600"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72000" rIns="0" bIns="72000"/>
          <a:lstStyle>
            <a:lvl1pPr algn="l" rtl="0" eaLnBrk="0" fontAlgn="base" hangingPunct="0">
              <a:spcBef>
                <a:spcPct val="0"/>
              </a:spcBef>
              <a:spcAft>
                <a:spcPct val="0"/>
              </a:spcAft>
              <a:defRPr lang="zh-CN" altLang="en-US" sz="3200" b="0" kern="1200">
                <a:solidFill>
                  <a:schemeClr val="bg1"/>
                </a:solidFill>
                <a:latin typeface="微软雅黑" panose="020B0503020204020204"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pic>
        <p:nvPicPr>
          <p:cNvPr id="9" name="图片 8" descr="index.png"/>
          <p:cNvPicPr>
            <a:picLocks noChangeAspect="1"/>
          </p:cNvPicPr>
          <p:nvPr userDrawn="1"/>
        </p:nvPicPr>
        <p:blipFill>
          <a:blip r:embed="rId2" cstate="print"/>
          <a:stretch>
            <a:fillRect/>
          </a:stretch>
        </p:blipFill>
        <p:spPr>
          <a:xfrm>
            <a:off x="8098970" y="65314"/>
            <a:ext cx="960659" cy="500744"/>
          </a:xfrm>
          <a:prstGeom prst="rect">
            <a:avLst/>
          </a:prstGeom>
        </p:spPr>
      </p:pic>
    </p:spTree>
  </p:cSld>
  <p:clrMapOvr>
    <a:masterClrMapping/>
  </p:clrMapOvr>
  <p:transition advClick="0" advTm="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grpSp>
        <p:nvGrpSpPr>
          <p:cNvPr id="9" name="组合 8"/>
          <p:cNvGrpSpPr/>
          <p:nvPr userDrawn="1"/>
        </p:nvGrpSpPr>
        <p:grpSpPr>
          <a:xfrm>
            <a:off x="0" y="0"/>
            <a:ext cx="9144000" cy="5193556"/>
            <a:chOff x="0" y="-50056"/>
            <a:chExt cx="9144000" cy="5193556"/>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1" name="组合 10"/>
            <p:cNvGrpSpPr/>
            <p:nvPr/>
          </p:nvGrpSpPr>
          <p:grpSpPr>
            <a:xfrm>
              <a:off x="0" y="-50056"/>
              <a:ext cx="9144000" cy="509969"/>
              <a:chOff x="0" y="-50055"/>
              <a:chExt cx="9144000" cy="395910"/>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9" name="矩形 18"/>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20" name="矩形 19"/>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4" name="组合 3"/>
          <p:cNvGrpSpPr/>
          <p:nvPr userDrawn="1"/>
        </p:nvGrpSpPr>
        <p:grpSpPr>
          <a:xfrm>
            <a:off x="0" y="0"/>
            <a:ext cx="9144000" cy="5193556"/>
            <a:chOff x="0" y="-50056"/>
            <a:chExt cx="9144000" cy="5193556"/>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3" name="组合 2"/>
          <p:cNvGrpSpPr/>
          <p:nvPr userDrawn="1"/>
        </p:nvGrpSpPr>
        <p:grpSpPr>
          <a:xfrm>
            <a:off x="0" y="0"/>
            <a:ext cx="9144000" cy="5193556"/>
            <a:chOff x="0" y="-50056"/>
            <a:chExt cx="9144000" cy="5193556"/>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6" name="组合 5"/>
          <p:cNvGrpSpPr/>
          <p:nvPr userDrawn="1"/>
        </p:nvGrpSpPr>
        <p:grpSpPr>
          <a:xfrm>
            <a:off x="0" y="-50056"/>
            <a:ext cx="9144000" cy="509969"/>
            <a:chOff x="0" y="-50055"/>
            <a:chExt cx="9144000" cy="39591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2025-07-25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2025-07-25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grpSp>
        <p:nvGrpSpPr>
          <p:cNvPr id="7" name="组合 6"/>
          <p:cNvGrpSpPr/>
          <p:nvPr userDrawn="1"/>
        </p:nvGrpSpPr>
        <p:grpSpPr>
          <a:xfrm>
            <a:off x="0" y="0"/>
            <a:ext cx="9144000" cy="5193556"/>
            <a:chOff x="0" y="-50056"/>
            <a:chExt cx="9144000" cy="5193556"/>
          </a:xfrm>
        </p:grpSpPr>
        <p:pic>
          <p:nvPicPr>
            <p:cNvPr id="8" name="图片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9" name="组合 8"/>
            <p:cNvGrpSpPr/>
            <p:nvPr userDrawn="1"/>
          </p:nvGrpSpPr>
          <p:grpSpPr>
            <a:xfrm>
              <a:off x="0" y="-50056"/>
              <a:ext cx="9144000" cy="509969"/>
              <a:chOff x="0" y="-50055"/>
              <a:chExt cx="9144000" cy="395910"/>
            </a:xfrm>
          </p:grpSpPr>
          <p:pic>
            <p:nvPicPr>
              <p:cNvPr id="10" name="图片 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1" name="矩形 10"/>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12" name="矩形 11"/>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advClick="0" advTm="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8" name="矩形 47"/>
          <p:cNvSpPr/>
          <p:nvPr/>
        </p:nvSpPr>
        <p:spPr>
          <a:xfrm>
            <a:off x="6719468" y="252782"/>
            <a:ext cx="2414745" cy="1177235"/>
          </a:xfrm>
          <a:prstGeom prst="rect">
            <a:avLst/>
          </a:prstGeom>
        </p:spPr>
        <p:txBody>
          <a:bodyPr wrap="none" lIns="68571" tIns="34285" rIns="68571" bIns="34285">
            <a:spAutoFit/>
          </a:bodyPr>
          <a:lstStyle/>
          <a:p>
            <a:pPr algn="r"/>
            <a:r>
              <a:rPr lang="en-US" altLang="zh-CN" sz="7200" b="1" dirty="0" smtClean="0">
                <a:solidFill>
                  <a:srgbClr val="005DA2"/>
                </a:solidFill>
                <a:latin typeface="微软雅黑" panose="020B0503020204020204" pitchFamily="34" charset="-122"/>
                <a:ea typeface="微软雅黑" panose="020B0503020204020204" pitchFamily="34" charset="-122"/>
              </a:rPr>
              <a:t>2024</a:t>
            </a:r>
            <a:endParaRPr lang="en-US" altLang="zh-CN" sz="7200" b="1" dirty="0">
              <a:solidFill>
                <a:srgbClr val="005DA2"/>
              </a:solidFill>
              <a:latin typeface="微软雅黑" panose="020B0503020204020204" pitchFamily="34" charset="-122"/>
              <a:ea typeface="微软雅黑" panose="020B0503020204020204" pitchFamily="34" charset="-122"/>
            </a:endParaRPr>
          </a:p>
        </p:txBody>
      </p:sp>
      <p:sp>
        <p:nvSpPr>
          <p:cNvPr id="15" name="矩形 14"/>
          <p:cNvSpPr/>
          <p:nvPr/>
        </p:nvSpPr>
        <p:spPr>
          <a:xfrm>
            <a:off x="2411760" y="1717637"/>
            <a:ext cx="6732240" cy="193423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平行四边形 13"/>
          <p:cNvSpPr/>
          <p:nvPr/>
        </p:nvSpPr>
        <p:spPr>
          <a:xfrm>
            <a:off x="-633060" y="1667695"/>
            <a:ext cx="4073415" cy="2366272"/>
          </a:xfrm>
          <a:prstGeom prst="parallelogram">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 name="Rectangle 3"/>
          <p:cNvSpPr txBox="1">
            <a:spLocks noChangeArrowheads="1"/>
          </p:cNvSpPr>
          <p:nvPr/>
        </p:nvSpPr>
        <p:spPr>
          <a:xfrm>
            <a:off x="3558114" y="2994070"/>
            <a:ext cx="5566410" cy="7298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ts val="3500"/>
              </a:lnSpc>
            </a:pPr>
            <a:r>
              <a:rPr lang="zh-CN" altLang="en-US" sz="2400" b="1" dirty="0" smtClean="0">
                <a:solidFill>
                  <a:schemeClr val="bg1"/>
                </a:solidFill>
                <a:latin typeface="微软雅黑" panose="020B0503020204020204" pitchFamily="34" charset="-122"/>
                <a:ea typeface="微软雅黑" panose="020B0503020204020204" pitchFamily="34" charset="-122"/>
              </a:rPr>
              <a:t>第</a:t>
            </a:r>
            <a:r>
              <a:rPr lang="en-US" altLang="zh-CN" sz="2400" b="1" dirty="0" smtClean="0">
                <a:solidFill>
                  <a:schemeClr val="bg1"/>
                </a:solidFill>
                <a:latin typeface="微软雅黑" panose="020B0503020204020204" pitchFamily="34" charset="-122"/>
                <a:ea typeface="微软雅黑" panose="020B0503020204020204" pitchFamily="34" charset="-122"/>
              </a:rPr>
              <a:t>5</a:t>
            </a:r>
            <a:r>
              <a:rPr lang="zh-CN" altLang="en-US" sz="2400" b="1" dirty="0" smtClean="0">
                <a:solidFill>
                  <a:schemeClr val="bg1"/>
                </a:solidFill>
                <a:latin typeface="微软雅黑" panose="020B0503020204020204" pitchFamily="34" charset="-122"/>
                <a:ea typeface="微软雅黑" panose="020B0503020204020204" pitchFamily="34" charset="-122"/>
              </a:rPr>
              <a:t>章 面向对象基础</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642241" y="3075806"/>
            <a:ext cx="5491972" cy="0"/>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文本框 75"/>
          <p:cNvSpPr txBox="1"/>
          <p:nvPr/>
        </p:nvSpPr>
        <p:spPr>
          <a:xfrm>
            <a:off x="3440703" y="3817952"/>
            <a:ext cx="2098593" cy="276860"/>
          </a:xfrm>
          <a:prstGeom prst="rect">
            <a:avLst/>
          </a:prstGeom>
          <a:noFill/>
        </p:spPr>
        <p:txBody>
          <a:bodyPr wrap="square" lIns="0" tIns="0" rIns="0" bIns="0" rtlCol="0">
            <a:spAutoFit/>
          </a:bodyPr>
          <a:lstStyle/>
          <a:p>
            <a:r>
              <a:rPr lang="zh-CN" altLang="en-US" b="1" dirty="0">
                <a:solidFill>
                  <a:srgbClr val="005DA2"/>
                </a:solidFill>
                <a:latin typeface="微软雅黑" panose="020B0503020204020204" pitchFamily="34" charset="-122"/>
                <a:ea typeface="微软雅黑" panose="020B0503020204020204" pitchFamily="34" charset="-122"/>
              </a:rPr>
              <a:t>主讲</a:t>
            </a:r>
            <a:r>
              <a:rPr lang="zh-CN" altLang="en-US" b="1" dirty="0" smtClean="0">
                <a:solidFill>
                  <a:srgbClr val="005DA2"/>
                </a:solidFill>
                <a:latin typeface="微软雅黑" panose="020B0503020204020204" pitchFamily="34" charset="-122"/>
                <a:ea typeface="微软雅黑" panose="020B0503020204020204" pitchFamily="34" charset="-122"/>
              </a:rPr>
              <a:t>：任焕海</a:t>
            </a:r>
            <a:endParaRPr lang="en-US" altLang="zh-CN" b="1" dirty="0">
              <a:solidFill>
                <a:srgbClr val="005DA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489960" y="1830070"/>
            <a:ext cx="5692140" cy="1246495"/>
          </a:xfrm>
          <a:prstGeom prst="rect">
            <a:avLst/>
          </a:prstGeom>
          <a:noFill/>
        </p:spPr>
        <p:txBody>
          <a:bodyPr wrap="square" rtlCol="0" anchor="t">
            <a:spAutoFit/>
          </a:bodyPr>
          <a:lstStyle/>
          <a:p>
            <a:pPr algn="ctr">
              <a:lnSpc>
                <a:spcPts val="4500"/>
              </a:lnSpc>
            </a:pPr>
            <a:r>
              <a:rPr lang="en-US" altLang="zh-CN" sz="3600" b="1" dirty="0" smtClean="0">
                <a:solidFill>
                  <a:schemeClr val="bg1"/>
                </a:solidFill>
                <a:latin typeface="微软雅黑" panose="020B0503020204020204" pitchFamily="34" charset="-122"/>
                <a:ea typeface="微软雅黑" panose="020B0503020204020204" pitchFamily="34" charset="-122"/>
              </a:rPr>
              <a:t>Java</a:t>
            </a:r>
            <a:r>
              <a:rPr lang="zh-CN" altLang="en-US" sz="3600" b="1" dirty="0" smtClean="0">
                <a:solidFill>
                  <a:schemeClr val="bg1"/>
                </a:solidFill>
                <a:latin typeface="微软雅黑" panose="020B0503020204020204" pitchFamily="34" charset="-122"/>
                <a:ea typeface="微软雅黑" panose="020B0503020204020204" pitchFamily="34" charset="-122"/>
              </a:rPr>
              <a:t>程序设计</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lnSpc>
                <a:spcPts val="4500"/>
              </a:lnSpc>
            </a:pPr>
            <a:r>
              <a:rPr lang="zh-CN" altLang="en-US" sz="3600" b="1" dirty="0" smtClean="0">
                <a:solidFill>
                  <a:schemeClr val="bg1"/>
                </a:solidFill>
                <a:latin typeface="微软雅黑" panose="020B0503020204020204" pitchFamily="34" charset="-122"/>
                <a:ea typeface="微软雅黑" panose="020B0503020204020204" pitchFamily="34" charset="-122"/>
              </a:rPr>
              <a:t>实用教程</a:t>
            </a:r>
            <a:endParaRPr lang="zh-CN" sz="3600" b="1"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t="24665" b="26776"/>
          <a:stretch>
            <a:fillRect/>
          </a:stretch>
        </p:blipFill>
        <p:spPr>
          <a:xfrm>
            <a:off x="100909" y="144016"/>
            <a:ext cx="2166835" cy="555526"/>
          </a:xfrm>
          <a:prstGeom prst="rect">
            <a:avLst/>
          </a:prstGeom>
        </p:spPr>
      </p:pic>
    </p:spTree>
  </p:cSld>
  <p:clrMapOvr>
    <a:masterClrMapping/>
  </p:clrMapOvr>
  <p:transition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5.3 </a:t>
            </a:r>
            <a:r>
              <a:rPr lang="zh-CN" altLang="en-US" sz="2000" b="1" dirty="0" smtClean="0">
                <a:solidFill>
                  <a:schemeClr val="bg1"/>
                </a:solidFill>
                <a:latin typeface="微软雅黑" panose="020B0503020204020204" pitchFamily="34" charset="-122"/>
                <a:ea typeface="微软雅黑" panose="020B0503020204020204" pitchFamily="34" charset="-122"/>
              </a:rPr>
              <a:t>封装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5206041"/>
          </a:xfrm>
          <a:prstGeom prst="rect">
            <a:avLst/>
          </a:prstGeom>
          <a:noFill/>
        </p:spPr>
        <p:txBody>
          <a:bodyPr wrap="square" numCol="2"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5-3: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定义人类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Person,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将姓名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name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年龄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age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成员变量进行封装。</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Person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类的代码如下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//Person.java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ch05.demo02;</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Person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a:t>
            </a:r>
            <a:r>
              <a:rPr lang="zh-CN" altLang="en-US" sz="1000" dirty="0">
                <a:ea typeface="微软雅黑" panose="020B0503020204020204" pitchFamily="34" charset="-122"/>
                <a:cs typeface="微软雅黑" panose="020B0503020204020204" pitchFamily="34" charset="-122"/>
                <a:sym typeface="+mn-ea"/>
              </a:rPr>
              <a:t>私有成员变量</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private String 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private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age;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Getter</a:t>
            </a:r>
            <a:r>
              <a:rPr lang="zh-CN" altLang="en-US" sz="1000" dirty="0">
                <a:ea typeface="微软雅黑" panose="020B0503020204020204" pitchFamily="34" charset="-122"/>
                <a:cs typeface="微软雅黑" panose="020B0503020204020204" pitchFamily="34" charset="-122"/>
                <a:sym typeface="+mn-ea"/>
              </a:rPr>
              <a:t>方法</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public String </a:t>
            </a:r>
            <a:r>
              <a:rPr lang="en-US" altLang="zh-CN" sz="1000" dirty="0" err="1">
                <a:ea typeface="微软雅黑" panose="020B0503020204020204" pitchFamily="34" charset="-122"/>
                <a:cs typeface="微软雅黑" panose="020B0503020204020204" pitchFamily="34" charset="-122"/>
                <a:sym typeface="+mn-ea"/>
              </a:rPr>
              <a:t>getName</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Setter</a:t>
            </a:r>
            <a:r>
              <a:rPr lang="zh-CN" altLang="en-US" sz="1000" dirty="0">
                <a:ea typeface="微软雅黑" panose="020B0503020204020204" pitchFamily="34" charset="-122"/>
                <a:cs typeface="微软雅黑" panose="020B0503020204020204" pitchFamily="34" charset="-122"/>
                <a:sym typeface="+mn-ea"/>
              </a:rPr>
              <a:t>方法</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public void </a:t>
            </a:r>
            <a:r>
              <a:rPr lang="en-US" altLang="zh-CN" sz="1000" dirty="0" err="1">
                <a:ea typeface="微软雅黑" panose="020B0503020204020204" pitchFamily="34" charset="-122"/>
                <a:cs typeface="微软雅黑" panose="020B0503020204020204" pitchFamily="34" charset="-122"/>
                <a:sym typeface="+mn-ea"/>
              </a:rPr>
              <a:t>setName</a:t>
            </a:r>
            <a:r>
              <a:rPr lang="en-US" altLang="zh-CN" sz="1000" dirty="0">
                <a:ea typeface="微软雅黑" panose="020B0503020204020204" pitchFamily="34" charset="-122"/>
                <a:cs typeface="微软雅黑" panose="020B0503020204020204" pitchFamily="34" charset="-122"/>
                <a:sym typeface="+mn-ea"/>
              </a:rPr>
              <a:t>(String name)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this.name = 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Getter</a:t>
            </a:r>
            <a:r>
              <a:rPr lang="zh-CN" altLang="en-US" sz="1000" dirty="0">
                <a:ea typeface="微软雅黑" panose="020B0503020204020204" pitchFamily="34" charset="-122"/>
                <a:cs typeface="微软雅黑" panose="020B0503020204020204" pitchFamily="34" charset="-122"/>
                <a:sym typeface="+mn-ea"/>
              </a:rPr>
              <a:t>方法</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public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getAge</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age;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Setter</a:t>
            </a:r>
            <a:r>
              <a:rPr lang="zh-CN" altLang="en-US" sz="1000" dirty="0">
                <a:ea typeface="微软雅黑" panose="020B0503020204020204" pitchFamily="34" charset="-122"/>
                <a:cs typeface="微软雅黑" panose="020B0503020204020204" pitchFamily="34" charset="-122"/>
                <a:sym typeface="+mn-ea"/>
              </a:rPr>
              <a:t>方法</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public void </a:t>
            </a:r>
            <a:r>
              <a:rPr lang="en-US" altLang="zh-CN" sz="1000" dirty="0" err="1">
                <a:ea typeface="微软雅黑" panose="020B0503020204020204" pitchFamily="34" charset="-122"/>
                <a:cs typeface="微软雅黑" panose="020B0503020204020204" pitchFamily="34" charset="-122"/>
                <a:sym typeface="+mn-ea"/>
              </a:rPr>
              <a:t>setAge</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age)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if (age &gt;= 0) { // </a:t>
            </a:r>
            <a:r>
              <a:rPr lang="zh-CN" altLang="en-US" sz="1000" dirty="0">
                <a:ea typeface="微软雅黑" panose="020B0503020204020204" pitchFamily="34" charset="-122"/>
                <a:cs typeface="微软雅黑" panose="020B0503020204020204" pitchFamily="34" charset="-122"/>
                <a:sym typeface="+mn-ea"/>
              </a:rPr>
              <a:t>可以添加一些逻辑来控制对成员变量的设置</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this.age</a:t>
            </a:r>
            <a:r>
              <a:rPr lang="en-US" altLang="zh-CN" sz="1000" dirty="0">
                <a:ea typeface="微软雅黑" panose="020B0503020204020204" pitchFamily="34" charset="-122"/>
                <a:cs typeface="微软雅黑" panose="020B0503020204020204" pitchFamily="34" charset="-122"/>
                <a:sym typeface="+mn-ea"/>
              </a:rPr>
              <a:t> = age;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else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("Age cannot be negative!");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02071535"/>
      </p:ext>
    </p:extLst>
  </p:cSld>
  <p:clrMapOvr>
    <a:masterClrMapping/>
  </p:clrMapOvr>
  <p:transition advClick="0" advTm="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5.3 </a:t>
            </a:r>
            <a:r>
              <a:rPr lang="zh-CN" altLang="en-US" sz="2000" b="1" dirty="0" smtClean="0">
                <a:solidFill>
                  <a:schemeClr val="bg1"/>
                </a:solidFill>
                <a:latin typeface="微软雅黑" panose="020B0503020204020204" pitchFamily="34" charset="-122"/>
                <a:ea typeface="微软雅黑" panose="020B0503020204020204" pitchFamily="34" charset="-122"/>
              </a:rPr>
              <a:t>封装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513269"/>
          </a:xfrm>
          <a:prstGeom prst="rect">
            <a:avLst/>
          </a:prstGeom>
          <a:noFill/>
        </p:spPr>
        <p:txBody>
          <a:bodyPr wrap="square" numCol="1"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5-3: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定义人类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Person,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将姓名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name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年龄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age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成员变量进行封装。</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测试类</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PersonMain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定义如下。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//PersonMain.java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ch05.demo02;</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a:t>
            </a:r>
            <a:r>
              <a:rPr lang="en-US" altLang="zh-CN" sz="1000" dirty="0" err="1">
                <a:ea typeface="微软雅黑" panose="020B0503020204020204" pitchFamily="34" charset="-122"/>
                <a:cs typeface="微软雅黑" panose="020B0503020204020204" pitchFamily="34" charset="-122"/>
                <a:sym typeface="+mn-ea"/>
              </a:rPr>
              <a:t>PersonMain</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main(String[] </a:t>
            </a:r>
            <a:r>
              <a:rPr lang="en-US" altLang="zh-CN" sz="1000" dirty="0" err="1">
                <a:ea typeface="微软雅黑" panose="020B0503020204020204" pitchFamily="34" charset="-122"/>
                <a:cs typeface="微软雅黑" panose="020B0503020204020204" pitchFamily="34" charset="-122"/>
                <a:sym typeface="+mn-ea"/>
              </a:rPr>
              <a:t>args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Person </a:t>
            </a:r>
            <a:r>
              <a:rPr lang="en-US" altLang="zh-CN" sz="1000" dirty="0" err="1">
                <a:ea typeface="微软雅黑" panose="020B0503020204020204" pitchFamily="34" charset="-122"/>
                <a:cs typeface="微软雅黑" panose="020B0503020204020204" pitchFamily="34" charset="-122"/>
                <a:sym typeface="+mn-ea"/>
              </a:rPr>
              <a:t>person</a:t>
            </a:r>
            <a:r>
              <a:rPr lang="en-US" altLang="zh-CN" sz="1000" dirty="0">
                <a:ea typeface="微软雅黑" panose="020B0503020204020204" pitchFamily="34" charset="-122"/>
                <a:cs typeface="微软雅黑" panose="020B0503020204020204" pitchFamily="34" charset="-122"/>
                <a:sym typeface="+mn-ea"/>
              </a:rPr>
              <a:t> = new Person();</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person.setAge</a:t>
            </a:r>
            <a:r>
              <a:rPr lang="en-US" altLang="zh-CN" sz="1000" dirty="0">
                <a:ea typeface="微软雅黑" panose="020B0503020204020204" pitchFamily="34" charset="-122"/>
                <a:cs typeface="微软雅黑" panose="020B0503020204020204" pitchFamily="34" charset="-122"/>
                <a:sym typeface="+mn-ea"/>
              </a:rPr>
              <a:t>(30);</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person.setName</a:t>
            </a:r>
            <a:r>
              <a:rPr lang="en-US" altLang="zh-CN" sz="1000" dirty="0">
                <a:ea typeface="微软雅黑" panose="020B0503020204020204" pitchFamily="34" charset="-122"/>
                <a:cs typeface="微软雅黑" panose="020B0503020204020204" pitchFamily="34" charset="-122"/>
                <a:sym typeface="+mn-ea"/>
              </a:rPr>
              <a:t>("Alice");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("Name: " + </a:t>
            </a:r>
            <a:r>
              <a:rPr lang="en-US" altLang="zh-CN" sz="1000" dirty="0" err="1">
                <a:ea typeface="微软雅黑" panose="020B0503020204020204" pitchFamily="34" charset="-122"/>
                <a:cs typeface="微软雅黑" panose="020B0503020204020204" pitchFamily="34" charset="-122"/>
                <a:sym typeface="+mn-ea"/>
              </a:rPr>
              <a:t>person.getName</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("Age: " + </a:t>
            </a:r>
            <a:r>
              <a:rPr lang="en-US" altLang="zh-CN" sz="1000" dirty="0" err="1">
                <a:ea typeface="微软雅黑" panose="020B0503020204020204" pitchFamily="34" charset="-122"/>
                <a:cs typeface="微软雅黑" panose="020B0503020204020204" pitchFamily="34" charset="-122"/>
                <a:sym typeface="+mn-ea"/>
              </a:rPr>
              <a:t>person.getAge</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zh-CN" altLang="en-US" sz="1000" dirty="0">
                <a:ea typeface="微软雅黑" panose="020B0503020204020204" pitchFamily="34" charset="-122"/>
                <a:cs typeface="微软雅黑" panose="020B0503020204020204" pitchFamily="34" charset="-122"/>
                <a:sym typeface="+mn-ea"/>
              </a:rPr>
              <a:t>修改成员变量值</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person.setName</a:t>
            </a:r>
            <a:r>
              <a:rPr lang="en-US" altLang="zh-CN" sz="1000" dirty="0">
                <a:ea typeface="微软雅黑" panose="020B0503020204020204" pitchFamily="34" charset="-122"/>
                <a:cs typeface="微软雅黑" panose="020B0503020204020204" pitchFamily="34" charset="-122"/>
                <a:sym typeface="+mn-ea"/>
              </a:rPr>
              <a:t>("Bob");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person.setAge</a:t>
            </a:r>
            <a:r>
              <a:rPr lang="en-US" altLang="zh-CN" sz="1000" dirty="0">
                <a:ea typeface="微软雅黑" panose="020B0503020204020204" pitchFamily="34" charset="-122"/>
                <a:cs typeface="微软雅黑" panose="020B0503020204020204" pitchFamily="34" charset="-122"/>
                <a:sym typeface="+mn-ea"/>
              </a:rPr>
              <a:t>(25);</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("Name: " + </a:t>
            </a:r>
            <a:r>
              <a:rPr lang="en-US" altLang="zh-CN" sz="1000" dirty="0" err="1">
                <a:ea typeface="微软雅黑" panose="020B0503020204020204" pitchFamily="34" charset="-122"/>
                <a:cs typeface="微软雅黑" panose="020B0503020204020204" pitchFamily="34" charset="-122"/>
                <a:sym typeface="+mn-ea"/>
              </a:rPr>
              <a:t>person.getName</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("Age: " + </a:t>
            </a:r>
            <a:r>
              <a:rPr lang="en-US" altLang="zh-CN" sz="1000" dirty="0" err="1">
                <a:ea typeface="微软雅黑" panose="020B0503020204020204" pitchFamily="34" charset="-122"/>
                <a:cs typeface="微软雅黑" panose="020B0503020204020204" pitchFamily="34" charset="-122"/>
                <a:sym typeface="+mn-ea"/>
              </a:rPr>
              <a:t>person.getAge</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运行结果：</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2"/>
          <a:stretch>
            <a:fillRect/>
          </a:stretch>
        </p:blipFill>
        <p:spPr>
          <a:xfrm>
            <a:off x="2886392" y="3795886"/>
            <a:ext cx="3371215" cy="1199515"/>
          </a:xfrm>
          <a:prstGeom prst="rect">
            <a:avLst/>
          </a:prstGeom>
          <a:ln>
            <a:solidFill>
              <a:schemeClr val="tx1"/>
            </a:solidFill>
          </a:ln>
        </p:spPr>
      </p:pic>
    </p:spTree>
    <p:extLst>
      <p:ext uri="{BB962C8B-B14F-4D97-AF65-F5344CB8AC3E}">
        <p14:creationId xmlns:p14="http://schemas.microsoft.com/office/powerpoint/2010/main" val="258311090"/>
      </p:ext>
    </p:extLst>
  </p:cSld>
  <p:clrMapOvr>
    <a:masterClrMapping/>
  </p:clrMapOvr>
  <p:transition advClick="0" advTm="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5.4 </a:t>
            </a:r>
            <a:r>
              <a:rPr lang="zh-CN" altLang="en-US" sz="2000" b="1" dirty="0" smtClean="0">
                <a:solidFill>
                  <a:schemeClr val="bg1"/>
                </a:solidFill>
                <a:latin typeface="微软雅黑" panose="020B0503020204020204" pitchFamily="34" charset="-122"/>
                <a:ea typeface="微软雅黑" panose="020B0503020204020204" pitchFamily="34" charset="-122"/>
              </a:rPr>
              <a:t>构造方法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945696"/>
          </a:xfrm>
          <a:prstGeom prst="rect">
            <a:avLst/>
          </a:prstGeom>
          <a:noFill/>
        </p:spPr>
        <p:txBody>
          <a:bodyPr wrap="square" numCol="1"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构造方法（</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Constructor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也成为构造器）是一种特殊的方法，用于初始化新创建的对象。每个类都有构造方法，它可以有多个，并且具有与类相同的名称。构造方法的主要目的是设置初始状态或属性，以便在对象被创建时它们具有合理的初始值。</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构造方法的</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特点</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构造方法名称与类名相同</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：构造方法的名称必须与类的名称完全相同，这是与其他普通方法最大的区别；</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没有返回类型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：构造方法没有返回类型，即使它们不返回任何值，但构造函数头也不需要用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void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修饰；</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可以有不同的参数列表</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：构造方法可以带有任意数量的参数，这些参数在创建对象时用于初始化对象的状态；带有不同参数列表的同名构造方法，称为构造方法的重载；</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自动调用构造方法</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：当使用无参构造方法创建类的新对象时，且这个类未定义无参构造方法，则系统自动提供无参构造方法；但如果自定义了有参构造方法，则系统不再提供无参构造方法。</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9976613"/>
      </p:ext>
    </p:extLst>
  </p:cSld>
  <p:clrMapOvr>
    <a:masterClrMapping/>
  </p:clrMapOvr>
  <p:transition advClick="0" advTm="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5.4 </a:t>
            </a:r>
            <a:r>
              <a:rPr lang="zh-CN" altLang="en-US" sz="2000" b="1" dirty="0" smtClean="0">
                <a:solidFill>
                  <a:schemeClr val="bg1"/>
                </a:solidFill>
                <a:latin typeface="微软雅黑" panose="020B0503020204020204" pitchFamily="34" charset="-122"/>
                <a:ea typeface="微软雅黑" panose="020B0503020204020204" pitchFamily="34" charset="-122"/>
              </a:rPr>
              <a:t>构造方法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5513817"/>
          </a:xfrm>
          <a:prstGeom prst="rect">
            <a:avLst/>
          </a:prstGeom>
          <a:noFill/>
        </p:spPr>
        <p:txBody>
          <a:bodyPr wrap="square" numCol="2"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5-4: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定义学生类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Student,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将姓名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name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年龄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age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成员变量进行封装。</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定义学生类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Student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smtClean="0">
                <a:ea typeface="微软雅黑" panose="020B0503020204020204" pitchFamily="34" charset="-122"/>
                <a:cs typeface="微软雅黑" panose="020B0503020204020204" pitchFamily="34" charset="-122"/>
                <a:sym typeface="+mn-ea"/>
              </a:rPr>
              <a:t>//Student.java</a:t>
            </a: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ch05.demo03;</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Student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private String name; // </a:t>
            </a:r>
            <a:r>
              <a:rPr lang="zh-CN" altLang="en-US" sz="1000" dirty="0">
                <a:ea typeface="微软雅黑" panose="020B0503020204020204" pitchFamily="34" charset="-122"/>
                <a:cs typeface="微软雅黑" panose="020B0503020204020204" pitchFamily="34" charset="-122"/>
                <a:sym typeface="+mn-ea"/>
              </a:rPr>
              <a:t>姓名</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private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age; // </a:t>
            </a:r>
            <a:r>
              <a:rPr lang="zh-CN" altLang="en-US" sz="1000" dirty="0">
                <a:ea typeface="微软雅黑" panose="020B0503020204020204" pitchFamily="34" charset="-122"/>
                <a:cs typeface="微软雅黑" panose="020B0503020204020204" pitchFamily="34" charset="-122"/>
                <a:sym typeface="+mn-ea"/>
              </a:rPr>
              <a:t>年龄</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 </a:t>
            </a:r>
            <a:r>
              <a:rPr lang="zh-CN" altLang="en-US" sz="1000" dirty="0">
                <a:ea typeface="微软雅黑" panose="020B0503020204020204" pitchFamily="34" charset="-122"/>
                <a:cs typeface="微软雅黑" panose="020B0503020204020204" pitchFamily="34" charset="-122"/>
                <a:sym typeface="+mn-ea"/>
              </a:rPr>
              <a:t>无参构造方法，当类中无其他构造方法时，可以隐式声明</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public Student() {</a:t>
            </a: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a:t>
            </a:r>
            <a:r>
              <a:rPr lang="zh-CN" altLang="en-US" sz="1000" dirty="0">
                <a:ea typeface="微软雅黑" panose="020B0503020204020204" pitchFamily="34" charset="-122"/>
                <a:cs typeface="微软雅黑" panose="020B0503020204020204" pitchFamily="34" charset="-122"/>
                <a:sym typeface="+mn-ea"/>
              </a:rPr>
              <a:t>带参构造方法</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构造方法实现重载</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public Student(String name,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age)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this.name = 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this.age</a:t>
            </a:r>
            <a:r>
              <a:rPr lang="en-US" altLang="zh-CN" sz="1000" dirty="0">
                <a:ea typeface="微软雅黑" panose="020B0503020204020204" pitchFamily="34" charset="-122"/>
                <a:cs typeface="微软雅黑" panose="020B0503020204020204" pitchFamily="34" charset="-122"/>
                <a:sym typeface="+mn-ea"/>
              </a:rPr>
              <a:t> = age;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Getter</a:t>
            </a:r>
            <a:r>
              <a:rPr lang="zh-CN" altLang="en-US" sz="1000" dirty="0">
                <a:ea typeface="微软雅黑" panose="020B0503020204020204" pitchFamily="34" charset="-122"/>
                <a:cs typeface="微软雅黑" panose="020B0503020204020204" pitchFamily="34" charset="-122"/>
                <a:sym typeface="+mn-ea"/>
              </a:rPr>
              <a:t>和</a:t>
            </a:r>
            <a:r>
              <a:rPr lang="en-US" altLang="zh-CN" sz="1000" dirty="0">
                <a:ea typeface="微软雅黑" panose="020B0503020204020204" pitchFamily="34" charset="-122"/>
                <a:cs typeface="微软雅黑" panose="020B0503020204020204" pitchFamily="34" charset="-122"/>
                <a:sym typeface="+mn-ea"/>
              </a:rPr>
              <a:t>Setter</a:t>
            </a:r>
            <a:r>
              <a:rPr lang="zh-CN" altLang="en-US" sz="1000" dirty="0">
                <a:ea typeface="微软雅黑" panose="020B0503020204020204" pitchFamily="34" charset="-122"/>
                <a:cs typeface="微软雅黑" panose="020B0503020204020204" pitchFamily="34" charset="-122"/>
                <a:sym typeface="+mn-ea"/>
              </a:rPr>
              <a:t>方法</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public String </a:t>
            </a:r>
            <a:r>
              <a:rPr lang="en-US" altLang="zh-CN" sz="1000" dirty="0" err="1">
                <a:ea typeface="微软雅黑" panose="020B0503020204020204" pitchFamily="34" charset="-122"/>
                <a:cs typeface="微软雅黑" panose="020B0503020204020204" pitchFamily="34" charset="-122"/>
                <a:sym typeface="+mn-ea"/>
              </a:rPr>
              <a:t>getName</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void </a:t>
            </a:r>
            <a:r>
              <a:rPr lang="en-US" altLang="zh-CN" sz="1000" dirty="0" err="1">
                <a:ea typeface="微软雅黑" panose="020B0503020204020204" pitchFamily="34" charset="-122"/>
                <a:cs typeface="微软雅黑" panose="020B0503020204020204" pitchFamily="34" charset="-122"/>
                <a:sym typeface="+mn-ea"/>
              </a:rPr>
              <a:t>setName</a:t>
            </a:r>
            <a:r>
              <a:rPr lang="en-US" altLang="zh-CN" sz="1000" dirty="0">
                <a:ea typeface="微软雅黑" panose="020B0503020204020204" pitchFamily="34" charset="-122"/>
                <a:cs typeface="微软雅黑" panose="020B0503020204020204" pitchFamily="34" charset="-122"/>
                <a:sym typeface="+mn-ea"/>
              </a:rPr>
              <a:t>(String name)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this.name = 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getAge</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age;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void </a:t>
            </a:r>
            <a:r>
              <a:rPr lang="en-US" altLang="zh-CN" sz="1000" dirty="0" err="1">
                <a:ea typeface="微软雅黑" panose="020B0503020204020204" pitchFamily="34" charset="-122"/>
                <a:cs typeface="微软雅黑" panose="020B0503020204020204" pitchFamily="34" charset="-122"/>
                <a:sym typeface="+mn-ea"/>
              </a:rPr>
              <a:t>setAge</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age)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this.age</a:t>
            </a:r>
            <a:r>
              <a:rPr lang="en-US" altLang="zh-CN" sz="1000" dirty="0">
                <a:ea typeface="微软雅黑" panose="020B0503020204020204" pitchFamily="34" charset="-122"/>
                <a:cs typeface="微软雅黑" panose="020B0503020204020204" pitchFamily="34" charset="-122"/>
                <a:sym typeface="+mn-ea"/>
              </a:rPr>
              <a:t> = age;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99110917"/>
      </p:ext>
    </p:extLst>
  </p:cSld>
  <p:clrMapOvr>
    <a:masterClrMapping/>
  </p:clrMapOvr>
  <p:transition advClick="0" advTm="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5.4 </a:t>
            </a:r>
            <a:r>
              <a:rPr lang="zh-CN" altLang="en-US" sz="2000" b="1" dirty="0" smtClean="0">
                <a:solidFill>
                  <a:schemeClr val="bg1"/>
                </a:solidFill>
                <a:latin typeface="微软雅黑" panose="020B0503020204020204" pitchFamily="34" charset="-122"/>
                <a:ea typeface="微软雅黑" panose="020B0503020204020204" pitchFamily="34" charset="-122"/>
              </a:rPr>
              <a:t>构造方法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359381"/>
          </a:xfrm>
          <a:prstGeom prst="rect">
            <a:avLst/>
          </a:prstGeom>
          <a:noFill/>
        </p:spPr>
        <p:txBody>
          <a:bodyPr wrap="square" numCol="1"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5-4: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定义学生类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Student,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将姓名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name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年龄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age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成员变量进行封装。</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定义测试类</a:t>
            </a:r>
            <a:r>
              <a:rPr lang="en-US" altLang="zh-CN" sz="1400" b="1" dirty="0" err="1"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StudentMain</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//StudentMain.java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ch05.demo03;</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a:t>
            </a:r>
            <a:r>
              <a:rPr lang="en-US" altLang="zh-CN" sz="1000" dirty="0" err="1">
                <a:ea typeface="微软雅黑" panose="020B0503020204020204" pitchFamily="34" charset="-122"/>
                <a:cs typeface="微软雅黑" panose="020B0503020204020204" pitchFamily="34" charset="-122"/>
                <a:sym typeface="+mn-ea"/>
              </a:rPr>
              <a:t>StudentMain</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main(String[] </a:t>
            </a:r>
            <a:r>
              <a:rPr lang="en-US" altLang="zh-CN" sz="1000" dirty="0" err="1">
                <a:ea typeface="微软雅黑" panose="020B0503020204020204" pitchFamily="34" charset="-122"/>
                <a:cs typeface="微软雅黑" panose="020B0503020204020204" pitchFamily="34" charset="-122"/>
                <a:sym typeface="+mn-ea"/>
              </a:rPr>
              <a:t>args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a:t>
            </a:r>
            <a:r>
              <a:rPr lang="zh-CN" altLang="en-US" sz="1000" dirty="0">
                <a:ea typeface="微软雅黑" panose="020B0503020204020204" pitchFamily="34" charset="-122"/>
                <a:cs typeface="微软雅黑" panose="020B0503020204020204" pitchFamily="34" charset="-122"/>
                <a:sym typeface="+mn-ea"/>
              </a:rPr>
              <a:t>使用无参构造方法创建对象</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Student student1 = new Student();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第一个学生姓名</a:t>
            </a:r>
            <a:r>
              <a:rPr lang="en-US" altLang="zh-CN" sz="1000" dirty="0">
                <a:ea typeface="微软雅黑" panose="020B0503020204020204" pitchFamily="34" charset="-122"/>
                <a:cs typeface="微软雅黑" panose="020B0503020204020204" pitchFamily="34" charset="-122"/>
                <a:sym typeface="+mn-ea"/>
              </a:rPr>
              <a:t>: " + student1.getName());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第一个学生年龄</a:t>
            </a:r>
            <a:r>
              <a:rPr lang="en-US" altLang="zh-CN" sz="1000" dirty="0">
                <a:ea typeface="微软雅黑" panose="020B0503020204020204" pitchFamily="34" charset="-122"/>
                <a:cs typeface="微软雅黑" panose="020B0503020204020204" pitchFamily="34" charset="-122"/>
                <a:sym typeface="+mn-ea"/>
              </a:rPr>
              <a:t>: " + student1.getAge());</a:t>
            </a: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a:t>
            </a:r>
            <a:r>
              <a:rPr lang="zh-CN" altLang="en-US" sz="1000" dirty="0">
                <a:ea typeface="微软雅黑" panose="020B0503020204020204" pitchFamily="34" charset="-122"/>
                <a:cs typeface="微软雅黑" panose="020B0503020204020204" pitchFamily="34" charset="-122"/>
                <a:sym typeface="+mn-ea"/>
              </a:rPr>
              <a:t>使用带参构造方法创建对象</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Student student2 = new Student("</a:t>
            </a:r>
            <a:r>
              <a:rPr lang="zh-CN" altLang="en-US" sz="1000" dirty="0">
                <a:ea typeface="微软雅黑" panose="020B0503020204020204" pitchFamily="34" charset="-122"/>
                <a:cs typeface="微软雅黑" panose="020B0503020204020204" pitchFamily="34" charset="-122"/>
                <a:sym typeface="+mn-ea"/>
              </a:rPr>
              <a:t>李想</a:t>
            </a:r>
            <a:r>
              <a:rPr lang="en-US" altLang="zh-CN" sz="1000" dirty="0">
                <a:ea typeface="微软雅黑" panose="020B0503020204020204" pitchFamily="34" charset="-122"/>
                <a:cs typeface="微软雅黑" panose="020B0503020204020204" pitchFamily="34" charset="-122"/>
                <a:sym typeface="+mn-ea"/>
              </a:rPr>
              <a:t>", 20);</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第二个学生姓名</a:t>
            </a:r>
            <a:r>
              <a:rPr lang="en-US" altLang="zh-CN" sz="1000" dirty="0">
                <a:ea typeface="微软雅黑" panose="020B0503020204020204" pitchFamily="34" charset="-122"/>
                <a:cs typeface="微软雅黑" panose="020B0503020204020204" pitchFamily="34" charset="-122"/>
                <a:sym typeface="+mn-ea"/>
              </a:rPr>
              <a:t>: " + student2.getName());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第二个学生年龄</a:t>
            </a:r>
            <a:r>
              <a:rPr lang="en-US" altLang="zh-CN" sz="1000" dirty="0">
                <a:ea typeface="微软雅黑" panose="020B0503020204020204" pitchFamily="34" charset="-122"/>
                <a:cs typeface="微软雅黑" panose="020B0503020204020204" pitchFamily="34" charset="-122"/>
                <a:sym typeface="+mn-ea"/>
              </a:rPr>
              <a:t>: " + student2.getAge());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运行结果：</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2"/>
          <a:stretch>
            <a:fillRect/>
          </a:stretch>
        </p:blipFill>
        <p:spPr>
          <a:xfrm>
            <a:off x="2886391" y="3723878"/>
            <a:ext cx="3371215" cy="1218565"/>
          </a:xfrm>
          <a:prstGeom prst="rect">
            <a:avLst/>
          </a:prstGeom>
          <a:ln>
            <a:solidFill>
              <a:schemeClr val="tx1"/>
            </a:solidFill>
          </a:ln>
        </p:spPr>
      </p:pic>
    </p:spTree>
    <p:extLst>
      <p:ext uri="{BB962C8B-B14F-4D97-AF65-F5344CB8AC3E}">
        <p14:creationId xmlns:p14="http://schemas.microsoft.com/office/powerpoint/2010/main" val="703357745"/>
      </p:ext>
    </p:extLst>
  </p:cSld>
  <p:clrMapOvr>
    <a:masterClrMapping/>
  </p:clrMapOvr>
  <p:transition advClick="0" advTm="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5.5 this</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150367"/>
          </a:xfrm>
          <a:prstGeom prst="rect">
            <a:avLst/>
          </a:prstGeom>
          <a:noFill/>
        </p:spPr>
        <p:txBody>
          <a:bodyPr wrap="square" numCol="1" rtlCol="0" anchor="t">
            <a:spAutoFit/>
          </a:bodyPr>
          <a:lstStyle/>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关键字是一个特殊的引用关键字，它始终指向当前对象的引用。在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编程中，</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关键字主要用于以下几个方面：</a:t>
            </a: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5.5.1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引用</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成员变量</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当类中的方法内部有一个与局部变量同名的成员变量时，</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关键字可以帮助开发者明确指出要访问的是成员变量而非局部变量。</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public class </a:t>
            </a:r>
            <a:r>
              <a:rPr lang="en-US" altLang="zh-CN" sz="1000" dirty="0" err="1">
                <a:ea typeface="微软雅黑" panose="020B0503020204020204" pitchFamily="34" charset="-122"/>
                <a:cs typeface="微软雅黑" panose="020B0503020204020204" pitchFamily="34" charset="-122"/>
                <a:sym typeface="+mn-ea"/>
              </a:rPr>
              <a:t>MyClass</a:t>
            </a: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private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myVar</a:t>
            </a:r>
            <a:r>
              <a:rPr lang="en-US" altLang="zh-CN" sz="1000" dirty="0">
                <a:ea typeface="微软雅黑" panose="020B0503020204020204" pitchFamily="34" charset="-122"/>
                <a:cs typeface="微软雅黑" panose="020B0503020204020204" pitchFamily="34" charset="-122"/>
                <a:sym typeface="+mn-ea"/>
              </a:rPr>
              <a:t> = 10;</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public void </a:t>
            </a:r>
            <a:r>
              <a:rPr lang="en-US" altLang="zh-CN" sz="1000" dirty="0" err="1">
                <a:ea typeface="微软雅黑" panose="020B0503020204020204" pitchFamily="34" charset="-122"/>
                <a:cs typeface="微软雅黑" panose="020B0503020204020204" pitchFamily="34" charset="-122"/>
                <a:sym typeface="+mn-ea"/>
              </a:rPr>
              <a:t>myMethod</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myVar</a:t>
            </a: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 </a:t>
            </a:r>
            <a:r>
              <a:rPr lang="zh-CN" altLang="en-US" sz="1000" dirty="0">
                <a:ea typeface="微软雅黑" panose="020B0503020204020204" pitchFamily="34" charset="-122"/>
                <a:cs typeface="微软雅黑" panose="020B0503020204020204" pitchFamily="34" charset="-122"/>
                <a:sym typeface="+mn-ea"/>
              </a:rPr>
              <a:t>这里使用</a:t>
            </a:r>
            <a:r>
              <a:rPr lang="en-US" altLang="zh-CN" sz="1000" dirty="0" err="1">
                <a:ea typeface="微软雅黑" panose="020B0503020204020204" pitchFamily="34" charset="-122"/>
                <a:cs typeface="微软雅黑" panose="020B0503020204020204" pitchFamily="34" charset="-122"/>
                <a:sym typeface="+mn-ea"/>
              </a:rPr>
              <a:t>this.myVar</a:t>
            </a:r>
            <a:r>
              <a:rPr lang="zh-CN" altLang="en-US" sz="1000" dirty="0">
                <a:ea typeface="微软雅黑" panose="020B0503020204020204" pitchFamily="34" charset="-122"/>
                <a:cs typeface="微软雅黑" panose="020B0503020204020204" pitchFamily="34" charset="-122"/>
                <a:sym typeface="+mn-ea"/>
              </a:rPr>
              <a:t>是为了访问类的成员变量</a:t>
            </a:r>
          </a:p>
          <a:p>
            <a:pPr lvl="0" indent="457200">
              <a:lnSpc>
                <a:spcPct val="125000"/>
              </a:lnSpc>
              <a:spcBef>
                <a:spcPct val="0"/>
              </a:spcBef>
              <a:spcAft>
                <a:spcPct val="35000"/>
              </a:spcAft>
            </a:pPr>
            <a:r>
              <a:rPr lang="zh-CN" altLang="en-US"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this.myVar</a:t>
            </a: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 </a:t>
            </a:r>
            <a:r>
              <a:rPr lang="zh-CN" altLang="en-US" sz="1000" dirty="0">
                <a:ea typeface="微软雅黑" panose="020B0503020204020204" pitchFamily="34" charset="-122"/>
                <a:cs typeface="微软雅黑" panose="020B0503020204020204" pitchFamily="34" charset="-122"/>
                <a:sym typeface="+mn-ea"/>
              </a:rPr>
              <a:t>而</a:t>
            </a:r>
            <a:r>
              <a:rPr lang="en-US" altLang="zh-CN" sz="1000" dirty="0" err="1">
                <a:ea typeface="微软雅黑" panose="020B0503020204020204" pitchFamily="34" charset="-122"/>
                <a:cs typeface="微软雅黑" panose="020B0503020204020204" pitchFamily="34" charset="-122"/>
                <a:sym typeface="+mn-ea"/>
              </a:rPr>
              <a:t>myVar</a:t>
            </a:r>
            <a:r>
              <a:rPr lang="zh-CN" altLang="en-US" sz="1000" dirty="0">
                <a:ea typeface="微软雅黑" panose="020B0503020204020204" pitchFamily="34" charset="-122"/>
                <a:cs typeface="微软雅黑" panose="020B0503020204020204" pitchFamily="34" charset="-122"/>
                <a:sym typeface="+mn-ea"/>
              </a:rPr>
              <a:t>则会引用到方法内的局部变量</a:t>
            </a:r>
          </a:p>
          <a:p>
            <a:pPr lvl="0" indent="457200">
              <a:lnSpc>
                <a:spcPct val="125000"/>
              </a:lnSpc>
              <a:spcBef>
                <a:spcPct val="0"/>
              </a:spcBef>
              <a:spcAft>
                <a:spcPct val="35000"/>
              </a:spcAft>
            </a:pPr>
            <a:r>
              <a:rPr lang="zh-CN" altLang="en-US"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myVar</a:t>
            </a: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36896537"/>
      </p:ext>
    </p:extLst>
  </p:cSld>
  <p:clrMapOvr>
    <a:masterClrMapping/>
  </p:clrMapOvr>
  <p:transition advClick="0" advTm="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5.5 this</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267048"/>
          </a:xfrm>
          <a:prstGeom prst="rect">
            <a:avLst/>
          </a:prstGeom>
          <a:noFill/>
        </p:spPr>
        <p:txBody>
          <a:bodyPr wrap="square" numCol="1"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5.5.2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调用</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成员方法</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可以用来调用当前类中的其他方法。</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public class </a:t>
            </a:r>
            <a:r>
              <a:rPr lang="en-US" altLang="zh-CN" sz="1000" dirty="0" err="1">
                <a:ea typeface="微软雅黑" panose="020B0503020204020204" pitchFamily="34" charset="-122"/>
                <a:cs typeface="微软雅黑" panose="020B0503020204020204" pitchFamily="34" charset="-122"/>
                <a:sym typeface="+mn-ea"/>
              </a:rPr>
              <a:t>MyClass</a:t>
            </a: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public void </a:t>
            </a:r>
            <a:r>
              <a:rPr lang="en-US" altLang="zh-CN" sz="1000" dirty="0" err="1">
                <a:ea typeface="微软雅黑" panose="020B0503020204020204" pitchFamily="34" charset="-122"/>
                <a:cs typeface="微软雅黑" panose="020B0503020204020204" pitchFamily="34" charset="-122"/>
                <a:sym typeface="+mn-ea"/>
              </a:rPr>
              <a:t>methodA</a:t>
            </a: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this.methodB</a:t>
            </a:r>
            <a:r>
              <a:rPr lang="en-US" altLang="zh-CN" sz="1000" dirty="0">
                <a:ea typeface="微软雅黑" panose="020B0503020204020204" pitchFamily="34" charset="-122"/>
                <a:cs typeface="微软雅黑" panose="020B0503020204020204" pitchFamily="34" charset="-122"/>
                <a:sym typeface="+mn-ea"/>
              </a:rPr>
              <a:t>(); // </a:t>
            </a:r>
            <a:r>
              <a:rPr lang="zh-CN" altLang="en-US" sz="1000" dirty="0">
                <a:ea typeface="微软雅黑" panose="020B0503020204020204" pitchFamily="34" charset="-122"/>
                <a:cs typeface="微软雅黑" panose="020B0503020204020204" pitchFamily="34" charset="-122"/>
                <a:sym typeface="+mn-ea"/>
              </a:rPr>
              <a:t>调用当前类的</a:t>
            </a:r>
            <a:r>
              <a:rPr lang="en-US" altLang="zh-CN" sz="1000" dirty="0" err="1">
                <a:ea typeface="微软雅黑" panose="020B0503020204020204" pitchFamily="34" charset="-122"/>
                <a:cs typeface="微软雅黑" panose="020B0503020204020204" pitchFamily="34" charset="-122"/>
                <a:sym typeface="+mn-ea"/>
              </a:rPr>
              <a:t>methodB</a:t>
            </a:r>
            <a:r>
              <a:rPr lang="zh-CN" altLang="en-US" sz="1000" dirty="0">
                <a:ea typeface="微软雅黑" panose="020B0503020204020204" pitchFamily="34" charset="-122"/>
                <a:cs typeface="微软雅黑" panose="020B0503020204020204" pitchFamily="34" charset="-122"/>
                <a:sym typeface="+mn-ea"/>
              </a:rPr>
              <a:t>方法</a:t>
            </a:r>
          </a:p>
          <a:p>
            <a:pPr lvl="0" indent="457200">
              <a:lnSpc>
                <a:spcPct val="125000"/>
              </a:lnSpc>
              <a:spcBef>
                <a:spcPct val="0"/>
              </a:spcBef>
              <a:spcAft>
                <a:spcPct val="35000"/>
              </a:spcAft>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public void </a:t>
            </a:r>
            <a:r>
              <a:rPr lang="en-US" altLang="zh-CN" sz="1000" dirty="0" err="1">
                <a:ea typeface="微软雅黑" panose="020B0503020204020204" pitchFamily="34" charset="-122"/>
                <a:cs typeface="微软雅黑" panose="020B0503020204020204" pitchFamily="34" charset="-122"/>
                <a:sym typeface="+mn-ea"/>
              </a:rPr>
              <a:t>methodB</a:t>
            </a: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上述</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methodA</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方法中使用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调用了同类中的</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methodB</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319892968"/>
      </p:ext>
    </p:extLst>
  </p:cSld>
  <p:clrMapOvr>
    <a:masterClrMapping/>
  </p:clrMapOvr>
  <p:transition advClick="0" advTm="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5.5 this</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051605"/>
          </a:xfrm>
          <a:prstGeom prst="rect">
            <a:avLst/>
          </a:prstGeom>
          <a:noFill/>
        </p:spPr>
        <p:txBody>
          <a:bodyPr wrap="square" numCol="1"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5.5.3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构造</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方法调用</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在一个构造器内部，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可以用于调用同一类中的另一个构造器。这种调用必须是构造器中的第一条语句。</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a:t>
            </a:r>
            <a:r>
              <a:rPr lang="en-US" altLang="zh-CN" sz="1000" dirty="0" err="1">
                <a:ea typeface="微软雅黑" panose="020B0503020204020204" pitchFamily="34" charset="-122"/>
                <a:cs typeface="微软雅黑" panose="020B0503020204020204" pitchFamily="34" charset="-122"/>
                <a:sym typeface="+mn-ea"/>
              </a:rPr>
              <a:t>MyClass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private String 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private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age;</a:t>
            </a:r>
          </a:p>
          <a:p>
            <a:pPr lvl="0" indent="457200">
              <a:spcBef>
                <a:spcPct val="0"/>
              </a:spcBef>
            </a:pPr>
            <a:endParaRPr lang="en-US" altLang="zh-CN" sz="1000" dirty="0" smtClean="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smtClean="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public </a:t>
            </a:r>
            <a:r>
              <a:rPr lang="en-US" altLang="zh-CN" sz="1000" dirty="0" err="1">
                <a:ea typeface="微软雅黑" panose="020B0503020204020204" pitchFamily="34" charset="-122"/>
                <a:cs typeface="微软雅黑" panose="020B0503020204020204" pitchFamily="34" charset="-122"/>
                <a:sym typeface="+mn-ea"/>
              </a:rPr>
              <a:t>MyClass</a:t>
            </a:r>
            <a:r>
              <a:rPr lang="en-US" altLang="zh-CN" sz="1000" dirty="0">
                <a:ea typeface="微软雅黑" panose="020B0503020204020204" pitchFamily="34" charset="-122"/>
                <a:cs typeface="微软雅黑" panose="020B0503020204020204" pitchFamily="34" charset="-122"/>
                <a:sym typeface="+mn-ea"/>
              </a:rPr>
              <a:t>(String name)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this(name, 20); // </a:t>
            </a:r>
            <a:r>
              <a:rPr lang="zh-CN" altLang="en-US" sz="1000" dirty="0">
                <a:ea typeface="微软雅黑" panose="020B0503020204020204" pitchFamily="34" charset="-122"/>
                <a:cs typeface="微软雅黑" panose="020B0503020204020204" pitchFamily="34" charset="-122"/>
                <a:sym typeface="+mn-ea"/>
              </a:rPr>
              <a:t>调用带两个参数的构造器</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a:t>
            </a:r>
            <a:r>
              <a:rPr lang="en-US" altLang="zh-CN" sz="1000" dirty="0" err="1">
                <a:ea typeface="微软雅黑" panose="020B0503020204020204" pitchFamily="34" charset="-122"/>
                <a:cs typeface="微软雅黑" panose="020B0503020204020204" pitchFamily="34" charset="-122"/>
                <a:sym typeface="+mn-ea"/>
              </a:rPr>
              <a:t>MyClass</a:t>
            </a:r>
            <a:r>
              <a:rPr lang="en-US" altLang="zh-CN" sz="1000" dirty="0">
                <a:ea typeface="微软雅黑" panose="020B0503020204020204" pitchFamily="34" charset="-122"/>
                <a:cs typeface="微软雅黑" panose="020B0503020204020204" pitchFamily="34" charset="-122"/>
                <a:sym typeface="+mn-ea"/>
              </a:rPr>
              <a:t>(String name,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age)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this.name = name;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this.age</a:t>
            </a:r>
            <a:r>
              <a:rPr lang="en-US" altLang="zh-CN" sz="1000" dirty="0">
                <a:ea typeface="微软雅黑" panose="020B0503020204020204" pitchFamily="34" charset="-122"/>
                <a:cs typeface="微软雅黑" panose="020B0503020204020204" pitchFamily="34" charset="-122"/>
                <a:sym typeface="+mn-ea"/>
              </a:rPr>
              <a:t> = age;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71900890"/>
      </p:ext>
    </p:extLst>
  </p:cSld>
  <p:clrMapOvr>
    <a:masterClrMapping/>
  </p:clrMapOvr>
  <p:transition advClick="0" advTm="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5.5 this</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074962"/>
          </a:xfrm>
          <a:prstGeom prst="rect">
            <a:avLst/>
          </a:prstGeom>
          <a:noFill/>
        </p:spPr>
        <p:txBody>
          <a:bodyPr wrap="square" numCol="1"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5.5.4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构造</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方法调用</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在链式调用场景中</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this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关键字用于返回当前对象的引用以便继续调用其他方法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。例如：</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public class </a:t>
            </a:r>
            <a:r>
              <a:rPr lang="en-US" altLang="zh-CN" sz="1000" dirty="0" err="1">
                <a:ea typeface="微软雅黑" panose="020B0503020204020204" pitchFamily="34" charset="-122"/>
                <a:cs typeface="微软雅黑" panose="020B0503020204020204" pitchFamily="34" charset="-122"/>
                <a:sym typeface="+mn-ea"/>
              </a:rPr>
              <a:t>StringBuilderExample</a:t>
            </a: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private </a:t>
            </a:r>
            <a:r>
              <a:rPr lang="en-US" altLang="zh-CN" sz="1000" dirty="0" err="1">
                <a:ea typeface="微软雅黑" panose="020B0503020204020204" pitchFamily="34" charset="-122"/>
                <a:cs typeface="微软雅黑" panose="020B0503020204020204" pitchFamily="34" charset="-122"/>
                <a:sym typeface="+mn-ea"/>
              </a:rPr>
              <a:t>StringBuilder</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sb</a:t>
            </a: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en-US" altLang="zh-CN" sz="1000" dirty="0">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public </a:t>
            </a:r>
            <a:r>
              <a:rPr lang="en-US" altLang="zh-CN" sz="1000" dirty="0" err="1">
                <a:ea typeface="微软雅黑" panose="020B0503020204020204" pitchFamily="34" charset="-122"/>
                <a:cs typeface="微软雅黑" panose="020B0503020204020204" pitchFamily="34" charset="-122"/>
                <a:sym typeface="+mn-ea"/>
              </a:rPr>
              <a:t>StringBuilderExample</a:t>
            </a:r>
            <a:r>
              <a:rPr lang="en-US" altLang="zh-CN" sz="1000" dirty="0">
                <a:ea typeface="微软雅黑" panose="020B0503020204020204" pitchFamily="34" charset="-122"/>
                <a:cs typeface="微软雅黑" panose="020B0503020204020204" pitchFamily="34" charset="-122"/>
                <a:sym typeface="+mn-ea"/>
              </a:rPr>
              <a:t> append(String </a:t>
            </a:r>
            <a:r>
              <a:rPr lang="en-US" altLang="zh-CN" sz="1000" dirty="0" err="1">
                <a:ea typeface="微软雅黑" panose="020B0503020204020204" pitchFamily="34" charset="-122"/>
                <a:cs typeface="微软雅黑" panose="020B0503020204020204" pitchFamily="34" charset="-122"/>
                <a:sym typeface="+mn-ea"/>
              </a:rPr>
              <a:t>str</a:t>
            </a: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this.sb.append</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str</a:t>
            </a: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return this; </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a:t>
            </a:r>
            <a:r>
              <a:rPr lang="zh-CN" altLang="en-US" sz="1000" dirty="0">
                <a:ea typeface="微软雅黑" panose="020B0503020204020204" pitchFamily="34" charset="-122"/>
                <a:cs typeface="微软雅黑" panose="020B0503020204020204" pitchFamily="34" charset="-122"/>
                <a:sym typeface="+mn-ea"/>
              </a:rPr>
              <a:t>允许连续调用，如 </a:t>
            </a:r>
            <a:r>
              <a:rPr lang="en-US" altLang="zh-CN" sz="1000" dirty="0" err="1">
                <a:ea typeface="微软雅黑" panose="020B0503020204020204" pitchFamily="34" charset="-122"/>
                <a:cs typeface="微软雅黑" panose="020B0503020204020204" pitchFamily="34" charset="-122"/>
                <a:sym typeface="+mn-ea"/>
              </a:rPr>
              <a:t>builder.append</a:t>
            </a:r>
            <a:r>
              <a:rPr lang="en-US" altLang="zh-CN" sz="1000" dirty="0">
                <a:ea typeface="微软雅黑" panose="020B0503020204020204" pitchFamily="34" charset="-122"/>
                <a:cs typeface="微软雅黑" panose="020B0503020204020204" pitchFamily="34" charset="-122"/>
                <a:sym typeface="+mn-ea"/>
              </a:rPr>
              <a:t>("Hello").append(" ").append("World");</a:t>
            </a:r>
          </a:p>
          <a:p>
            <a:pPr lvl="0" indent="457200">
              <a:lnSpc>
                <a:spcPct val="125000"/>
              </a:lnSpc>
              <a:spcBef>
                <a:spcPct val="0"/>
              </a:spcBef>
              <a:spcAft>
                <a:spcPct val="35000"/>
              </a:spcAft>
            </a:pPr>
            <a:r>
              <a:rPr lang="en-US" altLang="zh-CN" sz="1000"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dirty="0" smtClean="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需要注意的是，在</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静态方法中无法使用</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，因为静态方法并不属于任何特定对象，而是属于类本身。此外，在非静态上下文中，如果不显式使用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，编译器会自动将其隐含在对成员变量和成员方法的引用中。然而，在存在同名混淆可能的情况下，推荐使用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关键字以增加代码的清晰度和可读性。</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6476066"/>
      </p:ext>
    </p:extLst>
  </p:cSld>
  <p:clrMapOvr>
    <a:masterClrMapping/>
  </p:clrMapOvr>
  <p:transition advClick="0" advTm="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5.6 static</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745367"/>
          </a:xfrm>
          <a:prstGeom prst="rect">
            <a:avLst/>
          </a:prstGeom>
          <a:noFill/>
        </p:spPr>
        <p:txBody>
          <a:bodyPr wrap="square" numCol="1"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5.6.1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静态</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变量</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成员变量（也称实例变量）被声明为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时，它就成为类变量，即静态变量。静态变量被所有类的实例共享，这意味着无论创建多少个类的实例，都只有一个静态变量的副本。静态变量可通过类名直接访问，无需创建类的实例，例如：</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public class </a:t>
            </a:r>
            <a:r>
              <a:rPr lang="en-US" altLang="zh-CN" sz="1200" b="1" dirty="0" err="1">
                <a:ea typeface="微软雅黑" panose="020B0503020204020204" pitchFamily="34" charset="-122"/>
                <a:cs typeface="微软雅黑" panose="020B0503020204020204" pitchFamily="34" charset="-122"/>
                <a:sym typeface="+mn-ea"/>
              </a:rPr>
              <a:t>MyClass</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    public static </a:t>
            </a:r>
            <a:r>
              <a:rPr lang="en-US" altLang="zh-CN" sz="1200" b="1" dirty="0" err="1">
                <a:ea typeface="微软雅黑" panose="020B0503020204020204" pitchFamily="34" charset="-122"/>
                <a:cs typeface="微软雅黑" panose="020B0503020204020204" pitchFamily="34" charset="-122"/>
                <a:sym typeface="+mn-ea"/>
              </a:rPr>
              <a:t>int</a:t>
            </a:r>
            <a:r>
              <a:rPr lang="en-US" altLang="zh-CN" sz="1200" b="1" dirty="0">
                <a:ea typeface="微软雅黑" panose="020B0503020204020204" pitchFamily="34" charset="-122"/>
                <a:cs typeface="微软雅黑" panose="020B0503020204020204" pitchFamily="34" charset="-122"/>
                <a:sym typeface="+mn-ea"/>
              </a:rPr>
              <a:t> count = 0;</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在上述代码中</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，静态变量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count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可以通过</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MyClass.count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直接访问和修改，也可以通过</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MyClass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类的对象进行访问和修改。</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62838554"/>
      </p:ext>
    </p:extLst>
  </p:cSld>
  <p:clrMapOvr>
    <a:masterClrMapping/>
  </p:clrMapOvr>
  <p:transition advClick="0" advTm="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5.1 </a:t>
            </a:r>
            <a:r>
              <a:rPr lang="zh-CN" altLang="en-US" sz="2000" b="1" dirty="0" smtClean="0">
                <a:solidFill>
                  <a:schemeClr val="bg1"/>
                </a:solidFill>
                <a:latin typeface="微软雅黑" panose="020B0503020204020204" pitchFamily="34" charset="-122"/>
                <a:ea typeface="微软雅黑" panose="020B0503020204020204" pitchFamily="34" charset="-122"/>
              </a:rPr>
              <a:t>面向对象</a:t>
            </a:r>
            <a:r>
              <a:rPr lang="zh-CN" altLang="en-US" sz="2000" b="1" dirty="0">
                <a:solidFill>
                  <a:schemeClr val="bg1"/>
                </a:solidFill>
                <a:latin typeface="微软雅黑" panose="020B0503020204020204" pitchFamily="34" charset="-122"/>
                <a:ea typeface="微软雅黑" panose="020B0503020204020204" pitchFamily="34" charset="-122"/>
              </a:rPr>
              <a:t>思想</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1858970"/>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导入：</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面向对象思想是一种程序设计思想，它在计算机程序设计过程中，参照现实中事物，将事物的属性</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特征、行为特征</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抽象出来，描述成计算机事件的设计思想。</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面向对象思想具有以下几个特点：系统中一切事物皆为对象；</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对象</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是属性及其操作的封装体；对象可按其性质划分为</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，对象成为类的</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实例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；实例关系和继承关系是对象之间的</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静态关系</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消息传递</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是对象之间动态联系的唯一形式，也是计算的唯一形式。</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5.6 static</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336298"/>
          </a:xfrm>
          <a:prstGeom prst="rect">
            <a:avLst/>
          </a:prstGeom>
          <a:noFill/>
        </p:spPr>
        <p:txBody>
          <a:bodyPr wrap="square" numCol="1"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5.6.2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静态方法</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静态</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也是与类关联的，而不是与类的实例关联。静态方法可以直接通过类名调用，不需要任何对象实例的存在。静态方法内部不能直接访问非静态变量，除非通过类的实例来访问。静态方法一般用于处理与类本身相关的操作，而不依赖于类的具体实例状态。例如：</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public class </a:t>
            </a:r>
            <a:r>
              <a:rPr lang="en-US" altLang="zh-CN" sz="1200" b="1" dirty="0" err="1">
                <a:ea typeface="微软雅黑" panose="020B0503020204020204" pitchFamily="34" charset="-122"/>
                <a:cs typeface="微软雅黑" panose="020B0503020204020204" pitchFamily="34" charset="-122"/>
                <a:sym typeface="+mn-ea"/>
              </a:rPr>
              <a:t>MyClass</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    public static void </a:t>
            </a:r>
            <a:r>
              <a:rPr lang="en-US" altLang="zh-CN" sz="1200" b="1" dirty="0" err="1">
                <a:ea typeface="微软雅黑" panose="020B0503020204020204" pitchFamily="34" charset="-122"/>
                <a:cs typeface="微软雅黑" panose="020B0503020204020204" pitchFamily="34" charset="-122"/>
                <a:sym typeface="+mn-ea"/>
              </a:rPr>
              <a:t>staticMethod</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上述代码中，静态</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staticMethod</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可以通过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MyClass.staticMethod</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调用；同样，也可以通过</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MyClass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类的对象进行访问和修改。</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21834082"/>
      </p:ext>
    </p:extLst>
  </p:cSld>
  <p:clrMapOvr>
    <a:masterClrMapping/>
  </p:clrMapOvr>
  <p:transition advClick="0" advTm="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5.6 static</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194447"/>
          </a:xfrm>
          <a:prstGeom prst="rect">
            <a:avLst/>
          </a:prstGeom>
          <a:noFill/>
        </p:spPr>
        <p:txBody>
          <a:bodyPr wrap="square" numCol="1"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5.6.3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静态初始化块</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静态</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初始化块会在类第一次被加载时执行，用于初始化静态变量。</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public class </a:t>
            </a:r>
            <a:r>
              <a:rPr lang="en-US" altLang="zh-CN" sz="1200" b="1" dirty="0" err="1">
                <a:ea typeface="微软雅黑" panose="020B0503020204020204" pitchFamily="34" charset="-122"/>
                <a:cs typeface="微软雅黑" panose="020B0503020204020204" pitchFamily="34" charset="-122"/>
                <a:sym typeface="+mn-ea"/>
              </a:rPr>
              <a:t>MyClass</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    static {</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        count = 100; // </a:t>
            </a:r>
            <a:r>
              <a:rPr lang="zh-CN" altLang="en-US" sz="1200" b="1" dirty="0">
                <a:ea typeface="微软雅黑" panose="020B0503020204020204" pitchFamily="34" charset="-122"/>
                <a:cs typeface="微软雅黑" panose="020B0503020204020204" pitchFamily="34" charset="-122"/>
                <a:sym typeface="+mn-ea"/>
              </a:rPr>
              <a:t>初始化静态变量</a:t>
            </a:r>
          </a:p>
          <a:p>
            <a:pPr lvl="0" indent="457200">
              <a:lnSpc>
                <a:spcPct val="125000"/>
              </a:lnSpc>
              <a:spcBef>
                <a:spcPct val="0"/>
              </a:spcBef>
              <a:spcAft>
                <a:spcPct val="35000"/>
              </a:spcAft>
            </a:pPr>
            <a:r>
              <a:rPr lang="zh-CN" altLang="en-US" sz="1200" b="1" dirty="0">
                <a:ea typeface="微软雅黑" panose="020B0503020204020204" pitchFamily="34" charset="-122"/>
                <a:cs typeface="微软雅黑" panose="020B0503020204020204" pitchFamily="34" charset="-122"/>
                <a:sym typeface="+mn-ea"/>
              </a:rPr>
              <a:t>    </a:t>
            </a:r>
            <a:r>
              <a:rPr lang="en-US" altLang="zh-CN" sz="1200" b="1"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23406876"/>
      </p:ext>
    </p:extLst>
  </p:cSld>
  <p:clrMapOvr>
    <a:masterClrMapping/>
  </p:clrMapOvr>
  <p:transition advClick="0" advTm="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5.7 </a:t>
            </a:r>
            <a:r>
              <a:rPr lang="zh-CN" altLang="en-US" sz="2000" b="1" dirty="0" smtClean="0">
                <a:solidFill>
                  <a:schemeClr val="bg1"/>
                </a:solidFill>
                <a:latin typeface="微软雅黑" panose="020B0503020204020204" pitchFamily="34" charset="-122"/>
                <a:ea typeface="微软雅黑" panose="020B0503020204020204" pitchFamily="34" charset="-122"/>
              </a:rPr>
              <a:t>变量的作用域</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973395"/>
          </a:xfrm>
          <a:prstGeom prst="rect">
            <a:avLst/>
          </a:prstGeom>
          <a:noFill/>
        </p:spPr>
        <p:txBody>
          <a:bodyPr wrap="square" numCol="1" rtlCol="0" anchor="t">
            <a:spAutoFit/>
          </a:bodyPr>
          <a:lstStyle/>
          <a:p>
            <a:pPr lvl="0" indent="457200">
              <a:lnSpc>
                <a:spcPct val="125000"/>
              </a:lnSpc>
              <a:spcBef>
                <a:spcPct val="0"/>
              </a:spcBef>
              <a:spcAft>
                <a:spcPct val="35000"/>
              </a:spcAft>
            </a:pP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变量作用域也称变量的有效范围，指的是变量在程序中可以被访问的范围。作用域也决定系统什么时候为变量创建和清除内存。</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变量作用域由花括号的位置决定，在作用域里定义的变量，只有在该作用域结束之前才可使用。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中变量的作用域分为四个级别，分别是类级、实例级、方法级、块级，下面分别对其进行</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介绍。</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5.7.1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级变量</a:t>
            </a:r>
            <a:endPar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类变量又称全局级变量或静态变量，需要使用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关键字修饰，它们在整个类的生命周期内存在，与类关联而不是与类的实例关联。类变量可以通过类名来访问，或者类的实例来访问。</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public class </a:t>
            </a:r>
            <a:r>
              <a:rPr lang="en-US" altLang="zh-CN" sz="1200" b="1" dirty="0" err="1">
                <a:ea typeface="微软雅黑" panose="020B0503020204020204" pitchFamily="34" charset="-122"/>
                <a:cs typeface="微软雅黑" panose="020B0503020204020204" pitchFamily="34" charset="-122"/>
                <a:sym typeface="+mn-ea"/>
              </a:rPr>
              <a:t>MyClass</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    public static </a:t>
            </a:r>
            <a:r>
              <a:rPr lang="en-US" altLang="zh-CN" sz="1200" b="1" dirty="0" err="1">
                <a:ea typeface="微软雅黑" panose="020B0503020204020204" pitchFamily="34" charset="-122"/>
                <a:cs typeface="微软雅黑" panose="020B0503020204020204" pitchFamily="34" charset="-122"/>
                <a:sym typeface="+mn-ea"/>
              </a:rPr>
              <a:t>int</a:t>
            </a:r>
            <a:r>
              <a:rPr lang="en-US" altLang="zh-CN" sz="1200" b="1" dirty="0">
                <a:ea typeface="微软雅黑" panose="020B0503020204020204" pitchFamily="34" charset="-122"/>
                <a:cs typeface="微软雅黑" panose="020B0503020204020204" pitchFamily="34" charset="-122"/>
                <a:sym typeface="+mn-ea"/>
              </a:rPr>
              <a:t> </a:t>
            </a:r>
            <a:r>
              <a:rPr lang="en-US" altLang="zh-CN" sz="1200" b="1" dirty="0" err="1">
                <a:ea typeface="微软雅黑" panose="020B0503020204020204" pitchFamily="34" charset="-122"/>
                <a:cs typeface="微软雅黑" panose="020B0503020204020204" pitchFamily="34" charset="-122"/>
                <a:sym typeface="+mn-ea"/>
              </a:rPr>
              <a:t>classVariable</a:t>
            </a:r>
            <a:r>
              <a:rPr lang="en-US" altLang="zh-CN" sz="1200" b="1" dirty="0">
                <a:ea typeface="微软雅黑" panose="020B0503020204020204" pitchFamily="34" charset="-122"/>
                <a:cs typeface="微软雅黑" panose="020B0503020204020204" pitchFamily="34" charset="-122"/>
                <a:sym typeface="+mn-ea"/>
              </a:rPr>
              <a:t> = 10;</a:t>
            </a:r>
          </a:p>
          <a:p>
            <a:pPr lvl="0" indent="457200">
              <a:lnSpc>
                <a:spcPct val="125000"/>
              </a:lnSpc>
              <a:spcBef>
                <a:spcPct val="0"/>
              </a:spcBef>
              <a:spcAft>
                <a:spcPct val="35000"/>
              </a:spcAft>
            </a:pPr>
            <a:r>
              <a:rPr lang="en-US" altLang="zh-CN" sz="1200" b="1"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在上述例子中，</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classVariable</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可以在类的任何地方（包括类的方法、静态方法以及其他类中）通过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MyClass.classVariable</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访问</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85670318"/>
      </p:ext>
    </p:extLst>
  </p:cSld>
  <p:clrMapOvr>
    <a:masterClrMapping/>
  </p:clrMapOvr>
  <p:transition advClick="0" advTm="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5.7 </a:t>
            </a:r>
            <a:r>
              <a:rPr lang="zh-CN" altLang="en-US" sz="2000" b="1" dirty="0" smtClean="0">
                <a:solidFill>
                  <a:schemeClr val="bg1"/>
                </a:solidFill>
                <a:latin typeface="微软雅黑" panose="020B0503020204020204" pitchFamily="34" charset="-122"/>
                <a:ea typeface="微软雅黑" panose="020B0503020204020204" pitchFamily="34" charset="-122"/>
              </a:rPr>
              <a:t>变量的作用域</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470455"/>
          </a:xfrm>
          <a:prstGeom prst="rect">
            <a:avLst/>
          </a:prstGeom>
          <a:noFill/>
        </p:spPr>
        <p:txBody>
          <a:bodyPr wrap="square" numCol="1" rtlCol="0" anchor="t">
            <a:spAutoFit/>
          </a:bodyPr>
          <a:lstStyle/>
          <a:p>
            <a:pPr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5.7.2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实例级变量</a:t>
            </a:r>
            <a:endPar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实例变量就是成员变量，未使用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关键字修饰的变量，每个类实例都有自己的副本。它们在对象创建时随着对象的创建而存在，并在对象消亡时消失。</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public class </a:t>
            </a:r>
            <a:r>
              <a:rPr lang="en-US" altLang="zh-CN" sz="1200" b="1" dirty="0" err="1">
                <a:ea typeface="微软雅黑" panose="020B0503020204020204" pitchFamily="34" charset="-122"/>
                <a:cs typeface="微软雅黑" panose="020B0503020204020204" pitchFamily="34" charset="-122"/>
                <a:sym typeface="+mn-ea"/>
              </a:rPr>
              <a:t>MyClass</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    private </a:t>
            </a:r>
            <a:r>
              <a:rPr lang="en-US" altLang="zh-CN" sz="1200" b="1" dirty="0" err="1">
                <a:ea typeface="微软雅黑" panose="020B0503020204020204" pitchFamily="34" charset="-122"/>
                <a:cs typeface="微软雅黑" panose="020B0503020204020204" pitchFamily="34" charset="-122"/>
                <a:sym typeface="+mn-ea"/>
              </a:rPr>
              <a:t>int</a:t>
            </a:r>
            <a:r>
              <a:rPr lang="en-US" altLang="zh-CN" sz="1200" b="1" dirty="0">
                <a:ea typeface="微软雅黑" panose="020B0503020204020204" pitchFamily="34" charset="-122"/>
                <a:cs typeface="微软雅黑" panose="020B0503020204020204" pitchFamily="34" charset="-122"/>
                <a:sym typeface="+mn-ea"/>
              </a:rPr>
              <a:t> </a:t>
            </a:r>
            <a:r>
              <a:rPr lang="en-US" altLang="zh-CN" sz="1200" b="1" dirty="0" err="1">
                <a:ea typeface="微软雅黑" panose="020B0503020204020204" pitchFamily="34" charset="-122"/>
                <a:cs typeface="微软雅黑" panose="020B0503020204020204" pitchFamily="34" charset="-122"/>
                <a:sym typeface="+mn-ea"/>
              </a:rPr>
              <a:t>instanceVariable</a:t>
            </a:r>
            <a:r>
              <a:rPr lang="en-US" altLang="zh-CN" sz="1200" b="1"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上述例子中的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instanceVariable</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只能在类的非静态方法中通过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this.instanceVariable</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访问，或在实例方法中直接访问</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5.7.3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方法级变量</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级变量也称为局部变量，在方法体、构造器体、代码块（比如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if</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while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等语句的花括号内）中声明的变量。局部变量的作用域仅限于它们被声明的代码块之内。</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public class </a:t>
            </a:r>
            <a:r>
              <a:rPr lang="en-US" altLang="zh-CN" sz="1200" b="1" dirty="0" err="1">
                <a:ea typeface="微软雅黑" panose="020B0503020204020204" pitchFamily="34" charset="-122"/>
                <a:cs typeface="微软雅黑" panose="020B0503020204020204" pitchFamily="34" charset="-122"/>
                <a:sym typeface="+mn-ea"/>
              </a:rPr>
              <a:t>MyClass</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    public void </a:t>
            </a:r>
            <a:r>
              <a:rPr lang="en-US" altLang="zh-CN" sz="1200" b="1" dirty="0" err="1">
                <a:ea typeface="微软雅黑" panose="020B0503020204020204" pitchFamily="34" charset="-122"/>
                <a:cs typeface="微软雅黑" panose="020B0503020204020204" pitchFamily="34" charset="-122"/>
                <a:sym typeface="+mn-ea"/>
              </a:rPr>
              <a:t>myMethod</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        </a:t>
            </a:r>
            <a:r>
              <a:rPr lang="en-US" altLang="zh-CN" sz="1200" b="1" dirty="0" err="1">
                <a:ea typeface="微软雅黑" panose="020B0503020204020204" pitchFamily="34" charset="-122"/>
                <a:cs typeface="微软雅黑" panose="020B0503020204020204" pitchFamily="34" charset="-122"/>
                <a:sym typeface="+mn-ea"/>
              </a:rPr>
              <a:t>int</a:t>
            </a:r>
            <a:r>
              <a:rPr lang="en-US" altLang="zh-CN" sz="1200" b="1" dirty="0">
                <a:ea typeface="微软雅黑" panose="020B0503020204020204" pitchFamily="34" charset="-122"/>
                <a:cs typeface="微软雅黑" panose="020B0503020204020204" pitchFamily="34" charset="-122"/>
                <a:sym typeface="+mn-ea"/>
              </a:rPr>
              <a:t> </a:t>
            </a:r>
            <a:r>
              <a:rPr lang="en-US" altLang="zh-CN" sz="1200" b="1" dirty="0" err="1">
                <a:ea typeface="微软雅黑" panose="020B0503020204020204" pitchFamily="34" charset="-122"/>
                <a:cs typeface="微软雅黑" panose="020B0503020204020204" pitchFamily="34" charset="-122"/>
                <a:sym typeface="+mn-ea"/>
              </a:rPr>
              <a:t>localVariable</a:t>
            </a:r>
            <a:r>
              <a:rPr lang="en-US" altLang="zh-CN" sz="1200" b="1" dirty="0">
                <a:ea typeface="微软雅黑" panose="020B0503020204020204" pitchFamily="34" charset="-122"/>
                <a:cs typeface="微软雅黑" panose="020B0503020204020204" pitchFamily="34" charset="-122"/>
                <a:sym typeface="+mn-ea"/>
              </a:rPr>
              <a:t> = 5; // </a:t>
            </a:r>
            <a:r>
              <a:rPr lang="zh-CN" altLang="en-US" sz="1200" b="1" dirty="0">
                <a:ea typeface="微软雅黑" panose="020B0503020204020204" pitchFamily="34" charset="-122"/>
                <a:cs typeface="微软雅黑" panose="020B0503020204020204" pitchFamily="34" charset="-122"/>
                <a:sym typeface="+mn-ea"/>
              </a:rPr>
              <a:t>局部变量，只能在此方法内访问</a:t>
            </a:r>
          </a:p>
          <a:p>
            <a:pPr lvl="0" indent="457200">
              <a:lnSpc>
                <a:spcPct val="125000"/>
              </a:lnSpc>
              <a:spcBef>
                <a:spcPct val="0"/>
              </a:spcBef>
            </a:pPr>
            <a:r>
              <a:rPr lang="zh-CN" altLang="en-US" sz="1200" b="1" dirty="0">
                <a:ea typeface="微软雅黑" panose="020B0503020204020204" pitchFamily="34" charset="-122"/>
                <a:cs typeface="微软雅黑" panose="020B0503020204020204" pitchFamily="34" charset="-122"/>
                <a:sym typeface="+mn-ea"/>
              </a:rPr>
              <a:t>    </a:t>
            </a:r>
            <a:r>
              <a:rPr lang="en-US" altLang="zh-CN" sz="1200" b="1"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a:t>
            </a:r>
            <a:endParaRPr lang="zh-CN" altLang="en-US" sz="1200" b="1" dirty="0">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213064892"/>
      </p:ext>
    </p:extLst>
  </p:cSld>
  <p:clrMapOvr>
    <a:masterClrMapping/>
  </p:clrMapOvr>
  <p:transition advClick="0" advTm="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5.7 </a:t>
            </a:r>
            <a:r>
              <a:rPr lang="zh-CN" altLang="en-US" sz="2000" b="1" dirty="0" smtClean="0">
                <a:solidFill>
                  <a:schemeClr val="bg1"/>
                </a:solidFill>
                <a:latin typeface="微软雅黑" panose="020B0503020204020204" pitchFamily="34" charset="-122"/>
                <a:ea typeface="微软雅黑" panose="020B0503020204020204" pitchFamily="34" charset="-122"/>
              </a:rPr>
              <a:t>变量的作用域</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781035"/>
          </a:xfrm>
          <a:prstGeom prst="rect">
            <a:avLst/>
          </a:prstGeom>
          <a:noFill/>
        </p:spPr>
        <p:txBody>
          <a:bodyPr wrap="square" numCol="1" rtlCol="0" anchor="t">
            <a:spAutoFit/>
          </a:bodyPr>
          <a:lstStyle/>
          <a:p>
            <a:pPr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5.7.4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块</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级变量</a:t>
            </a:r>
            <a:endPar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块级变量同样是局部变量的一种，但特别指在代码块内声明的变量，其作用域更小，仅限于该代码块内。</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public class </a:t>
            </a:r>
            <a:r>
              <a:rPr lang="en-US" altLang="zh-CN" sz="1200" b="1" dirty="0" err="1">
                <a:ea typeface="微软雅黑" panose="020B0503020204020204" pitchFamily="34" charset="-122"/>
                <a:cs typeface="微软雅黑" panose="020B0503020204020204" pitchFamily="34" charset="-122"/>
                <a:sym typeface="+mn-ea"/>
              </a:rPr>
              <a:t>MyClass</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    public void </a:t>
            </a:r>
            <a:r>
              <a:rPr lang="en-US" altLang="zh-CN" sz="1200" b="1" dirty="0" err="1">
                <a:ea typeface="微软雅黑" panose="020B0503020204020204" pitchFamily="34" charset="-122"/>
                <a:cs typeface="微软雅黑" panose="020B0503020204020204" pitchFamily="34" charset="-122"/>
                <a:sym typeface="+mn-ea"/>
              </a:rPr>
              <a:t>myMethod</a:t>
            </a: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        if (true) {</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            </a:t>
            </a:r>
            <a:r>
              <a:rPr lang="en-US" altLang="zh-CN" sz="1200" b="1" dirty="0" err="1">
                <a:ea typeface="微软雅黑" panose="020B0503020204020204" pitchFamily="34" charset="-122"/>
                <a:cs typeface="微软雅黑" panose="020B0503020204020204" pitchFamily="34" charset="-122"/>
                <a:sym typeface="+mn-ea"/>
              </a:rPr>
              <a:t>int</a:t>
            </a:r>
            <a:r>
              <a:rPr lang="en-US" altLang="zh-CN" sz="1200" b="1" dirty="0">
                <a:ea typeface="微软雅黑" panose="020B0503020204020204" pitchFamily="34" charset="-122"/>
                <a:cs typeface="微软雅黑" panose="020B0503020204020204" pitchFamily="34" charset="-122"/>
                <a:sym typeface="+mn-ea"/>
              </a:rPr>
              <a:t> </a:t>
            </a:r>
            <a:r>
              <a:rPr lang="en-US" altLang="zh-CN" sz="1200" b="1" dirty="0" err="1">
                <a:ea typeface="微软雅黑" panose="020B0503020204020204" pitchFamily="34" charset="-122"/>
                <a:cs typeface="微软雅黑" panose="020B0503020204020204" pitchFamily="34" charset="-122"/>
                <a:sym typeface="+mn-ea"/>
              </a:rPr>
              <a:t>blockVariable</a:t>
            </a:r>
            <a:r>
              <a:rPr lang="en-US" altLang="zh-CN" sz="1200" b="1" dirty="0">
                <a:ea typeface="微软雅黑" panose="020B0503020204020204" pitchFamily="34" charset="-122"/>
                <a:cs typeface="微软雅黑" panose="020B0503020204020204" pitchFamily="34" charset="-122"/>
                <a:sym typeface="+mn-ea"/>
              </a:rPr>
              <a:t> = 10; // </a:t>
            </a:r>
            <a:r>
              <a:rPr lang="zh-CN" altLang="en-US" sz="1200" b="1" dirty="0">
                <a:ea typeface="微软雅黑" panose="020B0503020204020204" pitchFamily="34" charset="-122"/>
                <a:cs typeface="微软雅黑" panose="020B0503020204020204" pitchFamily="34" charset="-122"/>
                <a:sym typeface="+mn-ea"/>
              </a:rPr>
              <a:t>块级局部变量，只能在 </a:t>
            </a:r>
            <a:r>
              <a:rPr lang="en-US" altLang="zh-CN" sz="1200" b="1" dirty="0">
                <a:ea typeface="微软雅黑" panose="020B0503020204020204" pitchFamily="34" charset="-122"/>
                <a:cs typeface="微软雅黑" panose="020B0503020204020204" pitchFamily="34" charset="-122"/>
                <a:sym typeface="+mn-ea"/>
              </a:rPr>
              <a:t>if </a:t>
            </a:r>
            <a:r>
              <a:rPr lang="zh-CN" altLang="en-US" sz="1200" b="1" dirty="0">
                <a:ea typeface="微软雅黑" panose="020B0503020204020204" pitchFamily="34" charset="-122"/>
                <a:cs typeface="微软雅黑" panose="020B0503020204020204" pitchFamily="34" charset="-122"/>
                <a:sym typeface="+mn-ea"/>
              </a:rPr>
              <a:t>语句块内访问</a:t>
            </a:r>
          </a:p>
          <a:p>
            <a:pPr lvl="0" indent="457200">
              <a:lnSpc>
                <a:spcPct val="125000"/>
              </a:lnSpc>
              <a:spcBef>
                <a:spcPct val="0"/>
              </a:spcBef>
            </a:pPr>
            <a:r>
              <a:rPr lang="zh-CN" altLang="en-US" sz="1200" b="1" dirty="0">
                <a:ea typeface="微软雅黑" panose="020B0503020204020204" pitchFamily="34" charset="-122"/>
                <a:cs typeface="微软雅黑" panose="020B0503020204020204" pitchFamily="34" charset="-122"/>
                <a:sym typeface="+mn-ea"/>
              </a:rPr>
              <a:t>        </a:t>
            </a:r>
            <a:r>
              <a:rPr lang="en-US" altLang="zh-CN" sz="1200" b="1"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小结：</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变量一旦离开其作用域，系统就会自动释放对该变量的内存空间。在同一作用域内，不允许声明同名变量，否则会导致编译错误。局部变量必须在使用前初始化，而类变量和实例变量则可以在声明的同时初始化，也可以在构造方法中初始化。。</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457200">
              <a:lnSpc>
                <a:spcPct val="125000"/>
              </a:lnSpc>
              <a:spcBef>
                <a:spcPct val="0"/>
              </a:spcBef>
              <a:spcAft>
                <a:spcPct val="35000"/>
              </a:spcAft>
            </a:pPr>
            <a:endParaRPr lang="zh-CN" altLang="en-US" sz="1200" b="1" dirty="0">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56855031"/>
      </p:ext>
    </p:extLst>
  </p:cSld>
  <p:clrMapOvr>
    <a:masterClrMapping/>
  </p:clrMapOvr>
  <p:transition advClick="0" advTm="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5.1 </a:t>
            </a:r>
            <a:r>
              <a:rPr lang="zh-CN" altLang="en-US" sz="2000" b="1" dirty="0" smtClean="0">
                <a:solidFill>
                  <a:schemeClr val="bg1"/>
                </a:solidFill>
                <a:latin typeface="微软雅黑" panose="020B0503020204020204" pitchFamily="34" charset="-122"/>
                <a:ea typeface="微软雅黑" panose="020B0503020204020204" pitchFamily="34" charset="-122"/>
              </a:rPr>
              <a:t>面向对象</a:t>
            </a:r>
            <a:r>
              <a:rPr lang="zh-CN" altLang="en-US" sz="2000" b="1" dirty="0">
                <a:solidFill>
                  <a:schemeClr val="bg1"/>
                </a:solidFill>
                <a:latin typeface="微软雅黑" panose="020B0503020204020204" pitchFamily="34" charset="-122"/>
                <a:ea typeface="微软雅黑" panose="020B0503020204020204" pitchFamily="34" charset="-122"/>
              </a:rPr>
              <a:t>思想</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465838"/>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面向对象编程（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OOP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）提供了封装、继承、多态和抽象等核心概念，帮助开发者创建可维护、可扩展和可重用的软件系统。</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）封装</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封装是指将对象的内部状态（属性）和行为（方法）隐藏起来，只通过对象提供的公共接口与外界进行交互</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继承</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继承允许一个类（子类）继承另一个类（父类）的属性和方法。子类可以继承父类的所有非私有成员，同时还可以添加自己的新成员或重写父类的方法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）多态</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多态指的是允许一个接口引用指向多种实际类型的对象，而程序在运行时根据实际对象的类型来确定调用哪个方法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）抽象</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抽象是指只关注对象的关键特征和行为，而忽略非关键细节。通过抽象，我们可以定义通用的行为规范，而具体的实现细节则由子类来提供</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17984849"/>
      </p:ext>
    </p:extLst>
  </p:cSld>
  <p:clrMapOvr>
    <a:masterClrMapping/>
  </p:clrMapOvr>
  <p:transition advClick="0" advTm="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5.2 </a:t>
            </a:r>
            <a:r>
              <a:rPr lang="zh-CN" altLang="en-US" sz="2000" b="1" dirty="0" smtClean="0">
                <a:solidFill>
                  <a:schemeClr val="bg1"/>
                </a:solidFill>
                <a:latin typeface="微软雅黑" panose="020B0503020204020204" pitchFamily="34" charset="-122"/>
                <a:ea typeface="微软雅黑" panose="020B0503020204020204" pitchFamily="34" charset="-122"/>
              </a:rPr>
              <a:t>类与对象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222694"/>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5.2.1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类是一个</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模板</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，它描述一类对象的行为和状态。类定义了对象的</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属性（通常称为成员变量或字段）</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方法（通常称为成员函数或方法）</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。实际上一个属性就是一个变量，而方法是一些操作的行为，但是在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程序设计中，定义类也是要按照具体的语法要求完成的，下面就是类定义的基本语法结构。</a:t>
            </a: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修饰符</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class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类名</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数据类型	属性（变量）</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其他属性（变量）</a:t>
            </a:r>
          </a:p>
          <a:p>
            <a:pPr lvl="0" indent="457200">
              <a:lnSpc>
                <a:spcPct val="125000"/>
              </a:lnSpc>
              <a:spcBef>
                <a:spcPct val="0"/>
              </a:spcBef>
              <a:spcAft>
                <a:spcPct val="35000"/>
              </a:spcAft>
            </a:pP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修饰符</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返回值的数据类型 方法名（参数</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，参数</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方法体</a:t>
            </a:r>
          </a:p>
          <a:p>
            <a:pPr lvl="0" indent="457200">
              <a:lnSpc>
                <a:spcPct val="125000"/>
              </a:lnSpc>
              <a:spcBef>
                <a:spcPct val="0"/>
              </a:spcBef>
              <a:spcAft>
                <a:spcPct val="35000"/>
              </a:spcAft>
            </a:pPr>
            <a:r>
              <a:rPr lang="en-US" altLang="zh-CN" sz="12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endPar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33227903"/>
      </p:ext>
    </p:extLst>
  </p:cSld>
  <p:clrMapOvr>
    <a:masterClrMapping/>
  </p:clrMapOvr>
  <p:transition advClick="0" advTm="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5.2 </a:t>
            </a:r>
            <a:r>
              <a:rPr lang="zh-CN" altLang="en-US" sz="2000" b="1" dirty="0" smtClean="0">
                <a:solidFill>
                  <a:schemeClr val="bg1"/>
                </a:solidFill>
                <a:latin typeface="微软雅黑" panose="020B0503020204020204" pitchFamily="34" charset="-122"/>
                <a:ea typeface="微软雅黑" panose="020B0503020204020204" pitchFamily="34" charset="-122"/>
              </a:rPr>
              <a:t>类与对象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014671"/>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5-1: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定义汽车类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Car,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该类具有属性如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color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颜色</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brand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品牌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以及启动引擎方法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startEngine</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和停止引擎方法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stopEngine</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示例代码如下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//Car.java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ch05.demo01;</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Car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String color; // </a:t>
            </a:r>
            <a:r>
              <a:rPr lang="zh-CN" altLang="en-US" sz="1000" dirty="0">
                <a:ea typeface="微软雅黑" panose="020B0503020204020204" pitchFamily="34" charset="-122"/>
                <a:cs typeface="微软雅黑" panose="020B0503020204020204" pitchFamily="34" charset="-122"/>
                <a:sym typeface="+mn-ea"/>
              </a:rPr>
              <a:t>颜色属性</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String brand; // </a:t>
            </a:r>
            <a:r>
              <a:rPr lang="zh-CN" altLang="en-US" sz="1000" dirty="0">
                <a:ea typeface="微软雅黑" panose="020B0503020204020204" pitchFamily="34" charset="-122"/>
                <a:cs typeface="微软雅黑" panose="020B0503020204020204" pitchFamily="34" charset="-122"/>
                <a:sym typeface="+mn-ea"/>
              </a:rPr>
              <a:t>品牌属性</a:t>
            </a:r>
          </a:p>
          <a:p>
            <a:pPr lvl="0" indent="457200">
              <a:spcBef>
                <a:spcPct val="0"/>
              </a:spcBef>
            </a:pPr>
            <a:endParaRPr lang="zh-CN" altLang="en-US" sz="1000" dirty="0">
              <a:ea typeface="微软雅黑" panose="020B0503020204020204" pitchFamily="34" charset="-122"/>
              <a:cs typeface="微软雅黑" panose="020B0503020204020204" pitchFamily="34" charset="-122"/>
              <a:sym typeface="+mn-ea"/>
            </a:endParaRP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void </a:t>
            </a:r>
            <a:r>
              <a:rPr lang="en-US" altLang="zh-CN" sz="1000" dirty="0" err="1">
                <a:ea typeface="微软雅黑" panose="020B0503020204020204" pitchFamily="34" charset="-122"/>
                <a:cs typeface="微软雅黑" panose="020B0503020204020204" pitchFamily="34" charset="-122"/>
                <a:sym typeface="+mn-ea"/>
              </a:rPr>
              <a:t>startEngine</a:t>
            </a:r>
            <a:r>
              <a:rPr lang="en-US" altLang="zh-CN" sz="1000" dirty="0">
                <a:ea typeface="微软雅黑" panose="020B0503020204020204" pitchFamily="34" charset="-122"/>
                <a:cs typeface="微软雅黑" panose="020B0503020204020204" pitchFamily="34" charset="-122"/>
                <a:sym typeface="+mn-ea"/>
              </a:rPr>
              <a:t>() { // </a:t>
            </a:r>
            <a:r>
              <a:rPr lang="zh-CN" altLang="en-US" sz="1000" dirty="0">
                <a:ea typeface="微软雅黑" panose="020B0503020204020204" pitchFamily="34" charset="-122"/>
                <a:cs typeface="微软雅黑" panose="020B0503020204020204" pitchFamily="34" charset="-122"/>
                <a:sym typeface="+mn-ea"/>
              </a:rPr>
              <a:t>启动引擎方法</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汽车引擎启动！</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void </a:t>
            </a:r>
            <a:r>
              <a:rPr lang="en-US" altLang="zh-CN" sz="1000" dirty="0" err="1">
                <a:ea typeface="微软雅黑" panose="020B0503020204020204" pitchFamily="34" charset="-122"/>
                <a:cs typeface="微软雅黑" panose="020B0503020204020204" pitchFamily="34" charset="-122"/>
                <a:sym typeface="+mn-ea"/>
              </a:rPr>
              <a:t>stopEngine</a:t>
            </a:r>
            <a:r>
              <a:rPr lang="en-US" altLang="zh-CN" sz="1000" dirty="0">
                <a:ea typeface="微软雅黑" panose="020B0503020204020204" pitchFamily="34" charset="-122"/>
                <a:cs typeface="微软雅黑" panose="020B0503020204020204" pitchFamily="34" charset="-122"/>
                <a:sym typeface="+mn-ea"/>
              </a:rPr>
              <a:t>() { // </a:t>
            </a:r>
            <a:r>
              <a:rPr lang="zh-CN" altLang="en-US" sz="1000" dirty="0">
                <a:ea typeface="微软雅黑" panose="020B0503020204020204" pitchFamily="34" charset="-122"/>
                <a:cs typeface="微软雅黑" panose="020B0503020204020204" pitchFamily="34" charset="-122"/>
                <a:sym typeface="+mn-ea"/>
              </a:rPr>
              <a:t>停止引擎方法</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汽车引擎停止！</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smtClean="0">
                <a:ea typeface="微软雅黑" panose="020B0503020204020204" pitchFamily="34" charset="-122"/>
                <a:cs typeface="微软雅黑" panose="020B0503020204020204" pitchFamily="34" charset="-122"/>
                <a:sym typeface="+mn-ea"/>
              </a:rPr>
              <a:t>}</a:t>
            </a:r>
            <a:endParaRPr lang="en-US" altLang="zh-CN" sz="1000" dirty="0">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05521841"/>
      </p:ext>
    </p:extLst>
  </p:cSld>
  <p:clrMapOvr>
    <a:masterClrMapping/>
  </p:clrMapOvr>
  <p:transition advClick="0" advTm="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5.2 </a:t>
            </a:r>
            <a:r>
              <a:rPr lang="zh-CN" altLang="en-US" sz="2000" b="1" dirty="0" smtClean="0">
                <a:solidFill>
                  <a:schemeClr val="bg1"/>
                </a:solidFill>
                <a:latin typeface="微软雅黑" panose="020B0503020204020204" pitchFamily="34" charset="-122"/>
                <a:ea typeface="微软雅黑" panose="020B0503020204020204" pitchFamily="34" charset="-122"/>
              </a:rPr>
              <a:t>类与对象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41243"/>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5.2.2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对象</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对象则是类的具象化（实例化），具备类的属性与方法。比如说人类是一个类，指定的一个人就是对象，如张三、李四，就是一个对象。对象具备这个类所有方法与属性</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。要</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创建一个对象，需要使用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关键字和类的名称</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）对象的创建</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创建一个对象分为对象的声明以及对象的实例化，其语法格式有以下两种。</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格式一：声明并实例化对象</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类名称 对象名称 </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new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类名称 </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格式二：声明与实例化过程分步完成</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声明对象</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名称 对象名称 </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null ;</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实例化对象：对象名称 </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new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类名称 </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注意：类每创建一个对象，就会使用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关键字为其创建一个独立的空间，在对象空间都有一份成员变量及成员方法的副本，所以各个对象空间中成员变量的赋值都不会对其他对象空间中的成员变量值产生影响</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26933986"/>
      </p:ext>
    </p:extLst>
  </p:cSld>
  <p:clrMapOvr>
    <a:masterClrMapping/>
  </p:clrMapOvr>
  <p:transition advClick="0" advTm="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5.2 </a:t>
            </a:r>
            <a:r>
              <a:rPr lang="zh-CN" altLang="en-US" sz="2000" b="1" dirty="0" smtClean="0">
                <a:solidFill>
                  <a:schemeClr val="bg1"/>
                </a:solidFill>
                <a:latin typeface="微软雅黑" panose="020B0503020204020204" pitchFamily="34" charset="-122"/>
                <a:ea typeface="微软雅黑" panose="020B0503020204020204" pitchFamily="34" charset="-122"/>
              </a:rPr>
              <a:t>类与对象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267048"/>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）对象的调用</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声明并实例化对象后，便可以使用对象并配合应用运算符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（点）来调用类的成员操作类结构：</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对象</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成员变量：表示要操作类中的属性内容；</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对象</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成员方法</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：表示要调用类中的方法。</a:t>
            </a:r>
          </a:p>
          <a:p>
            <a:pPr lvl="0" indent="457200">
              <a:lnSpc>
                <a:spcPct val="125000"/>
              </a:lnSpc>
              <a:spcBef>
                <a:spcPct val="0"/>
              </a:spcBef>
              <a:spcAft>
                <a:spcPct val="35000"/>
              </a:spcAft>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案例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5-2: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在案例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5-1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的基础上创建一个名为 </a:t>
            </a:r>
            <a:r>
              <a:rPr lang="en-US" altLang="zh-CN" sz="1200" b="1" dirty="0" err="1">
                <a:latin typeface="微软雅黑" panose="020B0503020204020204" pitchFamily="34" charset="-122"/>
                <a:ea typeface="微软雅黑" panose="020B0503020204020204" pitchFamily="34" charset="-122"/>
                <a:cs typeface="微软雅黑" panose="020B0503020204020204" pitchFamily="34" charset="-122"/>
                <a:sym typeface="+mn-ea"/>
              </a:rPr>
              <a:t>myCar</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的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Car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对象</a:t>
            </a:r>
            <a:r>
              <a:rPr lang="zh-CN" altLang="en-US" sz="12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。主类示例</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代码如下。</a:t>
            </a:r>
            <a:endPar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static void main(String[] </a:t>
            </a:r>
            <a:r>
              <a:rPr lang="en-US" altLang="zh-CN" sz="1000" dirty="0" err="1">
                <a:ea typeface="微软雅黑" panose="020B0503020204020204" pitchFamily="34" charset="-122"/>
                <a:cs typeface="微软雅黑" panose="020B0503020204020204" pitchFamily="34" charset="-122"/>
                <a:sym typeface="+mn-ea"/>
              </a:rPr>
              <a:t>args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Car </a:t>
            </a:r>
            <a:r>
              <a:rPr lang="en-US" altLang="zh-CN" sz="1000" dirty="0" err="1">
                <a:ea typeface="微软雅黑" panose="020B0503020204020204" pitchFamily="34" charset="-122"/>
                <a:cs typeface="微软雅黑" panose="020B0503020204020204" pitchFamily="34" charset="-122"/>
                <a:sym typeface="+mn-ea"/>
              </a:rPr>
              <a:t>myCar</a:t>
            </a:r>
            <a:r>
              <a:rPr lang="en-US" altLang="zh-CN" sz="1000" dirty="0">
                <a:ea typeface="微软雅黑" panose="020B0503020204020204" pitchFamily="34" charset="-122"/>
                <a:cs typeface="微软雅黑" panose="020B0503020204020204" pitchFamily="34" charset="-122"/>
                <a:sym typeface="+mn-ea"/>
              </a:rPr>
              <a:t> = new Car();</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myCar.color</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蓝色</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myCar.brand</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小米</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一辆</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myCar.color</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的</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myCar.brand</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汽车！</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myCar.startEngine</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myCar.stopEngine</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smtClean="0">
                <a:ea typeface="微软雅黑" panose="020B0503020204020204" pitchFamily="34" charset="-122"/>
                <a:cs typeface="微软雅黑" panose="020B0503020204020204" pitchFamily="34" charset="-122"/>
                <a:sym typeface="+mn-ea"/>
              </a:rPr>
              <a:t>}</a:t>
            </a:r>
            <a:endParaRPr lang="en-US" altLang="zh-CN" sz="1000" dirty="0">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在案例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内加入案例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5-2</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中的主方法，运行结果：</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2"/>
          <a:stretch>
            <a:fillRect/>
          </a:stretch>
        </p:blipFill>
        <p:spPr>
          <a:xfrm>
            <a:off x="2900680" y="3926725"/>
            <a:ext cx="3342640" cy="1075690"/>
          </a:xfrm>
          <a:prstGeom prst="rect">
            <a:avLst/>
          </a:prstGeom>
          <a:ln>
            <a:solidFill>
              <a:schemeClr val="tx1"/>
            </a:solidFill>
          </a:ln>
        </p:spPr>
      </p:pic>
    </p:spTree>
    <p:extLst>
      <p:ext uri="{BB962C8B-B14F-4D97-AF65-F5344CB8AC3E}">
        <p14:creationId xmlns:p14="http://schemas.microsoft.com/office/powerpoint/2010/main" val="3124409558"/>
      </p:ext>
    </p:extLst>
  </p:cSld>
  <p:clrMapOvr>
    <a:masterClrMapping/>
  </p:clrMapOvr>
  <p:transition advClick="0" advTm="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5.2 </a:t>
            </a:r>
            <a:r>
              <a:rPr lang="zh-CN" altLang="en-US" sz="2000" b="1" dirty="0" smtClean="0">
                <a:solidFill>
                  <a:schemeClr val="bg1"/>
                </a:solidFill>
                <a:latin typeface="微软雅黑" panose="020B0503020204020204" pitchFamily="34" charset="-122"/>
                <a:ea typeface="微软雅黑" panose="020B0503020204020204" pitchFamily="34" charset="-122"/>
              </a:rPr>
              <a:t>类与对象</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751796"/>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）对象内存分配</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中，对象的内存分配和回收都是由</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JVM</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自动进行的。当</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JVM</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遇到一条</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指令时，它会去执行以下步骤来为对象分配内存。</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第一，检查指令参数能否在常量池中定位到一个类的符号引用，并且检查这个符号引用代表的类是否已经被加载、解析和初始化过。如果没有，</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JVM</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将会先执行类加载过程。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第二，为新对象分配内存。对象所需的内存大小在类加载完成后便可确定，为对象分配空间的任务实际上是由</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JVM</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的堆内存管理器来完成的。</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第三，内存分配完成后，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JVM</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需要将分配的内存初始化为零值（不包括对象头），这一步是为了保证对象的实例字段能够被正确地初始化。</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第四，</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JVM</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要对对象进行必要的设置，例如对象的哈希码、对象的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GC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分代年龄等信息。这些信息存储在对象的对象头中。</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最后，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JVM</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会把这个新对象的引用赋给引用类型的局部变量。</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21192044"/>
      </p:ext>
    </p:extLst>
  </p:cSld>
  <p:clrMapOvr>
    <a:masterClrMapping/>
  </p:clrMapOvr>
  <p:transition advClick="0" advTm="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5.3 </a:t>
            </a:r>
            <a:r>
              <a:rPr lang="zh-CN" altLang="en-US" sz="2000" b="1" dirty="0" smtClean="0">
                <a:solidFill>
                  <a:schemeClr val="bg1"/>
                </a:solidFill>
                <a:latin typeface="微软雅黑" panose="020B0503020204020204" pitchFamily="34" charset="-122"/>
                <a:ea typeface="微软雅黑" panose="020B0503020204020204" pitchFamily="34" charset="-122"/>
              </a:rPr>
              <a:t>封装</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31502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封装</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面向对象编程的三大重要特性之一。封装是指将对象的状态（即属性或成员变量）信息隐藏在对象内部，不允许外部程序直接访问对象内部信息，而是通过该类提供的方法进行操作。封装的主要目的是保护对象的状态</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不被随意修改</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，提高代码的可维护性和安全性。</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以下是封装的一些关键点：</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私有</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成员变量</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中，通过使用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private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关键字可以将类的成员变量设置为私有。私有成员变量只能在类内部被访问和修改。</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公共</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：为了访问和修改私有成员变量，需要提供</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公共的</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getter</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setter</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Getter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方法用于读取私有成员变量的值，而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setter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方法用于设置私有成员变量的值。</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隐藏</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信息</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：通过将成员变量设为私有，类的使用者无法直接访问或修改这些变量，只能通过类提供的方法来间接访问或修改。这有助于隐藏类的内部实现细节，提高代码的安全性。</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控制</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访问</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：通过封装，可以精确地控制哪些方法应该被外部类调用，以及它们如何被调用。这有助于确保对象的状态始终保持一致性和有效性。</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易于</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维护</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：封装使得代码更加模块化，每个类负责其自己的数据和功能。当需要修改类的内部实现时，只要确保外部访问的方法保持不变，就可以减少对其他代码的影响</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66676602"/>
      </p:ext>
    </p:extLst>
  </p:cSld>
  <p:clrMapOvr>
    <a:masterClrMapping/>
  </p:clrMapOvr>
  <p:transition advClick="0" advTm="0">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8937</TotalTime>
  <Words>3051</Words>
  <Application>Microsoft Office PowerPoint</Application>
  <PresentationFormat>全屏显示(16:9)</PresentationFormat>
  <Paragraphs>351</Paragraphs>
  <Slides>24</Slides>
  <Notes>1</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keywords>www.tukuppt.com</cp:keywords>
  <cp:lastModifiedBy>lenovo</cp:lastModifiedBy>
  <cp:revision>320</cp:revision>
  <dcterms:created xsi:type="dcterms:W3CDTF">2015-12-11T17:46:00Z</dcterms:created>
  <dcterms:modified xsi:type="dcterms:W3CDTF">2025-07-25T02:31:47Z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893E0E0BC76640EC9A4C7D086C614A96</vt:lpwstr>
  </property>
</Properties>
</file>