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983" r:id="rId2"/>
    <p:sldId id="917" r:id="rId3"/>
    <p:sldId id="1100" r:id="rId4"/>
    <p:sldId id="1081" r:id="rId5"/>
    <p:sldId id="1102" r:id="rId6"/>
    <p:sldId id="1101" r:id="rId7"/>
    <p:sldId id="1103" r:id="rId8"/>
    <p:sldId id="1104" r:id="rId9"/>
    <p:sldId id="1106" r:id="rId10"/>
    <p:sldId id="1105" r:id="rId11"/>
    <p:sldId id="1107" r:id="rId12"/>
    <p:sldId id="1108" r:id="rId13"/>
    <p:sldId id="1109" r:id="rId14"/>
    <p:sldId id="1111" r:id="rId15"/>
    <p:sldId id="1112" r:id="rId16"/>
    <p:sldId id="1113" r:id="rId17"/>
    <p:sldId id="1114" r:id="rId18"/>
    <p:sldId id="1115" r:id="rId19"/>
    <p:sldId id="1116" r:id="rId20"/>
    <p:sldId id="1117" r:id="rId21"/>
    <p:sldId id="1118" r:id="rId22"/>
    <p:sldId id="1119" r:id="rId23"/>
    <p:sldId id="1120" r:id="rId24"/>
    <p:sldId id="1121" r:id="rId25"/>
    <p:sldId id="1122" r:id="rId26"/>
    <p:sldId id="1123" r:id="rId27"/>
    <p:sldId id="1124" r:id="rId28"/>
    <p:sldId id="1125" r:id="rId29"/>
    <p:sldId id="1126" r:id="rId30"/>
    <p:sldId id="1127" r:id="rId31"/>
    <p:sldId id="1128" r:id="rId32"/>
    <p:sldId id="1129" r:id="rId33"/>
    <p:sldId id="1130" r:id="rId34"/>
    <p:sldId id="1131" r:id="rId35"/>
    <p:sldId id="1132" r:id="rId36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3D7"/>
    <a:srgbClr val="003366"/>
    <a:srgbClr val="005DA2"/>
    <a:srgbClr val="DCDAE3"/>
    <a:srgbClr val="584B3F"/>
    <a:srgbClr val="404040"/>
    <a:srgbClr val="76675D"/>
    <a:srgbClr val="9C7F7B"/>
    <a:srgbClr val="AB8C62"/>
    <a:srgbClr val="343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5" autoAdjust="0"/>
    <p:restoredTop sz="94660" autoAdjust="0"/>
  </p:normalViewPr>
  <p:slideViewPr>
    <p:cSldViewPr>
      <p:cViewPr>
        <p:scale>
          <a:sx n="150" d="100"/>
          <a:sy n="150" d="100"/>
        </p:scale>
        <p:origin x="-642" y="-72"/>
      </p:cViewPr>
      <p:guideLst>
        <p:guide orient="horz" pos="1631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9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90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8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28650"/>
          </a:xfrm>
          <a:prstGeom prst="rect">
            <a:avLst/>
          </a:prstGeom>
          <a:solidFill>
            <a:srgbClr val="0085C8"/>
          </a:solidFill>
          <a:ln w="12700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300"/>
          </a:p>
        </p:txBody>
      </p:sp>
      <p:grpSp>
        <p:nvGrpSpPr>
          <p:cNvPr id="3" name="组合 3"/>
          <p:cNvGrpSpPr/>
          <p:nvPr userDrawn="1"/>
        </p:nvGrpSpPr>
        <p:grpSpPr>
          <a:xfrm>
            <a:off x="3" y="4940621"/>
            <a:ext cx="9143999" cy="548636"/>
            <a:chOff x="1" y="2947547"/>
            <a:chExt cx="9143999" cy="2827685"/>
          </a:xfrm>
        </p:grpSpPr>
        <p:sp>
          <p:nvSpPr>
            <p:cNvPr id="5" name="任意多边形 4"/>
            <p:cNvSpPr/>
            <p:nvPr/>
          </p:nvSpPr>
          <p:spPr>
            <a:xfrm>
              <a:off x="1" y="2947547"/>
              <a:ext cx="9143999" cy="2297356"/>
            </a:xfrm>
            <a:custGeom>
              <a:avLst/>
              <a:gdLst>
                <a:gd name="connsiteX0" fmla="*/ 9143999 w 9143999"/>
                <a:gd name="connsiteY0" fmla="*/ 0 h 2051818"/>
                <a:gd name="connsiteX1" fmla="*/ 9143999 w 9143999"/>
                <a:gd name="connsiteY1" fmla="*/ 2051818 h 2051818"/>
                <a:gd name="connsiteX2" fmla="*/ 0 w 9143999"/>
                <a:gd name="connsiteY2" fmla="*/ 2051818 h 2051818"/>
                <a:gd name="connsiteX3" fmla="*/ 0 w 9143999"/>
                <a:gd name="connsiteY3" fmla="*/ 1204077 h 2051818"/>
                <a:gd name="connsiteX4" fmla="*/ 6027 w 9143999"/>
                <a:gd name="connsiteY4" fmla="*/ 1207403 h 2051818"/>
                <a:gd name="connsiteX5" fmla="*/ 7674511 w 9143999"/>
                <a:gd name="connsiteY5" fmla="*/ 718908 h 2051818"/>
                <a:gd name="connsiteX6" fmla="*/ 9044856 w 9143999"/>
                <a:gd name="connsiteY6" fmla="*/ 57555 h 2051818"/>
                <a:gd name="connsiteX7" fmla="*/ 9143999 w 9143999"/>
                <a:gd name="connsiteY7" fmla="*/ 0 h 20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3999" h="2051818">
                  <a:moveTo>
                    <a:pt x="9143999" y="0"/>
                  </a:moveTo>
                  <a:lnTo>
                    <a:pt x="9143999" y="2051818"/>
                  </a:lnTo>
                  <a:lnTo>
                    <a:pt x="0" y="2051818"/>
                  </a:lnTo>
                  <a:lnTo>
                    <a:pt x="0" y="1204077"/>
                  </a:lnTo>
                  <a:lnTo>
                    <a:pt x="6027" y="1207403"/>
                  </a:lnTo>
                  <a:cubicBezTo>
                    <a:pt x="2066505" y="2238985"/>
                    <a:pt x="5621740" y="1499327"/>
                    <a:pt x="7674511" y="718908"/>
                  </a:cubicBezTo>
                  <a:cubicBezTo>
                    <a:pt x="8085065" y="562824"/>
                    <a:pt x="8552064" y="336225"/>
                    <a:pt x="9044856" y="57555"/>
                  </a:cubicBezTo>
                  <a:lnTo>
                    <a:pt x="9143999" y="0"/>
                  </a:lnTo>
                  <a:close/>
                </a:path>
              </a:pathLst>
            </a:custGeom>
            <a:gradFill>
              <a:gsLst>
                <a:gs pos="0">
                  <a:srgbClr val="0178E9">
                    <a:alpha val="60000"/>
                  </a:srgbClr>
                </a:gs>
                <a:gs pos="100000">
                  <a:srgbClr val="0178E9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" y="3559995"/>
              <a:ext cx="9143999" cy="2215237"/>
            </a:xfrm>
            <a:custGeom>
              <a:avLst/>
              <a:gdLst>
                <a:gd name="connsiteX0" fmla="*/ 9143999 w 9143999"/>
                <a:gd name="connsiteY0" fmla="*/ 0 h 3478011"/>
                <a:gd name="connsiteX1" fmla="*/ 9143999 w 9143999"/>
                <a:gd name="connsiteY1" fmla="*/ 1393716 h 3478011"/>
                <a:gd name="connsiteX2" fmla="*/ 9143999 w 9143999"/>
                <a:gd name="connsiteY2" fmla="*/ 1513865 h 3478011"/>
                <a:gd name="connsiteX3" fmla="*/ 9143999 w 9143999"/>
                <a:gd name="connsiteY3" fmla="*/ 3478011 h 3478011"/>
                <a:gd name="connsiteX4" fmla="*/ 0 w 9143999"/>
                <a:gd name="connsiteY4" fmla="*/ 3478011 h 3478011"/>
                <a:gd name="connsiteX5" fmla="*/ 0 w 9143999"/>
                <a:gd name="connsiteY5" fmla="*/ 1513865 h 3478011"/>
                <a:gd name="connsiteX6" fmla="*/ 0 w 9143999"/>
                <a:gd name="connsiteY6" fmla="*/ 1393716 h 3478011"/>
                <a:gd name="connsiteX7" fmla="*/ 0 w 9143999"/>
                <a:gd name="connsiteY7" fmla="*/ 846204 h 3478011"/>
                <a:gd name="connsiteX8" fmla="*/ 303379 w 9143999"/>
                <a:gd name="connsiteY8" fmla="*/ 970246 h 3478011"/>
                <a:gd name="connsiteX9" fmla="*/ 8360497 w 9143999"/>
                <a:gd name="connsiteY9" fmla="*/ 342756 h 3478011"/>
                <a:gd name="connsiteX10" fmla="*/ 8941037 w 9143999"/>
                <a:gd name="connsiteY10" fmla="*/ 98098 h 347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3999" h="3478011">
                  <a:moveTo>
                    <a:pt x="9143999" y="0"/>
                  </a:moveTo>
                  <a:lnTo>
                    <a:pt x="9143999" y="1393716"/>
                  </a:lnTo>
                  <a:lnTo>
                    <a:pt x="9143999" y="1513865"/>
                  </a:lnTo>
                  <a:lnTo>
                    <a:pt x="9143999" y="3478011"/>
                  </a:lnTo>
                  <a:lnTo>
                    <a:pt x="0" y="3478011"/>
                  </a:lnTo>
                  <a:lnTo>
                    <a:pt x="0" y="1513865"/>
                  </a:lnTo>
                  <a:lnTo>
                    <a:pt x="0" y="1393716"/>
                  </a:lnTo>
                  <a:lnTo>
                    <a:pt x="0" y="846204"/>
                  </a:lnTo>
                  <a:lnTo>
                    <a:pt x="303379" y="970246"/>
                  </a:lnTo>
                  <a:cubicBezTo>
                    <a:pt x="2685816" y="1852356"/>
                    <a:pt x="6241504" y="1135756"/>
                    <a:pt x="8360497" y="342756"/>
                  </a:cubicBezTo>
                  <a:cubicBezTo>
                    <a:pt x="8544757" y="273800"/>
                    <a:pt x="8739002" y="191802"/>
                    <a:pt x="8941037" y="98098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chemeClr val="bg1"/>
                </a:gs>
                <a:gs pos="100000">
                  <a:srgbClr val="DFDFDF">
                    <a:lumMod val="52000"/>
                    <a:lumOff val="4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09" y="87084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2000" rIns="0" bIns="7200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9" name="图片 8" descr="index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98970" y="65314"/>
            <a:ext cx="960659" cy="500744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‹#›</a:t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50056"/>
            <a:ext cx="9144000" cy="509969"/>
            <a:chOff x="0" y="-50055"/>
            <a:chExt cx="9144000" cy="395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50055"/>
              <a:ext cx="9144000" cy="39591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23528" y="25011"/>
              <a:ext cx="1514019" cy="295822"/>
            </a:xfrm>
            <a:prstGeom prst="rect">
              <a:avLst/>
            </a:prstGeom>
            <a:solidFill>
              <a:srgbClr val="00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3366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60032" y="21409"/>
              <a:ext cx="4283968" cy="253220"/>
            </a:xfrm>
            <a:prstGeom prst="rect">
              <a:avLst/>
            </a:prstGeom>
            <a:solidFill>
              <a:srgbClr val="95B3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2025-05-06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advClick="0"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6719468" y="252782"/>
            <a:ext cx="2414745" cy="1177235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r"/>
            <a:r>
              <a:rPr lang="en-US" altLang="zh-CN" sz="72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en-US" altLang="zh-CN" sz="72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1760" y="1717637"/>
            <a:ext cx="6732240" cy="193423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-633060" y="1667695"/>
            <a:ext cx="4073415" cy="2366272"/>
          </a:xfrm>
          <a:prstGeom prst="parallelogram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558114" y="2994070"/>
            <a:ext cx="5566410" cy="7298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常用类库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642241" y="3075806"/>
            <a:ext cx="549197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文本框 75"/>
          <p:cNvSpPr txBox="1"/>
          <p:nvPr/>
        </p:nvSpPr>
        <p:spPr>
          <a:xfrm>
            <a:off x="3440703" y="3817952"/>
            <a:ext cx="2098593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</a:t>
            </a:r>
            <a:r>
              <a:rPr lang="zh-CN" altLang="en-US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：任焕海</a:t>
            </a:r>
            <a:endParaRPr lang="en-US" altLang="zh-CN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9960" y="1830070"/>
            <a:ext cx="5692140" cy="1246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45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实用教程</a:t>
            </a:r>
            <a:endParaRPr 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5" b="26776"/>
          <a:stretch>
            <a:fillRect/>
          </a:stretch>
        </p:blipFill>
        <p:spPr>
          <a:xfrm>
            <a:off x="100909" y="144016"/>
            <a:ext cx="2166835" cy="555526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String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3627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>
              <a:lnSpc>
                <a:spcPct val="125000"/>
              </a:lnSpc>
              <a:spcBef>
                <a:spcPts val="600"/>
              </a:spcBef>
              <a:spcAft>
                <a:spcPts val="588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7.1.4 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其他常用方法</a:t>
            </a:r>
            <a:endParaRPr lang="en-US" altLang="zh-CN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boolean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startsWith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(String prefix,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toffset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方法，此方法用于检测字符串从索引（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toffset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）开始，是否以指定前缀（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prefix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）开始，若是返回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true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，否则返回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false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boolean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endsWith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(String suffix)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方法，此方法用于检测字符串是否以指定后缀（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suffix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）结束，若是返回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true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，否则返回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false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indexOf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(String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方法，此方法返回第一次出现的指定子字符串（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）在此字符串中的索引；</a:t>
            </a: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indexOf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(String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str,int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fromIndex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方法，此方法用于从指定的索引（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fromIndex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）开始，返回第一次出现的指定子字符串（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）在此字符串中的索引；</a:t>
            </a: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lastIndexOf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(String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方法，此方法返回在此字符串中最右边出现的指定子字符串（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）的索引；</a:t>
            </a: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lastIndexOf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(String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fromIndex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方法，此方法从指定的索引（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fromIndex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）处开始向后搜索，返回在此字符串中最后一次出现的指定子字符串（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）的索引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String replace(char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oldChar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char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newChar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方法，此方法返回一个新的字符串，它是通过用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newChar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替换此字符串中出现的所有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oldChar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而生成的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String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toUpperCase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方法，此方法将指定字符串中的所有字符转换成大写字母，并返回一个转化后的新字符串；</a:t>
            </a:r>
            <a:endParaRPr lang="en-US" altLang="zh-CN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String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toLowerCase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方法，此方法将指定字符串中的所有字符转换成小写字母，并返回一个转化后的新字符串；</a:t>
            </a:r>
            <a:endParaRPr lang="en-US" altLang="zh-CN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28600" lvl="1" indent="-228600">
              <a:lnSpc>
                <a:spcPct val="125000"/>
              </a:lnSpc>
              <a:buFont typeface="+mj-lt"/>
              <a:buAutoNum type="arabicPeriod" startAt="4"/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String trim()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方法，此方法用于去除前导空格和尾部空格，返回去除空格后的新字符串。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494067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String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6440225"/>
          </a:xfrm>
          <a:prstGeom prst="rect">
            <a:avLst/>
          </a:prstGeom>
          <a:noFill/>
        </p:spPr>
        <p:txBody>
          <a:bodyPr wrap="square" numCol="2" rtlCol="0" anchor="t">
            <a:spAutoFit/>
          </a:bodyPr>
          <a:lstStyle/>
          <a:p>
            <a:pPr marL="0" lvl="1">
              <a:lnSpc>
                <a:spcPct val="125000"/>
              </a:lnSpc>
              <a:spcBef>
                <a:spcPts val="600"/>
              </a:spcBef>
              <a:spcAft>
                <a:spcPts val="588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7.1.4 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其他常用方法</a:t>
            </a:r>
            <a:endParaRPr lang="en-US" altLang="zh-CN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7-2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来说明这些方法的应用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Demo0702 {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1000" dirty="0" smtClean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"Hello world!"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"hello.txt"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  www.huayu.edu.cn   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获取字符串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str1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的长度</a:t>
            </a:r>
          </a:p>
          <a:p>
            <a:pPr lvl="1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len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.length();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返回字符串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str1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索引为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3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的字符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char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ch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.charAt(3);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检测字符串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str1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是否以子串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"hello"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开始</a:t>
            </a:r>
          </a:p>
          <a:p>
            <a:pPr lvl="1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boolean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starts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.startsWith(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检测字符串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str2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是否以子串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".</a:t>
            </a:r>
            <a:r>
              <a:rPr lang="en-US" altLang="zh-CN" sz="1000" u="sng" dirty="0">
                <a:solidFill>
                  <a:srgbClr val="3F7F5F"/>
                </a:solidFill>
                <a:latin typeface="Consolas"/>
              </a:rPr>
              <a:t>txt"</a:t>
            </a:r>
            <a:r>
              <a:rPr lang="zh-CN" altLang="en-US" sz="1000" u="sng" dirty="0">
                <a:solidFill>
                  <a:srgbClr val="3F7F5F"/>
                </a:solidFill>
                <a:latin typeface="Consolas"/>
              </a:rPr>
              <a:t>结束</a:t>
            </a:r>
          </a:p>
          <a:p>
            <a:pPr lvl="1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boolean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ends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.endsWith(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".txt"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返回子串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"o"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第一次在字符串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str1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出现的索引</a:t>
            </a:r>
          </a:p>
          <a:p>
            <a:pPr lvl="1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index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.indexOf(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"o"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将字符串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str1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中的所有字符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'l'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替换为字符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'k'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nString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.replace(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'l'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'k'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将字符串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str1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中的所有小写字符转化为大写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upString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.toUpperCase();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去除字符串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str3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中的前后空格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tString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.trim();</a:t>
            </a: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en-US" altLang="zh-CN" sz="1000" dirty="0" smtClean="0">
              <a:latin typeface="Consolas"/>
            </a:endParaRPr>
          </a:p>
          <a:p>
            <a:endParaRPr lang="en-US" altLang="zh-CN" sz="1000" dirty="0">
              <a:latin typeface="Consolas"/>
            </a:endParaRPr>
          </a:p>
          <a:p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字符串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str1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的长度为：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len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字符串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str1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索引为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3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的字符为：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ch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字符串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str1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是否以子串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hello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开始：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starts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字符串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str2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是否以子串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.txt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结束：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ends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子串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\"o\"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第一次在字符串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str1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出现的索引为：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index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字符串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str1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中的所有字符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'l'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替换为字符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'k'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后的新字符串为：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nString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字符串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str1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中的所有小写字符转化为大写后的新字符串为：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upString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去除字符串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str3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中的前后空格后的新字符串为：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tString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运行结果：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4867253" y="3651870"/>
            <a:ext cx="3881211" cy="141962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7903766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StringBuffer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2857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7.1.4 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StringBuffer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3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类在 </a:t>
            </a:r>
            <a:r>
              <a:rPr lang="en-US" altLang="zh-CN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中用于处理可变的字符串数据。它提供了对字符串进行修改的能力，同时保证了线程安全性。这意味着多个线程可以安全地共享一个 </a:t>
            </a:r>
            <a:r>
              <a:rPr lang="en-US" altLang="zh-CN" sz="13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en-US" altLang="zh-CN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实例而不会导致数据损坏。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3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</a:t>
            </a:r>
            <a:r>
              <a:rPr lang="en-US" altLang="zh-CN" sz="13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7.4</a:t>
            </a:r>
            <a:r>
              <a:rPr lang="zh-CN" altLang="en-US" sz="13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小节</a:t>
            </a: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中可知，</a:t>
            </a:r>
            <a:r>
              <a:rPr lang="en-US" altLang="zh-CN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类的对象是不可变的，一旦创建就不能改变其内容，当进行字符连接时，便会创建新的字符串对象；而 </a:t>
            </a:r>
            <a:r>
              <a:rPr lang="en-US" altLang="zh-CN" sz="13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en-US" altLang="zh-CN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对象是可变的，可以对其内容进行修改。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针对字符串对象添加、删除字符操作，</a:t>
            </a:r>
            <a:r>
              <a:rPr lang="en-US" altLang="zh-CN" sz="13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类提供了一系列的相关方法，在本小节介绍一些常用的</a:t>
            </a:r>
            <a:r>
              <a:rPr lang="zh-CN" altLang="en-US" sz="13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方法。</a:t>
            </a:r>
            <a:endParaRPr lang="en-US" altLang="zh-CN" sz="13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append(char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：添加字符到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对象末尾。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append(char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[]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：添加字符数组到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对象末尾。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append(char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[]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offset,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len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：添加字符数组子序列（从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offset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索引位置开始的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len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个字符）到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对象末尾。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append(String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：添加字符串到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对象末尾。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charAt</a:t>
            </a: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0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index)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：返回指定索引位置的字符。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delete(</a:t>
            </a:r>
            <a:r>
              <a:rPr lang="en-US" altLang="zh-CN" sz="10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start,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end)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：删除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对象指定范围内的字符或字符串。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indexOf</a:t>
            </a: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：返回指定子字符串第一次出现的字符串内的索引。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insert(</a:t>
            </a:r>
            <a:r>
              <a:rPr lang="en-US" altLang="zh-CN" sz="10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offset, 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：在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对象指定索引位置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offset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处插入字符串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setCharAt</a:t>
            </a: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0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index, char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对象字符串指定索引位置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index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处的字符修改为字符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reverse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对象字符串进行反转替代。</a:t>
            </a:r>
          </a:p>
          <a:p>
            <a:pPr marL="171450" lvl="1" indent="-171450">
              <a:lnSpc>
                <a:spcPct val="125000"/>
              </a:lnSpc>
              <a:buFont typeface="Wingdings" pitchFamily="2" charset="2"/>
              <a:buChar char="u"/>
            </a:pPr>
            <a:r>
              <a:rPr lang="en-US" altLang="zh-CN" sz="10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toString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缓冲区中的字符串对象</a:t>
            </a:r>
            <a:r>
              <a:rPr lang="zh-CN" altLang="en-US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0989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7.2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StringBuffer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7382790"/>
          </a:xfrm>
          <a:prstGeom prst="rect">
            <a:avLst/>
          </a:prstGeom>
          <a:noFill/>
        </p:spPr>
        <p:txBody>
          <a:bodyPr wrap="square" numCol="2" spcCol="180000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3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</a:t>
            </a: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通过案例 </a:t>
            </a:r>
            <a:r>
              <a:rPr lang="en-US" altLang="zh-CN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7-3 </a:t>
            </a:r>
            <a:r>
              <a:rPr lang="zh-CN" altLang="en-US" sz="13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来展示部分方法的使用</a:t>
            </a:r>
            <a:r>
              <a:rPr lang="zh-CN" altLang="en-US" sz="13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3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;</a:t>
            </a:r>
            <a:endParaRPr lang="zh-CN" altLang="en-US" sz="1000" dirty="0">
              <a:latin typeface="Consolas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Demo0703 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{</a:t>
            </a:r>
            <a:endParaRPr lang="zh-CN" altLang="en-US" sz="1000" dirty="0">
              <a:latin typeface="Consolas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创建</a:t>
            </a:r>
            <a:r>
              <a:rPr lang="en-US" altLang="zh-CN" sz="1000" dirty="0" err="1">
                <a:solidFill>
                  <a:srgbClr val="3F7F5F"/>
                </a:solidFill>
                <a:latin typeface="Consolas"/>
              </a:rPr>
              <a:t>StringBuffer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对象，并通过构造器为其赋值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smtClean="0">
                <a:solidFill>
                  <a:srgbClr val="2A00FF"/>
                </a:solidFill>
                <a:latin typeface="Consolas"/>
              </a:rPr>
              <a:t>"----</a:t>
            </a:r>
            <a:r>
              <a:rPr lang="zh-CN" altLang="en-US" sz="1000" b="1" i="1" dirty="0" smtClean="0">
                <a:solidFill>
                  <a:srgbClr val="2A00FF"/>
                </a:solidFill>
                <a:latin typeface="Consolas"/>
              </a:rPr>
              <a:t>创建</a:t>
            </a:r>
            <a:r>
              <a:rPr lang="en-US" altLang="zh-CN" sz="1000" b="1" i="1" dirty="0" err="1">
                <a:solidFill>
                  <a:srgbClr val="2A00FF"/>
                </a:solidFill>
                <a:latin typeface="Consolas"/>
              </a:rPr>
              <a:t>StringBuffer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对象</a:t>
            </a:r>
            <a:r>
              <a:rPr lang="en-US" altLang="zh-CN" sz="1000" b="1" i="1" dirty="0" smtClean="0">
                <a:solidFill>
                  <a:srgbClr val="2A00FF"/>
                </a:solidFill>
                <a:latin typeface="Consolas"/>
              </a:rPr>
              <a:t>----"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strB_2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strB_1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.toString());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strB_2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.toString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());</a:t>
            </a:r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使用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append()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方法，为</a:t>
            </a:r>
            <a:r>
              <a:rPr lang="en-US" altLang="zh-CN" sz="1000" dirty="0" err="1">
                <a:solidFill>
                  <a:srgbClr val="3F7F5F"/>
                </a:solidFill>
                <a:latin typeface="Consolas"/>
              </a:rPr>
              <a:t>StringBuffer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对象拼接不同数据类型的数据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smtClean="0">
                <a:solidFill>
                  <a:srgbClr val="2A00FF"/>
                </a:solidFill>
                <a:latin typeface="Consolas"/>
              </a:rPr>
              <a:t>"--</a:t>
            </a:r>
            <a:r>
              <a:rPr lang="zh-CN" altLang="en-US" sz="1000" b="1" i="1" dirty="0" smtClean="0">
                <a:solidFill>
                  <a:srgbClr val="2A00FF"/>
                </a:solidFill>
                <a:latin typeface="Consolas"/>
              </a:rPr>
              <a:t>拼接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不同数据类型的数据</a:t>
            </a:r>
            <a:r>
              <a:rPr lang="en-US" altLang="zh-CN" sz="1000" b="1" i="1" dirty="0" smtClean="0">
                <a:solidFill>
                  <a:srgbClr val="2A00FF"/>
                </a:solidFill>
                <a:latin typeface="Consolas"/>
              </a:rPr>
              <a:t>---"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a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3;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char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'+'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double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2.1;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dirty="0">
                <a:solidFill>
                  <a:srgbClr val="2A00FF"/>
                </a:solidFill>
                <a:latin typeface="Consolas"/>
              </a:rPr>
              <a:t>等于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创建一个内容为空的可变字符串对象</a:t>
            </a:r>
          </a:p>
          <a:p>
            <a:pPr lvl="1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.append(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a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.append(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c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.append(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d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.append(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strB_3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.toString() + 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a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d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 smtClean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 smtClean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 smtClean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 smtClean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 smtClean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 smtClean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 smtClean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 smtClean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en-US" altLang="zh-CN" sz="1000" b="1" i="1" dirty="0">
              <a:solidFill>
                <a:srgbClr val="000000"/>
              </a:solidFill>
              <a:latin typeface="Consolas"/>
            </a:endParaRPr>
          </a:p>
          <a:p>
            <a:pPr lvl="1"/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使用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insert()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方法，改变</a:t>
            </a:r>
            <a:r>
              <a:rPr lang="en-US" altLang="zh-CN" sz="1000" dirty="0" err="1">
                <a:solidFill>
                  <a:srgbClr val="3F7F5F"/>
                </a:solidFill>
                <a:latin typeface="Consolas"/>
              </a:rPr>
              <a:t>StringBuffer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对象内容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"-----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改变</a:t>
            </a:r>
            <a:r>
              <a:rPr lang="en-US" altLang="zh-CN" sz="1000" b="1" i="1" dirty="0" err="1">
                <a:solidFill>
                  <a:srgbClr val="2A00FF"/>
                </a:solidFill>
                <a:latin typeface="Consolas"/>
              </a:rPr>
              <a:t>StringBuffer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对象内容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-----"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strB_4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"are"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strB_4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.insert(0,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"How 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strB_4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.insert(7,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 you!"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strB_4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.toString());</a:t>
            </a:r>
          </a:p>
          <a:p>
            <a:pPr lvl="1"/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使用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reverse()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方法，反转字符串内容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"-----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字符串反转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-----"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strB_5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StringBuffer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"0123456789"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字符串反转前：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strB_5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.toString());</a:t>
            </a:r>
          </a:p>
          <a:p>
            <a:pPr lvl="1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strB_5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.reverse</a:t>
            </a:r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000" dirty="0" err="1" smtClean="0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 smtClean="0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 smtClean="0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smtClean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 smtClean="0">
                <a:solidFill>
                  <a:srgbClr val="2A00FF"/>
                </a:solidFill>
                <a:latin typeface="Consolas"/>
              </a:rPr>
              <a:t>字符串反转后：</a:t>
            </a:r>
            <a:r>
              <a:rPr lang="en-US" altLang="zh-CN" sz="1000" b="1" i="1" dirty="0" smtClean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smtClean="0">
                <a:solidFill>
                  <a:srgbClr val="6A3E3E"/>
                </a:solidFill>
                <a:latin typeface="Consolas"/>
              </a:rPr>
              <a:t>strB_5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.toString());</a:t>
            </a:r>
          </a:p>
          <a:p>
            <a:pPr lvl="1"/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zh-CN" altLang="en-US" sz="1000" dirty="0">
              <a:latin typeface="Consolas"/>
            </a:endParaRP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  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zh-CN" altLang="en-US" sz="1000" b="1" dirty="0" smtClean="0">
                <a:solidFill>
                  <a:srgbClr val="000000"/>
                </a:solidFill>
                <a:latin typeface="Consolas"/>
              </a:rPr>
              <a:t>运行结果：</a:t>
            </a:r>
            <a:endParaRPr lang="en-US" altLang="zh-CN" sz="1000" b="1" dirty="0">
              <a:solidFill>
                <a:srgbClr val="000000"/>
              </a:solidFill>
              <a:latin typeface="Consolas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868144" y="3628189"/>
            <a:ext cx="2196547" cy="144576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447238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Math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28578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标准库中的一个实用工具类，位于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java.lang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包下，提供了大量的数学函数和常数，用于执行基本和高级的数学运算。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类中的所有方法都是静态（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static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）的，意味着可以直接通过类名调用它们，而不需要创建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类的实例。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类中的方法很多，包括指数、对数、平方根和三角函数等方法，在本小节介绍一些基本常用的方法，其他方法在使用时可以查询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JavaAPI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文档。</a:t>
            </a:r>
          </a:p>
          <a:p>
            <a:pPr marL="228600" lvl="1" indent="-228600">
              <a:lnSpc>
                <a:spcPct val="125000"/>
              </a:lnSpc>
              <a:spcAft>
                <a:spcPts val="588"/>
              </a:spcAft>
              <a:buFont typeface="+mj-ea"/>
              <a:buAutoNum type="circleNumDbPlain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abs(double a)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：返回参数的绝对值。</a:t>
            </a:r>
          </a:p>
          <a:p>
            <a:pPr marL="228600" lvl="1" indent="-228600">
              <a:lnSpc>
                <a:spcPct val="125000"/>
              </a:lnSpc>
              <a:spcAft>
                <a:spcPts val="588"/>
              </a:spcAft>
              <a:buFont typeface="+mj-ea"/>
              <a:buAutoNum type="circleNumDbPlain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sqrt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(double a)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：返回参数的平方根。</a:t>
            </a:r>
          </a:p>
          <a:p>
            <a:pPr marL="228600" lvl="1" indent="-228600">
              <a:lnSpc>
                <a:spcPct val="125000"/>
              </a:lnSpc>
              <a:spcAft>
                <a:spcPts val="588"/>
              </a:spcAft>
              <a:buFont typeface="+mj-ea"/>
              <a:buAutoNum type="circleNumDbPlain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pow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(double a, double b)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次幂。</a:t>
            </a:r>
          </a:p>
          <a:p>
            <a:pPr marL="228600" lvl="1" indent="-228600">
              <a:lnSpc>
                <a:spcPct val="125000"/>
              </a:lnSpc>
              <a:spcAft>
                <a:spcPts val="588"/>
              </a:spcAft>
              <a:buFont typeface="+mj-ea"/>
              <a:buAutoNum type="circleNumDbPlain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random()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：返回一个大于等于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0.0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且小于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1.0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的随机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double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值。</a:t>
            </a:r>
          </a:p>
          <a:p>
            <a:pPr marL="228600" lvl="1" indent="-228600">
              <a:lnSpc>
                <a:spcPct val="125000"/>
              </a:lnSpc>
              <a:spcAft>
                <a:spcPts val="588"/>
              </a:spcAft>
              <a:buFont typeface="+mj-ea"/>
              <a:buAutoNum type="circleNumDbPlain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max(double a, double b)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返回两个参数中的较大值。</a:t>
            </a:r>
          </a:p>
          <a:p>
            <a:pPr marL="228600" lvl="1" indent="-228600">
              <a:lnSpc>
                <a:spcPct val="125000"/>
              </a:lnSpc>
              <a:spcAft>
                <a:spcPts val="588"/>
              </a:spcAft>
              <a:buFont typeface="+mj-ea"/>
              <a:buAutoNum type="circleNumDbPlain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min(double a, double b)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：返回两个参数中的较小值。</a:t>
            </a:r>
          </a:p>
          <a:p>
            <a:pPr marL="228600" lvl="1" indent="-228600">
              <a:lnSpc>
                <a:spcPct val="125000"/>
              </a:lnSpc>
              <a:spcAft>
                <a:spcPts val="588"/>
              </a:spcAft>
              <a:buFont typeface="+mj-ea"/>
              <a:buAutoNum type="circleNumDbPlain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round(double a)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：四舍五入到最近的整数。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除了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一些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的方法，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类中还提供了两个静态常量。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第一个是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，自然对数的底，大约为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2.718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；第二个是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PI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，圆周率</a:t>
            </a:r>
            <a:r>
              <a:rPr lang="el-GR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π</a:t>
            </a:r>
            <a:r>
              <a:rPr lang="zh-CN" altLang="el-GR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大约为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3.14159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53719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7.3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Math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90106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7-4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Math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方法的应用做简要说明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;</a:t>
            </a:r>
            <a:endParaRPr lang="zh-CN" altLang="en-US" sz="1000" dirty="0">
              <a:latin typeface="Consolas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java.util.Scanner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;</a:t>
            </a:r>
            <a:endParaRPr lang="zh-CN" altLang="en-US" sz="1000" dirty="0">
              <a:latin typeface="Consolas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Demo0704 {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double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double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area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请输入圆的半径：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Scanner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sc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Scanner(System.</a:t>
            </a:r>
            <a:r>
              <a:rPr lang="en-US" altLang="zh-CN" sz="1000" b="1" i="1" dirty="0">
                <a:solidFill>
                  <a:srgbClr val="0000C0"/>
                </a:solidFill>
                <a:latin typeface="Consolas"/>
              </a:rPr>
              <a:t>in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sc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.nextDouble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sc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area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Math.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PI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* 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Math.pow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, 2);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圆的面积为：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area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圆的面积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(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四舍五入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)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Math.round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area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pPr indent="457200">
              <a:lnSpc>
                <a:spcPct val="125000"/>
              </a:lnSpc>
            </a:pP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在文件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Demo0704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的代码中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直接调用了静态常量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PI,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并通过幂指数方法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Math. </a:t>
            </a: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pow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(r,2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实现了半径平方的计算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最后圆的面积可以通过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Math. round( area)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方法对计算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结果进行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四舍五入计算。 文件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Demo0704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的运行结果如图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7-5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 </a:t>
            </a:r>
            <a:r>
              <a:rPr lang="zh-CN" altLang="en-US" sz="1000" dirty="0"/>
              <a:t/>
            </a:r>
            <a:br>
              <a:rPr lang="zh-CN" altLang="en-US" sz="1000" dirty="0"/>
            </a:b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3114747" y="4039593"/>
            <a:ext cx="2914506" cy="104230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7232299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1067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日期与时间在软件开发过程中是非常重要的概念，无论是计算日期差、格式化日期显示、解析日期字符串还是进行日期计算，都需要掌握一些时间和日期处理的方法，下面介绍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中常用时间日期类及其相关方法。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JDK8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之前，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内置的时间日期类主要有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java.util.Date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java.util.Calendar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，以及用于时间日期格式化的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java.text.SimpleDateFormat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类，这些类暂且成为传统传统日期类。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JDK8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之后，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引入了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java.time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包，这个全新的时间与日期处理类库，用于替代传统的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类。它提供了更加直观、易用且线程安全的日期与时间处理方式。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99321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1316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7.4.1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传统时间与日期类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虽然传统的日期与时间类的很多方法已经过期，但这些类的部分内容仍被一些开发人员使用。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类是一个表示特定瞬间的时间与日期的类，它表示的数据精确到毫秒。下面介绍一下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的构造方法和常用方法。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类的无参构造器，可以创建一个日期和时间的对象，获得本地操作系统的日期与时间。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Date(long date)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类的有参构造器，可以根据提供的指定日期时间的毫秒数，实例化指定日期的对象。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getTime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：以毫秒数的形式，返回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1970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00:00:00 GMT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以来本地系统时间戳。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setTime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对象表示的日期和时间，同样使用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1970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00:00:00 GMT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以来毫秒数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97123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9777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7-5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Date()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Date(long date)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两种构造方法的功能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java.util.Date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Demo0705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获取系统当前时间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Date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date_1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Date();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系统当前日期和时间：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date_1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.toString());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Date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date_2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Date(1672483200000L);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指定日期和时间（毫秒数）：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date_2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.toString());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pPr indent="457200">
              <a:lnSpc>
                <a:spcPct val="125000"/>
              </a:lnSpc>
            </a:pP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在文件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Demo0705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代码中，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类创建了对象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date_1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，获取了本地系统的日期和时间信息；同样也可以指定一个日期和时间点，把对应的毫秒数（自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1970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00:00 00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00.000 GMT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的偏移量）传入进去，显示指定的时间信息。文件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Demo0705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代码运行结果如图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7.6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所示。</a:t>
            </a: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605405" y="3751550"/>
            <a:ext cx="3933190" cy="9804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8422884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4394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7-6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getTime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setTime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两个常用方法的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功能。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java.util.Date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Demo0706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创建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Date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类对象，获取本地系统时间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Date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date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=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Date();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times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date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.getTime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系统当前时间戳为：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times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系统日期和时间为：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date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.toString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long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newTimes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=1672483200000L;</a:t>
            </a: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date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.setTime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newTimes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修改后日期和时间为：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date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.toString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pPr indent="457200">
              <a:lnSpc>
                <a:spcPct val="125000"/>
              </a:lnSpc>
            </a:pP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在文件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Demo0706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代码中，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类创建了对象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，通过调用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getTime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方法，获取本地系统当前时间戳；再通过指定一个某一时刻的时间戳，并通过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setTim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方法修改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对象的内容。文件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Demo0706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代码运行结果如图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7.7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所示。</a:t>
            </a: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2857816" y="3934807"/>
            <a:ext cx="3428365" cy="108521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8639952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String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61664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类在 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中是一个核心且极其重要的类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位于 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 </a:t>
            </a: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lang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包下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用于表示文本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字符串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 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对象用于存储和操作字符串数据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 “ 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Hello, World!” “ This is </a:t>
            </a:r>
            <a:r>
              <a:rPr lang="en-US" altLang="zh-CN" sz="14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 </a:t>
            </a:r>
            <a:r>
              <a:rPr lang="en-US" altLang="zh-CN" sz="14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Programming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7.1.1 String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类对象的两种实例化方式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）字面量方式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最常用的创建方式，与基本数据类型变量赋值一样，通过赋值运算符赋值，完成字符串对象的实例化，格式如下：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zh-CN" altLang="en-US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对象名 </a:t>
            </a:r>
            <a:r>
              <a:rPr lang="en-US" altLang="zh-CN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 </a:t>
            </a:r>
            <a:r>
              <a:rPr lang="zh-CN" altLang="en-US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字符串常量</a:t>
            </a:r>
            <a:r>
              <a:rPr lang="en-US" altLang="zh-CN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 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注意，字符串常量需用双引号引起来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）构造器方式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与普通类一致，通过使用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new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关键字与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类提供的相关构造器完成为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对象进行实例化，格式如下：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zh-CN" altLang="en-US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对象名 </a:t>
            </a:r>
            <a:r>
              <a:rPr lang="en-US" altLang="zh-CN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 new String(</a:t>
            </a:r>
            <a:r>
              <a:rPr lang="zh-CN" altLang="en-US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字符串常量</a:t>
            </a:r>
            <a:r>
              <a:rPr lang="en-US" altLang="zh-CN" sz="14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);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//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本对象使用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String(String </a:t>
            </a: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进行实例化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20884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类是一个抽象类，用于封装时间和日期的相关信息，如年、月、日、时、分、秒等，并提供操作这些字段的方法。时间上的瞬间可以用毫秒值表示，该值是从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1970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00:00 00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00.000 GMT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的偏移量。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由于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是抽象类，因此不能直接实例化它的对象，需要使用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类的一个子类实例，通常是通过调用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getInstance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静态方法获对齐对象进行实例化。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下面详细讲解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类的常用方法。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1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getInstance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累的一个对象，使用默认时区和区域设置获取日历。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get(</a:t>
            </a:r>
            <a:r>
              <a:rPr lang="en-US" altLang="zh-CN" sz="11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field)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：用于获取日期的特定部分，如年、月、日、小时、分钟、秒等，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1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getTime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：返回表示日期的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对象。可以通过调用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对象的</a:t>
            </a:r>
            <a:r>
              <a:rPr lang="en-US" altLang="zh-CN" sz="11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toString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方法来格式化输出日期时间。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add(</a:t>
            </a:r>
            <a:r>
              <a:rPr lang="en-US" altLang="zh-CN" sz="11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field, </a:t>
            </a:r>
            <a:r>
              <a:rPr lang="en-US" altLang="zh-CN" sz="11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amount)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：根据日历的规则，将指定的时间量添加或减去给定的日历字段。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after(Object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when)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指定时间之后的时间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Object 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before(Object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when)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：返回此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指定的时间之前指定的时间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Object 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set(</a:t>
            </a:r>
            <a:r>
              <a:rPr lang="en-US" altLang="zh-CN" sz="11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field, </a:t>
            </a:r>
            <a:r>
              <a:rPr lang="en-US" altLang="zh-CN" sz="11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value)</a:t>
            </a:r>
            <a:r>
              <a:rPr lang="zh-CN" altLang="en-US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：将给定的日历字段设置为给定值。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1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toString</a:t>
            </a: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：返回此日历的字符串表示形式。</a:t>
            </a:r>
          </a:p>
          <a:p>
            <a:pPr indent="457200">
              <a:lnSpc>
                <a:spcPct val="125000"/>
              </a:lnSpc>
            </a:pP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994396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246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还提供了很多静态常量，这些常量主要用于处理日期和时间时，标识不同的时间单位，例如年、月、日等。通过使用这些静态常量，开发者可以更加清晰地表达和处理日期和时间相关的逻辑，避免了使用数字直接表示时间单位可能带来的混淆和错误。常用静态常量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如下表所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3655141"/>
              </p:ext>
            </p:extLst>
          </p:nvPr>
        </p:nvGraphicFramePr>
        <p:xfrm>
          <a:off x="971600" y="2074069"/>
          <a:ext cx="6912768" cy="251390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53027"/>
                <a:gridCol w="1954102"/>
                <a:gridCol w="3605639"/>
              </a:tblGrid>
              <a:tr h="206703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序号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常量名称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含义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YEAR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指示年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MONTH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指示月份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DATE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指示当前时间为多少号（日历式的多少号）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HOUR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指示小时（</a:t>
                      </a:r>
                      <a:r>
                        <a:rPr lang="en-US" sz="1050" kern="100">
                          <a:effectLst/>
                        </a:rPr>
                        <a:t>12</a:t>
                      </a:r>
                      <a:r>
                        <a:rPr lang="zh-CN" sz="1050" kern="100">
                          <a:effectLst/>
                        </a:rPr>
                        <a:t>小时制）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HOUR_OF_DAY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指示小时（</a:t>
                      </a:r>
                      <a:r>
                        <a:rPr lang="en-US" sz="1050" kern="100">
                          <a:effectLst/>
                        </a:rPr>
                        <a:t>24</a:t>
                      </a:r>
                      <a:r>
                        <a:rPr lang="zh-CN" sz="1050" kern="100">
                          <a:effectLst/>
                        </a:rPr>
                        <a:t>小时制）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MINUTE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指示分钟数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SECOND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指示秒数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MILLISECOND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指示毫秒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9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AM_PM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指示上午还是下午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0702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 dirty="0">
                          <a:effectLst/>
                        </a:rPr>
                        <a:t>WEEK_OF_MONTH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当前时间是所在当前月的第几个星期</a:t>
                      </a:r>
                      <a:r>
                        <a:rPr lang="en-US" sz="1050" kern="100" dirty="0">
                          <a:effectLst/>
                        </a:rPr>
                        <a:t>(</a:t>
                      </a:r>
                      <a:r>
                        <a:rPr lang="zh-CN" sz="1050" kern="100" dirty="0">
                          <a:effectLst/>
                        </a:rPr>
                        <a:t>日历式的第几周</a:t>
                      </a:r>
                      <a:r>
                        <a:rPr lang="en-US" sz="1050" kern="100" dirty="0">
                          <a:effectLst/>
                        </a:rPr>
                        <a:t>)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09650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11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DAY_OF_WEEK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一周</a:t>
                      </a:r>
                      <a:r>
                        <a:rPr lang="en-US" sz="1050" kern="100" dirty="0">
                          <a:effectLst/>
                        </a:rPr>
                        <a:t>7</a:t>
                      </a:r>
                      <a:r>
                        <a:rPr lang="zh-CN" sz="1050" kern="100" dirty="0">
                          <a:effectLst/>
                        </a:rPr>
                        <a:t>天当中</a:t>
                      </a:r>
                      <a:r>
                        <a:rPr lang="en-US" sz="1050" kern="100" dirty="0">
                          <a:effectLst/>
                        </a:rPr>
                        <a:t>,</a:t>
                      </a:r>
                      <a:r>
                        <a:rPr lang="zh-CN" sz="1050" kern="100" dirty="0">
                          <a:effectLst/>
                        </a:rPr>
                        <a:t>当前时间是星期几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23659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7474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7-7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Calendar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类的常用方法和静态常量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java.util.Calendar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Demo0707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 smtClean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获取当前系统的日历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Calendar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getInstance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通过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get()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方法，获取不同静态常量的值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年：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YEAR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dirty="0" err="1">
                <a:solidFill>
                  <a:srgbClr val="3F7F5F"/>
                </a:solidFill>
                <a:latin typeface="Consolas"/>
              </a:rPr>
              <a:t>Calendar.MONTH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的值是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0-11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，所以要加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1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月：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(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MONTH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 + 1));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日：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DAY_OF_MONTH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小时：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HOUR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分钟：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MINUTE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秒：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SECOND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格式化时间、日期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现在是：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YEAR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"-"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(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MONTH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 + 1)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"-"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DAY_OF_MONTH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"\t"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HOUR_OF_DAY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":"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MINUTE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":"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SECOND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2"/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.set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YEAR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, 2023);</a:t>
            </a: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year_2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YEAR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month_2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MONTH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 + 1;</a:t>
            </a: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dayOfMonth_2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cal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Calendar.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DAY_OF_MONTH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设置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2023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年，日期为：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year_2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month_2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月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dayOfMonth_2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日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10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6372200" y="1275606"/>
            <a:ext cx="2382153" cy="136486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2789103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477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SimpleDateFormat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SimpleDateFormat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中用于格式化和解析日期的一个非常强大的类。它允许用户进行自定义的日期与时间格式。这个类继承自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DateFormat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抽象类，并实现了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Serializable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下面介绍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SimpleDateFormat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类的几种常用方法。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SimpleDateFormat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(String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pattern)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：根据指定的模式字符串创建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一个</a:t>
            </a: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SimpleDateFormat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format(Date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：将指定日期格式化为字符串。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parse(String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source)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：将指定字符串解析为日期。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setTimeZone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TimeZone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zone)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：设置时区。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toLocalizedPattern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：返回本地化的模式字符串。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toPattern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：返回模式字符串。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clone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：克隆当前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SimpleDateFormat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74230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64831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在编写模式字符串时，需要用到时间日期标识符，主要标识符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endParaRPr lang="zh-CN" altLang="en-US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7753812"/>
              </p:ext>
            </p:extLst>
          </p:nvPr>
        </p:nvGraphicFramePr>
        <p:xfrm>
          <a:off x="1331640" y="1419622"/>
          <a:ext cx="5904655" cy="2088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5678"/>
                <a:gridCol w="789318"/>
                <a:gridCol w="1598716"/>
                <a:gridCol w="560832"/>
                <a:gridCol w="882790"/>
                <a:gridCol w="1507321"/>
              </a:tblGrid>
              <a:tr h="26102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序号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日期符号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描述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序号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日期符号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描述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02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yyyy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年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8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毫秒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02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MM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月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9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E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星期几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02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3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dd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日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10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D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一年中的第几天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02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4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hh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12</a:t>
                      </a:r>
                      <a:r>
                        <a:rPr lang="zh-CN" sz="1050" kern="100">
                          <a:effectLst/>
                        </a:rPr>
                        <a:t>小时制（</a:t>
                      </a:r>
                      <a:r>
                        <a:rPr lang="en-US" sz="1050" kern="100">
                          <a:effectLst/>
                        </a:rPr>
                        <a:t>1-12</a:t>
                      </a:r>
                      <a:r>
                        <a:rPr lang="zh-CN" sz="1050" kern="100">
                          <a:effectLst/>
                        </a:rPr>
                        <a:t>）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11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F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一个月中的第几周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02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5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HH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24</a:t>
                      </a:r>
                      <a:r>
                        <a:rPr lang="zh-CN" sz="1050" kern="100">
                          <a:effectLst/>
                        </a:rPr>
                        <a:t>小时制（</a:t>
                      </a:r>
                      <a:r>
                        <a:rPr lang="en-US" sz="1050" kern="100">
                          <a:effectLst/>
                        </a:rPr>
                        <a:t>0-23</a:t>
                      </a:r>
                      <a:r>
                        <a:rPr lang="zh-CN" sz="1050" kern="100">
                          <a:effectLst/>
                        </a:rPr>
                        <a:t>）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12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w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一年中第几周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02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6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mm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分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13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a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>
                          <a:effectLst/>
                        </a:rPr>
                        <a:t>上下午标识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61029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7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ss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秒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14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1050" kern="100">
                          <a:effectLst/>
                        </a:rPr>
                        <a:t>z</a:t>
                      </a:r>
                      <a:endParaRPr lang="zh-CN" sz="105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1050" kern="100" dirty="0">
                          <a:effectLst/>
                        </a:rPr>
                        <a:t>标识时区</a:t>
                      </a:r>
                      <a:endParaRPr lang="zh-CN" sz="105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806089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7089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7-8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SimpleDateFormat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类的常用方法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以及用日期、 时间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标识符编写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模式字符串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java.text.SimpleDateFormat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java.util.Date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java.util.Locale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java.util.TimeZone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Demo0708 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{</a:t>
            </a:r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Exception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测试格式化方法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sdf_1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yyyy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-MM-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dd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HH:mm:ss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sdf_2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yyyy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年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MM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月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dd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日 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HH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时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mm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分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ss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秒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sdf_1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.format(</a:t>
            </a:r>
            <a:r>
              <a:rPr lang="en-US" altLang="zh-CN" sz="1000" b="1" i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Date()));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sdf_2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.format(</a:t>
            </a:r>
            <a:r>
              <a:rPr lang="en-US" altLang="zh-CN" sz="1000" b="1" i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Date()));</a:t>
            </a:r>
          </a:p>
          <a:p>
            <a:pPr lvl="2"/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测试解析方法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sdf_3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yyyy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-MM-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dd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sdf_4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yyyy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年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MM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月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dd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日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Date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date_1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sdf_3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.parse(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"2024-05-05"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Date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date_2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sdf_4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.parse(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"2024</a:t>
            </a:r>
            <a:r>
              <a:rPr lang="zh-CN" altLang="en-US" sz="1000" dirty="0">
                <a:solidFill>
                  <a:srgbClr val="2A00FF"/>
                </a:solidFill>
                <a:latin typeface="Consolas"/>
              </a:rPr>
              <a:t>年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05</a:t>
            </a:r>
            <a:r>
              <a:rPr lang="zh-CN" altLang="en-US" sz="1000" dirty="0">
                <a:solidFill>
                  <a:srgbClr val="2A00FF"/>
                </a:solidFill>
                <a:latin typeface="Consolas"/>
              </a:rPr>
              <a:t>月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05</a:t>
            </a:r>
            <a:r>
              <a:rPr lang="zh-CN" altLang="en-US" sz="1000" dirty="0">
                <a:solidFill>
                  <a:srgbClr val="2A00FF"/>
                </a:solidFill>
                <a:latin typeface="Consolas"/>
              </a:rPr>
              <a:t>日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date_1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date_2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测试设置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Locale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对象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sdf5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yyyy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年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MM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月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dd</a:t>
            </a:r>
            <a:r>
              <a:rPr lang="zh-CN" altLang="en-US" sz="1000" b="1" dirty="0">
                <a:solidFill>
                  <a:srgbClr val="2A00FF"/>
                </a:solidFill>
                <a:latin typeface="Consolas"/>
              </a:rPr>
              <a:t>日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Locale.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PRC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1000" b="1" i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i="1" dirty="0" err="1">
                <a:solidFill>
                  <a:srgbClr val="3F7F5F"/>
                </a:solidFill>
                <a:latin typeface="Consolas"/>
              </a:rPr>
              <a:t>Locale.PRC</a:t>
            </a:r>
            <a:r>
              <a:rPr lang="zh-CN" altLang="en-US" sz="1000" b="1" i="1" dirty="0">
                <a:solidFill>
                  <a:srgbClr val="3F7F5F"/>
                </a:solidFill>
                <a:latin typeface="Consolas"/>
              </a:rPr>
              <a:t>代表中国地区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sdf5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.format(</a:t>
            </a:r>
            <a:r>
              <a:rPr lang="en-US" altLang="zh-CN" sz="1000" b="1" i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Date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()));			</a:t>
            </a:r>
            <a:r>
              <a:rPr lang="zh-CN" altLang="en-US" sz="1000" b="1" dirty="0" smtClean="0">
                <a:solidFill>
                  <a:srgbClr val="FF0000"/>
                </a:solidFill>
                <a:latin typeface="Consolas"/>
              </a:rPr>
              <a:t>（转下页）</a:t>
            </a:r>
            <a:endParaRPr lang="zh-CN" altLang="en-US" sz="1000" dirty="0">
              <a:latin typeface="Consola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72115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74690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 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7-8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接上页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zh-CN" altLang="en-US" sz="1200" dirty="0">
              <a:solidFill>
                <a:srgbClr val="FF0000"/>
              </a:solidFill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测试设置时区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sdf6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yyyy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-MM-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dd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HH:mm:ss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sdf6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.setTimeZone(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TimeZone.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getTimeZone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i="1" dirty="0">
                <a:solidFill>
                  <a:srgbClr val="2A00FF"/>
                </a:solidFill>
                <a:latin typeface="Consolas"/>
              </a:rPr>
              <a:t>"GMT+8"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));</a:t>
            </a:r>
            <a:r>
              <a:rPr lang="en-US" altLang="zh-CN" sz="1000" i="1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i="1" dirty="0">
                <a:solidFill>
                  <a:srgbClr val="3F7F5F"/>
                </a:solidFill>
                <a:latin typeface="Consolas"/>
              </a:rPr>
              <a:t>设置时区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sdf6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.format(</a:t>
            </a:r>
            <a:r>
              <a:rPr lang="en-US" altLang="zh-CN" sz="1000" b="1" i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Date()));</a:t>
            </a:r>
          </a:p>
          <a:p>
            <a:pPr lvl="2"/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测试宽松解析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sdf_7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SimpleDateFormat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yyyy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-MM-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dd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sdf_7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.setLenient(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false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try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3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Date </a:t>
            </a:r>
            <a:r>
              <a:rPr lang="en-US" altLang="zh-CN" sz="1000" u="sng" dirty="0">
                <a:solidFill>
                  <a:srgbClr val="6A3E3E"/>
                </a:solidFill>
                <a:latin typeface="Consolas"/>
              </a:rPr>
              <a:t>date_3</a:t>
            </a:r>
            <a:r>
              <a:rPr lang="en-US" altLang="zh-CN" sz="1000" u="sng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u="sng" dirty="0">
                <a:solidFill>
                  <a:srgbClr val="6A3E3E"/>
                </a:solidFill>
                <a:latin typeface="Consolas"/>
              </a:rPr>
              <a:t>sdf_7</a:t>
            </a:r>
            <a:r>
              <a:rPr lang="en-US" altLang="zh-CN" sz="1000" u="sng" dirty="0">
                <a:solidFill>
                  <a:srgbClr val="000000"/>
                </a:solidFill>
                <a:latin typeface="Consolas"/>
              </a:rPr>
              <a:t>.parse(</a:t>
            </a:r>
            <a:r>
              <a:rPr lang="en-US" altLang="zh-CN" sz="1000" u="sng" dirty="0">
                <a:solidFill>
                  <a:srgbClr val="2A00FF"/>
                </a:solidFill>
                <a:latin typeface="Consolas"/>
              </a:rPr>
              <a:t>"2024-02-30"</a:t>
            </a:r>
            <a:r>
              <a:rPr lang="en-US" altLang="zh-CN" sz="1000" u="sng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3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catch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(Exception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3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解析失败：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.getMessage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  <a:endParaRPr lang="zh-CN" altLang="en-US" sz="10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83568" y="3406583"/>
            <a:ext cx="4248472" cy="1573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在文件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Demo0708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代码中，测试格式化的方法，根据需求编写时间日期模式字符串（例如：</a:t>
            </a:r>
            <a:r>
              <a:rPr lang="en-US" altLang="zh-CN" sz="11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yyyy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MM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月</a:t>
            </a:r>
            <a:r>
              <a:rPr lang="en-US" altLang="zh-CN" sz="11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dd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日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HH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时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mm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</a:t>
            </a:r>
            <a:r>
              <a:rPr lang="en-US" altLang="zh-CN" sz="11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ss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秒），需要注意的是时间日期标识符严格区分大小写；通过</a:t>
            </a:r>
            <a:r>
              <a:rPr lang="en-US" altLang="zh-CN" sz="11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Locale.PRC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，设置中国地区；调用</a:t>
            </a:r>
            <a:r>
              <a:rPr lang="en-US" altLang="zh-CN" sz="11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setTimeZone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方法，设置时区（例如</a:t>
            </a:r>
            <a:r>
              <a:rPr lang="zh-CN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“GMT+8”</a:t>
            </a:r>
            <a:r>
              <a:rPr lang="zh-CN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；最后通过测试设置一个超出月份天数的提起字符串，会提示解析错误。文件</a:t>
            </a:r>
            <a:r>
              <a:rPr lang="en-US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Demo0708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代码运行结果</a:t>
            </a:r>
            <a:r>
              <a:rPr lang="zh-CN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zh-CN" altLang="en-US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右</a:t>
            </a:r>
            <a:r>
              <a:rPr lang="zh-CN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zh-CN" sz="1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</a:t>
            </a:r>
            <a:r>
              <a:rPr lang="zh-CN" altLang="zh-CN" sz="11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zh-CN" sz="11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612323" y="3528674"/>
            <a:ext cx="2776101" cy="14193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2906923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3627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7.4.2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新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时间与日期类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JDK8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开始，在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java.time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包下新增了很多有关时间和日期的操作类，例如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LocalTime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LocalDateTime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ZonedDateTime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DateTimeFormatter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Instant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Period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等类，下面详细讲解几个常用的类。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类的对象是一个不可变的日期对象，表示一个具体的日期，不包含时间信息。该类提供了丰富的方法来处理日期，常用的方法如下。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isLeapYear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：检查年份是否为闰年，返回一个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boolean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类型的值。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now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：从默认时区的系统时钟获取当前日期。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of(</a:t>
            </a: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year,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month,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dayOfMonth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：从一年，一个月和一天获得一个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的实例。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parse(</a:t>
            </a: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CharSequence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text)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：从一个文本字符串（如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2024-09-01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获取一个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的实例。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getYear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：获取年份字段。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getMonth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：使用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Month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枚举获取月份字段。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getDayOfMonth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():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获取月份中的日。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plusDays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(long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days):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添加指定的天数。</a:t>
            </a:r>
          </a:p>
          <a:p>
            <a:pPr marL="171450" lvl="1" indent="-171450">
              <a:lnSpc>
                <a:spcPct val="125000"/>
              </a:lnSpc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minusDays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(long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days): 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减去指定的天数。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72896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7474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7-9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类的相关方法的使用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 smtClean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 smtClean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java.time.LocalDate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java.time.format.DateTimeFormatter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Demo0709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</a:t>
            </a:r>
            <a:r>
              <a:rPr lang="en-US" altLang="zh-CN" sz="1000" b="1" dirty="0" smtClean="0">
                <a:solidFill>
                  <a:srgbClr val="3F7F5F"/>
                </a:solidFill>
                <a:latin typeface="Consolas"/>
              </a:rPr>
              <a:t>stub</a:t>
            </a:r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获取当前日期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LocalDate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today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LocalDate.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now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系统当前日期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today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指定某个日期，创建</a:t>
            </a:r>
            <a:r>
              <a:rPr lang="en-US" altLang="zh-CN" sz="1000" dirty="0" err="1">
                <a:solidFill>
                  <a:srgbClr val="3F7F5F"/>
                </a:solidFill>
                <a:latin typeface="Consolas"/>
              </a:rPr>
              <a:t>LocalDate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实例</a:t>
            </a:r>
          </a:p>
          <a:p>
            <a:pPr lvl="1"/>
            <a:r>
              <a:rPr lang="it-IT" altLang="zh-CN" sz="1000" dirty="0">
                <a:solidFill>
                  <a:srgbClr val="000000"/>
                </a:solidFill>
                <a:latin typeface="Consolas"/>
              </a:rPr>
              <a:t>LocalDate </a:t>
            </a:r>
            <a:r>
              <a:rPr lang="it-IT" altLang="zh-CN" sz="1000" dirty="0">
                <a:solidFill>
                  <a:srgbClr val="6A3E3E"/>
                </a:solidFill>
                <a:latin typeface="Consolas"/>
              </a:rPr>
              <a:t>specificDate</a:t>
            </a:r>
            <a:r>
              <a:rPr lang="it-IT" altLang="zh-CN" sz="1000" dirty="0">
                <a:solidFill>
                  <a:srgbClr val="000000"/>
                </a:solidFill>
                <a:latin typeface="Consolas"/>
              </a:rPr>
              <a:t> = LocalDate.</a:t>
            </a:r>
            <a:r>
              <a:rPr lang="it-IT" altLang="zh-CN" sz="1000" i="1" dirty="0">
                <a:solidFill>
                  <a:srgbClr val="000000"/>
                </a:solidFill>
                <a:latin typeface="Consolas"/>
              </a:rPr>
              <a:t>of(2023, 8, 5);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指定日期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specificDate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增加天数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LocalDate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nextWeek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specificDate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.plusDays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(7);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下一周的日期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nextWeek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减少月份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LocalDate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previousMonth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specificDate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.minusMonths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(1);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前一个月的日期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previousMonth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获取年份、月份和月份中的天数</a:t>
            </a:r>
          </a:p>
          <a:p>
            <a:pPr lvl="1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year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specificDate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.getYear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month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specificDate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.getMonthValue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dayOfMonth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specificDate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.getDayOfMonth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year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", 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月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month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", 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日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dayOfMonth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格式化日期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formattedDate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specificDate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.format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DateTimeFormatter.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ofPattern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i="1" dirty="0" err="1">
                <a:solidFill>
                  <a:srgbClr val="2A00FF"/>
                </a:solidFill>
                <a:latin typeface="Consolas"/>
              </a:rPr>
              <a:t>yyyy</a:t>
            </a:r>
            <a:r>
              <a:rPr lang="en-US" altLang="zh-CN" sz="1000" i="1" dirty="0">
                <a:solidFill>
                  <a:srgbClr val="2A00FF"/>
                </a:solidFill>
                <a:latin typeface="Consolas"/>
              </a:rPr>
              <a:t>-MM-</a:t>
            </a:r>
            <a:r>
              <a:rPr lang="en-US" altLang="zh-CN" sz="1000" i="1" dirty="0" err="1">
                <a:solidFill>
                  <a:srgbClr val="2A00FF"/>
                </a:solidFill>
                <a:latin typeface="Consolas"/>
              </a:rPr>
              <a:t>dd</a:t>
            </a:r>
            <a:r>
              <a:rPr lang="en-US" altLang="zh-CN" sz="10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1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格式化日期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formattedDate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}}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508104" y="1635892"/>
            <a:ext cx="2764110" cy="129223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72541707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8238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LocalTime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LocalTime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是一个不可变的日期时间对象，代表一个时间，实例中表示小时、分钟和秒。下面详细讲解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LocalTime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类的常用方法。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getHour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：获取小时字段。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getMinute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：获取分钟字段。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getSecond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：获取秒字段。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getNano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：获取纳秒字段。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now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：从默认时区的系统时钟获取当前时间。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of(</a:t>
            </a: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hour,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minute,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second)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：从一小时，一分钟和秒钟获得一个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LocalTime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的实例。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00159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String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26858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7-1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对这两种实例化方式进行说明。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Demo0701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dirty="0" err="1">
                <a:solidFill>
                  <a:srgbClr val="2A00FF"/>
                </a:solidFill>
                <a:latin typeface="Consolas"/>
              </a:rPr>
              <a:t>StringDemo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s2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dirty="0" err="1">
                <a:solidFill>
                  <a:srgbClr val="2A00FF"/>
                </a:solidFill>
                <a:latin typeface="Consolas"/>
              </a:rPr>
              <a:t>StringDemo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s3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s2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s4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StringDemo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s5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 err="1">
                <a:solidFill>
                  <a:srgbClr val="2A00FF"/>
                </a:solidFill>
                <a:latin typeface="Consolas"/>
              </a:rPr>
              <a:t>StringDemo</a:t>
            </a:r>
            <a:r>
              <a:rPr lang="en-US" altLang="zh-CN" sz="10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"s1 = 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s1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"s2 = 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s2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"s3 = 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s3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"s4 = 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s4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"s5 = 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s5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endParaRPr lang="en-US" altLang="zh-CN" sz="1000" b="1" dirty="0">
              <a:solidFill>
                <a:srgbClr val="000000"/>
              </a:solidFill>
              <a:latin typeface="Consolas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/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运行结果：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2881630" y="3623146"/>
            <a:ext cx="3380740" cy="14090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798199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1560" y="659677"/>
            <a:ext cx="7980680" cy="47474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7-10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LocalTime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类的相关方法的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java.time.LocalTime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java.time.format.DateTimeFormatter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Demo0710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 smtClean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获取系统当前时间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now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LocalTime.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now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系统当前时间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now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通过指定的小时、分钟、秒数据，创建</a:t>
            </a:r>
            <a:r>
              <a:rPr lang="en-US" altLang="zh-CN" sz="1000" dirty="0" err="1">
                <a:solidFill>
                  <a:srgbClr val="3F7F5F"/>
                </a:solidFill>
                <a:latin typeface="Consolas"/>
              </a:rPr>
              <a:t>LocalTime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实例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specificTime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LocalTime.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of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(12, 45, 30);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指定时间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specificTime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加上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2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小时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later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specificTime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.plusHours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(2);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稍后时间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later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减去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30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分钟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earlier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later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.minusMinutes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(30);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提早时间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earlier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获取小时、分钟和秒</a:t>
            </a: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hour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specificTime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.getHour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minute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specificTime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.getMinute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second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specificTime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.getSecond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小时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hour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", 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分钟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minute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", 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秒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second</a:t>
            </a:r>
            <a:r>
              <a:rPr lang="en-US" altLang="zh-CN" sz="1000" b="1" i="1" dirty="0" smtClean="0">
                <a:solidFill>
                  <a:srgbClr val="000000"/>
                </a:solidFill>
                <a:latin typeface="Consolas"/>
              </a:rPr>
              <a:t>);</a:t>
            </a:r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格式化时间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formattedTime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specificTime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.format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DateTimeFormatter.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ofPattern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i="1" dirty="0" err="1">
                <a:solidFill>
                  <a:srgbClr val="2A00FF"/>
                </a:solidFill>
                <a:latin typeface="Consolas"/>
              </a:rPr>
              <a:t>HH:mm:ss</a:t>
            </a:r>
            <a:r>
              <a:rPr lang="en-US" altLang="zh-CN" sz="10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格式化后时间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formattedTime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10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5580112" y="1419622"/>
            <a:ext cx="2971980" cy="13681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8945031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4391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LocalDateTime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LocalDateTime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是一个不可变的日期时间对象，代表日期时间，表示为年、月、日、小时、分钟、秒。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LocalDateTime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类也拥有很多方法，下面介绍几个常用的方法。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getHour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：获取小时字段。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getYear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：获取年字段。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of(</a:t>
            </a:r>
            <a:r>
              <a:rPr lang="en-US" altLang="zh-CN" sz="12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year,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month,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dayOfMonth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hour,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minute,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second)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：从年、月、日、小时、分钟和秒，获得 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LocalDateTime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的实例，将纳秒设置为零。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en-US" altLang="zh-CN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now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：从默认时区的系统时钟获取当前的日期时间。</a:t>
            </a:r>
            <a:endParaRPr lang="zh-CN" altLang="en-US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21849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日期与时间类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11560" y="659677"/>
            <a:ext cx="7980680" cy="397801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7-11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来说明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LocalDateTime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类的相关方法的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java.time.LocalDate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java.time.LocalDateTime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java.time.LocalTime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Demo0711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获取本地日期和时间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LocalDateTime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now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LocalDateTime.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now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当前的日期与时间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now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指定某个日期和时间，创建</a:t>
            </a:r>
            <a:r>
              <a:rPr lang="en-US" altLang="zh-CN" sz="1000" dirty="0" err="1">
                <a:solidFill>
                  <a:srgbClr val="3F7F5F"/>
                </a:solidFill>
                <a:latin typeface="Consolas"/>
              </a:rPr>
              <a:t>LocalDateTime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实例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LocalDateTime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specificDateTime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LocalDateTime.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of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LocalDate.of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(2023, 6, 18), 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LocalTime.of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(10, 25, 45));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指定的日期与时间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specificDateTime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year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now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.getYear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年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year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hour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now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.getHour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小时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hour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10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148064" y="3633452"/>
            <a:ext cx="3296925" cy="115011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5046926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包装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74745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的包装类是用于封装基本数据类型的类，它们提供了将基本数据类型转换为对象的能力，从而使得基本类型可以使用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的面向对象特性，如方法调用、异常处理和泛型。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）包装类基本分类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为每个基本数据类型都提供了一个对应的包装类，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endParaRPr lang="en-US" altLang="zh-CN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endParaRPr lang="en-US" altLang="zh-CN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从表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7.3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中可以看出，除了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类型，其他基本类型的包装类名字全部是基本类型名首字母大写。包装类根据继承关系，可以分为对象型包装类和数值型包装类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型包装类（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Object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直接子类）：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Character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Boolean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marL="171450" lvl="1" indent="-1714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数值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型包装类（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Number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直接子类）：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Byte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Short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Integer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Float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Double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Long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Number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是一个抽象类，里面一共定义了六个操作方法：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intValue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doubleValue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floatValue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byteValue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shortValue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2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longValue</a:t>
            </a:r>
            <a:r>
              <a:rPr lang="en-US" altLang="zh-CN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5807790"/>
              </p:ext>
            </p:extLst>
          </p:nvPr>
        </p:nvGraphicFramePr>
        <p:xfrm>
          <a:off x="2339753" y="1995686"/>
          <a:ext cx="4608511" cy="15793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5058"/>
                <a:gridCol w="1762937"/>
                <a:gridCol w="1790516"/>
              </a:tblGrid>
              <a:tr h="175364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 dirty="0">
                          <a:effectLst/>
                        </a:rPr>
                        <a:t>序号</a:t>
                      </a:r>
                      <a:endParaRPr lang="zh-CN" sz="9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基本类型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zh-CN" sz="900" kern="100">
                          <a:effectLst/>
                        </a:rPr>
                        <a:t>包装类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</a:tr>
              <a:tr h="17550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1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byte</a:t>
                      </a:r>
                      <a:endParaRPr lang="zh-CN" sz="9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Byte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</a:tr>
              <a:tr h="17550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2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short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Short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</a:tr>
              <a:tr h="17550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3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int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Integer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</a:tr>
              <a:tr h="17550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4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long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Long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</a:tr>
              <a:tr h="17550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5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float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Float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</a:tr>
              <a:tr h="17550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6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double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Double</a:t>
                      </a:r>
                      <a:endParaRPr lang="zh-CN" sz="9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</a:tr>
              <a:tr h="17550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7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char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Character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</a:tr>
              <a:tr h="175501"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8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</a:rPr>
                        <a:t>boolean</a:t>
                      </a:r>
                      <a:endParaRPr lang="zh-CN" sz="9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</a:rPr>
                        <a:t>Boolean</a:t>
                      </a:r>
                      <a:endParaRPr lang="zh-CN" sz="9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0125" marR="6012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792671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包装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4396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装箱与拆箱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操作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了解包装类的基本概念与分类后，包装类有一组非常重要的操作，就是装箱与拆箱。这一组操作实现了基本数据类型与包装类类型的相互转化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lvl="1" indent="-2857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装箱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操作：指将基本数据类型转换为对应的包装类对象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lvl="1" indent="-285750">
              <a:lnSpc>
                <a:spcPct val="125000"/>
              </a:lnSpc>
              <a:spcAft>
                <a:spcPts val="588"/>
              </a:spcAft>
              <a:buFont typeface="Arial" pitchFamily="34" charset="0"/>
              <a:buChar char="•"/>
            </a:pP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拆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箱操作：是装箱操作的一个反过程，从包装类之中取出被包装的数据，也就是将包装类对象转换回基本数据类型</a:t>
            </a:r>
            <a:r>
              <a:rPr lang="zh-CN" altLang="en-US" sz="12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</a:t>
            </a:r>
            <a:endParaRPr lang="en-US" altLang="zh-CN" sz="12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拆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箱操作就是利用从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Number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类中继承而来的一系列：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xxxValue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方法完成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7-12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来了解拆箱与装箱的过程。</a:t>
            </a: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</a:t>
            </a:r>
            <a:r>
              <a:rPr lang="en-US" altLang="zh-CN" sz="1000" b="1" dirty="0" smtClean="0">
                <a:solidFill>
                  <a:srgbClr val="000000"/>
                </a:solidFill>
                <a:latin typeface="Consolas"/>
              </a:rPr>
              <a:t>;</a:t>
            </a:r>
            <a:endParaRPr lang="zh-CN" altLang="en-US" sz="1000" dirty="0">
              <a:latin typeface="Consolas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Demo0712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自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Java5.0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版本后，装箱与拆箱过程可以自动完成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Integer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obj1</a:t>
            </a:r>
            <a:r>
              <a:rPr lang="zh-CN" altLang="en-US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= 15; </a:t>
            </a:r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dirty="0">
                <a:solidFill>
                  <a:srgbClr val="3F7F5F"/>
                </a:solidFill>
                <a:latin typeface="Consolas"/>
              </a:rPr>
              <a:t>自动装箱，将基本数据类型装箱，成为包装类对象</a:t>
            </a: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obj1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 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自动拆箱，包装类</a:t>
            </a:r>
            <a:r>
              <a:rPr lang="en-US" altLang="zh-CN" sz="1000" b="1" u="sng" dirty="0" err="1">
                <a:solidFill>
                  <a:srgbClr val="3F7F5F"/>
                </a:solidFill>
                <a:latin typeface="Consolas"/>
              </a:rPr>
              <a:t>obj</a:t>
            </a:r>
            <a:r>
              <a:rPr lang="zh-CN" altLang="en-US" sz="1000" b="1" u="sng" dirty="0">
                <a:solidFill>
                  <a:srgbClr val="3F7F5F"/>
                </a:solidFill>
                <a:latin typeface="Consolas"/>
              </a:rPr>
              <a:t>对象调用</a:t>
            </a:r>
            <a:r>
              <a:rPr lang="en-US" altLang="zh-CN" sz="1000" b="1" u="sng" dirty="0" err="1">
                <a:solidFill>
                  <a:srgbClr val="3F7F5F"/>
                </a:solidFill>
                <a:latin typeface="Consolas"/>
              </a:rPr>
              <a:t>intValue</a:t>
            </a:r>
            <a:r>
              <a:rPr lang="en-US" altLang="zh-CN" sz="1000" b="1" u="sng" dirty="0">
                <a:solidFill>
                  <a:srgbClr val="3F7F5F"/>
                </a:solidFill>
                <a:latin typeface="Consolas"/>
              </a:rPr>
              <a:t>()</a:t>
            </a:r>
            <a:r>
              <a:rPr lang="zh-CN" altLang="en-US" sz="1000" b="1" u="sng" dirty="0">
                <a:solidFill>
                  <a:srgbClr val="3F7F5F"/>
                </a:solidFill>
                <a:latin typeface="Consolas"/>
              </a:rPr>
              <a:t>方法，将其整型数据</a:t>
            </a:r>
            <a:r>
              <a:rPr lang="zh-CN" altLang="en-US" sz="1000" b="1" u="sng" dirty="0" smtClean="0">
                <a:solidFill>
                  <a:srgbClr val="3F7F5F"/>
                </a:solidFill>
                <a:latin typeface="Consolas"/>
              </a:rPr>
              <a:t>取出</a:t>
            </a:r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Double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obj2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2.7;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double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obj2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.doubleValue();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显示调用</a:t>
            </a:r>
            <a:r>
              <a:rPr lang="en-US" altLang="zh-CN" sz="1000" b="1" dirty="0" err="1">
                <a:solidFill>
                  <a:srgbClr val="3F7F5F"/>
                </a:solidFill>
                <a:latin typeface="Consolas"/>
              </a:rPr>
              <a:t>doubleValue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()</a:t>
            </a:r>
            <a:r>
              <a:rPr lang="zh-CN" altLang="en-US" sz="1000" b="1" dirty="0">
                <a:solidFill>
                  <a:srgbClr val="3F7F5F"/>
                </a:solidFill>
                <a:latin typeface="Consolas"/>
              </a:rPr>
              <a:t>方法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"d*t = 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d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 * 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5940152" y="4269382"/>
            <a:ext cx="2857634" cy="85772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29272575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7.5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包装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270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数据类型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转换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在包装类的常用的便是它的数据转换功能，可以使用包装类中的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parseXxx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类型数据转换成基本类型数据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ch07;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Demo0713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=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"186"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Integer.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parseInt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1000" b="1" i="1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b="1" i="1" dirty="0">
                <a:solidFill>
                  <a:srgbClr val="3F7F5F"/>
                </a:solidFill>
                <a:latin typeface="Consolas"/>
              </a:rPr>
              <a:t>将字符串</a:t>
            </a:r>
            <a:r>
              <a:rPr lang="en-US" altLang="zh-CN" sz="1000" b="1" i="1" dirty="0">
                <a:solidFill>
                  <a:srgbClr val="3F7F5F"/>
                </a:solidFill>
                <a:latin typeface="Consolas"/>
              </a:rPr>
              <a:t>str1</a:t>
            </a:r>
            <a:r>
              <a:rPr lang="zh-CN" altLang="en-US" sz="1000" b="1" i="1" dirty="0">
                <a:solidFill>
                  <a:srgbClr val="3F7F5F"/>
                </a:solidFill>
                <a:latin typeface="Consolas"/>
              </a:rPr>
              <a:t>转换为整型数据</a:t>
            </a:r>
          </a:p>
          <a:p>
            <a:pPr lvl="2"/>
            <a:endParaRPr lang="zh-CN" altLang="en-US" sz="1000" dirty="0">
              <a:latin typeface="Consolas"/>
            </a:endParaRPr>
          </a:p>
          <a:p>
            <a:pPr lvl="2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000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=</a:t>
            </a:r>
            <a:r>
              <a:rPr lang="en-US" altLang="zh-CN" sz="1000" dirty="0">
                <a:solidFill>
                  <a:srgbClr val="2A00FF"/>
                </a:solidFill>
                <a:latin typeface="Consolas"/>
              </a:rPr>
              <a:t>"2.3"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double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6A3E3E"/>
                </a:solidFill>
                <a:latin typeface="Consolas"/>
              </a:rPr>
              <a:t>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=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Double.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parseDouble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1000" b="1" i="1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000" b="1" i="1" dirty="0">
                <a:solidFill>
                  <a:srgbClr val="3F7F5F"/>
                </a:solidFill>
                <a:latin typeface="Consolas"/>
              </a:rPr>
              <a:t>将字符串</a:t>
            </a:r>
            <a:r>
              <a:rPr lang="en-US" altLang="zh-CN" sz="1000" b="1" i="1" dirty="0">
                <a:solidFill>
                  <a:srgbClr val="3F7F5F"/>
                </a:solidFill>
                <a:latin typeface="Consolas"/>
              </a:rPr>
              <a:t>str2</a:t>
            </a:r>
            <a:r>
              <a:rPr lang="zh-CN" altLang="en-US" sz="1000" b="1" i="1" dirty="0">
                <a:solidFill>
                  <a:srgbClr val="3F7F5F"/>
                </a:solidFill>
                <a:latin typeface="Consolas"/>
              </a:rPr>
              <a:t>转换为浮点型数据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"t + d = "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+(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+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d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</a:t>
            </a:r>
          </a:p>
          <a:p>
            <a:endParaRPr lang="en-US" altLang="zh-CN" sz="1000" b="1" dirty="0">
              <a:solidFill>
                <a:srgbClr val="000000"/>
              </a:solidFill>
              <a:latin typeface="Consolas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运行结果：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153132" y="3867894"/>
            <a:ext cx="2837736" cy="88943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0003068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面向对象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</a:t>
            </a: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98697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观察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运行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结果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进行不难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发现，它们的运行结果是一致的，那么各个对象的字符串值在内存中的存储也是一致的吗？下面就针对这两种方式对字符串在内存中的存储进行简单剖析。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在内存中维护了一个字符串池，它是在堆内存中一个存放字符串常量的特殊区域。当通过字符串字面量创建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对象时（如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s1 = "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StringDemo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";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），如果该字符串已经存在于字符串池中，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将不会创建新的对象，而是返回已存在对象的引用。这有助于减少重复字符串的内存占用。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而当使用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new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关键字创建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对象（如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s4 = new String("Hello");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），无论字符串池中是否存在，都会在堆内存中创建一个新的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对象，而不会利用字符串池。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综上所述，在这两种情况下，虽然字符串的值是一致的，但在内存中存储的位置却有可能不相同，两种方式字符串对象内存情况如图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所示。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5445896"/>
              </p:ext>
            </p:extLst>
          </p:nvPr>
        </p:nvGraphicFramePr>
        <p:xfrm>
          <a:off x="5076056" y="3378012"/>
          <a:ext cx="3240360" cy="176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Visio" r:id="rId3" imgW="5470803" imgH="2986904" progId="Visio.Drawing.11">
                  <p:embed/>
                </p:oleObj>
              </mc:Choice>
              <mc:Fallback>
                <p:oleObj name="Visio" r:id="rId3" imgW="5470803" imgH="298690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056" y="3378012"/>
                        <a:ext cx="3240360" cy="17654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81660" y="3723878"/>
            <a:ext cx="4350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注意：</a:t>
            </a:r>
            <a:endParaRPr lang="en-US" altLang="zh-CN" sz="1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zh-CN" sz="1200" b="1" i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尽管</a:t>
            </a:r>
            <a:r>
              <a:rPr lang="zh-CN" altLang="zh-CN" sz="1200" b="1" i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两种方式都能创建</a:t>
            </a:r>
            <a:r>
              <a:rPr lang="en-US" altLang="zh-CN" sz="1200" b="1" i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String</a:t>
            </a:r>
            <a:r>
              <a:rPr lang="zh-CN" altLang="zh-CN" sz="1200" b="1" i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，但在大多数情况下，推荐使用字符串字面量的方式，因为它更高效，能充分利用字符串常量池来避免不必要的对象创建，特别是在字符串内容重复出现的情况下。在实际应用中，我们通常关心的是字符串的内容是否相等，而不是它们是否指向同一个对象。</a:t>
            </a:r>
            <a:endParaRPr lang="zh-CN" altLang="en-US" sz="1200" b="1" i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1798484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String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37169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7.1.2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串连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串连接是在编程中常见的操作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尤其是在处理文本数据时。 下面介绍两种最为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常用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的字符串连接方法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加号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）运算符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直观的方法是使用加号运算符来连接字符串，在这里加号不再是数学意义上的加法运算符，而是字符串连接符。这种方法简单易懂，但是当在循环中进行大量字符串连接时，性能可能会受到影响，因为每次连接都会创建一个新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对象，这会导致内存分配和垃圾回收的压力。示例代码如下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"World"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>
                <a:solidFill>
                  <a:srgbClr val="6A3E3E"/>
                </a:solidFill>
                <a:latin typeface="Consolas"/>
              </a:rPr>
              <a:t>result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 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1200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; 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结果是 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"Hello World"</a:t>
            </a:r>
            <a:endParaRPr lang="zh-CN" altLang="en-US" sz="1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39167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String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857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StringBuilder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类的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append()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当需要在循环中进行大量字符串连接时，使用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StringBuilder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（非线程安全）或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StringBuffer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（线程安全）类会更加高效。这两种类都提供了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append()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方法来添加更多的字符串，而不会像使用加号那样频繁创建新的对象。示例代码如下：</a:t>
            </a:r>
          </a:p>
          <a:p>
            <a:pPr lvl="1"/>
            <a:r>
              <a:rPr lang="en-US" altLang="zh-CN" sz="1200" dirty="0" err="1">
                <a:solidFill>
                  <a:srgbClr val="000000"/>
                </a:solidFill>
                <a:latin typeface="Consolas"/>
              </a:rPr>
              <a:t>StringBuilder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dirty="0" err="1">
                <a:solidFill>
                  <a:srgbClr val="6A3E3E"/>
                </a:solidFill>
                <a:latin typeface="Consolas"/>
              </a:rPr>
              <a:t>sb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 err="1">
                <a:solidFill>
                  <a:srgbClr val="000000"/>
                </a:solidFill>
                <a:latin typeface="Consolas"/>
              </a:rPr>
              <a:t>StringBuilder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1200" dirty="0" err="1">
                <a:solidFill>
                  <a:srgbClr val="6A3E3E"/>
                </a:solidFill>
                <a:latin typeface="Consolas"/>
              </a:rPr>
              <a:t>sb</a:t>
            </a:r>
            <a:r>
              <a:rPr lang="en-US" altLang="zh-CN" sz="1200" dirty="0" err="1">
                <a:solidFill>
                  <a:srgbClr val="000000"/>
                </a:solidFill>
                <a:latin typeface="Consolas"/>
              </a:rPr>
              <a:t>.append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).append(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 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).append(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"World"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u="sng" dirty="0">
                <a:solidFill>
                  <a:srgbClr val="6A3E3E"/>
                </a:solidFill>
                <a:latin typeface="Consolas"/>
              </a:rPr>
              <a:t>result</a:t>
            </a:r>
            <a:r>
              <a:rPr lang="en-US" altLang="zh-CN" sz="1200" u="sng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u="sng" dirty="0" err="1">
                <a:solidFill>
                  <a:srgbClr val="6A3E3E"/>
                </a:solidFill>
                <a:latin typeface="Consolas"/>
              </a:rPr>
              <a:t>sb</a:t>
            </a:r>
            <a:r>
              <a:rPr lang="en-US" altLang="zh-CN" sz="1200" u="sng" dirty="0" err="1">
                <a:solidFill>
                  <a:srgbClr val="000000"/>
                </a:solidFill>
                <a:latin typeface="Consolas"/>
              </a:rPr>
              <a:t>.toString</a:t>
            </a:r>
            <a:r>
              <a:rPr lang="en-US" altLang="zh-CN" sz="1200" u="sng" dirty="0">
                <a:solidFill>
                  <a:srgbClr val="000000"/>
                </a:solidFill>
                <a:latin typeface="Consolas"/>
              </a:rPr>
              <a:t>(); </a:t>
            </a:r>
          </a:p>
          <a:p>
            <a:pPr lvl="1"/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结果是 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"Hello World"</a:t>
            </a:r>
          </a:p>
          <a:p>
            <a:pPr lvl="1"/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在这里将</a:t>
            </a:r>
            <a:r>
              <a:rPr lang="en-US" altLang="zh-CN" sz="1200" dirty="0" err="1">
                <a:solidFill>
                  <a:srgbClr val="3F7F5F"/>
                </a:solidFill>
                <a:latin typeface="Consolas"/>
              </a:rPr>
              <a:t>StringBuilder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对象通过</a:t>
            </a:r>
            <a:r>
              <a:rPr lang="en-US" altLang="zh-CN" sz="1200" dirty="0" err="1">
                <a:solidFill>
                  <a:srgbClr val="3F7F5F"/>
                </a:solidFill>
                <a:latin typeface="Consolas"/>
              </a:rPr>
              <a:t>toString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（）方法转换成字符串</a:t>
            </a:r>
          </a:p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433095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String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02571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7.1.3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字符串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的比较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比较字符串通常涉及到比较两个字符串的内容是否相等，或者比较它们对象的引用是否相同，以及比较它们在字典顺序上的相对位置。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）“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==”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==”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在前面章节中是关系运算符的一种，主要用于判断数值是否相等；在本节应用在字符串比较中，用来比较两个字符串对象的引用是否相等，也就是判断两个对象的内存地址是否相等。示例代码如下：</a:t>
            </a:r>
          </a:p>
          <a:p>
            <a:pPr lvl="1"/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200" dirty="0" err="1">
                <a:solidFill>
                  <a:srgbClr val="3F7F5F"/>
                </a:solidFill>
                <a:latin typeface="Consolas"/>
              </a:rPr>
              <a:t>strA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、</a:t>
            </a:r>
            <a:r>
              <a:rPr lang="en-US" altLang="zh-CN" sz="1200" dirty="0" err="1">
                <a:solidFill>
                  <a:srgbClr val="3F7F5F"/>
                </a:solidFill>
                <a:latin typeface="Consolas"/>
              </a:rPr>
              <a:t>strB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对象共用字符串池中同一个字符串字面量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"Hello"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 err="1">
                <a:solidFill>
                  <a:srgbClr val="6A3E3E"/>
                </a:solidFill>
                <a:latin typeface="Consolas"/>
              </a:rPr>
              <a:t>strA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 err="1">
                <a:solidFill>
                  <a:srgbClr val="6A3E3E"/>
                </a:solidFill>
                <a:latin typeface="Consolas"/>
              </a:rPr>
              <a:t>strB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; </a:t>
            </a:r>
          </a:p>
          <a:p>
            <a:pPr lvl="1"/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在堆内存中，分别为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str1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与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str2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对象开陪内存空间，并赋值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"Hello"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1200" b="1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1200" b="1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); </a:t>
            </a:r>
          </a:p>
          <a:p>
            <a:pPr lvl="1"/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boolean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b1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 = (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 == 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); </a:t>
            </a:r>
            <a:r>
              <a:rPr lang="en-US" altLang="zh-CN" sz="1200" b="1" u="sng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b="1" u="sng" dirty="0">
                <a:solidFill>
                  <a:srgbClr val="3F7F5F"/>
                </a:solidFill>
                <a:latin typeface="Consolas"/>
              </a:rPr>
              <a:t>结果为 </a:t>
            </a:r>
            <a:r>
              <a:rPr lang="en-US" altLang="zh-CN" sz="1200" b="1" u="sng" dirty="0">
                <a:solidFill>
                  <a:srgbClr val="3F7F5F"/>
                </a:solidFill>
                <a:latin typeface="Consolas"/>
              </a:rPr>
              <a:t>false</a:t>
            </a:r>
            <a:r>
              <a:rPr lang="zh-CN" altLang="en-US" sz="1200" b="1" u="sng" dirty="0">
                <a:solidFill>
                  <a:srgbClr val="3F7F5F"/>
                </a:solidFill>
                <a:latin typeface="Consolas"/>
              </a:rPr>
              <a:t>，因为它们是不同的对象</a:t>
            </a:r>
          </a:p>
          <a:p>
            <a:pPr lvl="1"/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boolean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b2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 = (</a:t>
            </a:r>
            <a:r>
              <a:rPr lang="en-US" altLang="zh-CN" sz="1200" b="1" u="sng" dirty="0" err="1">
                <a:solidFill>
                  <a:srgbClr val="6A3E3E"/>
                </a:solidFill>
                <a:latin typeface="Consolas"/>
              </a:rPr>
              <a:t>strA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 == </a:t>
            </a:r>
            <a:r>
              <a:rPr lang="en-US" altLang="zh-CN" sz="1200" b="1" u="sng" dirty="0" err="1">
                <a:solidFill>
                  <a:srgbClr val="6A3E3E"/>
                </a:solidFill>
                <a:latin typeface="Consolas"/>
              </a:rPr>
              <a:t>strB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); </a:t>
            </a:r>
            <a:r>
              <a:rPr lang="en-US" altLang="zh-CN" sz="1200" b="1" u="sng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b="1" u="sng" dirty="0">
                <a:solidFill>
                  <a:srgbClr val="3F7F5F"/>
                </a:solidFill>
                <a:latin typeface="Consolas"/>
              </a:rPr>
              <a:t>结果为 </a:t>
            </a:r>
            <a:r>
              <a:rPr lang="en-US" altLang="zh-CN" sz="1200" b="1" u="sng" dirty="0" err="1">
                <a:solidFill>
                  <a:srgbClr val="3F7F5F"/>
                </a:solidFill>
                <a:latin typeface="Consolas"/>
              </a:rPr>
              <a:t>ture</a:t>
            </a:r>
            <a:r>
              <a:rPr lang="zh-CN" altLang="en-US" sz="1200" b="1" u="sng" dirty="0">
                <a:solidFill>
                  <a:srgbClr val="3F7F5F"/>
                </a:solidFill>
                <a:latin typeface="Consolas"/>
              </a:rPr>
              <a:t>，因为它们是相同的对象</a:t>
            </a:r>
            <a:endParaRPr lang="zh-CN" altLang="en-US" sz="1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08919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String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8730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）“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==”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运算符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方法描述：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boolean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equals(Object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anObject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equals()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方法用于比较两个字符串的内容是否相等（区分大小写），不考虑它们是否是同一个对象。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 err="1">
                <a:solidFill>
                  <a:srgbClr val="6A3E3E"/>
                </a:solidFill>
                <a:latin typeface="Consolas"/>
              </a:rPr>
              <a:t>strA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 err="1">
                <a:solidFill>
                  <a:srgbClr val="6A3E3E"/>
                </a:solidFill>
                <a:latin typeface="Consolas"/>
              </a:rPr>
              <a:t>strB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1200" b="1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1200" b="1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boolean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b1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.equals(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str2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); </a:t>
            </a:r>
          </a:p>
          <a:p>
            <a:pPr lvl="1"/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boolean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b2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u="sng" dirty="0" err="1">
                <a:solidFill>
                  <a:srgbClr val="6A3E3E"/>
                </a:solidFill>
                <a:latin typeface="Consolas"/>
              </a:rPr>
              <a:t>strA</a:t>
            </a:r>
            <a:r>
              <a:rPr lang="en-US" altLang="zh-CN" sz="1200" b="1" u="sng" dirty="0" err="1">
                <a:solidFill>
                  <a:srgbClr val="000000"/>
                </a:solidFill>
                <a:latin typeface="Consolas"/>
              </a:rPr>
              <a:t>.equals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200" b="1" u="sng" dirty="0" err="1">
                <a:solidFill>
                  <a:srgbClr val="6A3E3E"/>
                </a:solidFill>
                <a:latin typeface="Consolas"/>
              </a:rPr>
              <a:t>strB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); </a:t>
            </a:r>
          </a:p>
          <a:p>
            <a:pPr lvl="1"/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boolean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b3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b="1" u="sng" dirty="0" err="1">
                <a:solidFill>
                  <a:srgbClr val="6A3E3E"/>
                </a:solidFill>
                <a:latin typeface="Consolas"/>
              </a:rPr>
              <a:t>strA</a:t>
            </a:r>
            <a:r>
              <a:rPr lang="en-US" altLang="zh-CN" sz="1200" b="1" u="sng" dirty="0" err="1">
                <a:solidFill>
                  <a:srgbClr val="000000"/>
                </a:solidFill>
                <a:latin typeface="Consolas"/>
              </a:rPr>
              <a:t>.equals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str1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以上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b1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、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b2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以及</a:t>
            </a:r>
            <a:r>
              <a:rPr lang="en-US" altLang="zh-CN" sz="1200" dirty="0">
                <a:solidFill>
                  <a:srgbClr val="3F7F5F"/>
                </a:solidFill>
                <a:latin typeface="Consolas"/>
              </a:rPr>
              <a:t>b3</a:t>
            </a:r>
            <a:r>
              <a:rPr lang="zh-CN" altLang="en-US" sz="1200" dirty="0">
                <a:solidFill>
                  <a:srgbClr val="3F7F5F"/>
                </a:solidFill>
                <a:latin typeface="Consolas"/>
              </a:rPr>
              <a:t>结果都为 </a:t>
            </a:r>
            <a:r>
              <a:rPr lang="en-US" altLang="zh-CN" sz="1200" u="sng" dirty="0" err="1">
                <a:solidFill>
                  <a:srgbClr val="3F7F5F"/>
                </a:solidFill>
                <a:latin typeface="Consolas"/>
              </a:rPr>
              <a:t>ture</a:t>
            </a:r>
            <a:r>
              <a:rPr lang="zh-CN" altLang="en-US" sz="1200" u="sng" dirty="0">
                <a:solidFill>
                  <a:srgbClr val="3F7F5F"/>
                </a:solidFill>
                <a:latin typeface="Consolas"/>
              </a:rPr>
              <a:t>，因为它们的内容都相同</a:t>
            </a:r>
            <a:endParaRPr lang="zh-CN" altLang="en-US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03884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7.1 String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6043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compareTo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</a:t>
            </a:r>
            <a:endParaRPr lang="zh-CN" altLang="en-US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方法描述：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public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compareTo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(String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anotherString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compareTo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方法用于比较两个字符串在字典顺序上的相对位置。如果字符串相等，返回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；如果当前字符串在字典顺序上位于参数字符串之前，返回负数；如果当前字符串在字典顺序上位于参数字符串之后，返回正数。示例代码如下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 err="1">
                <a:solidFill>
                  <a:srgbClr val="6A3E3E"/>
                </a:solidFill>
                <a:latin typeface="Consolas"/>
              </a:rPr>
              <a:t>strA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1200" dirty="0" err="1">
                <a:solidFill>
                  <a:srgbClr val="6A3E3E"/>
                </a:solidFill>
                <a:latin typeface="Consolas"/>
              </a:rPr>
              <a:t>strB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200" dirty="0">
                <a:solidFill>
                  <a:srgbClr val="2A00FF"/>
                </a:solidFill>
                <a:latin typeface="Consolas"/>
              </a:rPr>
              <a:t>"hello"</a:t>
            </a:r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12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u="sng" dirty="0">
                <a:solidFill>
                  <a:srgbClr val="6A3E3E"/>
                </a:solidFill>
                <a:latin typeface="Consolas"/>
              </a:rPr>
              <a:t>result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=</a:t>
            </a:r>
            <a:r>
              <a:rPr lang="en-US" altLang="zh-CN" sz="1200" b="1" u="sng" dirty="0" err="1">
                <a:solidFill>
                  <a:srgbClr val="6A3E3E"/>
                </a:solidFill>
                <a:latin typeface="Consolas"/>
              </a:rPr>
              <a:t>strA</a:t>
            </a:r>
            <a:r>
              <a:rPr lang="en-US" altLang="zh-CN" sz="1200" b="1" u="sng" dirty="0" err="1">
                <a:solidFill>
                  <a:srgbClr val="000000"/>
                </a:solidFill>
                <a:latin typeface="Consolas"/>
              </a:rPr>
              <a:t>.compareTo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200" b="1" u="sng" dirty="0" err="1">
                <a:solidFill>
                  <a:srgbClr val="6A3E3E"/>
                </a:solidFill>
                <a:latin typeface="Consolas"/>
              </a:rPr>
              <a:t>strB</a:t>
            </a:r>
            <a:r>
              <a:rPr lang="en-US" altLang="zh-CN" sz="1200" b="1" u="sng" dirty="0">
                <a:solidFill>
                  <a:srgbClr val="000000"/>
                </a:solidFill>
                <a:latin typeface="Consolas"/>
              </a:rPr>
              <a:t>); </a:t>
            </a:r>
            <a:r>
              <a:rPr lang="en-US" altLang="zh-CN" sz="1200" b="1" u="sng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200" b="1" u="sng" dirty="0">
                <a:solidFill>
                  <a:srgbClr val="3F7F5F"/>
                </a:solidFill>
                <a:latin typeface="Consolas"/>
              </a:rPr>
              <a:t>结果为负数</a:t>
            </a:r>
            <a:r>
              <a:rPr lang="en-US" altLang="zh-CN" sz="1200" b="1" u="sng" dirty="0">
                <a:solidFill>
                  <a:srgbClr val="3F7F5F"/>
                </a:solidFill>
                <a:latin typeface="Consolas"/>
              </a:rPr>
              <a:t>-</a:t>
            </a:r>
            <a:r>
              <a:rPr lang="en-US" altLang="zh-CN" sz="1200" b="1" u="sng" dirty="0" smtClean="0">
                <a:solidFill>
                  <a:srgbClr val="3F7F5F"/>
                </a:solidFill>
                <a:latin typeface="Consolas"/>
              </a:rPr>
              <a:t>32</a:t>
            </a:r>
          </a:p>
          <a:p>
            <a:pPr marL="0" lvl="1">
              <a:lnSpc>
                <a:spcPct val="125000"/>
              </a:lnSpc>
              <a:spcBef>
                <a:spcPts val="600"/>
              </a:spcBef>
              <a:spcAft>
                <a:spcPts val="588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7.1.4 </a:t>
            </a:r>
            <a:r>
              <a:rPr lang="zh-CN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其他</a:t>
            </a:r>
            <a:r>
              <a:rPr lang="zh-CN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常用</a:t>
            </a:r>
            <a:r>
              <a:rPr lang="zh-CN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</a:t>
            </a:r>
            <a:endParaRPr lang="en-US" altLang="zh-CN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lvl="1" indent="457200">
              <a:lnSpc>
                <a:spcPct val="125000"/>
              </a:lnSpc>
              <a:spcAft>
                <a:spcPts val="588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前面小节中讲述了较难理解的几个字符串类的方法，接下来对常用的其他方法的用法进行讲述，未涉及的其他方法可以查询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文档了解方法的功能和用法。</a:t>
            </a:r>
          </a:p>
          <a:p>
            <a:pPr marL="342900" lvl="1" indent="-342900">
              <a:lnSpc>
                <a:spcPct val="125000"/>
              </a:lnSpc>
              <a:buFont typeface="+mj-lt"/>
              <a:buAutoNum type="arabicPeriod"/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length()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方法，此方法返回指定字符串的长度；</a:t>
            </a:r>
          </a:p>
          <a:p>
            <a:pPr marL="342900" lvl="1" indent="-342900">
              <a:lnSpc>
                <a:spcPct val="125000"/>
              </a:lnSpc>
              <a:buFont typeface="+mj-lt"/>
              <a:buAutoNum type="arabicPeriod"/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char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charAt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index)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方法，此方法字符串指定索引（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0~length-1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）处的字符；</a:t>
            </a:r>
          </a:p>
          <a:p>
            <a:pPr marL="342900" lvl="1" indent="-342900">
              <a:lnSpc>
                <a:spcPct val="125000"/>
              </a:lnSpc>
              <a:buFont typeface="+mj-lt"/>
              <a:buAutoNum type="arabicPeriod"/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boolean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startsWith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(String prefix)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方法，此方法用于检测字符串是否以指定前缀（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prefix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）开始，若是返回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true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，否则返回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false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lvl="1">
              <a:lnSpc>
                <a:spcPct val="125000"/>
              </a:lnSpc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02170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9059</TotalTime>
  <Words>6419</Words>
  <Application>Microsoft Office PowerPoint</Application>
  <PresentationFormat>全屏显示(16:9)</PresentationFormat>
  <Paragraphs>685</Paragraphs>
  <Slides>35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7" baseType="lpstr">
      <vt:lpstr>Office 主题</vt:lpstr>
      <vt:lpstr>Visio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lenovo</cp:lastModifiedBy>
  <cp:revision>345</cp:revision>
  <dcterms:created xsi:type="dcterms:W3CDTF">2015-12-11T17:46:00Z</dcterms:created>
  <dcterms:modified xsi:type="dcterms:W3CDTF">2025-05-06T03:15:57Z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893E0E0BC76640EC9A4C7D086C614A96</vt:lpwstr>
  </property>
</Properties>
</file>