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handoutMasterIdLst>
    <p:handoutMasterId r:id="rId28"/>
  </p:handoutMasterIdLst>
  <p:sldIdLst>
    <p:sldId id="983" r:id="rId2"/>
    <p:sldId id="917" r:id="rId3"/>
    <p:sldId id="985" r:id="rId4"/>
    <p:sldId id="984" r:id="rId5"/>
    <p:sldId id="1015" r:id="rId6"/>
    <p:sldId id="1016" r:id="rId7"/>
    <p:sldId id="1017" r:id="rId8"/>
    <p:sldId id="1018" r:id="rId9"/>
    <p:sldId id="986" r:id="rId10"/>
    <p:sldId id="1020" r:id="rId11"/>
    <p:sldId id="1019" r:id="rId12"/>
    <p:sldId id="1022" r:id="rId13"/>
    <p:sldId id="1021" r:id="rId14"/>
    <p:sldId id="987" r:id="rId15"/>
    <p:sldId id="1023" r:id="rId16"/>
    <p:sldId id="1024" r:id="rId17"/>
    <p:sldId id="1025" r:id="rId18"/>
    <p:sldId id="1026" r:id="rId19"/>
    <p:sldId id="1027" r:id="rId20"/>
    <p:sldId id="1028" r:id="rId21"/>
    <p:sldId id="1029" r:id="rId22"/>
    <p:sldId id="1030" r:id="rId23"/>
    <p:sldId id="1031" r:id="rId24"/>
    <p:sldId id="1032" r:id="rId25"/>
    <p:sldId id="1033" r:id="rId26"/>
  </p:sldIdLst>
  <p:sldSz cx="9144000" cy="5143500" type="screen16x9"/>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作者"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B3D7"/>
    <a:srgbClr val="003366"/>
    <a:srgbClr val="005DA2"/>
    <a:srgbClr val="DCDAE3"/>
    <a:srgbClr val="584B3F"/>
    <a:srgbClr val="404040"/>
    <a:srgbClr val="76675D"/>
    <a:srgbClr val="9C7F7B"/>
    <a:srgbClr val="AB8C62"/>
    <a:srgbClr val="3434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695" autoAdjust="0"/>
    <p:restoredTop sz="94660" autoAdjust="0"/>
  </p:normalViewPr>
  <p:slideViewPr>
    <p:cSldViewPr>
      <p:cViewPr>
        <p:scale>
          <a:sx n="140" d="100"/>
          <a:sy n="140" d="100"/>
        </p:scale>
        <p:origin x="-942" y="-300"/>
      </p:cViewPr>
      <p:guideLst>
        <p:guide orient="horz" pos="1631"/>
        <p:guide pos="3018"/>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6" d="100"/>
          <a:sy n="86" d="100"/>
        </p:scale>
        <p:origin x="-3810" y="-90"/>
      </p:cViewPr>
      <p:guideLst>
        <p:guide orient="horz" pos="2899"/>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t>2025-03-10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t>‹#›</a:t>
            </a:fld>
            <a:endParaRPr lang="zh-CN" altLang="en-US"/>
          </a:p>
        </p:txBody>
      </p:sp>
    </p:spTree>
    <p:extLst>
      <p:ext uri="{BB962C8B-B14F-4D97-AF65-F5344CB8AC3E}">
        <p14:creationId xmlns:p14="http://schemas.microsoft.com/office/powerpoint/2010/main" val="39530906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2025-03-10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38990880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2025-03-10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2025-03-10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2025-03-10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2025-03-10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2025-03-10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advClick="0" advTm="0">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空白1">
    <p:spTree>
      <p:nvGrpSpPr>
        <p:cNvPr id="1" name=""/>
        <p:cNvGrpSpPr/>
        <p:nvPr/>
      </p:nvGrpSpPr>
      <p:grpSpPr>
        <a:xfrm>
          <a:off x="0" y="0"/>
          <a:ext cx="0" cy="0"/>
          <a:chOff x="0" y="0"/>
          <a:chExt cx="0" cy="0"/>
        </a:xfrm>
      </p:grpSpPr>
    </p:spTree>
  </p:cSld>
  <p:clrMapOvr>
    <a:masterClrMapping/>
  </p:clrMapOvr>
  <p:transition advClick="0" advTm="0">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11" name="Rectangle 2"/>
          <p:cNvSpPr>
            <a:spLocks noChangeArrowheads="1"/>
          </p:cNvSpPr>
          <p:nvPr userDrawn="1"/>
        </p:nvSpPr>
        <p:spPr bwMode="auto">
          <a:xfrm>
            <a:off x="0" y="0"/>
            <a:ext cx="9144000" cy="628650"/>
          </a:xfrm>
          <a:prstGeom prst="rect">
            <a:avLst/>
          </a:prstGeom>
          <a:solidFill>
            <a:srgbClr val="0085C8"/>
          </a:solidFill>
          <a:ln w="12700" algn="ctr">
            <a:noFill/>
            <a:miter lim="800000"/>
          </a:ln>
          <a:effectLst/>
        </p:spPr>
        <p:txBody>
          <a:bodyPr wrap="none" anchor="ctr"/>
          <a:lstStyle/>
          <a:p>
            <a:endParaRPr lang="zh-CN" altLang="en-US" sz="1300"/>
          </a:p>
        </p:txBody>
      </p:sp>
      <p:grpSp>
        <p:nvGrpSpPr>
          <p:cNvPr id="3" name="组合 3"/>
          <p:cNvGrpSpPr/>
          <p:nvPr userDrawn="1"/>
        </p:nvGrpSpPr>
        <p:grpSpPr>
          <a:xfrm>
            <a:off x="3" y="4940621"/>
            <a:ext cx="9143999" cy="548636"/>
            <a:chOff x="1" y="2947547"/>
            <a:chExt cx="9143999" cy="2827685"/>
          </a:xfrm>
        </p:grpSpPr>
        <p:sp>
          <p:nvSpPr>
            <p:cNvPr id="5" name="任意多边形 4"/>
            <p:cNvSpPr/>
            <p:nvPr/>
          </p:nvSpPr>
          <p:spPr>
            <a:xfrm>
              <a:off x="1" y="2947547"/>
              <a:ext cx="9143999" cy="2297356"/>
            </a:xfrm>
            <a:custGeom>
              <a:avLst/>
              <a:gdLst>
                <a:gd name="connsiteX0" fmla="*/ 9143999 w 9143999"/>
                <a:gd name="connsiteY0" fmla="*/ 0 h 2051818"/>
                <a:gd name="connsiteX1" fmla="*/ 9143999 w 9143999"/>
                <a:gd name="connsiteY1" fmla="*/ 2051818 h 2051818"/>
                <a:gd name="connsiteX2" fmla="*/ 0 w 9143999"/>
                <a:gd name="connsiteY2" fmla="*/ 2051818 h 2051818"/>
                <a:gd name="connsiteX3" fmla="*/ 0 w 9143999"/>
                <a:gd name="connsiteY3" fmla="*/ 1204077 h 2051818"/>
                <a:gd name="connsiteX4" fmla="*/ 6027 w 9143999"/>
                <a:gd name="connsiteY4" fmla="*/ 1207403 h 2051818"/>
                <a:gd name="connsiteX5" fmla="*/ 7674511 w 9143999"/>
                <a:gd name="connsiteY5" fmla="*/ 718908 h 2051818"/>
                <a:gd name="connsiteX6" fmla="*/ 9044856 w 9143999"/>
                <a:gd name="connsiteY6" fmla="*/ 57555 h 2051818"/>
                <a:gd name="connsiteX7" fmla="*/ 9143999 w 9143999"/>
                <a:gd name="connsiteY7" fmla="*/ 0 h 2051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3999" h="2051818">
                  <a:moveTo>
                    <a:pt x="9143999" y="0"/>
                  </a:moveTo>
                  <a:lnTo>
                    <a:pt x="9143999" y="2051818"/>
                  </a:lnTo>
                  <a:lnTo>
                    <a:pt x="0" y="2051818"/>
                  </a:lnTo>
                  <a:lnTo>
                    <a:pt x="0" y="1204077"/>
                  </a:lnTo>
                  <a:lnTo>
                    <a:pt x="6027" y="1207403"/>
                  </a:lnTo>
                  <a:cubicBezTo>
                    <a:pt x="2066505" y="2238985"/>
                    <a:pt x="5621740" y="1499327"/>
                    <a:pt x="7674511" y="718908"/>
                  </a:cubicBezTo>
                  <a:cubicBezTo>
                    <a:pt x="8085065" y="562824"/>
                    <a:pt x="8552064" y="336225"/>
                    <a:pt x="9044856" y="57555"/>
                  </a:cubicBezTo>
                  <a:lnTo>
                    <a:pt x="9143999" y="0"/>
                  </a:lnTo>
                  <a:close/>
                </a:path>
              </a:pathLst>
            </a:custGeom>
            <a:gradFill>
              <a:gsLst>
                <a:gs pos="0">
                  <a:srgbClr val="0178E9">
                    <a:alpha val="60000"/>
                  </a:srgbClr>
                </a:gs>
                <a:gs pos="100000">
                  <a:srgbClr val="0178E9">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6" name="任意多边形 5"/>
            <p:cNvSpPr/>
            <p:nvPr/>
          </p:nvSpPr>
          <p:spPr>
            <a:xfrm>
              <a:off x="1" y="3559995"/>
              <a:ext cx="9143999" cy="2215237"/>
            </a:xfrm>
            <a:custGeom>
              <a:avLst/>
              <a:gdLst>
                <a:gd name="connsiteX0" fmla="*/ 9143999 w 9143999"/>
                <a:gd name="connsiteY0" fmla="*/ 0 h 3478011"/>
                <a:gd name="connsiteX1" fmla="*/ 9143999 w 9143999"/>
                <a:gd name="connsiteY1" fmla="*/ 1393716 h 3478011"/>
                <a:gd name="connsiteX2" fmla="*/ 9143999 w 9143999"/>
                <a:gd name="connsiteY2" fmla="*/ 1513865 h 3478011"/>
                <a:gd name="connsiteX3" fmla="*/ 9143999 w 9143999"/>
                <a:gd name="connsiteY3" fmla="*/ 3478011 h 3478011"/>
                <a:gd name="connsiteX4" fmla="*/ 0 w 9143999"/>
                <a:gd name="connsiteY4" fmla="*/ 3478011 h 3478011"/>
                <a:gd name="connsiteX5" fmla="*/ 0 w 9143999"/>
                <a:gd name="connsiteY5" fmla="*/ 1513865 h 3478011"/>
                <a:gd name="connsiteX6" fmla="*/ 0 w 9143999"/>
                <a:gd name="connsiteY6" fmla="*/ 1393716 h 3478011"/>
                <a:gd name="connsiteX7" fmla="*/ 0 w 9143999"/>
                <a:gd name="connsiteY7" fmla="*/ 846204 h 3478011"/>
                <a:gd name="connsiteX8" fmla="*/ 303379 w 9143999"/>
                <a:gd name="connsiteY8" fmla="*/ 970246 h 3478011"/>
                <a:gd name="connsiteX9" fmla="*/ 8360497 w 9143999"/>
                <a:gd name="connsiteY9" fmla="*/ 342756 h 3478011"/>
                <a:gd name="connsiteX10" fmla="*/ 8941037 w 9143999"/>
                <a:gd name="connsiteY10" fmla="*/ 98098 h 3478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43999" h="3478011">
                  <a:moveTo>
                    <a:pt x="9143999" y="0"/>
                  </a:moveTo>
                  <a:lnTo>
                    <a:pt x="9143999" y="1393716"/>
                  </a:lnTo>
                  <a:lnTo>
                    <a:pt x="9143999" y="1513865"/>
                  </a:lnTo>
                  <a:lnTo>
                    <a:pt x="9143999" y="3478011"/>
                  </a:lnTo>
                  <a:lnTo>
                    <a:pt x="0" y="3478011"/>
                  </a:lnTo>
                  <a:lnTo>
                    <a:pt x="0" y="1513865"/>
                  </a:lnTo>
                  <a:lnTo>
                    <a:pt x="0" y="1393716"/>
                  </a:lnTo>
                  <a:lnTo>
                    <a:pt x="0" y="846204"/>
                  </a:lnTo>
                  <a:lnTo>
                    <a:pt x="303379" y="970246"/>
                  </a:lnTo>
                  <a:cubicBezTo>
                    <a:pt x="2685816" y="1852356"/>
                    <a:pt x="6241504" y="1135756"/>
                    <a:pt x="8360497" y="342756"/>
                  </a:cubicBezTo>
                  <a:cubicBezTo>
                    <a:pt x="8544757" y="273800"/>
                    <a:pt x="8739002" y="191802"/>
                    <a:pt x="8941037" y="98098"/>
                  </a:cubicBezTo>
                  <a:close/>
                </a:path>
              </a:pathLst>
            </a:custGeom>
            <a:gradFill flip="none" rotWithShape="1">
              <a:gsLst>
                <a:gs pos="26000">
                  <a:schemeClr val="bg1"/>
                </a:gs>
                <a:gs pos="100000">
                  <a:srgbClr val="DFDFDF">
                    <a:lumMod val="52000"/>
                    <a:lumOff val="4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ea typeface="微软雅黑" panose="020B0503020204020204" pitchFamily="34" charset="-122"/>
              </a:endParaRPr>
            </a:p>
          </p:txBody>
        </p:sp>
      </p:grpSp>
      <p:sp>
        <p:nvSpPr>
          <p:cNvPr id="2" name="标题 1"/>
          <p:cNvSpPr>
            <a:spLocks noGrp="1"/>
          </p:cNvSpPr>
          <p:nvPr>
            <p:ph type="title"/>
          </p:nvPr>
        </p:nvSpPr>
        <p:spPr>
          <a:xfrm>
            <a:off x="115209" y="87084"/>
            <a:ext cx="8229600" cy="40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72000" rIns="0" bIns="72000"/>
          <a:lstStyle>
            <a:lvl1pPr algn="l" rtl="0" eaLnBrk="0" fontAlgn="base" hangingPunct="0">
              <a:spcBef>
                <a:spcPct val="0"/>
              </a:spcBef>
              <a:spcAft>
                <a:spcPct val="0"/>
              </a:spcAft>
              <a:defRPr lang="zh-CN" altLang="en-US" sz="3200" b="0" kern="1200">
                <a:solidFill>
                  <a:schemeClr val="bg1"/>
                </a:solidFill>
                <a:latin typeface="微软雅黑" panose="020B0503020204020204" pitchFamily="34" charset="-122"/>
                <a:ea typeface="微软雅黑" panose="020B0503020204020204" pitchFamily="34" charset="-122"/>
                <a:cs typeface="+mn-cs"/>
              </a:defRPr>
            </a:lvl1pPr>
          </a:lstStyle>
          <a:p>
            <a:pPr lvl="0" algn="l"/>
            <a:r>
              <a:rPr lang="zh-CN" altLang="en-US" dirty="0" smtClean="0"/>
              <a:t>单击此处编辑母版标题样式</a:t>
            </a:r>
            <a:endParaRPr lang="zh-CN" altLang="en-US" dirty="0"/>
          </a:p>
        </p:txBody>
      </p:sp>
      <p:pic>
        <p:nvPicPr>
          <p:cNvPr id="9" name="图片 8" descr="index.png"/>
          <p:cNvPicPr>
            <a:picLocks noChangeAspect="1"/>
          </p:cNvPicPr>
          <p:nvPr userDrawn="1"/>
        </p:nvPicPr>
        <p:blipFill>
          <a:blip r:embed="rId2" cstate="print"/>
          <a:stretch>
            <a:fillRect/>
          </a:stretch>
        </p:blipFill>
        <p:spPr>
          <a:xfrm>
            <a:off x="8098970" y="65314"/>
            <a:ext cx="960659" cy="500744"/>
          </a:xfrm>
          <a:prstGeom prst="rect">
            <a:avLst/>
          </a:prstGeom>
        </p:spPr>
      </p:pic>
    </p:spTree>
  </p:cSld>
  <p:clrMapOvr>
    <a:masterClrMapping/>
  </p:clrMapOvr>
  <p:transition advClick="0" advTm="0">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cxnSp>
        <p:nvCxnSpPr>
          <p:cNvPr id="7" name="直接连接符 6"/>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p:nvPr userDrawn="1"/>
        </p:nvGrpSpPr>
        <p:grpSpPr bwMode="auto">
          <a:xfrm>
            <a:off x="323528" y="292895"/>
            <a:ext cx="390372" cy="205979"/>
            <a:chOff x="0" y="0"/>
            <a:chExt cx="1041399" cy="549275"/>
          </a:xfrm>
        </p:grpSpPr>
        <p:sp>
          <p:nvSpPr>
            <p:cNvPr id="13"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8" name="TextBox 15"/>
          <p:cNvSpPr txBox="1"/>
          <p:nvPr userDrawn="1"/>
        </p:nvSpPr>
        <p:spPr>
          <a:xfrm>
            <a:off x="8100392" y="241995"/>
            <a:ext cx="671347" cy="369332"/>
          </a:xfrm>
          <a:prstGeom prst="rect">
            <a:avLst/>
          </a:prstGeom>
          <a:noFill/>
        </p:spPr>
        <p:txBody>
          <a:bodyPr wrap="square" rtlCol="0">
            <a:spAutoFit/>
          </a:bodyPr>
          <a:lstStyle/>
          <a:p>
            <a:pPr algn="ctr"/>
            <a:fld id="{2EEF1883-7A0E-4F66-9932-E581691AD397}" type="slidenum">
              <a:rPr lang="zh-CN" altLang="en-US" sz="1800" b="0" smtClean="0">
                <a:solidFill>
                  <a:schemeClr val="accent1"/>
                </a:solidFill>
                <a:latin typeface="微软雅黑 Light" panose="020B0502040204020203" pitchFamily="34" charset="-122"/>
                <a:ea typeface="微软雅黑 Light" panose="020B0502040204020203" pitchFamily="34" charset="-122"/>
              </a:rPr>
              <a:t>‹#›</a:t>
            </a:fld>
            <a:r>
              <a:rPr lang="zh-CN" altLang="en-US" sz="1800" b="0" dirty="0">
                <a:solidFill>
                  <a:schemeClr val="accent1"/>
                </a:solidFill>
                <a:latin typeface="微软雅黑 Light" panose="020B0502040204020203" pitchFamily="34" charset="-122"/>
                <a:ea typeface="微软雅黑 Light" panose="020B0502040204020203" pitchFamily="34" charset="-122"/>
              </a:rPr>
              <a:t> </a:t>
            </a:r>
          </a:p>
        </p:txBody>
      </p:sp>
      <p:grpSp>
        <p:nvGrpSpPr>
          <p:cNvPr id="9" name="组合 8"/>
          <p:cNvGrpSpPr/>
          <p:nvPr userDrawn="1"/>
        </p:nvGrpSpPr>
        <p:grpSpPr>
          <a:xfrm>
            <a:off x="0" y="0"/>
            <a:ext cx="9144000" cy="5193556"/>
            <a:chOff x="0" y="-50056"/>
            <a:chExt cx="9144000" cy="5193556"/>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11" name="组合 10"/>
            <p:cNvGrpSpPr/>
            <p:nvPr/>
          </p:nvGrpSpPr>
          <p:grpSpPr>
            <a:xfrm>
              <a:off x="0" y="-50056"/>
              <a:ext cx="9144000" cy="509969"/>
              <a:chOff x="0" y="-50055"/>
              <a:chExt cx="9144000" cy="395910"/>
            </a:xfrm>
          </p:grpSpPr>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19" name="矩形 18"/>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20" name="矩形 19"/>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grpSp>
        <p:nvGrpSpPr>
          <p:cNvPr id="4" name="组合 3"/>
          <p:cNvGrpSpPr/>
          <p:nvPr userDrawn="1"/>
        </p:nvGrpSpPr>
        <p:grpSpPr>
          <a:xfrm>
            <a:off x="0" y="0"/>
            <a:ext cx="9144000" cy="5193556"/>
            <a:chOff x="0" y="-50056"/>
            <a:chExt cx="9144000" cy="5193556"/>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6" name="组合 5"/>
            <p:cNvGrpSpPr/>
            <p:nvPr/>
          </p:nvGrpSpPr>
          <p:grpSpPr>
            <a:xfrm>
              <a:off x="0" y="-50056"/>
              <a:ext cx="9144000" cy="509969"/>
              <a:chOff x="0" y="-50055"/>
              <a:chExt cx="9144000" cy="395910"/>
            </a:xfrm>
          </p:grpSpPr>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8" name="矩形 7"/>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9" name="矩形 8"/>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advClick="0" advTm="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grpSp>
        <p:nvGrpSpPr>
          <p:cNvPr id="3" name="组合 2"/>
          <p:cNvGrpSpPr/>
          <p:nvPr userDrawn="1"/>
        </p:nvGrpSpPr>
        <p:grpSpPr>
          <a:xfrm>
            <a:off x="0" y="0"/>
            <a:ext cx="9144000" cy="5193556"/>
            <a:chOff x="0" y="-50056"/>
            <a:chExt cx="9144000" cy="5193556"/>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6" name="组合 5"/>
            <p:cNvGrpSpPr/>
            <p:nvPr/>
          </p:nvGrpSpPr>
          <p:grpSpPr>
            <a:xfrm>
              <a:off x="0" y="-50056"/>
              <a:ext cx="9144000" cy="509969"/>
              <a:chOff x="0" y="-50055"/>
              <a:chExt cx="9144000" cy="395910"/>
            </a:xfrm>
          </p:grpSpPr>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8" name="矩形 7"/>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9" name="矩形 8"/>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advClick="0" advTm="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2025-03-10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2025-03-10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2025-03-10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2025-03-10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6" name="组合 5"/>
          <p:cNvGrpSpPr/>
          <p:nvPr userDrawn="1"/>
        </p:nvGrpSpPr>
        <p:grpSpPr>
          <a:xfrm>
            <a:off x="0" y="-50056"/>
            <a:ext cx="9144000" cy="509969"/>
            <a:chOff x="0" y="-50055"/>
            <a:chExt cx="9144000" cy="39591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8" name="矩形 7"/>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9" name="矩形 8"/>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advClick="0"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2025-03-10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2025-03-10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grpSp>
        <p:nvGrpSpPr>
          <p:cNvPr id="7" name="组合 6"/>
          <p:cNvGrpSpPr/>
          <p:nvPr userDrawn="1"/>
        </p:nvGrpSpPr>
        <p:grpSpPr>
          <a:xfrm>
            <a:off x="0" y="0"/>
            <a:ext cx="9144000" cy="5193556"/>
            <a:chOff x="0" y="-50056"/>
            <a:chExt cx="9144000" cy="5193556"/>
          </a:xfrm>
        </p:grpSpPr>
        <p:pic>
          <p:nvPicPr>
            <p:cNvPr id="8" name="图片 7"/>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9" name="组合 8"/>
            <p:cNvGrpSpPr/>
            <p:nvPr userDrawn="1"/>
          </p:nvGrpSpPr>
          <p:grpSpPr>
            <a:xfrm>
              <a:off x="0" y="-50056"/>
              <a:ext cx="9144000" cy="509969"/>
              <a:chOff x="0" y="-50055"/>
              <a:chExt cx="9144000" cy="395910"/>
            </a:xfrm>
          </p:grpSpPr>
          <p:pic>
            <p:nvPicPr>
              <p:cNvPr id="10" name="图片 9"/>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11" name="矩形 10"/>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12" name="矩形 11"/>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advClick="0" advTm="0">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image" Target="../media/image6.pn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4" Type="http://schemas.openxmlformats.org/officeDocument/2006/relationships/image" Target="../media/image8.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7.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8" name="矩形 47"/>
          <p:cNvSpPr/>
          <p:nvPr/>
        </p:nvSpPr>
        <p:spPr>
          <a:xfrm>
            <a:off x="6719468" y="252782"/>
            <a:ext cx="2414745" cy="1177235"/>
          </a:xfrm>
          <a:prstGeom prst="rect">
            <a:avLst/>
          </a:prstGeom>
        </p:spPr>
        <p:txBody>
          <a:bodyPr wrap="none" lIns="68571" tIns="34285" rIns="68571" bIns="34285">
            <a:spAutoFit/>
          </a:bodyPr>
          <a:lstStyle/>
          <a:p>
            <a:pPr algn="r"/>
            <a:r>
              <a:rPr lang="en-US" altLang="zh-CN" sz="7200" b="1" dirty="0" smtClean="0">
                <a:solidFill>
                  <a:srgbClr val="005DA2"/>
                </a:solidFill>
                <a:latin typeface="微软雅黑" panose="020B0503020204020204" pitchFamily="34" charset="-122"/>
                <a:ea typeface="微软雅黑" panose="020B0503020204020204" pitchFamily="34" charset="-122"/>
              </a:rPr>
              <a:t>2024</a:t>
            </a:r>
            <a:endParaRPr lang="en-US" altLang="zh-CN" sz="7200" b="1" dirty="0">
              <a:solidFill>
                <a:srgbClr val="005DA2"/>
              </a:solidFill>
              <a:latin typeface="微软雅黑" panose="020B0503020204020204" pitchFamily="34" charset="-122"/>
              <a:ea typeface="微软雅黑" panose="020B0503020204020204" pitchFamily="34" charset="-122"/>
            </a:endParaRPr>
          </a:p>
        </p:txBody>
      </p:sp>
      <p:sp>
        <p:nvSpPr>
          <p:cNvPr id="15" name="矩形 14"/>
          <p:cNvSpPr/>
          <p:nvPr/>
        </p:nvSpPr>
        <p:spPr>
          <a:xfrm>
            <a:off x="2411760" y="1717637"/>
            <a:ext cx="6732240" cy="193423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平行四边形 13"/>
          <p:cNvSpPr/>
          <p:nvPr/>
        </p:nvSpPr>
        <p:spPr>
          <a:xfrm>
            <a:off x="-633060" y="1667695"/>
            <a:ext cx="4073415" cy="2366272"/>
          </a:xfrm>
          <a:prstGeom prst="parallelogram">
            <a:avLst/>
          </a:prstGeom>
          <a:blipFill dpi="0" rotWithShape="0">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3" name="Rectangle 3"/>
          <p:cNvSpPr txBox="1">
            <a:spLocks noChangeArrowheads="1"/>
          </p:cNvSpPr>
          <p:nvPr/>
        </p:nvSpPr>
        <p:spPr>
          <a:xfrm>
            <a:off x="3558114" y="2994070"/>
            <a:ext cx="5566410" cy="72980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ts val="3500"/>
              </a:lnSpc>
            </a:pPr>
            <a:r>
              <a:rPr lang="zh-CN" altLang="en-US" sz="2400" b="1" dirty="0" smtClean="0">
                <a:solidFill>
                  <a:schemeClr val="bg1"/>
                </a:solidFill>
                <a:latin typeface="微软雅黑" panose="020B0503020204020204" pitchFamily="34" charset="-122"/>
                <a:ea typeface="微软雅黑" panose="020B0503020204020204" pitchFamily="34" charset="-122"/>
              </a:rPr>
              <a:t>第</a:t>
            </a:r>
            <a:r>
              <a:rPr lang="en-US" altLang="zh-CN" sz="2400" b="1" dirty="0" smtClean="0">
                <a:solidFill>
                  <a:schemeClr val="bg1"/>
                </a:solidFill>
                <a:latin typeface="微软雅黑" panose="020B0503020204020204" pitchFamily="34" charset="-122"/>
                <a:ea typeface="微软雅黑" panose="020B0503020204020204" pitchFamily="34" charset="-122"/>
              </a:rPr>
              <a:t>2</a:t>
            </a:r>
            <a:r>
              <a:rPr lang="zh-CN" altLang="en-US" sz="2400" b="1" dirty="0" smtClean="0">
                <a:solidFill>
                  <a:schemeClr val="bg1"/>
                </a:solidFill>
                <a:latin typeface="微软雅黑" panose="020B0503020204020204" pitchFamily="34" charset="-122"/>
                <a:ea typeface="微软雅黑" panose="020B0503020204020204" pitchFamily="34" charset="-122"/>
              </a:rPr>
              <a:t>章 </a:t>
            </a:r>
            <a:r>
              <a:rPr lang="en-US" altLang="zh-CN" sz="2400" b="1" dirty="0">
                <a:solidFill>
                  <a:schemeClr val="bg1"/>
                </a:solidFill>
                <a:latin typeface="微软雅黑" panose="020B0503020204020204" pitchFamily="34" charset="-122"/>
                <a:ea typeface="微软雅黑" panose="020B0503020204020204" pitchFamily="34" charset="-122"/>
              </a:rPr>
              <a:t>Java</a:t>
            </a:r>
            <a:r>
              <a:rPr lang="zh-CN" altLang="en-US" sz="2400" b="1" dirty="0">
                <a:solidFill>
                  <a:schemeClr val="bg1"/>
                </a:solidFill>
                <a:latin typeface="微软雅黑" panose="020B0503020204020204" pitchFamily="34" charset="-122"/>
                <a:ea typeface="微软雅黑" panose="020B0503020204020204" pitchFamily="34" charset="-122"/>
              </a:rPr>
              <a:t>基本语法</a:t>
            </a:r>
          </a:p>
        </p:txBody>
      </p:sp>
      <p:cxnSp>
        <p:nvCxnSpPr>
          <p:cNvPr id="46" name="直接连接符 5"/>
          <p:cNvCxnSpPr>
            <a:cxnSpLocks noChangeShapeType="1"/>
          </p:cNvCxnSpPr>
          <p:nvPr/>
        </p:nvCxnSpPr>
        <p:spPr bwMode="auto">
          <a:xfrm flipH="1">
            <a:off x="3642241" y="3075806"/>
            <a:ext cx="5491972" cy="0"/>
          </a:xfrm>
          <a:prstGeom prst="line">
            <a:avLst/>
          </a:prstGeom>
          <a:noFill/>
          <a:ln w="1270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6" name="文本框 75"/>
          <p:cNvSpPr txBox="1"/>
          <p:nvPr/>
        </p:nvSpPr>
        <p:spPr>
          <a:xfrm>
            <a:off x="3440703" y="3817952"/>
            <a:ext cx="2098593" cy="276860"/>
          </a:xfrm>
          <a:prstGeom prst="rect">
            <a:avLst/>
          </a:prstGeom>
          <a:noFill/>
        </p:spPr>
        <p:txBody>
          <a:bodyPr wrap="square" lIns="0" tIns="0" rIns="0" bIns="0" rtlCol="0">
            <a:spAutoFit/>
          </a:bodyPr>
          <a:lstStyle/>
          <a:p>
            <a:r>
              <a:rPr lang="zh-CN" altLang="en-US" b="1" dirty="0">
                <a:solidFill>
                  <a:srgbClr val="005DA2"/>
                </a:solidFill>
                <a:latin typeface="微软雅黑" panose="020B0503020204020204" pitchFamily="34" charset="-122"/>
                <a:ea typeface="微软雅黑" panose="020B0503020204020204" pitchFamily="34" charset="-122"/>
              </a:rPr>
              <a:t>主讲</a:t>
            </a:r>
            <a:r>
              <a:rPr lang="zh-CN" altLang="en-US" b="1" dirty="0" smtClean="0">
                <a:solidFill>
                  <a:srgbClr val="005DA2"/>
                </a:solidFill>
                <a:latin typeface="微软雅黑" panose="020B0503020204020204" pitchFamily="34" charset="-122"/>
                <a:ea typeface="微软雅黑" panose="020B0503020204020204" pitchFamily="34" charset="-122"/>
              </a:rPr>
              <a:t>：任焕海</a:t>
            </a:r>
            <a:endParaRPr lang="en-US" altLang="zh-CN" b="1" dirty="0">
              <a:solidFill>
                <a:srgbClr val="005DA2"/>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3489960" y="1830070"/>
            <a:ext cx="5692140" cy="1246495"/>
          </a:xfrm>
          <a:prstGeom prst="rect">
            <a:avLst/>
          </a:prstGeom>
          <a:noFill/>
        </p:spPr>
        <p:txBody>
          <a:bodyPr wrap="square" rtlCol="0" anchor="t">
            <a:spAutoFit/>
          </a:bodyPr>
          <a:lstStyle/>
          <a:p>
            <a:pPr algn="ctr">
              <a:lnSpc>
                <a:spcPts val="4500"/>
              </a:lnSpc>
            </a:pPr>
            <a:r>
              <a:rPr lang="en-US" altLang="zh-CN" sz="3600" b="1" dirty="0" smtClean="0">
                <a:solidFill>
                  <a:schemeClr val="bg1"/>
                </a:solidFill>
                <a:latin typeface="微软雅黑" panose="020B0503020204020204" pitchFamily="34" charset="-122"/>
                <a:ea typeface="微软雅黑" panose="020B0503020204020204" pitchFamily="34" charset="-122"/>
              </a:rPr>
              <a:t>Java</a:t>
            </a:r>
            <a:r>
              <a:rPr lang="zh-CN" altLang="en-US" sz="3600" b="1" dirty="0" smtClean="0">
                <a:solidFill>
                  <a:schemeClr val="bg1"/>
                </a:solidFill>
                <a:latin typeface="微软雅黑" panose="020B0503020204020204" pitchFamily="34" charset="-122"/>
                <a:ea typeface="微软雅黑" panose="020B0503020204020204" pitchFamily="34" charset="-122"/>
              </a:rPr>
              <a:t>程序设计</a:t>
            </a:r>
            <a:endParaRPr lang="en-US" altLang="zh-CN" sz="3600" b="1" dirty="0" smtClean="0">
              <a:solidFill>
                <a:schemeClr val="bg1"/>
              </a:solidFill>
              <a:latin typeface="微软雅黑" panose="020B0503020204020204" pitchFamily="34" charset="-122"/>
              <a:ea typeface="微软雅黑" panose="020B0503020204020204" pitchFamily="34" charset="-122"/>
            </a:endParaRPr>
          </a:p>
          <a:p>
            <a:pPr algn="ctr">
              <a:lnSpc>
                <a:spcPts val="4500"/>
              </a:lnSpc>
            </a:pPr>
            <a:r>
              <a:rPr lang="zh-CN" altLang="en-US" sz="3600" b="1" dirty="0" smtClean="0">
                <a:solidFill>
                  <a:schemeClr val="bg1"/>
                </a:solidFill>
                <a:latin typeface="微软雅黑" panose="020B0503020204020204" pitchFamily="34" charset="-122"/>
                <a:ea typeface="微软雅黑" panose="020B0503020204020204" pitchFamily="34" charset="-122"/>
              </a:rPr>
              <a:t>实用教程</a:t>
            </a:r>
            <a:endParaRPr lang="zh-CN" sz="3600" b="1" dirty="0">
              <a:solidFill>
                <a:schemeClr val="bg1"/>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rcRect t="24665" b="26776"/>
          <a:stretch>
            <a:fillRect/>
          </a:stretch>
        </p:blipFill>
        <p:spPr>
          <a:xfrm>
            <a:off x="100909" y="144016"/>
            <a:ext cx="2166835" cy="555526"/>
          </a:xfrm>
          <a:prstGeom prst="rect">
            <a:avLst/>
          </a:prstGeom>
        </p:spPr>
      </p:pic>
    </p:spTree>
  </p:cSld>
  <p:clrMapOvr>
    <a:masterClrMapping/>
  </p:clrMapOvr>
  <p:transition advClick="0" advTm="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2.5 </a:t>
            </a:r>
            <a:r>
              <a:rPr lang="zh-CN" altLang="en-US" sz="2000" b="1" dirty="0" smtClean="0">
                <a:solidFill>
                  <a:schemeClr val="bg1"/>
                </a:solidFill>
                <a:latin typeface="微软雅黑" panose="020B0503020204020204" pitchFamily="34" charset="-122"/>
                <a:ea typeface="微软雅黑" panose="020B0503020204020204" pitchFamily="34" charset="-122"/>
              </a:rPr>
              <a:t>常量</a:t>
            </a:r>
            <a:r>
              <a:rPr lang="zh-CN" altLang="en-US" sz="2000" b="1" dirty="0">
                <a:solidFill>
                  <a:schemeClr val="bg1"/>
                </a:solidFill>
                <a:latin typeface="微软雅黑" panose="020B0503020204020204" pitchFamily="34" charset="-122"/>
                <a:ea typeface="微软雅黑" panose="020B0503020204020204" pitchFamily="34" charset="-122"/>
              </a:rPr>
              <a:t>与变量</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文本框 5"/>
          <p:cNvSpPr txBox="1"/>
          <p:nvPr/>
        </p:nvSpPr>
        <p:spPr>
          <a:xfrm>
            <a:off x="581660" y="659678"/>
            <a:ext cx="7980680" cy="4361194"/>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浮点数常量</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是</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浮点类型的数据，包括单精度型常量和双精度型常量。单精度型常量数据以</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f</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或</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F</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结尾；双精度型常量数据以</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d</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或者</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D</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结尾，也可以什么也不写，数据默认为双精度型数据</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。浮点</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型常量举例如下：</a:t>
            </a:r>
          </a:p>
          <a:p>
            <a:pPr lvl="0" indent="457200">
              <a:spcBef>
                <a:spcPct val="0"/>
              </a:spcBef>
            </a:pPr>
            <a:r>
              <a:rPr lang="en-US" altLang="zh-CN" sz="1100" dirty="0"/>
              <a:t>3.45f		//</a:t>
            </a:r>
            <a:r>
              <a:rPr lang="zh-CN" altLang="en-US" sz="1100" dirty="0"/>
              <a:t>单精度常量</a:t>
            </a:r>
          </a:p>
          <a:p>
            <a:pPr lvl="0" indent="457200">
              <a:spcBef>
                <a:spcPct val="0"/>
              </a:spcBef>
            </a:pPr>
            <a:r>
              <a:rPr lang="en-US" altLang="zh-CN" sz="1100" dirty="0"/>
              <a:t>2.88F		//</a:t>
            </a:r>
            <a:r>
              <a:rPr lang="zh-CN" altLang="en-US" sz="1100" dirty="0"/>
              <a:t>单精度常量</a:t>
            </a:r>
          </a:p>
          <a:p>
            <a:pPr lvl="0" indent="457200">
              <a:spcBef>
                <a:spcPct val="0"/>
              </a:spcBef>
            </a:pPr>
            <a:r>
              <a:rPr lang="en-US" altLang="zh-CN" sz="1100" dirty="0"/>
              <a:t>9.166		//</a:t>
            </a:r>
            <a:r>
              <a:rPr lang="zh-CN" altLang="en-US" sz="1100" dirty="0"/>
              <a:t>双精度常量</a:t>
            </a:r>
          </a:p>
          <a:p>
            <a:pPr lvl="0" indent="457200">
              <a:spcBef>
                <a:spcPct val="0"/>
              </a:spcBef>
            </a:pPr>
            <a:r>
              <a:rPr lang="en-US" altLang="zh-CN" sz="1100" dirty="0"/>
              <a:t>52.35D		//</a:t>
            </a:r>
            <a:r>
              <a:rPr lang="zh-CN" altLang="en-US" sz="1100" dirty="0"/>
              <a:t>双精度常量</a:t>
            </a:r>
          </a:p>
          <a:p>
            <a:pPr lvl="0" indent="457200">
              <a:spcBef>
                <a:spcPct val="0"/>
              </a:spcBef>
            </a:pPr>
            <a:r>
              <a:rPr lang="en-US" altLang="zh-CN" sz="1100" dirty="0"/>
              <a:t>3.67d		//</a:t>
            </a:r>
            <a:r>
              <a:rPr lang="zh-CN" altLang="en-US" sz="1100" dirty="0"/>
              <a:t>双精度</a:t>
            </a:r>
            <a:r>
              <a:rPr lang="zh-CN" altLang="en-US" sz="1100" dirty="0" smtClean="0"/>
              <a:t>常量</a:t>
            </a:r>
            <a:endParaRPr lang="en-US" altLang="zh-CN" sz="1100" dirty="0" smtClean="0"/>
          </a:p>
          <a:p>
            <a:pPr lvl="0" indent="457200">
              <a:spcBef>
                <a:spcPts val="600"/>
              </a:spcBef>
              <a:spcAft>
                <a:spcPts val="6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字符常量</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是字符型的数据，字符常量数据是用英文单引号引起来的一个字符</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。字符</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常量举例如下：</a:t>
            </a:r>
          </a:p>
          <a:p>
            <a:pPr lvl="0" indent="457200">
              <a:spcBef>
                <a:spcPct val="0"/>
              </a:spcBef>
            </a:pPr>
            <a:r>
              <a:rPr lang="en-US" altLang="zh-CN" sz="1100" dirty="0" smtClean="0"/>
              <a:t>‘a</a:t>
            </a:r>
            <a:r>
              <a:rPr lang="en-US" altLang="zh-CN" sz="1100" dirty="0"/>
              <a:t>’		</a:t>
            </a:r>
            <a:r>
              <a:rPr lang="en-US" altLang="zh-CN" sz="1100" dirty="0" smtClean="0"/>
              <a:t>//</a:t>
            </a:r>
            <a:r>
              <a:rPr lang="zh-CN" altLang="en-US" sz="1100" dirty="0"/>
              <a:t>字符</a:t>
            </a:r>
            <a:r>
              <a:rPr lang="en-US" altLang="zh-CN" sz="1100" dirty="0"/>
              <a:t>a</a:t>
            </a:r>
          </a:p>
          <a:p>
            <a:pPr lvl="0" indent="457200">
              <a:spcBef>
                <a:spcPct val="0"/>
              </a:spcBef>
            </a:pPr>
            <a:r>
              <a:rPr lang="en-US" altLang="zh-CN" sz="1100" dirty="0"/>
              <a:t>‘1’		</a:t>
            </a:r>
            <a:r>
              <a:rPr lang="en-US" altLang="zh-CN" sz="1100" dirty="0" smtClean="0"/>
              <a:t>//</a:t>
            </a:r>
            <a:r>
              <a:rPr lang="zh-CN" altLang="en-US" sz="1100" dirty="0"/>
              <a:t>字符</a:t>
            </a:r>
            <a:r>
              <a:rPr lang="en-US" altLang="zh-CN" sz="1100" dirty="0"/>
              <a:t>1</a:t>
            </a:r>
          </a:p>
          <a:p>
            <a:pPr lvl="0" indent="457200">
              <a:spcBef>
                <a:spcPct val="0"/>
              </a:spcBef>
            </a:pPr>
            <a:r>
              <a:rPr lang="en-US" altLang="zh-CN" sz="1100" dirty="0"/>
              <a:t>‘?’		</a:t>
            </a:r>
            <a:r>
              <a:rPr lang="en-US" altLang="zh-CN" sz="1100" dirty="0" smtClean="0"/>
              <a:t>//</a:t>
            </a:r>
            <a:r>
              <a:rPr lang="zh-CN" altLang="en-US" sz="1100" dirty="0"/>
              <a:t>字符？</a:t>
            </a:r>
          </a:p>
          <a:p>
            <a:pPr indent="457200">
              <a:spcBef>
                <a:spcPct val="0"/>
              </a:spcBef>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字符串常量</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是字符串类型的数据，其数据必须用英文双引号引起来的一组字符</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。字符串</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常量举例如下：</a:t>
            </a:r>
          </a:p>
          <a:p>
            <a:pPr lvl="0" indent="457200">
              <a:spcBef>
                <a:spcPct val="0"/>
              </a:spcBef>
            </a:pPr>
            <a:r>
              <a:rPr lang="en-US" altLang="zh-CN" sz="1100" dirty="0" smtClean="0"/>
              <a:t>“abc123</a:t>
            </a:r>
            <a:r>
              <a:rPr lang="en-US" altLang="zh-CN" sz="1100" dirty="0"/>
              <a:t>”	</a:t>
            </a:r>
            <a:r>
              <a:rPr lang="en-US" altLang="zh-CN" sz="1100" dirty="0" smtClean="0"/>
              <a:t>//</a:t>
            </a:r>
            <a:r>
              <a:rPr lang="zh-CN" altLang="en-US" sz="1100" dirty="0"/>
              <a:t>字符串 </a:t>
            </a:r>
            <a:r>
              <a:rPr lang="en-US" altLang="zh-CN" sz="1100" dirty="0"/>
              <a:t>abc123</a:t>
            </a:r>
          </a:p>
          <a:p>
            <a:pPr lvl="0" indent="457200">
              <a:spcBef>
                <a:spcPct val="0"/>
              </a:spcBef>
            </a:pPr>
            <a:r>
              <a:rPr lang="en-US" altLang="zh-CN" sz="1100" dirty="0"/>
              <a:t>“person”	</a:t>
            </a:r>
            <a:r>
              <a:rPr lang="en-US" altLang="zh-CN" sz="1100" dirty="0" smtClean="0"/>
              <a:t>//</a:t>
            </a:r>
            <a:r>
              <a:rPr lang="zh-CN" altLang="en-US" sz="1100" dirty="0"/>
              <a:t>字符串 </a:t>
            </a:r>
            <a:r>
              <a:rPr lang="en-US" altLang="zh-CN" sz="1100" dirty="0"/>
              <a:t>person</a:t>
            </a:r>
          </a:p>
          <a:p>
            <a:pPr lvl="0" indent="457200">
              <a:spcBef>
                <a:spcPts val="600"/>
              </a:spcBef>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布尔常量</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是布尔类型的两个值</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true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false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，逻辑运算及关系运算都会产生一个布尔类型的结果。</a:t>
            </a:r>
          </a:p>
          <a:p>
            <a:pPr lvl="0" indent="457200">
              <a:spcBef>
                <a:spcPct val="0"/>
              </a:spcBef>
            </a:pPr>
            <a:endParaRPr lang="zh-CN" altLang="en-US" sz="1100" dirty="0"/>
          </a:p>
        </p:txBody>
      </p:sp>
    </p:spTree>
    <p:extLst>
      <p:ext uri="{BB962C8B-B14F-4D97-AF65-F5344CB8AC3E}">
        <p14:creationId xmlns:p14="http://schemas.microsoft.com/office/powerpoint/2010/main" val="692563262"/>
      </p:ext>
    </p:extLst>
  </p:cSld>
  <p:clrMapOvr>
    <a:masterClrMapping/>
  </p:clrMapOvr>
  <p:transition advClick="0" advTm="0">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2.5 </a:t>
            </a:r>
            <a:r>
              <a:rPr lang="zh-CN" altLang="en-US" sz="2000" b="1" dirty="0" smtClean="0">
                <a:solidFill>
                  <a:schemeClr val="bg1"/>
                </a:solidFill>
                <a:latin typeface="微软雅黑" panose="020B0503020204020204" pitchFamily="34" charset="-122"/>
                <a:ea typeface="微软雅黑" panose="020B0503020204020204" pitchFamily="34" charset="-122"/>
              </a:rPr>
              <a:t>常量</a:t>
            </a:r>
            <a:r>
              <a:rPr lang="zh-CN" altLang="en-US" sz="2000" b="1" dirty="0">
                <a:solidFill>
                  <a:schemeClr val="bg1"/>
                </a:solidFill>
                <a:latin typeface="微软雅黑" panose="020B0503020204020204" pitchFamily="34" charset="-122"/>
                <a:ea typeface="微软雅黑" panose="020B0503020204020204" pitchFamily="34" charset="-122"/>
              </a:rPr>
              <a:t>与变量</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文本框 5"/>
          <p:cNvSpPr txBox="1"/>
          <p:nvPr/>
        </p:nvSpPr>
        <p:spPr>
          <a:xfrm>
            <a:off x="581660" y="659678"/>
            <a:ext cx="7980680" cy="3130088"/>
          </a:xfrm>
          <a:prstGeom prst="rect">
            <a:avLst/>
          </a:prstGeom>
          <a:noFill/>
        </p:spPr>
        <p:txBody>
          <a:bodyPr wrap="square" rtlCol="0" anchor="t">
            <a:spAutoFit/>
          </a:bodyPr>
          <a:lstStyle/>
          <a:p>
            <a:pPr lvl="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2.5.2 </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变</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量</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程序运行过程中，会产生很多的临时数据，这些不同类型的数据就会保存在内存制定的单元中，为了存取方便，每个保存数据的内存单元用一个标识符来标识，这些标识符就被称作变量，被标识符标识的内存单元中的数据被称为变量的值。</a:t>
            </a:r>
          </a:p>
          <a:p>
            <a:pPr lvl="0" indent="457200">
              <a:lnSpc>
                <a:spcPct val="125000"/>
              </a:lnSpc>
              <a:spcBef>
                <a:spcPts val="600"/>
              </a:spcBef>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）变量的定义</a:t>
            </a:r>
          </a:p>
          <a:p>
            <a:pPr lvl="0" indent="457200">
              <a:lnSpc>
                <a:spcPct val="125000"/>
              </a:lnSpc>
              <a:spcBef>
                <a:spcPct val="0"/>
              </a:spcBef>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不同数据类型的变量，在内存中开辟的内存空间是不一样的，所以，在定义变量时，要根据程序的具体需求来为变量开辟内存空间，即不要在程序运行过程中，临时数据出现数据溢出，也不要出现很大内存空间的浪费。</a:t>
            </a:r>
          </a:p>
          <a:p>
            <a:pPr lvl="0" indent="457200">
              <a:lnSpc>
                <a:spcPct val="125000"/>
              </a:lnSpc>
              <a:spcBef>
                <a:spcPct val="0"/>
              </a:spcBef>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下面通过具体的变量定义进行举例。</a:t>
            </a:r>
          </a:p>
          <a:p>
            <a:pPr lvl="0" indent="457200">
              <a:lnSpc>
                <a:spcPct val="125000"/>
              </a:lnSpc>
              <a:spcBef>
                <a:spcPct val="0"/>
              </a:spcBef>
            </a:pPr>
            <a:r>
              <a:rPr lang="en-US" altLang="zh-CN" sz="1100" dirty="0" err="1">
                <a:sym typeface="+mn-ea"/>
              </a:rPr>
              <a:t>int</a:t>
            </a:r>
            <a:r>
              <a:rPr lang="en-US" altLang="zh-CN" sz="1100" dirty="0">
                <a:sym typeface="+mn-ea"/>
              </a:rPr>
              <a:t> a=2;		//</a:t>
            </a:r>
            <a:r>
              <a:rPr lang="zh-CN" altLang="en-US" sz="1100" dirty="0">
                <a:sym typeface="+mn-ea"/>
              </a:rPr>
              <a:t>定义整型变量</a:t>
            </a:r>
            <a:r>
              <a:rPr lang="en-US" altLang="zh-CN" sz="1100" dirty="0">
                <a:sym typeface="+mn-ea"/>
              </a:rPr>
              <a:t>a</a:t>
            </a:r>
            <a:r>
              <a:rPr lang="zh-CN" altLang="en-US" sz="1100" dirty="0">
                <a:sym typeface="+mn-ea"/>
              </a:rPr>
              <a:t>，并赋值</a:t>
            </a:r>
            <a:r>
              <a:rPr lang="en-US" altLang="zh-CN" sz="1100" dirty="0">
                <a:sym typeface="+mn-ea"/>
              </a:rPr>
              <a:t>2</a:t>
            </a:r>
            <a:r>
              <a:rPr lang="zh-CN" altLang="en-US" sz="1100" dirty="0">
                <a:sym typeface="+mn-ea"/>
              </a:rPr>
              <a:t>，为变量</a:t>
            </a:r>
            <a:r>
              <a:rPr lang="en-US" altLang="zh-CN" sz="1100" dirty="0">
                <a:sym typeface="+mn-ea"/>
              </a:rPr>
              <a:t>a</a:t>
            </a:r>
            <a:r>
              <a:rPr lang="zh-CN" altLang="en-US" sz="1100" dirty="0">
                <a:sym typeface="+mn-ea"/>
              </a:rPr>
              <a:t>开辟</a:t>
            </a:r>
            <a:r>
              <a:rPr lang="en-US" altLang="zh-CN" sz="1100" dirty="0">
                <a:sym typeface="+mn-ea"/>
              </a:rPr>
              <a:t>4</a:t>
            </a:r>
            <a:r>
              <a:rPr lang="zh-CN" altLang="en-US" sz="1100" dirty="0">
                <a:sym typeface="+mn-ea"/>
              </a:rPr>
              <a:t>个字节的内存空间</a:t>
            </a:r>
          </a:p>
          <a:p>
            <a:pPr lvl="0" indent="457200">
              <a:lnSpc>
                <a:spcPct val="125000"/>
              </a:lnSpc>
              <a:spcBef>
                <a:spcPct val="0"/>
              </a:spcBef>
            </a:pPr>
            <a:r>
              <a:rPr lang="en-US" altLang="zh-CN" sz="1100" dirty="0">
                <a:sym typeface="+mn-ea"/>
              </a:rPr>
              <a:t>double b=3.5;	//</a:t>
            </a:r>
            <a:r>
              <a:rPr lang="zh-CN" altLang="en-US" sz="1100" dirty="0">
                <a:sym typeface="+mn-ea"/>
              </a:rPr>
              <a:t>定义双精度型变量</a:t>
            </a:r>
            <a:r>
              <a:rPr lang="en-US" altLang="zh-CN" sz="1100" dirty="0">
                <a:sym typeface="+mn-ea"/>
              </a:rPr>
              <a:t>b</a:t>
            </a:r>
            <a:r>
              <a:rPr lang="zh-CN" altLang="en-US" sz="1100" dirty="0">
                <a:sym typeface="+mn-ea"/>
              </a:rPr>
              <a:t>，并赋值</a:t>
            </a:r>
            <a:r>
              <a:rPr lang="en-US" altLang="zh-CN" sz="1100" dirty="0">
                <a:sym typeface="+mn-ea"/>
              </a:rPr>
              <a:t>3.5</a:t>
            </a:r>
            <a:r>
              <a:rPr lang="zh-CN" altLang="en-US" sz="1100" dirty="0">
                <a:sym typeface="+mn-ea"/>
              </a:rPr>
              <a:t>，为变量</a:t>
            </a:r>
            <a:r>
              <a:rPr lang="en-US" altLang="zh-CN" sz="1100" dirty="0">
                <a:sym typeface="+mn-ea"/>
              </a:rPr>
              <a:t>b</a:t>
            </a:r>
            <a:r>
              <a:rPr lang="zh-CN" altLang="en-US" sz="1100" dirty="0">
                <a:sym typeface="+mn-ea"/>
              </a:rPr>
              <a:t>开辟</a:t>
            </a:r>
            <a:r>
              <a:rPr lang="en-US" altLang="zh-CN" sz="1100" dirty="0">
                <a:sym typeface="+mn-ea"/>
              </a:rPr>
              <a:t>8</a:t>
            </a:r>
            <a:r>
              <a:rPr lang="zh-CN" altLang="en-US" sz="1100" dirty="0">
                <a:sym typeface="+mn-ea"/>
              </a:rPr>
              <a:t>个字节的内存空间</a:t>
            </a:r>
          </a:p>
        </p:txBody>
      </p:sp>
    </p:spTree>
    <p:extLst>
      <p:ext uri="{BB962C8B-B14F-4D97-AF65-F5344CB8AC3E}">
        <p14:creationId xmlns:p14="http://schemas.microsoft.com/office/powerpoint/2010/main" val="1810479171"/>
      </p:ext>
    </p:extLst>
  </p:cSld>
  <p:clrMapOvr>
    <a:masterClrMapping/>
  </p:clrMapOvr>
  <p:transition advClick="0" advTm="0">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2.5 </a:t>
            </a:r>
            <a:r>
              <a:rPr lang="zh-CN" altLang="en-US" sz="2000" b="1" dirty="0" smtClean="0">
                <a:solidFill>
                  <a:schemeClr val="bg1"/>
                </a:solidFill>
                <a:latin typeface="微软雅黑" panose="020B0503020204020204" pitchFamily="34" charset="-122"/>
                <a:ea typeface="微软雅黑" panose="020B0503020204020204" pitchFamily="34" charset="-122"/>
              </a:rPr>
              <a:t>常量</a:t>
            </a:r>
            <a:r>
              <a:rPr lang="zh-CN" altLang="en-US" sz="2000" b="1" dirty="0">
                <a:solidFill>
                  <a:schemeClr val="bg1"/>
                </a:solidFill>
                <a:latin typeface="微软雅黑" panose="020B0503020204020204" pitchFamily="34" charset="-122"/>
                <a:ea typeface="微软雅黑" panose="020B0503020204020204" pitchFamily="34" charset="-122"/>
              </a:rPr>
              <a:t>与变量</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文本框 5"/>
          <p:cNvSpPr txBox="1"/>
          <p:nvPr/>
        </p:nvSpPr>
        <p:spPr>
          <a:xfrm>
            <a:off x="581660" y="659678"/>
            <a:ext cx="7980680" cy="4130361"/>
          </a:xfrm>
          <a:prstGeom prst="rect">
            <a:avLst/>
          </a:prstGeom>
          <a:noFill/>
        </p:spPr>
        <p:txBody>
          <a:bodyPr wrap="square" rtlCol="0" anchor="t">
            <a:spAutoFit/>
          </a:bodyPr>
          <a:lstStyle/>
          <a:p>
            <a:pPr lvl="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2.5.2 </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变</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量</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）变量的类型转换</a:t>
            </a:r>
          </a:p>
          <a:p>
            <a:pPr lvl="0" indent="457200">
              <a:lnSpc>
                <a:spcPct val="125000"/>
              </a:lnSpc>
              <a:spcBef>
                <a:spcPct val="0"/>
              </a:spcBef>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中，根据转换方式的不同，数据类型转换分为自动类型转换和强制类型转换。下面就这两种转换方式进行详细讲解</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nSpc>
                <a:spcPct val="125000"/>
              </a:lnSpc>
              <a:spcBef>
                <a:spcPct val="0"/>
              </a:spcBef>
              <a:buFont typeface="Wingdings" pitchFamily="2" charset="2"/>
              <a:buChar char="u"/>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自动</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类型转换</a:t>
            </a:r>
          </a:p>
          <a:p>
            <a:pPr lvl="0" indent="457200">
              <a:lnSpc>
                <a:spcPct val="125000"/>
              </a:lnSpc>
              <a:spcBef>
                <a:spcPct val="0"/>
              </a:spcBef>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自动类型转换也成为隐式转换，是指两种不同数据类型变量进行转换时不需要显声明</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。整体的</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转换规则</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一</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是要满足两种数据类型彼此兼容；二是数据类型表示范围小的可以自动向数据类型表示范围大的自动转换；三是</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byte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类型、</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short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类型与</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char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类型之间不会相互转换，它们三者在计算时首先都会转换为</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类型；四是</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boolean</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类型不与其他基本数据类型进行转换；五是基本数据类型（包括</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boolean</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类型）的值与字符串进行连接运算时，基本数据类型自动转换为字符转类型。各数据类型自动转换如图</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2.2</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所</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示，以及示例代码如下。</a:t>
            </a:r>
            <a:endPar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1000" dirty="0" err="1" smtClean="0"/>
              <a:t>int</a:t>
            </a:r>
            <a:r>
              <a:rPr lang="en-US" altLang="zh-CN" sz="1000" dirty="0" smtClean="0"/>
              <a:t> </a:t>
            </a:r>
            <a:r>
              <a:rPr lang="en-US" altLang="zh-CN" sz="1000" dirty="0"/>
              <a:t>a=5;	</a:t>
            </a:r>
            <a:r>
              <a:rPr lang="en-US" altLang="zh-CN" sz="1000" dirty="0" smtClean="0"/>
              <a:t>//</a:t>
            </a:r>
            <a:r>
              <a:rPr lang="zh-CN" altLang="zh-CN" sz="1000" dirty="0"/>
              <a:t>定义整型变量</a:t>
            </a:r>
            <a:r>
              <a:rPr lang="en-US" altLang="zh-CN" sz="1000" dirty="0"/>
              <a:t>a</a:t>
            </a:r>
            <a:r>
              <a:rPr lang="zh-CN" altLang="zh-CN" sz="1000" dirty="0"/>
              <a:t>，并赋值为</a:t>
            </a:r>
            <a:r>
              <a:rPr lang="en-US" altLang="zh-CN" sz="1000" dirty="0"/>
              <a:t>5</a:t>
            </a:r>
            <a:endParaRPr lang="zh-CN" altLang="zh-CN" sz="1000" dirty="0"/>
          </a:p>
          <a:p>
            <a:r>
              <a:rPr lang="en-US" altLang="zh-CN" sz="1000" dirty="0"/>
              <a:t>double b=2.0,c</a:t>
            </a:r>
            <a:r>
              <a:rPr lang="en-US" altLang="zh-CN" sz="1000" dirty="0" smtClean="0"/>
              <a:t>;//</a:t>
            </a:r>
            <a:r>
              <a:rPr lang="zh-CN" altLang="zh-CN" sz="1000" dirty="0"/>
              <a:t>定义双精度型变量</a:t>
            </a:r>
            <a:r>
              <a:rPr lang="en-US" altLang="zh-CN" sz="1000" dirty="0"/>
              <a:t>b</a:t>
            </a:r>
            <a:r>
              <a:rPr lang="zh-CN" altLang="zh-CN" sz="1000" dirty="0"/>
              <a:t>、</a:t>
            </a:r>
            <a:r>
              <a:rPr lang="en-US" altLang="zh-CN" sz="1000" dirty="0"/>
              <a:t>c</a:t>
            </a:r>
            <a:r>
              <a:rPr lang="zh-CN" altLang="zh-CN" sz="1000" dirty="0"/>
              <a:t>；并给变量</a:t>
            </a:r>
            <a:r>
              <a:rPr lang="en-US" altLang="zh-CN" sz="1000" dirty="0"/>
              <a:t>b</a:t>
            </a:r>
            <a:r>
              <a:rPr lang="zh-CN" altLang="zh-CN" sz="1000" dirty="0"/>
              <a:t>赋值为</a:t>
            </a:r>
            <a:r>
              <a:rPr lang="en-US" altLang="zh-CN" sz="1000" dirty="0"/>
              <a:t>2.0</a:t>
            </a:r>
            <a:endParaRPr lang="zh-CN" altLang="zh-CN" sz="1000" dirty="0"/>
          </a:p>
          <a:p>
            <a:r>
              <a:rPr lang="en-US" altLang="zh-CN" sz="1000" dirty="0"/>
              <a:t>c=b/a;	</a:t>
            </a:r>
            <a:r>
              <a:rPr lang="en-US" altLang="zh-CN" sz="1000" dirty="0" smtClean="0"/>
              <a:t>//</a:t>
            </a:r>
            <a:r>
              <a:rPr lang="zh-CN" altLang="zh-CN" sz="1000" dirty="0"/>
              <a:t>计算</a:t>
            </a:r>
            <a:r>
              <a:rPr lang="en-US" altLang="zh-CN" sz="1000" dirty="0"/>
              <a:t>b</a:t>
            </a:r>
            <a:r>
              <a:rPr lang="zh-CN" altLang="zh-CN" sz="1000" dirty="0"/>
              <a:t>除以</a:t>
            </a:r>
            <a:r>
              <a:rPr lang="en-US" altLang="zh-CN" sz="1000" dirty="0"/>
              <a:t>a</a:t>
            </a:r>
            <a:r>
              <a:rPr lang="zh-CN" altLang="zh-CN" sz="1000" dirty="0"/>
              <a:t>，其结果</a:t>
            </a:r>
            <a:r>
              <a:rPr lang="en-US" altLang="zh-CN" sz="1000" dirty="0"/>
              <a:t>2.5</a:t>
            </a:r>
            <a:r>
              <a:rPr lang="zh-CN" altLang="zh-CN" sz="1000" dirty="0"/>
              <a:t>赋值给变量</a:t>
            </a:r>
            <a:r>
              <a:rPr lang="en-US" altLang="zh-CN" sz="1000" dirty="0"/>
              <a:t>c</a:t>
            </a:r>
            <a:endParaRPr lang="zh-CN" altLang="zh-CN" sz="1000" dirty="0"/>
          </a:p>
          <a:p>
            <a:pPr lvl="0" indent="457200">
              <a:lnSpc>
                <a:spcPct val="125000"/>
              </a:lnSpc>
              <a:spcBef>
                <a:spcPct val="0"/>
              </a:spcBef>
            </a:pP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588180964"/>
              </p:ext>
            </p:extLst>
          </p:nvPr>
        </p:nvGraphicFramePr>
        <p:xfrm>
          <a:off x="3779912" y="3867894"/>
          <a:ext cx="5267325" cy="1200150"/>
        </p:xfrm>
        <a:graphic>
          <a:graphicData uri="http://schemas.openxmlformats.org/presentationml/2006/ole">
            <mc:AlternateContent xmlns:mc="http://schemas.openxmlformats.org/markup-compatibility/2006">
              <mc:Choice xmlns:v="urn:schemas-microsoft-com:vml" Requires="v">
                <p:oleObj spid="_x0000_s7187" name="Visio" r:id="rId3" imgW="6154921" imgH="1403441" progId="Visio.Drawing.11">
                  <p:embed/>
                </p:oleObj>
              </mc:Choice>
              <mc:Fallback>
                <p:oleObj name="Visio" r:id="rId3" imgW="6154921" imgH="1403441" progId="Visio.Drawing.11">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9912" y="3867894"/>
                        <a:ext cx="5267325" cy="1200150"/>
                      </a:xfrm>
                      <a:prstGeom prst="rect">
                        <a:avLst/>
                      </a:prstGeom>
                      <a:noFill/>
                    </p:spPr>
                  </p:pic>
                </p:oleObj>
              </mc:Fallback>
            </mc:AlternateContent>
          </a:graphicData>
        </a:graphic>
      </p:graphicFrame>
    </p:spTree>
    <p:extLst>
      <p:ext uri="{BB962C8B-B14F-4D97-AF65-F5344CB8AC3E}">
        <p14:creationId xmlns:p14="http://schemas.microsoft.com/office/powerpoint/2010/main" val="1515272558"/>
      </p:ext>
    </p:extLst>
  </p:cSld>
  <p:clrMapOvr>
    <a:masterClrMapping/>
  </p:clrMapOvr>
  <p:transition advClick="0" advTm="0">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2.5 </a:t>
            </a:r>
            <a:r>
              <a:rPr lang="zh-CN" altLang="en-US" sz="2000" b="1" dirty="0" smtClean="0">
                <a:solidFill>
                  <a:schemeClr val="bg1"/>
                </a:solidFill>
                <a:latin typeface="微软雅黑" panose="020B0503020204020204" pitchFamily="34" charset="-122"/>
                <a:ea typeface="微软雅黑" panose="020B0503020204020204" pitchFamily="34" charset="-122"/>
              </a:rPr>
              <a:t>常量</a:t>
            </a:r>
            <a:r>
              <a:rPr lang="zh-CN" altLang="en-US" sz="2000" b="1" dirty="0">
                <a:solidFill>
                  <a:schemeClr val="bg1"/>
                </a:solidFill>
                <a:latin typeface="微软雅黑" panose="020B0503020204020204" pitchFamily="34" charset="-122"/>
                <a:ea typeface="微软雅黑" panose="020B0503020204020204" pitchFamily="34" charset="-122"/>
              </a:rPr>
              <a:t>与变量</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文本框 5"/>
          <p:cNvSpPr txBox="1"/>
          <p:nvPr/>
        </p:nvSpPr>
        <p:spPr>
          <a:xfrm>
            <a:off x="581660" y="659678"/>
            <a:ext cx="7980680" cy="2974660"/>
          </a:xfrm>
          <a:prstGeom prst="rect">
            <a:avLst/>
          </a:prstGeom>
          <a:noFill/>
        </p:spPr>
        <p:txBody>
          <a:bodyPr wrap="square" rtlCol="0" anchor="t">
            <a:spAutoFit/>
          </a:bodyPr>
          <a:lstStyle/>
          <a:p>
            <a:pPr lvl="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2.5.2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变量</a:t>
            </a:r>
            <a:endPar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lvl="0" indent="-285750">
              <a:lnSpc>
                <a:spcPct val="125000"/>
              </a:lnSpc>
              <a:spcBef>
                <a:spcPct val="0"/>
              </a:spcBef>
              <a:spcAft>
                <a:spcPct val="35000"/>
              </a:spcAft>
              <a:buFont typeface="Wingdings" pitchFamily="2" charset="2"/>
              <a:buChar char="u"/>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强制</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类型转换</a:t>
            </a:r>
          </a:p>
          <a:p>
            <a:pPr lvl="0" indent="457200">
              <a:lnSpc>
                <a:spcPct val="125000"/>
              </a:lnSpc>
              <a:spcBef>
                <a:spcPct val="0"/>
              </a:spcBef>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强制类型转换也成为显式转换，是指两种不同数据类型变量进行转换时需要显声明。强制类型转换其实是自动类型转换的逆过程，在数据类型兼容的情况下，将数据类型表示范围大的向数据类型表示范围小的转换时，就需要显式的进行强制类型转换，这个过程可能会数据精度降低或溢出。转换规则是在被强制类型转换的变量、值及表达式前面加一对小括号，在小括号里面输入要强制转换的类型。</a:t>
            </a:r>
          </a:p>
          <a:p>
            <a:pPr lvl="0" indent="457200">
              <a:lnSpc>
                <a:spcPct val="125000"/>
              </a:lnSpc>
              <a:spcBef>
                <a:spcPct val="0"/>
              </a:spcBef>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下面举例说明强制类型转换过程。</a:t>
            </a:r>
          </a:p>
          <a:p>
            <a:pPr lvl="0" indent="457200">
              <a:lnSpc>
                <a:spcPct val="125000"/>
              </a:lnSpc>
              <a:spcBef>
                <a:spcPct val="0"/>
              </a:spcBef>
            </a:pPr>
            <a:r>
              <a:rPr lang="en-US" altLang="zh-CN" sz="1000" dirty="0" err="1">
                <a:sym typeface="+mn-ea"/>
              </a:rPr>
              <a:t>int</a:t>
            </a:r>
            <a:r>
              <a:rPr lang="en-US" altLang="zh-CN" sz="1000" dirty="0">
                <a:sym typeface="+mn-ea"/>
              </a:rPr>
              <a:t> a;		</a:t>
            </a:r>
            <a:r>
              <a:rPr lang="en-US" altLang="zh-CN" sz="1000" dirty="0" smtClean="0">
                <a:sym typeface="+mn-ea"/>
              </a:rPr>
              <a:t>//</a:t>
            </a:r>
            <a:r>
              <a:rPr lang="zh-CN" altLang="en-US" sz="1000" dirty="0">
                <a:sym typeface="+mn-ea"/>
              </a:rPr>
              <a:t>定义整型变量</a:t>
            </a:r>
            <a:r>
              <a:rPr lang="en-US" altLang="zh-CN" sz="1000" dirty="0">
                <a:sym typeface="+mn-ea"/>
              </a:rPr>
              <a:t>a</a:t>
            </a:r>
          </a:p>
          <a:p>
            <a:pPr lvl="0" indent="457200">
              <a:lnSpc>
                <a:spcPct val="125000"/>
              </a:lnSpc>
              <a:spcBef>
                <a:spcPct val="0"/>
              </a:spcBef>
            </a:pPr>
            <a:r>
              <a:rPr lang="en-US" altLang="zh-CN" sz="1000" dirty="0">
                <a:sym typeface="+mn-ea"/>
              </a:rPr>
              <a:t>double b=3.7;	//</a:t>
            </a:r>
            <a:r>
              <a:rPr lang="zh-CN" altLang="en-US" sz="1000" dirty="0">
                <a:sym typeface="+mn-ea"/>
              </a:rPr>
              <a:t>定义双精度型变量</a:t>
            </a:r>
            <a:r>
              <a:rPr lang="en-US" altLang="zh-CN" sz="1000" dirty="0">
                <a:sym typeface="+mn-ea"/>
              </a:rPr>
              <a:t>b</a:t>
            </a:r>
            <a:r>
              <a:rPr lang="zh-CN" altLang="en-US" sz="1000" dirty="0">
                <a:sym typeface="+mn-ea"/>
              </a:rPr>
              <a:t>，并赋值为</a:t>
            </a:r>
            <a:r>
              <a:rPr lang="en-US" altLang="zh-CN" sz="1000" dirty="0">
                <a:sym typeface="+mn-ea"/>
              </a:rPr>
              <a:t>3.7</a:t>
            </a:r>
          </a:p>
          <a:p>
            <a:pPr lvl="0" indent="457200">
              <a:lnSpc>
                <a:spcPct val="125000"/>
              </a:lnSpc>
              <a:spcBef>
                <a:spcPct val="0"/>
              </a:spcBef>
            </a:pPr>
            <a:r>
              <a:rPr lang="en-US" altLang="zh-CN" sz="1000" dirty="0">
                <a:sym typeface="+mn-ea"/>
              </a:rPr>
              <a:t>a=(</a:t>
            </a:r>
            <a:r>
              <a:rPr lang="en-US" altLang="zh-CN" sz="1000" dirty="0" err="1">
                <a:sym typeface="+mn-ea"/>
              </a:rPr>
              <a:t>int</a:t>
            </a:r>
            <a:r>
              <a:rPr lang="en-US" altLang="zh-CN" sz="1000" dirty="0">
                <a:sym typeface="+mn-ea"/>
              </a:rPr>
              <a:t>)b;		//</a:t>
            </a:r>
            <a:r>
              <a:rPr lang="zh-CN" altLang="en-US" sz="1000" dirty="0">
                <a:sym typeface="+mn-ea"/>
              </a:rPr>
              <a:t>将变量</a:t>
            </a:r>
            <a:r>
              <a:rPr lang="en-US" altLang="zh-CN" sz="1000" dirty="0">
                <a:sym typeface="+mn-ea"/>
              </a:rPr>
              <a:t>b</a:t>
            </a:r>
            <a:r>
              <a:rPr lang="zh-CN" altLang="en-US" sz="1000" dirty="0">
                <a:sym typeface="+mn-ea"/>
              </a:rPr>
              <a:t>的值强制类型转换为整型</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786878995"/>
      </p:ext>
    </p:extLst>
  </p:cSld>
  <p:clrMapOvr>
    <a:masterClrMapping/>
  </p:clrMapOvr>
  <p:transition advClick="0" advTm="0">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2.6 </a:t>
            </a:r>
            <a:r>
              <a:rPr lang="zh-CN" altLang="en-US" sz="2000" b="1" dirty="0" smtClean="0">
                <a:solidFill>
                  <a:schemeClr val="bg1"/>
                </a:solidFill>
                <a:latin typeface="微软雅黑" panose="020B0503020204020204" pitchFamily="34" charset="-122"/>
                <a:ea typeface="微软雅黑" panose="020B0503020204020204" pitchFamily="34" charset="-122"/>
              </a:rPr>
              <a:t>运算符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算数运算符</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文本框 5"/>
          <p:cNvSpPr txBox="1"/>
          <p:nvPr/>
        </p:nvSpPr>
        <p:spPr>
          <a:xfrm>
            <a:off x="581660" y="659678"/>
            <a:ext cx="7980680" cy="2128275"/>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程序设计中，经常会使用到一些符号，例如</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&gt;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等，这些符号统称为运算符，通过这些运算符变可以进行相应的运算操作。在这里，可以将运算符按照功能分为算数运算符、赋值运算符、关系运算符、逻辑运算符、位运算符以及条件运算符，下面详细讲解常用几类运算符</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）算数运算符</a:t>
            </a:r>
            <a:endParaRPr lang="zh-CN"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25000"/>
              </a:lnSpc>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算数运算符主要用于数学运算，不仅包含了加减乘除这样的四则运算符，还有取模等运算。算数运算符的用法如表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2.3</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所示。</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29924694"/>
              </p:ext>
            </p:extLst>
          </p:nvPr>
        </p:nvGraphicFramePr>
        <p:xfrm>
          <a:off x="1868170" y="2859782"/>
          <a:ext cx="5407660" cy="1512000"/>
        </p:xfrm>
        <a:graphic>
          <a:graphicData uri="http://schemas.openxmlformats.org/drawingml/2006/table">
            <a:tbl>
              <a:tblPr firstRow="1" firstCol="1" bandRow="1">
                <a:tableStyleId>{5C22544A-7EE6-4342-B048-85BDC9FD1C3A}</a:tableStyleId>
              </a:tblPr>
              <a:tblGrid>
                <a:gridCol w="518795"/>
                <a:gridCol w="1076325"/>
                <a:gridCol w="1170305"/>
                <a:gridCol w="1559560"/>
                <a:gridCol w="1082675"/>
              </a:tblGrid>
              <a:tr h="252000">
                <a:tc>
                  <a:txBody>
                    <a:bodyPr/>
                    <a:lstStyle/>
                    <a:p>
                      <a:pPr algn="ctr">
                        <a:lnSpc>
                          <a:spcPct val="125000"/>
                        </a:lnSpc>
                        <a:spcAft>
                          <a:spcPts val="0"/>
                        </a:spcAft>
                      </a:pPr>
                      <a:r>
                        <a:rPr lang="zh-CN" sz="1050" kern="100" dirty="0">
                          <a:effectLst/>
                        </a:rPr>
                        <a:t>序号</a:t>
                      </a:r>
                      <a:endParaRPr lang="zh-CN" sz="1050" kern="100" dirty="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a:effectLst/>
                        </a:rPr>
                        <a:t>运算符</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a:effectLst/>
                        </a:rPr>
                        <a:t>运算描述</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a:effectLst/>
                        </a:rPr>
                        <a:t>范例</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dirty="0">
                          <a:effectLst/>
                        </a:rPr>
                        <a:t>结果</a:t>
                      </a:r>
                      <a:endParaRPr lang="zh-CN" sz="1050" kern="100" dirty="0">
                        <a:effectLst/>
                        <a:latin typeface="Calibri"/>
                        <a:ea typeface="宋体"/>
                        <a:cs typeface="Times New Roman"/>
                      </a:endParaRPr>
                    </a:p>
                  </a:txBody>
                  <a:tcPr marL="68580" marR="68580" marT="0" marB="0" anchor="ctr"/>
                </a:tc>
              </a:tr>
              <a:tr h="252000">
                <a:tc>
                  <a:txBody>
                    <a:bodyPr/>
                    <a:lstStyle/>
                    <a:p>
                      <a:pPr algn="ctr">
                        <a:lnSpc>
                          <a:spcPct val="125000"/>
                        </a:lnSpc>
                        <a:spcAft>
                          <a:spcPts val="0"/>
                        </a:spcAft>
                      </a:pPr>
                      <a:r>
                        <a:rPr lang="en-US" sz="1050" kern="100">
                          <a:effectLst/>
                        </a:rPr>
                        <a:t>1</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a:effectLst/>
                        </a:rPr>
                        <a:t>加</a:t>
                      </a:r>
                      <a:r>
                        <a:rPr lang="en-US" sz="1050" kern="100">
                          <a:effectLst/>
                        </a:rPr>
                        <a:t>/</a:t>
                      </a:r>
                      <a:r>
                        <a:rPr lang="zh-CN" sz="1050" kern="100">
                          <a:effectLst/>
                        </a:rPr>
                        <a:t>正号</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4+8</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dirty="0">
                          <a:effectLst/>
                        </a:rPr>
                        <a:t>12</a:t>
                      </a:r>
                      <a:endParaRPr lang="zh-CN" sz="1050" kern="100" dirty="0">
                        <a:effectLst/>
                        <a:latin typeface="Calibri"/>
                        <a:ea typeface="宋体"/>
                        <a:cs typeface="Times New Roman"/>
                      </a:endParaRPr>
                    </a:p>
                  </a:txBody>
                  <a:tcPr marL="68580" marR="68580" marT="0" marB="0" anchor="ctr"/>
                </a:tc>
              </a:tr>
              <a:tr h="252000">
                <a:tc>
                  <a:txBody>
                    <a:bodyPr/>
                    <a:lstStyle/>
                    <a:p>
                      <a:pPr algn="ctr">
                        <a:lnSpc>
                          <a:spcPct val="125000"/>
                        </a:lnSpc>
                        <a:spcAft>
                          <a:spcPts val="0"/>
                        </a:spcAft>
                      </a:pPr>
                      <a:r>
                        <a:rPr lang="en-US" sz="1050" kern="100">
                          <a:effectLst/>
                        </a:rPr>
                        <a:t>2</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a:effectLst/>
                        </a:rPr>
                        <a:t>减</a:t>
                      </a:r>
                      <a:r>
                        <a:rPr lang="en-US" sz="1050" kern="100">
                          <a:effectLst/>
                        </a:rPr>
                        <a:t>/</a:t>
                      </a:r>
                      <a:r>
                        <a:rPr lang="zh-CN" sz="1050" kern="100">
                          <a:effectLst/>
                        </a:rPr>
                        <a:t>负号</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6-3</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dirty="0">
                          <a:effectLst/>
                        </a:rPr>
                        <a:t>3</a:t>
                      </a:r>
                      <a:endParaRPr lang="zh-CN" sz="1050" kern="100" dirty="0">
                        <a:effectLst/>
                        <a:latin typeface="Calibri"/>
                        <a:ea typeface="宋体"/>
                        <a:cs typeface="Times New Roman"/>
                      </a:endParaRPr>
                    </a:p>
                  </a:txBody>
                  <a:tcPr marL="68580" marR="68580" marT="0" marB="0" anchor="ctr"/>
                </a:tc>
              </a:tr>
              <a:tr h="252000">
                <a:tc>
                  <a:txBody>
                    <a:bodyPr/>
                    <a:lstStyle/>
                    <a:p>
                      <a:pPr algn="ctr">
                        <a:lnSpc>
                          <a:spcPct val="125000"/>
                        </a:lnSpc>
                        <a:spcAft>
                          <a:spcPts val="0"/>
                        </a:spcAft>
                      </a:pPr>
                      <a:r>
                        <a:rPr lang="en-US" sz="1050" kern="100">
                          <a:effectLst/>
                        </a:rPr>
                        <a:t>3</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a:effectLst/>
                        </a:rPr>
                        <a:t>乘</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3*7</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dirty="0">
                          <a:effectLst/>
                        </a:rPr>
                        <a:t>21</a:t>
                      </a:r>
                      <a:endParaRPr lang="zh-CN" sz="1050" kern="100" dirty="0">
                        <a:effectLst/>
                        <a:latin typeface="Calibri"/>
                        <a:ea typeface="宋体"/>
                        <a:cs typeface="Times New Roman"/>
                      </a:endParaRPr>
                    </a:p>
                  </a:txBody>
                  <a:tcPr marL="68580" marR="68580" marT="0" marB="0" anchor="ctr"/>
                </a:tc>
              </a:tr>
              <a:tr h="252000">
                <a:tc>
                  <a:txBody>
                    <a:bodyPr/>
                    <a:lstStyle/>
                    <a:p>
                      <a:pPr algn="ctr">
                        <a:lnSpc>
                          <a:spcPct val="125000"/>
                        </a:lnSpc>
                        <a:spcAft>
                          <a:spcPts val="0"/>
                        </a:spcAft>
                      </a:pPr>
                      <a:r>
                        <a:rPr lang="en-US" sz="1050" kern="100">
                          <a:effectLst/>
                        </a:rPr>
                        <a:t>4</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a:effectLst/>
                        </a:rPr>
                        <a:t>除（取整）</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7/2</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dirty="0">
                          <a:effectLst/>
                        </a:rPr>
                        <a:t>3</a:t>
                      </a:r>
                      <a:endParaRPr lang="zh-CN" sz="1050" kern="100" dirty="0">
                        <a:effectLst/>
                        <a:latin typeface="Calibri"/>
                        <a:ea typeface="宋体"/>
                        <a:cs typeface="Times New Roman"/>
                      </a:endParaRPr>
                    </a:p>
                  </a:txBody>
                  <a:tcPr marL="68580" marR="68580" marT="0" marB="0" anchor="ctr"/>
                </a:tc>
              </a:tr>
              <a:tr h="252000">
                <a:tc>
                  <a:txBody>
                    <a:bodyPr/>
                    <a:lstStyle/>
                    <a:p>
                      <a:pPr algn="ctr">
                        <a:lnSpc>
                          <a:spcPct val="125000"/>
                        </a:lnSpc>
                        <a:spcAft>
                          <a:spcPts val="0"/>
                        </a:spcAft>
                      </a:pPr>
                      <a:r>
                        <a:rPr lang="en-US" sz="1050" kern="100">
                          <a:effectLst/>
                        </a:rPr>
                        <a:t>5</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a:effectLst/>
                        </a:rPr>
                        <a:t>取模（取余）</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5/3</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dirty="0">
                          <a:effectLst/>
                        </a:rPr>
                        <a:t>2</a:t>
                      </a:r>
                      <a:endParaRPr lang="zh-CN" sz="1050" kern="100" dirty="0">
                        <a:effectLst/>
                        <a:latin typeface="Calibri"/>
                        <a:ea typeface="宋体"/>
                        <a:cs typeface="Times New Roman"/>
                      </a:endParaRPr>
                    </a:p>
                  </a:txBody>
                  <a:tcPr marL="68580" marR="68580" marT="0" marB="0" anchor="ctr"/>
                </a:tc>
              </a:tr>
            </a:tbl>
          </a:graphicData>
        </a:graphic>
      </p:graphicFrame>
    </p:spTree>
    <p:extLst>
      <p:ext uri="{BB962C8B-B14F-4D97-AF65-F5344CB8AC3E}">
        <p14:creationId xmlns:p14="http://schemas.microsoft.com/office/powerpoint/2010/main" val="1889522860"/>
      </p:ext>
    </p:extLst>
  </p:cSld>
  <p:clrMapOvr>
    <a:masterClrMapping/>
  </p:clrMapOvr>
  <p:transition advClick="0" advTm="0">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2.6 </a:t>
            </a:r>
            <a:r>
              <a:rPr lang="zh-CN" altLang="en-US" sz="2000" b="1" dirty="0" smtClean="0">
                <a:solidFill>
                  <a:schemeClr val="bg1"/>
                </a:solidFill>
                <a:latin typeface="微软雅黑" panose="020B0503020204020204" pitchFamily="34" charset="-122"/>
                <a:ea typeface="微软雅黑" panose="020B0503020204020204" pitchFamily="34" charset="-122"/>
              </a:rPr>
              <a:t>运算符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算数运算符</a:t>
            </a:r>
            <a:r>
              <a:rPr lang="en-US" altLang="zh-CN" sz="1600" b="1" dirty="0" smtClean="0">
                <a:solidFill>
                  <a:schemeClr val="bg1"/>
                </a:solidFill>
                <a:latin typeface="微软雅黑" panose="020B0503020204020204" pitchFamily="34" charset="-122"/>
                <a:ea typeface="微软雅黑" panose="020B0503020204020204" pitchFamily="34" charset="-122"/>
              </a:rPr>
              <a:t> </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文本框 5"/>
          <p:cNvSpPr txBox="1"/>
          <p:nvPr/>
        </p:nvSpPr>
        <p:spPr>
          <a:xfrm>
            <a:off x="581660" y="659678"/>
            <a:ext cx="7980680" cy="2860783"/>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下面通过一个案例观察算数运算符的使用方法，代码如下。</a:t>
            </a:r>
          </a:p>
          <a:p>
            <a:pPr lvl="0" indent="457200">
              <a:spcBef>
                <a:spcPct val="0"/>
              </a:spcBef>
            </a:pPr>
            <a:r>
              <a:rPr lang="en-US" altLang="zh-CN" sz="1000" dirty="0"/>
              <a:t>//Demo0201.java</a:t>
            </a:r>
          </a:p>
          <a:p>
            <a:pPr lvl="0" indent="457200">
              <a:spcBef>
                <a:spcPct val="0"/>
              </a:spcBef>
            </a:pPr>
            <a:r>
              <a:rPr lang="en-US" altLang="zh-CN" sz="1000" dirty="0"/>
              <a:t>package ch02;</a:t>
            </a:r>
          </a:p>
          <a:p>
            <a:pPr lvl="0" indent="457200">
              <a:spcBef>
                <a:spcPct val="0"/>
              </a:spcBef>
            </a:pPr>
            <a:r>
              <a:rPr lang="en-US" altLang="zh-CN" sz="1000" dirty="0"/>
              <a:t>public class Demo0201 {</a:t>
            </a:r>
          </a:p>
          <a:p>
            <a:pPr lvl="0" indent="457200">
              <a:spcBef>
                <a:spcPct val="0"/>
              </a:spcBef>
            </a:pPr>
            <a:r>
              <a:rPr lang="en-US" altLang="zh-CN" sz="1000" dirty="0"/>
              <a:t>	public static void main(String[] </a:t>
            </a:r>
            <a:r>
              <a:rPr lang="en-US" altLang="zh-CN" sz="1000" dirty="0" err="1"/>
              <a:t>args</a:t>
            </a:r>
            <a:r>
              <a:rPr lang="en-US" altLang="zh-CN" sz="1000" dirty="0"/>
              <a:t>) {</a:t>
            </a:r>
          </a:p>
          <a:p>
            <a:pPr lvl="0" indent="457200">
              <a:spcBef>
                <a:spcPct val="0"/>
              </a:spcBef>
            </a:pPr>
            <a:r>
              <a:rPr lang="en-US" altLang="zh-CN" sz="1000" dirty="0"/>
              <a:t>		// TODO Auto-generated method stub</a:t>
            </a:r>
          </a:p>
          <a:p>
            <a:pPr lvl="0" indent="457200">
              <a:spcBef>
                <a:spcPct val="0"/>
              </a:spcBef>
            </a:pPr>
            <a:r>
              <a:rPr lang="en-US" altLang="zh-CN" sz="1000" dirty="0"/>
              <a:t>        </a:t>
            </a:r>
            <a:r>
              <a:rPr lang="en-US" altLang="zh-CN" sz="1000" dirty="0" err="1"/>
              <a:t>int</a:t>
            </a:r>
            <a:r>
              <a:rPr lang="en-US" altLang="zh-CN" sz="1000" dirty="0"/>
              <a:t> a = 10;</a:t>
            </a:r>
          </a:p>
          <a:p>
            <a:pPr lvl="0" indent="457200">
              <a:spcBef>
                <a:spcPct val="0"/>
              </a:spcBef>
            </a:pPr>
            <a:r>
              <a:rPr lang="en-US" altLang="zh-CN" sz="1000" dirty="0"/>
              <a:t>        </a:t>
            </a:r>
            <a:r>
              <a:rPr lang="en-US" altLang="zh-CN" sz="1000" dirty="0" err="1"/>
              <a:t>int</a:t>
            </a:r>
            <a:r>
              <a:rPr lang="en-US" altLang="zh-CN" sz="1000" dirty="0"/>
              <a:t> b = 3;</a:t>
            </a:r>
          </a:p>
          <a:p>
            <a:pPr lvl="0" indent="457200">
              <a:spcBef>
                <a:spcPct val="0"/>
              </a:spcBef>
            </a:pPr>
            <a:r>
              <a:rPr lang="en-US" altLang="zh-CN" sz="1000" dirty="0"/>
              <a:t>        </a:t>
            </a:r>
            <a:r>
              <a:rPr lang="en-US" altLang="zh-CN" sz="1000" dirty="0" err="1"/>
              <a:t>System.out.println</a:t>
            </a:r>
            <a:r>
              <a:rPr lang="en-US" altLang="zh-CN" sz="1000" dirty="0"/>
              <a:t>("a + b = " + (a + b));</a:t>
            </a:r>
          </a:p>
          <a:p>
            <a:pPr lvl="0" indent="457200">
              <a:spcBef>
                <a:spcPct val="0"/>
              </a:spcBef>
            </a:pPr>
            <a:r>
              <a:rPr lang="en-US" altLang="zh-CN" sz="1000" dirty="0"/>
              <a:t>        </a:t>
            </a:r>
            <a:r>
              <a:rPr lang="en-US" altLang="zh-CN" sz="1000" dirty="0" err="1"/>
              <a:t>System.out.println</a:t>
            </a:r>
            <a:r>
              <a:rPr lang="en-US" altLang="zh-CN" sz="1000" dirty="0"/>
              <a:t>("a - b = " + (a - b));</a:t>
            </a:r>
          </a:p>
          <a:p>
            <a:pPr lvl="0" indent="457200">
              <a:spcBef>
                <a:spcPct val="0"/>
              </a:spcBef>
            </a:pPr>
            <a:r>
              <a:rPr lang="en-US" altLang="zh-CN" sz="1000" dirty="0"/>
              <a:t>        </a:t>
            </a:r>
            <a:r>
              <a:rPr lang="en-US" altLang="zh-CN" sz="1000" dirty="0" err="1"/>
              <a:t>System.out.println</a:t>
            </a:r>
            <a:r>
              <a:rPr lang="en-US" altLang="zh-CN" sz="1000" dirty="0"/>
              <a:t>("a * b = " + (a * b));</a:t>
            </a:r>
          </a:p>
          <a:p>
            <a:pPr lvl="0" indent="457200">
              <a:spcBef>
                <a:spcPct val="0"/>
              </a:spcBef>
            </a:pPr>
            <a:r>
              <a:rPr lang="en-US" altLang="zh-CN" sz="1000" dirty="0"/>
              <a:t>        </a:t>
            </a:r>
            <a:r>
              <a:rPr lang="en-US" altLang="zh-CN" sz="1000" dirty="0" err="1"/>
              <a:t>System.out.println</a:t>
            </a:r>
            <a:r>
              <a:rPr lang="en-US" altLang="zh-CN" sz="1000" dirty="0"/>
              <a:t>("a / b = " + (a / b));</a:t>
            </a:r>
          </a:p>
          <a:p>
            <a:pPr lvl="0" indent="457200">
              <a:spcBef>
                <a:spcPct val="0"/>
              </a:spcBef>
            </a:pPr>
            <a:r>
              <a:rPr lang="en-US" altLang="zh-CN" sz="1000" dirty="0"/>
              <a:t>        </a:t>
            </a:r>
            <a:r>
              <a:rPr lang="en-US" altLang="zh-CN" sz="1000" dirty="0" err="1"/>
              <a:t>System.out.println</a:t>
            </a:r>
            <a:r>
              <a:rPr lang="en-US" altLang="zh-CN" sz="1000" dirty="0"/>
              <a:t>("a % b = " + (a % b));</a:t>
            </a:r>
          </a:p>
          <a:p>
            <a:pPr lvl="0" indent="457200">
              <a:spcBef>
                <a:spcPct val="0"/>
              </a:spcBef>
            </a:pPr>
            <a:r>
              <a:rPr lang="en-US" altLang="zh-CN" sz="1000" dirty="0"/>
              <a:t>	}</a:t>
            </a:r>
          </a:p>
          <a:p>
            <a:pPr lvl="0" indent="457200">
              <a:spcBef>
                <a:spcPct val="0"/>
              </a:spcBef>
            </a:pPr>
            <a:r>
              <a:rPr lang="en-US" altLang="zh-CN" sz="1000" dirty="0"/>
              <a:t>}</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文件</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Demo0201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运行结果如图</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2.3</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所示。</a:t>
            </a:r>
          </a:p>
        </p:txBody>
      </p:sp>
      <p:pic>
        <p:nvPicPr>
          <p:cNvPr id="6" name="图片 5"/>
          <p:cNvPicPr/>
          <p:nvPr/>
        </p:nvPicPr>
        <p:blipFill>
          <a:blip r:embed="rId2"/>
          <a:stretch>
            <a:fillRect/>
          </a:stretch>
        </p:blipFill>
        <p:spPr>
          <a:xfrm>
            <a:off x="2917103" y="3520461"/>
            <a:ext cx="3352165" cy="1304290"/>
          </a:xfrm>
          <a:prstGeom prst="rect">
            <a:avLst/>
          </a:prstGeom>
          <a:ln>
            <a:solidFill>
              <a:schemeClr val="tx1"/>
            </a:solidFill>
          </a:ln>
        </p:spPr>
      </p:pic>
    </p:spTree>
    <p:extLst>
      <p:ext uri="{BB962C8B-B14F-4D97-AF65-F5344CB8AC3E}">
        <p14:creationId xmlns:p14="http://schemas.microsoft.com/office/powerpoint/2010/main" val="2129176934"/>
      </p:ext>
    </p:extLst>
  </p:cSld>
  <p:clrMapOvr>
    <a:masterClrMapping/>
  </p:clrMapOvr>
  <p:transition advClick="0" advTm="0">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2.6 </a:t>
            </a:r>
            <a:r>
              <a:rPr lang="zh-CN" altLang="en-US" sz="2000" b="1" dirty="0" smtClean="0">
                <a:solidFill>
                  <a:schemeClr val="bg1"/>
                </a:solidFill>
                <a:latin typeface="微软雅黑" panose="020B0503020204020204" pitchFamily="34" charset="-122"/>
                <a:ea typeface="微软雅黑" panose="020B0503020204020204" pitchFamily="34" charset="-122"/>
              </a:rPr>
              <a:t>运算符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自</a:t>
            </a:r>
            <a:r>
              <a:rPr lang="zh-CN" altLang="en-US" sz="1600" b="1" dirty="0">
                <a:solidFill>
                  <a:schemeClr val="bg1"/>
                </a:solidFill>
                <a:latin typeface="微软雅黑" panose="020B0503020204020204" pitchFamily="34" charset="-122"/>
                <a:ea typeface="微软雅黑" panose="020B0503020204020204" pitchFamily="34" charset="-122"/>
              </a:rPr>
              <a:t>增</a:t>
            </a:r>
            <a:r>
              <a:rPr lang="en-US" altLang="zh-CN" sz="1600" b="1" dirty="0">
                <a:solidFill>
                  <a:schemeClr val="bg1"/>
                </a:solidFill>
                <a:latin typeface="微软雅黑" panose="020B0503020204020204" pitchFamily="34" charset="-122"/>
                <a:ea typeface="微软雅黑" panose="020B0503020204020204" pitchFamily="34" charset="-122"/>
              </a:rPr>
              <a:t>/</a:t>
            </a:r>
            <a:r>
              <a:rPr lang="zh-CN" altLang="en-US" sz="1600" b="1" dirty="0">
                <a:solidFill>
                  <a:schemeClr val="bg1"/>
                </a:solidFill>
                <a:latin typeface="微软雅黑" panose="020B0503020204020204" pitchFamily="34" charset="-122"/>
                <a:ea typeface="微软雅黑" panose="020B0503020204020204" pitchFamily="34" charset="-122"/>
              </a:rPr>
              <a:t>自减运算符</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文本框 5"/>
          <p:cNvSpPr txBox="1"/>
          <p:nvPr/>
        </p:nvSpPr>
        <p:spPr>
          <a:xfrm>
            <a:off x="581660" y="659678"/>
            <a:ext cx="7980680" cy="875624"/>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Java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中的自增</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自减运算符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用于将操作数的值增加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（减少</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）。它可以有两种形式：前缀形式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变量</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变量</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和后缀形式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变量</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变量</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。这两种形式都会使变量的值增加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（减少</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），但是它们在表达式中的行为有所不同。自增</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自减运算符用法如表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2.4</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所示</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b="1" dirty="0">
              <a:solidFill>
                <a:schemeClr val="tx2"/>
              </a:solidFill>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987127962"/>
              </p:ext>
            </p:extLst>
          </p:nvPr>
        </p:nvGraphicFramePr>
        <p:xfrm>
          <a:off x="1835696" y="1563638"/>
          <a:ext cx="5407660" cy="1080000"/>
        </p:xfrm>
        <a:graphic>
          <a:graphicData uri="http://schemas.openxmlformats.org/drawingml/2006/table">
            <a:tbl>
              <a:tblPr firstRow="1" firstCol="1" bandRow="1">
                <a:tableStyleId>{5C22544A-7EE6-4342-B048-85BDC9FD1C3A}</a:tableStyleId>
              </a:tblPr>
              <a:tblGrid>
                <a:gridCol w="518795"/>
                <a:gridCol w="1076325"/>
                <a:gridCol w="1170305"/>
                <a:gridCol w="1559560"/>
                <a:gridCol w="1082675"/>
              </a:tblGrid>
              <a:tr h="216000">
                <a:tc>
                  <a:txBody>
                    <a:bodyPr/>
                    <a:lstStyle/>
                    <a:p>
                      <a:pPr algn="ctr">
                        <a:lnSpc>
                          <a:spcPct val="125000"/>
                        </a:lnSpc>
                        <a:spcAft>
                          <a:spcPts val="0"/>
                        </a:spcAft>
                      </a:pPr>
                      <a:r>
                        <a:rPr lang="zh-CN" sz="1050" kern="100" dirty="0">
                          <a:effectLst/>
                        </a:rPr>
                        <a:t>序号</a:t>
                      </a:r>
                      <a:endParaRPr lang="zh-CN" sz="1050" kern="100" dirty="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a:effectLst/>
                        </a:rPr>
                        <a:t>运算符</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a:effectLst/>
                        </a:rPr>
                        <a:t>运算描述</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a:effectLst/>
                        </a:rPr>
                        <a:t>范例</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a:effectLst/>
                        </a:rPr>
                        <a:t>结果</a:t>
                      </a:r>
                      <a:endParaRPr lang="zh-CN" sz="1050" kern="100">
                        <a:effectLst/>
                        <a:latin typeface="Calibri"/>
                        <a:ea typeface="宋体"/>
                        <a:cs typeface="Times New Roman"/>
                      </a:endParaRPr>
                    </a:p>
                  </a:txBody>
                  <a:tcPr marL="68580" marR="68580" marT="0" marB="0" anchor="ctr"/>
                </a:tc>
              </a:tr>
              <a:tr h="216000">
                <a:tc>
                  <a:txBody>
                    <a:bodyPr/>
                    <a:lstStyle/>
                    <a:p>
                      <a:pPr algn="ctr">
                        <a:lnSpc>
                          <a:spcPct val="125000"/>
                        </a:lnSpc>
                        <a:spcAft>
                          <a:spcPts val="0"/>
                        </a:spcAft>
                      </a:pPr>
                      <a:r>
                        <a:rPr lang="en-US" sz="1050" kern="100">
                          <a:effectLst/>
                        </a:rPr>
                        <a:t>1</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a:effectLst/>
                        </a:rPr>
                        <a:t>自增（前缀）</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a=1;b=++a</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a=2;b=2</a:t>
                      </a:r>
                      <a:endParaRPr lang="zh-CN" sz="1050" kern="100">
                        <a:effectLst/>
                        <a:latin typeface="Calibri"/>
                        <a:ea typeface="宋体"/>
                        <a:cs typeface="Times New Roman"/>
                      </a:endParaRPr>
                    </a:p>
                  </a:txBody>
                  <a:tcPr marL="68580" marR="68580" marT="0" marB="0" anchor="ctr"/>
                </a:tc>
              </a:tr>
              <a:tr h="216000">
                <a:tc>
                  <a:txBody>
                    <a:bodyPr/>
                    <a:lstStyle/>
                    <a:p>
                      <a:pPr algn="ctr">
                        <a:lnSpc>
                          <a:spcPct val="125000"/>
                        </a:lnSpc>
                        <a:spcAft>
                          <a:spcPts val="0"/>
                        </a:spcAft>
                      </a:pPr>
                      <a:r>
                        <a:rPr lang="en-US" sz="1050" kern="100">
                          <a:effectLst/>
                        </a:rPr>
                        <a:t>2</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t>
                      </a:r>
                      <a:endParaRPr lang="zh-CN" sz="1050" kern="100">
                        <a:effectLst/>
                        <a:latin typeface="Calibri"/>
                        <a:ea typeface="宋体"/>
                        <a:cs typeface="Times New Roman"/>
                      </a:endParaRPr>
                    </a:p>
                  </a:txBody>
                  <a:tcPr marL="68580" marR="68580" marT="0" marB="0" anchor="ctr"/>
                </a:tc>
                <a:tc>
                  <a:txBody>
                    <a:bodyPr/>
                    <a:lstStyle/>
                    <a:p>
                      <a:pPr algn="ctr">
                        <a:spcAft>
                          <a:spcPts val="0"/>
                        </a:spcAft>
                      </a:pPr>
                      <a:r>
                        <a:rPr lang="zh-CN" sz="1050" kern="100">
                          <a:effectLst/>
                        </a:rPr>
                        <a:t>自增（后缀）</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a=1;b=a++</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a=2;b=1</a:t>
                      </a:r>
                      <a:endParaRPr lang="zh-CN" sz="1050" kern="100">
                        <a:effectLst/>
                        <a:latin typeface="Calibri"/>
                        <a:ea typeface="宋体"/>
                        <a:cs typeface="Times New Roman"/>
                      </a:endParaRPr>
                    </a:p>
                  </a:txBody>
                  <a:tcPr marL="68580" marR="68580" marT="0" marB="0" anchor="ctr"/>
                </a:tc>
              </a:tr>
              <a:tr h="216000">
                <a:tc>
                  <a:txBody>
                    <a:bodyPr/>
                    <a:lstStyle/>
                    <a:p>
                      <a:pPr algn="ctr">
                        <a:lnSpc>
                          <a:spcPct val="125000"/>
                        </a:lnSpc>
                        <a:spcAft>
                          <a:spcPts val="0"/>
                        </a:spcAft>
                      </a:pPr>
                      <a:r>
                        <a:rPr lang="en-US" sz="1050" kern="100">
                          <a:effectLst/>
                        </a:rPr>
                        <a:t>3</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t>
                      </a:r>
                      <a:endParaRPr lang="zh-CN" sz="1050" kern="100">
                        <a:effectLst/>
                        <a:latin typeface="Calibri"/>
                        <a:ea typeface="宋体"/>
                        <a:cs typeface="Times New Roman"/>
                      </a:endParaRPr>
                    </a:p>
                  </a:txBody>
                  <a:tcPr marL="68580" marR="68580" marT="0" marB="0" anchor="ctr"/>
                </a:tc>
                <a:tc>
                  <a:txBody>
                    <a:bodyPr/>
                    <a:lstStyle/>
                    <a:p>
                      <a:pPr algn="ctr">
                        <a:spcAft>
                          <a:spcPts val="0"/>
                        </a:spcAft>
                      </a:pPr>
                      <a:r>
                        <a:rPr lang="zh-CN" sz="1050" kern="100">
                          <a:effectLst/>
                        </a:rPr>
                        <a:t>自减（前缀）</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a=1;b=--a</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a=0;b=0</a:t>
                      </a:r>
                      <a:endParaRPr lang="zh-CN" sz="1050" kern="100">
                        <a:effectLst/>
                        <a:latin typeface="Calibri"/>
                        <a:ea typeface="宋体"/>
                        <a:cs typeface="Times New Roman"/>
                      </a:endParaRPr>
                    </a:p>
                  </a:txBody>
                  <a:tcPr marL="68580" marR="68580" marT="0" marB="0" anchor="ctr"/>
                </a:tc>
              </a:tr>
              <a:tr h="216000">
                <a:tc>
                  <a:txBody>
                    <a:bodyPr/>
                    <a:lstStyle/>
                    <a:p>
                      <a:pPr algn="ctr">
                        <a:lnSpc>
                          <a:spcPct val="125000"/>
                        </a:lnSpc>
                        <a:spcAft>
                          <a:spcPts val="0"/>
                        </a:spcAft>
                      </a:pPr>
                      <a:r>
                        <a:rPr lang="en-US" sz="1050" kern="100">
                          <a:effectLst/>
                        </a:rPr>
                        <a:t>4</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t>
                      </a:r>
                      <a:endParaRPr lang="zh-CN" sz="1050" kern="100">
                        <a:effectLst/>
                        <a:latin typeface="Calibri"/>
                        <a:ea typeface="宋体"/>
                        <a:cs typeface="Times New Roman"/>
                      </a:endParaRPr>
                    </a:p>
                  </a:txBody>
                  <a:tcPr marL="68580" marR="68580" marT="0" marB="0" anchor="ctr"/>
                </a:tc>
                <a:tc>
                  <a:txBody>
                    <a:bodyPr/>
                    <a:lstStyle/>
                    <a:p>
                      <a:pPr algn="ctr">
                        <a:spcAft>
                          <a:spcPts val="0"/>
                        </a:spcAft>
                      </a:pPr>
                      <a:r>
                        <a:rPr lang="zh-CN" sz="1050" kern="100">
                          <a:effectLst/>
                        </a:rPr>
                        <a:t>自减（后缀）</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a=1;b=a--</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dirty="0">
                          <a:effectLst/>
                        </a:rPr>
                        <a:t>a=0;b=1</a:t>
                      </a:r>
                      <a:endParaRPr lang="zh-CN" sz="1050" kern="100" dirty="0">
                        <a:effectLst/>
                        <a:latin typeface="Calibri"/>
                        <a:ea typeface="宋体"/>
                        <a:cs typeface="Times New Roman"/>
                      </a:endParaRPr>
                    </a:p>
                  </a:txBody>
                  <a:tcPr marL="68580" marR="68580" marT="0" marB="0" anchor="ctr"/>
                </a:tc>
              </a:tr>
            </a:tbl>
          </a:graphicData>
        </a:graphic>
      </p:graphicFrame>
      <p:sp>
        <p:nvSpPr>
          <p:cNvPr id="7" name="文本框 5"/>
          <p:cNvSpPr txBox="1"/>
          <p:nvPr/>
        </p:nvSpPr>
        <p:spPr>
          <a:xfrm>
            <a:off x="567816" y="2715766"/>
            <a:ext cx="7980680" cy="1438855"/>
          </a:xfrm>
          <a:prstGeom prst="rect">
            <a:avLst/>
          </a:prstGeom>
          <a:noFill/>
        </p:spPr>
        <p:txBody>
          <a:bodyPr wrap="square" rtlCol="0" anchor="t">
            <a:spAutoFit/>
          </a:bodyPr>
          <a:lstStyle/>
          <a:p>
            <a:pPr marL="285750" lvl="0" indent="-285750">
              <a:lnSpc>
                <a:spcPct val="125000"/>
              </a:lnSpc>
              <a:buFont typeface="Wingdings" pitchFamily="2" charset="2"/>
              <a:buChar char="u"/>
            </a:pPr>
            <a:r>
              <a:rPr lang="zh-CN"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前缀形式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变量</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变量</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25000"/>
              </a:lnSpc>
            </a:pPr>
            <a:r>
              <a:rPr lang="zh-CN"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在表达式中先增加（减少）变量的值，然后使用新的值，变量的值立即被修改。</a:t>
            </a:r>
          </a:p>
          <a:p>
            <a:pPr marL="285750" lvl="0" indent="-285750">
              <a:lnSpc>
                <a:spcPct val="125000"/>
              </a:lnSpc>
              <a:buFont typeface="Wingdings" pitchFamily="2" charset="2"/>
              <a:buChar char="u"/>
            </a:pPr>
            <a:r>
              <a:rPr lang="zh-CN"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后缀形式</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变量</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变量</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lnSpc>
                <a:spcPct val="125000"/>
              </a:lnSpc>
            </a:pPr>
            <a:r>
              <a:rPr lang="zh-CN"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在表达式中先使用变量的当前值，然后增加（减少）变量的值；表达式的结果是原始值，而变量的值随后被修改。</a:t>
            </a:r>
          </a:p>
        </p:txBody>
      </p:sp>
    </p:spTree>
    <p:extLst>
      <p:ext uri="{BB962C8B-B14F-4D97-AF65-F5344CB8AC3E}">
        <p14:creationId xmlns:p14="http://schemas.microsoft.com/office/powerpoint/2010/main" val="1978572739"/>
      </p:ext>
    </p:extLst>
  </p:cSld>
  <p:clrMapOvr>
    <a:masterClrMapping/>
  </p:clrMapOvr>
  <p:transition advClick="0" advTm="0">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2.6 </a:t>
            </a:r>
            <a:r>
              <a:rPr lang="zh-CN" altLang="en-US" sz="2000" b="1" dirty="0" smtClean="0">
                <a:solidFill>
                  <a:schemeClr val="bg1"/>
                </a:solidFill>
                <a:latin typeface="微软雅黑" panose="020B0503020204020204" pitchFamily="34" charset="-122"/>
                <a:ea typeface="微软雅黑" panose="020B0503020204020204" pitchFamily="34" charset="-122"/>
              </a:rPr>
              <a:t>运算符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自</a:t>
            </a:r>
            <a:r>
              <a:rPr lang="zh-CN" altLang="en-US" sz="1600" b="1" dirty="0">
                <a:solidFill>
                  <a:schemeClr val="bg1"/>
                </a:solidFill>
                <a:latin typeface="微软雅黑" panose="020B0503020204020204" pitchFamily="34" charset="-122"/>
                <a:ea typeface="微软雅黑" panose="020B0503020204020204" pitchFamily="34" charset="-122"/>
              </a:rPr>
              <a:t>增</a:t>
            </a:r>
            <a:r>
              <a:rPr lang="en-US" altLang="zh-CN" sz="1600" b="1" dirty="0">
                <a:solidFill>
                  <a:schemeClr val="bg1"/>
                </a:solidFill>
                <a:latin typeface="微软雅黑" panose="020B0503020204020204" pitchFamily="34" charset="-122"/>
                <a:ea typeface="微软雅黑" panose="020B0503020204020204" pitchFamily="34" charset="-122"/>
              </a:rPr>
              <a:t>/</a:t>
            </a:r>
            <a:r>
              <a:rPr lang="zh-CN" altLang="en-US" sz="1600" b="1" dirty="0">
                <a:solidFill>
                  <a:schemeClr val="bg1"/>
                </a:solidFill>
                <a:latin typeface="微软雅黑" panose="020B0503020204020204" pitchFamily="34" charset="-122"/>
                <a:ea typeface="微软雅黑" panose="020B0503020204020204" pitchFamily="34" charset="-122"/>
              </a:rPr>
              <a:t>自减运算符</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文本框 5"/>
          <p:cNvSpPr txBox="1"/>
          <p:nvPr/>
        </p:nvSpPr>
        <p:spPr>
          <a:xfrm>
            <a:off x="581660" y="659678"/>
            <a:ext cx="7980680" cy="4592026"/>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通过</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案例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2-2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来说明自增</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自减运算符的使用方法</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lvl="0" indent="457200">
              <a:spcBef>
                <a:spcPct val="0"/>
              </a:spcBef>
            </a:pPr>
            <a:r>
              <a:rPr lang="en-US" altLang="zh-CN" sz="1000" dirty="0"/>
              <a:t>//Demo0202.java</a:t>
            </a:r>
          </a:p>
          <a:p>
            <a:pPr lvl="0" indent="457200">
              <a:spcBef>
                <a:spcPct val="0"/>
              </a:spcBef>
            </a:pPr>
            <a:r>
              <a:rPr lang="en-US" altLang="zh-CN" sz="1000" dirty="0"/>
              <a:t>package ch02;</a:t>
            </a:r>
          </a:p>
          <a:p>
            <a:pPr lvl="0" indent="457200">
              <a:spcBef>
                <a:spcPct val="0"/>
              </a:spcBef>
            </a:pPr>
            <a:r>
              <a:rPr lang="en-US" altLang="zh-CN" sz="1000" dirty="0"/>
              <a:t>public class Demo0202 {</a:t>
            </a:r>
          </a:p>
          <a:p>
            <a:pPr lvl="0" indent="457200">
              <a:spcBef>
                <a:spcPct val="0"/>
              </a:spcBef>
            </a:pPr>
            <a:r>
              <a:rPr lang="en-US" altLang="zh-CN" sz="1000" dirty="0"/>
              <a:t>	public static void main(String[] </a:t>
            </a:r>
            <a:r>
              <a:rPr lang="en-US" altLang="zh-CN" sz="1000" dirty="0" err="1"/>
              <a:t>args</a:t>
            </a:r>
            <a:r>
              <a:rPr lang="en-US" altLang="zh-CN" sz="1000" dirty="0"/>
              <a:t>) {</a:t>
            </a:r>
          </a:p>
          <a:p>
            <a:pPr lvl="0" indent="457200">
              <a:spcBef>
                <a:spcPct val="0"/>
              </a:spcBef>
            </a:pPr>
            <a:r>
              <a:rPr lang="en-US" altLang="zh-CN" sz="1000" dirty="0"/>
              <a:t>		// TODO Auto-generated method stub</a:t>
            </a:r>
          </a:p>
          <a:p>
            <a:pPr lvl="0" indent="457200">
              <a:spcBef>
                <a:spcPct val="0"/>
              </a:spcBef>
            </a:pPr>
            <a:r>
              <a:rPr lang="en-US" altLang="zh-CN" sz="1000" dirty="0"/>
              <a:t>		</a:t>
            </a:r>
            <a:r>
              <a:rPr lang="en-US" altLang="zh-CN" sz="1000" dirty="0" err="1"/>
              <a:t>int</a:t>
            </a:r>
            <a:r>
              <a:rPr lang="en-US" altLang="zh-CN" sz="1000" dirty="0"/>
              <a:t> x = 10;</a:t>
            </a:r>
          </a:p>
          <a:p>
            <a:pPr lvl="0" indent="457200">
              <a:spcBef>
                <a:spcPct val="0"/>
              </a:spcBef>
            </a:pPr>
            <a:r>
              <a:rPr lang="en-US" altLang="zh-CN" sz="1000" dirty="0"/>
              <a:t>		</a:t>
            </a:r>
            <a:r>
              <a:rPr lang="en-US" altLang="zh-CN" sz="1000" dirty="0" err="1"/>
              <a:t>int</a:t>
            </a:r>
            <a:r>
              <a:rPr lang="en-US" altLang="zh-CN" sz="1000" dirty="0"/>
              <a:t> y = 10;</a:t>
            </a:r>
          </a:p>
          <a:p>
            <a:pPr lvl="0" indent="457200">
              <a:spcBef>
                <a:spcPct val="0"/>
              </a:spcBef>
            </a:pPr>
            <a:r>
              <a:rPr lang="en-US" altLang="zh-CN" sz="1000" dirty="0"/>
              <a:t>		</a:t>
            </a:r>
            <a:r>
              <a:rPr lang="en-US" altLang="zh-CN" sz="1000" dirty="0" err="1"/>
              <a:t>int</a:t>
            </a:r>
            <a:r>
              <a:rPr lang="en-US" altLang="zh-CN" sz="1000" dirty="0"/>
              <a:t> z = 15;</a:t>
            </a:r>
          </a:p>
          <a:p>
            <a:pPr lvl="0" indent="457200">
              <a:spcBef>
                <a:spcPct val="0"/>
              </a:spcBef>
            </a:pPr>
            <a:r>
              <a:rPr lang="en-US" altLang="zh-CN" sz="1000" dirty="0"/>
              <a:t>		</a:t>
            </a:r>
            <a:r>
              <a:rPr lang="en-US" altLang="zh-CN" sz="1000" dirty="0" err="1"/>
              <a:t>int</a:t>
            </a:r>
            <a:r>
              <a:rPr lang="en-US" altLang="zh-CN" sz="1000" dirty="0"/>
              <a:t> k = 15;</a:t>
            </a:r>
          </a:p>
          <a:p>
            <a:pPr lvl="0" indent="457200">
              <a:spcBef>
                <a:spcPct val="0"/>
              </a:spcBef>
            </a:pPr>
            <a:r>
              <a:rPr lang="en-US" altLang="zh-CN" sz="1000" dirty="0"/>
              <a:t>		// </a:t>
            </a:r>
            <a:r>
              <a:rPr lang="zh-CN" altLang="en-US" sz="1000" dirty="0"/>
              <a:t>使用前缀自增</a:t>
            </a:r>
          </a:p>
          <a:p>
            <a:pPr lvl="0" indent="457200">
              <a:spcBef>
                <a:spcPct val="0"/>
              </a:spcBef>
            </a:pPr>
            <a:r>
              <a:rPr lang="zh-CN" altLang="en-US" sz="1000" dirty="0"/>
              <a:t>		</a:t>
            </a:r>
            <a:r>
              <a:rPr lang="en-US" altLang="zh-CN" sz="1000" dirty="0" err="1"/>
              <a:t>int</a:t>
            </a:r>
            <a:r>
              <a:rPr lang="en-US" altLang="zh-CN" sz="1000" dirty="0"/>
              <a:t> a = ++x; // x </a:t>
            </a:r>
            <a:r>
              <a:rPr lang="zh-CN" altLang="en-US" sz="1000" dirty="0"/>
              <a:t>的值变为 </a:t>
            </a:r>
            <a:r>
              <a:rPr lang="en-US" altLang="zh-CN" sz="1000" dirty="0"/>
              <a:t>11, a </a:t>
            </a:r>
            <a:r>
              <a:rPr lang="zh-CN" altLang="en-US" sz="1000" dirty="0"/>
              <a:t>的值为 </a:t>
            </a:r>
            <a:r>
              <a:rPr lang="en-US" altLang="zh-CN" sz="1000" dirty="0"/>
              <a:t>11</a:t>
            </a:r>
          </a:p>
          <a:p>
            <a:pPr lvl="0" indent="457200">
              <a:spcBef>
                <a:spcPct val="0"/>
              </a:spcBef>
            </a:pPr>
            <a:r>
              <a:rPr lang="en-US" altLang="zh-CN" sz="1000" dirty="0"/>
              <a:t>		</a:t>
            </a:r>
            <a:r>
              <a:rPr lang="en-US" altLang="zh-CN" sz="1000" dirty="0" err="1"/>
              <a:t>System.out.println</a:t>
            </a:r>
            <a:r>
              <a:rPr lang="en-US" altLang="zh-CN" sz="1000" dirty="0"/>
              <a:t>("++x: " + x); // </a:t>
            </a:r>
            <a:r>
              <a:rPr lang="zh-CN" altLang="en-US" sz="1000" dirty="0"/>
              <a:t>输出 </a:t>
            </a:r>
            <a:r>
              <a:rPr lang="en-US" altLang="zh-CN" sz="1000" dirty="0"/>
              <a:t>11</a:t>
            </a:r>
          </a:p>
          <a:p>
            <a:pPr lvl="0" indent="457200">
              <a:spcBef>
                <a:spcPct val="0"/>
              </a:spcBef>
            </a:pPr>
            <a:r>
              <a:rPr lang="en-US" altLang="zh-CN" sz="1000" dirty="0"/>
              <a:t>		</a:t>
            </a:r>
            <a:r>
              <a:rPr lang="en-US" altLang="zh-CN" sz="1000" dirty="0" err="1"/>
              <a:t>System.out.println</a:t>
            </a:r>
            <a:r>
              <a:rPr lang="en-US" altLang="zh-CN" sz="1000" dirty="0"/>
              <a:t>("a = ++x: " + a); // </a:t>
            </a:r>
            <a:r>
              <a:rPr lang="zh-CN" altLang="en-US" sz="1000" dirty="0"/>
              <a:t>输出 </a:t>
            </a:r>
            <a:r>
              <a:rPr lang="en-US" altLang="zh-CN" sz="1000" dirty="0"/>
              <a:t>11</a:t>
            </a:r>
          </a:p>
          <a:p>
            <a:pPr lvl="0" indent="457200">
              <a:spcBef>
                <a:spcPct val="0"/>
              </a:spcBef>
            </a:pPr>
            <a:r>
              <a:rPr lang="en-US" altLang="zh-CN" sz="1000" dirty="0"/>
              <a:t>		// </a:t>
            </a:r>
            <a:r>
              <a:rPr lang="zh-CN" altLang="en-US" sz="1000" dirty="0"/>
              <a:t>使用后缀自增</a:t>
            </a:r>
          </a:p>
          <a:p>
            <a:pPr lvl="0" indent="457200">
              <a:spcBef>
                <a:spcPct val="0"/>
              </a:spcBef>
            </a:pPr>
            <a:r>
              <a:rPr lang="zh-CN" altLang="en-US" sz="1000" dirty="0"/>
              <a:t>		</a:t>
            </a:r>
            <a:r>
              <a:rPr lang="en-US" altLang="zh-CN" sz="1000" dirty="0" err="1"/>
              <a:t>int</a:t>
            </a:r>
            <a:r>
              <a:rPr lang="en-US" altLang="zh-CN" sz="1000" dirty="0"/>
              <a:t> b = y++; // y </a:t>
            </a:r>
            <a:r>
              <a:rPr lang="zh-CN" altLang="en-US" sz="1000" dirty="0"/>
              <a:t>的值变为 </a:t>
            </a:r>
            <a:r>
              <a:rPr lang="en-US" altLang="zh-CN" sz="1000" dirty="0"/>
              <a:t>11, </a:t>
            </a:r>
            <a:r>
              <a:rPr lang="zh-CN" altLang="en-US" sz="1000" dirty="0"/>
              <a:t>但 </a:t>
            </a:r>
            <a:r>
              <a:rPr lang="en-US" altLang="zh-CN" sz="1000" dirty="0"/>
              <a:t>b </a:t>
            </a:r>
            <a:r>
              <a:rPr lang="zh-CN" altLang="en-US" sz="1000" dirty="0"/>
              <a:t>的值为 </a:t>
            </a:r>
            <a:r>
              <a:rPr lang="en-US" altLang="zh-CN" sz="1000" dirty="0"/>
              <a:t>10</a:t>
            </a:r>
          </a:p>
          <a:p>
            <a:pPr lvl="0" indent="457200">
              <a:spcBef>
                <a:spcPct val="0"/>
              </a:spcBef>
            </a:pPr>
            <a:r>
              <a:rPr lang="en-US" altLang="zh-CN" sz="1000" dirty="0"/>
              <a:t>		</a:t>
            </a:r>
            <a:r>
              <a:rPr lang="en-US" altLang="zh-CN" sz="1000" dirty="0" err="1"/>
              <a:t>System.out.println</a:t>
            </a:r>
            <a:r>
              <a:rPr lang="en-US" altLang="zh-CN" sz="1000" dirty="0"/>
              <a:t>("y++: " + y); // </a:t>
            </a:r>
            <a:r>
              <a:rPr lang="zh-CN" altLang="en-US" sz="1000" dirty="0"/>
              <a:t>输出 </a:t>
            </a:r>
            <a:r>
              <a:rPr lang="en-US" altLang="zh-CN" sz="1000" dirty="0"/>
              <a:t>11</a:t>
            </a:r>
          </a:p>
          <a:p>
            <a:pPr lvl="0" indent="457200">
              <a:spcBef>
                <a:spcPct val="0"/>
              </a:spcBef>
            </a:pPr>
            <a:r>
              <a:rPr lang="en-US" altLang="zh-CN" sz="1000" dirty="0"/>
              <a:t>		</a:t>
            </a:r>
            <a:r>
              <a:rPr lang="en-US" altLang="zh-CN" sz="1000" dirty="0" err="1"/>
              <a:t>System.out.println</a:t>
            </a:r>
            <a:r>
              <a:rPr lang="en-US" altLang="zh-CN" sz="1000" dirty="0"/>
              <a:t>("b = y++: " + b); // </a:t>
            </a:r>
            <a:r>
              <a:rPr lang="zh-CN" altLang="en-US" sz="1000" dirty="0"/>
              <a:t>输出 </a:t>
            </a:r>
            <a:r>
              <a:rPr lang="en-US" altLang="zh-CN" sz="1000" dirty="0"/>
              <a:t>10</a:t>
            </a:r>
          </a:p>
          <a:p>
            <a:pPr lvl="0" indent="457200">
              <a:spcBef>
                <a:spcPct val="0"/>
              </a:spcBef>
            </a:pPr>
            <a:r>
              <a:rPr lang="en-US" altLang="zh-CN" sz="1000" dirty="0"/>
              <a:t>		// </a:t>
            </a:r>
            <a:r>
              <a:rPr lang="zh-CN" altLang="en-US" sz="1000" dirty="0"/>
              <a:t>使用前缀自减</a:t>
            </a:r>
          </a:p>
          <a:p>
            <a:pPr lvl="0" indent="457200">
              <a:spcBef>
                <a:spcPct val="0"/>
              </a:spcBef>
            </a:pPr>
            <a:r>
              <a:rPr lang="zh-CN" altLang="en-US" sz="1000" dirty="0"/>
              <a:t>		</a:t>
            </a:r>
            <a:r>
              <a:rPr lang="en-US" altLang="zh-CN" sz="1000" dirty="0" err="1"/>
              <a:t>int</a:t>
            </a:r>
            <a:r>
              <a:rPr lang="en-US" altLang="zh-CN" sz="1000" dirty="0"/>
              <a:t> c = --z; // z </a:t>
            </a:r>
            <a:r>
              <a:rPr lang="zh-CN" altLang="en-US" sz="1000" dirty="0"/>
              <a:t>的值变为 </a:t>
            </a:r>
            <a:r>
              <a:rPr lang="en-US" altLang="zh-CN" sz="1000" dirty="0"/>
              <a:t>14,  c </a:t>
            </a:r>
            <a:r>
              <a:rPr lang="zh-CN" altLang="en-US" sz="1000" dirty="0"/>
              <a:t>的值为 </a:t>
            </a:r>
            <a:r>
              <a:rPr lang="en-US" altLang="zh-CN" sz="1000" dirty="0"/>
              <a:t>14</a:t>
            </a:r>
          </a:p>
          <a:p>
            <a:pPr lvl="0" indent="457200">
              <a:spcBef>
                <a:spcPct val="0"/>
              </a:spcBef>
            </a:pPr>
            <a:r>
              <a:rPr lang="en-US" altLang="zh-CN" sz="1000" dirty="0"/>
              <a:t>		</a:t>
            </a:r>
            <a:r>
              <a:rPr lang="en-US" altLang="zh-CN" sz="1000" dirty="0" err="1"/>
              <a:t>System.out.println</a:t>
            </a:r>
            <a:r>
              <a:rPr lang="en-US" altLang="zh-CN" sz="1000" dirty="0"/>
              <a:t>("--z: " + z); // </a:t>
            </a:r>
            <a:r>
              <a:rPr lang="zh-CN" altLang="en-US" sz="1000" dirty="0"/>
              <a:t>输出 </a:t>
            </a:r>
            <a:r>
              <a:rPr lang="en-US" altLang="zh-CN" sz="1000" dirty="0"/>
              <a:t>14</a:t>
            </a:r>
          </a:p>
          <a:p>
            <a:pPr lvl="0" indent="457200">
              <a:spcBef>
                <a:spcPct val="0"/>
              </a:spcBef>
            </a:pPr>
            <a:r>
              <a:rPr lang="en-US" altLang="zh-CN" sz="1000" dirty="0"/>
              <a:t>		</a:t>
            </a:r>
            <a:r>
              <a:rPr lang="en-US" altLang="zh-CN" sz="1000" dirty="0" err="1"/>
              <a:t>System.out.println</a:t>
            </a:r>
            <a:r>
              <a:rPr lang="en-US" altLang="zh-CN" sz="1000" dirty="0"/>
              <a:t>("c = --z: " + c); // </a:t>
            </a:r>
            <a:r>
              <a:rPr lang="zh-CN" altLang="en-US" sz="1000" dirty="0"/>
              <a:t>输出 </a:t>
            </a:r>
            <a:r>
              <a:rPr lang="en-US" altLang="zh-CN" sz="1000" dirty="0"/>
              <a:t>14</a:t>
            </a:r>
          </a:p>
          <a:p>
            <a:pPr lvl="0" indent="457200">
              <a:spcBef>
                <a:spcPct val="0"/>
              </a:spcBef>
            </a:pPr>
            <a:r>
              <a:rPr lang="en-US" altLang="zh-CN" sz="1000" dirty="0"/>
              <a:t>		// </a:t>
            </a:r>
            <a:r>
              <a:rPr lang="zh-CN" altLang="en-US" sz="1000" dirty="0"/>
              <a:t>使用后缀自减</a:t>
            </a:r>
          </a:p>
          <a:p>
            <a:pPr lvl="0" indent="457200">
              <a:spcBef>
                <a:spcPct val="0"/>
              </a:spcBef>
            </a:pPr>
            <a:r>
              <a:rPr lang="zh-CN" altLang="en-US" sz="1000" dirty="0"/>
              <a:t>		</a:t>
            </a:r>
            <a:r>
              <a:rPr lang="en-US" altLang="zh-CN" sz="1000" dirty="0" err="1"/>
              <a:t>int</a:t>
            </a:r>
            <a:r>
              <a:rPr lang="en-US" altLang="zh-CN" sz="1000" dirty="0"/>
              <a:t> d = k--; // k </a:t>
            </a:r>
            <a:r>
              <a:rPr lang="zh-CN" altLang="en-US" sz="1000" dirty="0"/>
              <a:t>的值变为 </a:t>
            </a:r>
            <a:r>
              <a:rPr lang="en-US" altLang="zh-CN" sz="1000" dirty="0"/>
              <a:t>14, </a:t>
            </a:r>
            <a:r>
              <a:rPr lang="zh-CN" altLang="en-US" sz="1000" dirty="0"/>
              <a:t>但 </a:t>
            </a:r>
            <a:r>
              <a:rPr lang="en-US" altLang="zh-CN" sz="1000" dirty="0"/>
              <a:t>d </a:t>
            </a:r>
            <a:r>
              <a:rPr lang="zh-CN" altLang="en-US" sz="1000" dirty="0"/>
              <a:t>的值为 </a:t>
            </a:r>
            <a:r>
              <a:rPr lang="en-US" altLang="zh-CN" sz="1000" dirty="0"/>
              <a:t>15</a:t>
            </a:r>
          </a:p>
          <a:p>
            <a:pPr lvl="0" indent="457200">
              <a:spcBef>
                <a:spcPct val="0"/>
              </a:spcBef>
            </a:pPr>
            <a:r>
              <a:rPr lang="en-US" altLang="zh-CN" sz="1000" dirty="0"/>
              <a:t>		</a:t>
            </a:r>
            <a:r>
              <a:rPr lang="en-US" altLang="zh-CN" sz="1000" dirty="0" err="1"/>
              <a:t>System.out.println</a:t>
            </a:r>
            <a:r>
              <a:rPr lang="en-US" altLang="zh-CN" sz="1000" dirty="0"/>
              <a:t>("k--: " + k); // </a:t>
            </a:r>
            <a:r>
              <a:rPr lang="zh-CN" altLang="en-US" sz="1000" dirty="0"/>
              <a:t>输出 </a:t>
            </a:r>
            <a:r>
              <a:rPr lang="en-US" altLang="zh-CN" sz="1000" dirty="0"/>
              <a:t>14</a:t>
            </a:r>
          </a:p>
          <a:p>
            <a:pPr lvl="0" indent="457200">
              <a:spcBef>
                <a:spcPct val="0"/>
              </a:spcBef>
            </a:pPr>
            <a:r>
              <a:rPr lang="en-US" altLang="zh-CN" sz="1000" dirty="0"/>
              <a:t>		</a:t>
            </a:r>
            <a:r>
              <a:rPr lang="en-US" altLang="zh-CN" sz="1000" dirty="0" err="1"/>
              <a:t>System.out.println</a:t>
            </a:r>
            <a:r>
              <a:rPr lang="en-US" altLang="zh-CN" sz="1000" dirty="0"/>
              <a:t>("d = k--: " + d); // </a:t>
            </a:r>
            <a:r>
              <a:rPr lang="zh-CN" altLang="en-US" sz="1000" dirty="0"/>
              <a:t>输出 </a:t>
            </a:r>
            <a:r>
              <a:rPr lang="en-US" altLang="zh-CN" sz="1000" dirty="0"/>
              <a:t>15</a:t>
            </a:r>
          </a:p>
          <a:p>
            <a:pPr lvl="0" indent="457200">
              <a:spcBef>
                <a:spcPct val="0"/>
              </a:spcBef>
            </a:pPr>
            <a:r>
              <a:rPr lang="en-US" altLang="zh-CN" sz="1000" dirty="0"/>
              <a:t>	}</a:t>
            </a:r>
          </a:p>
          <a:p>
            <a:pPr lvl="0" indent="457200">
              <a:spcBef>
                <a:spcPct val="0"/>
              </a:spcBef>
            </a:pPr>
            <a:r>
              <a:rPr lang="en-US" altLang="zh-CN" sz="1000" dirty="0" smtClean="0"/>
              <a:t>}</a:t>
            </a:r>
            <a:endParaRPr lang="en-US" altLang="zh-CN" sz="1000" dirty="0"/>
          </a:p>
        </p:txBody>
      </p:sp>
      <p:pic>
        <p:nvPicPr>
          <p:cNvPr id="6" name="图片 5"/>
          <p:cNvPicPr/>
          <p:nvPr/>
        </p:nvPicPr>
        <p:blipFill>
          <a:blip r:embed="rId2"/>
          <a:stretch>
            <a:fillRect/>
          </a:stretch>
        </p:blipFill>
        <p:spPr>
          <a:xfrm>
            <a:off x="5580112" y="2955691"/>
            <a:ext cx="3342640" cy="1666240"/>
          </a:xfrm>
          <a:prstGeom prst="rect">
            <a:avLst/>
          </a:prstGeom>
          <a:ln>
            <a:solidFill>
              <a:schemeClr val="tx1"/>
            </a:solidFill>
          </a:ln>
        </p:spPr>
      </p:pic>
      <p:sp>
        <p:nvSpPr>
          <p:cNvPr id="5" name="TextBox 4"/>
          <p:cNvSpPr txBox="1"/>
          <p:nvPr/>
        </p:nvSpPr>
        <p:spPr>
          <a:xfrm>
            <a:off x="5364088" y="2575381"/>
            <a:ext cx="3672408" cy="307777"/>
          </a:xfrm>
          <a:prstGeom prst="rect">
            <a:avLst/>
          </a:prstGeom>
          <a:noFill/>
        </p:spPr>
        <p:txBody>
          <a:bodyPr wrap="square" rtlCol="0">
            <a:spAutoFit/>
          </a:bodyPr>
          <a:lstStyle/>
          <a:p>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文件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Demo0202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的运行结果如图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2-4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所示</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3017850407"/>
      </p:ext>
    </p:extLst>
  </p:cSld>
  <p:clrMapOvr>
    <a:masterClrMapping/>
  </p:clrMapOvr>
  <p:transition advClick="0" advTm="0">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2.6 </a:t>
            </a:r>
            <a:r>
              <a:rPr lang="zh-CN" altLang="en-US" sz="2000" b="1" dirty="0" smtClean="0">
                <a:solidFill>
                  <a:schemeClr val="bg1"/>
                </a:solidFill>
                <a:latin typeface="微软雅黑" panose="020B0503020204020204" pitchFamily="34" charset="-122"/>
                <a:ea typeface="微软雅黑" panose="020B0503020204020204" pitchFamily="34" charset="-122"/>
              </a:rPr>
              <a:t>运算符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a:solidFill>
                  <a:schemeClr val="bg1"/>
                </a:solidFill>
                <a:latin typeface="微软雅黑" panose="020B0503020204020204" pitchFamily="34" charset="-122"/>
                <a:ea typeface="微软雅黑" panose="020B0503020204020204" pitchFamily="34" charset="-122"/>
              </a:rPr>
              <a:t>赋值</a:t>
            </a:r>
            <a:r>
              <a:rPr lang="zh-CN" altLang="en-US" sz="1600" b="1" dirty="0" smtClean="0">
                <a:solidFill>
                  <a:schemeClr val="bg1"/>
                </a:solidFill>
                <a:latin typeface="微软雅黑" panose="020B0503020204020204" pitchFamily="34" charset="-122"/>
                <a:ea typeface="微软雅黑" panose="020B0503020204020204" pitchFamily="34" charset="-122"/>
              </a:rPr>
              <a:t>运算符</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文本框 5"/>
          <p:cNvSpPr txBox="1"/>
          <p:nvPr/>
        </p:nvSpPr>
        <p:spPr>
          <a:xfrm>
            <a:off x="581660" y="659678"/>
            <a:ext cx="7980680" cy="609975"/>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赋值运算符的作用就是将常量、变量等的值赋值给‘</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右侧的另一个变量。下面通过表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2.5</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来看一下赋值运算符及其用法</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000" dirty="0"/>
          </a:p>
        </p:txBody>
      </p:sp>
      <p:graphicFrame>
        <p:nvGraphicFramePr>
          <p:cNvPr id="4" name="表格 3"/>
          <p:cNvGraphicFramePr>
            <a:graphicFrameLocks noGrp="1"/>
          </p:cNvGraphicFramePr>
          <p:nvPr>
            <p:extLst>
              <p:ext uri="{D42A27DB-BD31-4B8C-83A1-F6EECF244321}">
                <p14:modId xmlns:p14="http://schemas.microsoft.com/office/powerpoint/2010/main" val="3491622824"/>
              </p:ext>
            </p:extLst>
          </p:nvPr>
        </p:nvGraphicFramePr>
        <p:xfrm>
          <a:off x="1868170" y="1491630"/>
          <a:ext cx="5407660" cy="1764000"/>
        </p:xfrm>
        <a:graphic>
          <a:graphicData uri="http://schemas.openxmlformats.org/drawingml/2006/table">
            <a:tbl>
              <a:tblPr firstRow="1" firstCol="1" bandRow="1">
                <a:tableStyleId>{5C22544A-7EE6-4342-B048-85BDC9FD1C3A}</a:tableStyleId>
              </a:tblPr>
              <a:tblGrid>
                <a:gridCol w="518795"/>
                <a:gridCol w="1076325"/>
                <a:gridCol w="1170305"/>
                <a:gridCol w="1530350"/>
                <a:gridCol w="1111885"/>
              </a:tblGrid>
              <a:tr h="252000">
                <a:tc>
                  <a:txBody>
                    <a:bodyPr/>
                    <a:lstStyle/>
                    <a:p>
                      <a:pPr algn="ctr">
                        <a:lnSpc>
                          <a:spcPct val="125000"/>
                        </a:lnSpc>
                        <a:spcAft>
                          <a:spcPts val="0"/>
                        </a:spcAft>
                      </a:pPr>
                      <a:r>
                        <a:rPr lang="zh-CN" sz="1050" kern="100" dirty="0">
                          <a:effectLst/>
                        </a:rPr>
                        <a:t>序号</a:t>
                      </a:r>
                      <a:endParaRPr lang="zh-CN" sz="1050" kern="100" dirty="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a:effectLst/>
                        </a:rPr>
                        <a:t>运算符</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a:effectLst/>
                        </a:rPr>
                        <a:t>运算描述</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a:effectLst/>
                        </a:rPr>
                        <a:t>范例</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a:effectLst/>
                        </a:rPr>
                        <a:t>结果</a:t>
                      </a:r>
                      <a:endParaRPr lang="zh-CN" sz="1050" kern="100">
                        <a:effectLst/>
                        <a:latin typeface="Calibri"/>
                        <a:ea typeface="宋体"/>
                        <a:cs typeface="Times New Roman"/>
                      </a:endParaRPr>
                    </a:p>
                  </a:txBody>
                  <a:tcPr marL="68580" marR="68580" marT="0" marB="0" anchor="ctr"/>
                </a:tc>
              </a:tr>
              <a:tr h="252000">
                <a:tc>
                  <a:txBody>
                    <a:bodyPr/>
                    <a:lstStyle/>
                    <a:p>
                      <a:pPr algn="ctr">
                        <a:lnSpc>
                          <a:spcPct val="125000"/>
                        </a:lnSpc>
                        <a:spcAft>
                          <a:spcPts val="0"/>
                        </a:spcAft>
                      </a:pPr>
                      <a:r>
                        <a:rPr lang="en-US" sz="1050" kern="100">
                          <a:effectLst/>
                        </a:rPr>
                        <a:t>1</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a:effectLst/>
                        </a:rPr>
                        <a:t>赋值</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a=5;b=2</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a=5;b=2</a:t>
                      </a:r>
                      <a:endParaRPr lang="zh-CN" sz="1050" kern="100">
                        <a:effectLst/>
                        <a:latin typeface="Calibri"/>
                        <a:ea typeface="宋体"/>
                        <a:cs typeface="Times New Roman"/>
                      </a:endParaRPr>
                    </a:p>
                  </a:txBody>
                  <a:tcPr marL="68580" marR="68580" marT="0" marB="0" anchor="ctr"/>
                </a:tc>
              </a:tr>
              <a:tr h="252000">
                <a:tc>
                  <a:txBody>
                    <a:bodyPr/>
                    <a:lstStyle/>
                    <a:p>
                      <a:pPr algn="ctr">
                        <a:lnSpc>
                          <a:spcPct val="125000"/>
                        </a:lnSpc>
                        <a:spcAft>
                          <a:spcPts val="0"/>
                        </a:spcAft>
                      </a:pPr>
                      <a:r>
                        <a:rPr lang="en-US" sz="1050" kern="100">
                          <a:effectLst/>
                        </a:rPr>
                        <a:t>2</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t>
                      </a:r>
                      <a:endParaRPr lang="zh-CN" sz="1050" kern="100">
                        <a:effectLst/>
                        <a:latin typeface="Calibri"/>
                        <a:ea typeface="宋体"/>
                        <a:cs typeface="Times New Roman"/>
                      </a:endParaRPr>
                    </a:p>
                  </a:txBody>
                  <a:tcPr marL="68580" marR="68580" marT="0" marB="0" anchor="ctr"/>
                </a:tc>
                <a:tc>
                  <a:txBody>
                    <a:bodyPr/>
                    <a:lstStyle/>
                    <a:p>
                      <a:pPr algn="ctr">
                        <a:spcAft>
                          <a:spcPts val="0"/>
                        </a:spcAft>
                      </a:pPr>
                      <a:r>
                        <a:rPr lang="zh-CN" sz="1050" kern="100">
                          <a:effectLst/>
                        </a:rPr>
                        <a:t>加等于</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a=5;b=2;a+=b</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a=7;b=2</a:t>
                      </a:r>
                      <a:endParaRPr lang="zh-CN" sz="1050" kern="100">
                        <a:effectLst/>
                        <a:latin typeface="Calibri"/>
                        <a:ea typeface="宋体"/>
                        <a:cs typeface="Times New Roman"/>
                      </a:endParaRPr>
                    </a:p>
                  </a:txBody>
                  <a:tcPr marL="68580" marR="68580" marT="0" marB="0" anchor="ctr"/>
                </a:tc>
              </a:tr>
              <a:tr h="252000">
                <a:tc>
                  <a:txBody>
                    <a:bodyPr/>
                    <a:lstStyle/>
                    <a:p>
                      <a:pPr algn="ctr">
                        <a:lnSpc>
                          <a:spcPct val="125000"/>
                        </a:lnSpc>
                        <a:spcAft>
                          <a:spcPts val="0"/>
                        </a:spcAft>
                      </a:pPr>
                      <a:r>
                        <a:rPr lang="en-US" sz="1050" kern="100">
                          <a:effectLst/>
                        </a:rPr>
                        <a:t>3</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t>
                      </a:r>
                      <a:endParaRPr lang="zh-CN" sz="1050" kern="100">
                        <a:effectLst/>
                        <a:latin typeface="Calibri"/>
                        <a:ea typeface="宋体"/>
                        <a:cs typeface="Times New Roman"/>
                      </a:endParaRPr>
                    </a:p>
                  </a:txBody>
                  <a:tcPr marL="68580" marR="68580" marT="0" marB="0" anchor="ctr"/>
                </a:tc>
                <a:tc>
                  <a:txBody>
                    <a:bodyPr/>
                    <a:lstStyle/>
                    <a:p>
                      <a:pPr algn="ctr">
                        <a:spcAft>
                          <a:spcPts val="0"/>
                        </a:spcAft>
                      </a:pPr>
                      <a:r>
                        <a:rPr lang="zh-CN" sz="1050" kern="100">
                          <a:effectLst/>
                        </a:rPr>
                        <a:t>减等于</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a=5;b=2;a-=b</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a=3;b=2</a:t>
                      </a:r>
                      <a:endParaRPr lang="zh-CN" sz="1050" kern="100">
                        <a:effectLst/>
                        <a:latin typeface="Calibri"/>
                        <a:ea typeface="宋体"/>
                        <a:cs typeface="Times New Roman"/>
                      </a:endParaRPr>
                    </a:p>
                  </a:txBody>
                  <a:tcPr marL="68580" marR="68580" marT="0" marB="0" anchor="ctr"/>
                </a:tc>
              </a:tr>
              <a:tr h="252000">
                <a:tc>
                  <a:txBody>
                    <a:bodyPr/>
                    <a:lstStyle/>
                    <a:p>
                      <a:pPr algn="ctr">
                        <a:lnSpc>
                          <a:spcPct val="125000"/>
                        </a:lnSpc>
                        <a:spcAft>
                          <a:spcPts val="0"/>
                        </a:spcAft>
                      </a:pPr>
                      <a:r>
                        <a:rPr lang="en-US" sz="1050" kern="100">
                          <a:effectLst/>
                        </a:rPr>
                        <a:t>4</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t>
                      </a:r>
                      <a:endParaRPr lang="zh-CN" sz="1050" kern="100">
                        <a:effectLst/>
                        <a:latin typeface="Calibri"/>
                        <a:ea typeface="宋体"/>
                        <a:cs typeface="Times New Roman"/>
                      </a:endParaRPr>
                    </a:p>
                  </a:txBody>
                  <a:tcPr marL="68580" marR="68580" marT="0" marB="0" anchor="ctr"/>
                </a:tc>
                <a:tc>
                  <a:txBody>
                    <a:bodyPr/>
                    <a:lstStyle/>
                    <a:p>
                      <a:pPr algn="ctr">
                        <a:spcAft>
                          <a:spcPts val="0"/>
                        </a:spcAft>
                      </a:pPr>
                      <a:r>
                        <a:rPr lang="zh-CN" sz="1050" kern="100">
                          <a:effectLst/>
                        </a:rPr>
                        <a:t>乘等于</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a=5;b=2;a*=b</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a=10;b=2</a:t>
                      </a:r>
                      <a:endParaRPr lang="zh-CN" sz="1050" kern="100">
                        <a:effectLst/>
                        <a:latin typeface="Calibri"/>
                        <a:ea typeface="宋体"/>
                        <a:cs typeface="Times New Roman"/>
                      </a:endParaRPr>
                    </a:p>
                  </a:txBody>
                  <a:tcPr marL="68580" marR="68580" marT="0" marB="0" anchor="ctr"/>
                </a:tc>
              </a:tr>
              <a:tr h="252000">
                <a:tc>
                  <a:txBody>
                    <a:bodyPr/>
                    <a:lstStyle/>
                    <a:p>
                      <a:pPr algn="ctr">
                        <a:lnSpc>
                          <a:spcPct val="125000"/>
                        </a:lnSpc>
                        <a:spcAft>
                          <a:spcPts val="0"/>
                        </a:spcAft>
                      </a:pPr>
                      <a:r>
                        <a:rPr lang="en-US" sz="1050" kern="100">
                          <a:effectLst/>
                        </a:rPr>
                        <a:t>5</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t>
                      </a:r>
                      <a:endParaRPr lang="zh-CN" sz="1050" kern="100">
                        <a:effectLst/>
                        <a:latin typeface="Calibri"/>
                        <a:ea typeface="宋体"/>
                        <a:cs typeface="Times New Roman"/>
                      </a:endParaRPr>
                    </a:p>
                  </a:txBody>
                  <a:tcPr marL="68580" marR="68580" marT="0" marB="0" anchor="ctr"/>
                </a:tc>
                <a:tc>
                  <a:txBody>
                    <a:bodyPr/>
                    <a:lstStyle/>
                    <a:p>
                      <a:pPr algn="ctr">
                        <a:spcAft>
                          <a:spcPts val="0"/>
                        </a:spcAft>
                      </a:pPr>
                      <a:r>
                        <a:rPr lang="zh-CN" sz="1050" kern="100">
                          <a:effectLst/>
                        </a:rPr>
                        <a:t>除等于</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a=5;b=2;a/=b</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a=2;b=2</a:t>
                      </a:r>
                      <a:endParaRPr lang="zh-CN" sz="1050" kern="100">
                        <a:effectLst/>
                        <a:latin typeface="Calibri"/>
                        <a:ea typeface="宋体"/>
                        <a:cs typeface="Times New Roman"/>
                      </a:endParaRPr>
                    </a:p>
                  </a:txBody>
                  <a:tcPr marL="68580" marR="68580" marT="0" marB="0" anchor="ctr"/>
                </a:tc>
              </a:tr>
              <a:tr h="252000">
                <a:tc>
                  <a:txBody>
                    <a:bodyPr/>
                    <a:lstStyle/>
                    <a:p>
                      <a:pPr algn="ctr">
                        <a:lnSpc>
                          <a:spcPct val="125000"/>
                        </a:lnSpc>
                        <a:spcAft>
                          <a:spcPts val="0"/>
                        </a:spcAft>
                      </a:pPr>
                      <a:r>
                        <a:rPr lang="en-US" sz="1050" kern="100">
                          <a:effectLst/>
                        </a:rPr>
                        <a:t>6</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t>
                      </a:r>
                      <a:endParaRPr lang="zh-CN" sz="1050" kern="100">
                        <a:effectLst/>
                        <a:latin typeface="Calibri"/>
                        <a:ea typeface="宋体"/>
                        <a:cs typeface="Times New Roman"/>
                      </a:endParaRPr>
                    </a:p>
                  </a:txBody>
                  <a:tcPr marL="68580" marR="68580" marT="0" marB="0" anchor="ctr"/>
                </a:tc>
                <a:tc>
                  <a:txBody>
                    <a:bodyPr/>
                    <a:lstStyle/>
                    <a:p>
                      <a:pPr algn="ctr">
                        <a:spcAft>
                          <a:spcPts val="0"/>
                        </a:spcAft>
                      </a:pPr>
                      <a:r>
                        <a:rPr lang="zh-CN" sz="1050" kern="100" dirty="0">
                          <a:effectLst/>
                        </a:rPr>
                        <a:t>模等于</a:t>
                      </a:r>
                      <a:endParaRPr lang="zh-CN" sz="1050" kern="100" dirty="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a=5;b=2;a%=b</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dirty="0">
                          <a:effectLst/>
                        </a:rPr>
                        <a:t>a=1;b=2</a:t>
                      </a:r>
                      <a:endParaRPr lang="zh-CN" sz="1050" kern="100" dirty="0">
                        <a:effectLst/>
                        <a:latin typeface="Calibri"/>
                        <a:ea typeface="宋体"/>
                        <a:cs typeface="Times New Roman"/>
                      </a:endParaRPr>
                    </a:p>
                  </a:txBody>
                  <a:tcPr marL="68580" marR="68580" marT="0" marB="0" anchor="ctr"/>
                </a:tc>
              </a:tr>
            </a:tbl>
          </a:graphicData>
        </a:graphic>
      </p:graphicFrame>
      <p:sp>
        <p:nvSpPr>
          <p:cNvPr id="7" name="文本框 5"/>
          <p:cNvSpPr txBox="1"/>
          <p:nvPr/>
        </p:nvSpPr>
        <p:spPr>
          <a:xfrm>
            <a:off x="589592" y="3579862"/>
            <a:ext cx="7980680" cy="609975"/>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在上表中可以观察到，赋值运算符的运算顺序都是从右至左；除了‘</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，其他赋值运算符都是复合的赋值运算符，以‘</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为例进行说明，</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a+=b</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就相当于</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a+b</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000" dirty="0"/>
          </a:p>
        </p:txBody>
      </p:sp>
    </p:spTree>
    <p:extLst>
      <p:ext uri="{BB962C8B-B14F-4D97-AF65-F5344CB8AC3E}">
        <p14:creationId xmlns:p14="http://schemas.microsoft.com/office/powerpoint/2010/main" val="2493267891"/>
      </p:ext>
    </p:extLst>
  </p:cSld>
  <p:clrMapOvr>
    <a:masterClrMapping/>
  </p:clrMapOvr>
  <p:transition advClick="0" advTm="0">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2.6 </a:t>
            </a:r>
            <a:r>
              <a:rPr lang="zh-CN" altLang="en-US" sz="2000" b="1" dirty="0" smtClean="0">
                <a:solidFill>
                  <a:schemeClr val="bg1"/>
                </a:solidFill>
                <a:latin typeface="微软雅黑" panose="020B0503020204020204" pitchFamily="34" charset="-122"/>
                <a:ea typeface="微软雅黑" panose="020B0503020204020204" pitchFamily="34" charset="-122"/>
              </a:rPr>
              <a:t>运算符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a:solidFill>
                  <a:schemeClr val="bg1"/>
                </a:solidFill>
                <a:latin typeface="微软雅黑" panose="020B0503020204020204" pitchFamily="34" charset="-122"/>
                <a:ea typeface="微软雅黑" panose="020B0503020204020204" pitchFamily="34" charset="-122"/>
              </a:rPr>
              <a:t>关系</a:t>
            </a:r>
            <a:r>
              <a:rPr lang="zh-CN" altLang="en-US" sz="1600" b="1" dirty="0" smtClean="0">
                <a:solidFill>
                  <a:schemeClr val="bg1"/>
                </a:solidFill>
                <a:latin typeface="微软雅黑" panose="020B0503020204020204" pitchFamily="34" charset="-122"/>
                <a:ea typeface="微软雅黑" panose="020B0503020204020204" pitchFamily="34" charset="-122"/>
              </a:rPr>
              <a:t>运算符</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文本框 5"/>
          <p:cNvSpPr txBox="1"/>
          <p:nvPr/>
        </p:nvSpPr>
        <p:spPr>
          <a:xfrm>
            <a:off x="581660" y="659678"/>
            <a:ext cx="7980680" cy="609975"/>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关系运算符的作用是比较两个常量或者变量的大小，结果是一个布尔类型的值（</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true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或</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false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），下面通过表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2.6</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来说明关系运算符及其用法。</a:t>
            </a:r>
            <a:endParaRPr lang="en-US" altLang="zh-CN" sz="1000" dirty="0"/>
          </a:p>
        </p:txBody>
      </p:sp>
      <p:graphicFrame>
        <p:nvGraphicFramePr>
          <p:cNvPr id="5" name="表格 4"/>
          <p:cNvGraphicFramePr>
            <a:graphicFrameLocks noGrp="1"/>
          </p:cNvGraphicFramePr>
          <p:nvPr>
            <p:extLst>
              <p:ext uri="{D42A27DB-BD31-4B8C-83A1-F6EECF244321}">
                <p14:modId xmlns:p14="http://schemas.microsoft.com/office/powerpoint/2010/main" val="3807183617"/>
              </p:ext>
            </p:extLst>
          </p:nvPr>
        </p:nvGraphicFramePr>
        <p:xfrm>
          <a:off x="1868170" y="1275606"/>
          <a:ext cx="5407660" cy="1512000"/>
        </p:xfrm>
        <a:graphic>
          <a:graphicData uri="http://schemas.openxmlformats.org/drawingml/2006/table">
            <a:tbl>
              <a:tblPr firstRow="1" firstCol="1" bandRow="1">
                <a:tableStyleId>{5C22544A-7EE6-4342-B048-85BDC9FD1C3A}</a:tableStyleId>
              </a:tblPr>
              <a:tblGrid>
                <a:gridCol w="518795"/>
                <a:gridCol w="1076325"/>
                <a:gridCol w="1170305"/>
                <a:gridCol w="1530350"/>
                <a:gridCol w="1111885"/>
              </a:tblGrid>
              <a:tr h="216000">
                <a:tc>
                  <a:txBody>
                    <a:bodyPr/>
                    <a:lstStyle/>
                    <a:p>
                      <a:pPr algn="ctr">
                        <a:lnSpc>
                          <a:spcPct val="125000"/>
                        </a:lnSpc>
                        <a:spcAft>
                          <a:spcPts val="0"/>
                        </a:spcAft>
                      </a:pPr>
                      <a:r>
                        <a:rPr lang="zh-CN" sz="1050" kern="100" dirty="0">
                          <a:effectLst/>
                        </a:rPr>
                        <a:t>序号</a:t>
                      </a:r>
                      <a:endParaRPr lang="zh-CN" sz="1050" kern="100" dirty="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a:effectLst/>
                        </a:rPr>
                        <a:t>运算符</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a:effectLst/>
                        </a:rPr>
                        <a:t>运算描述</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a:effectLst/>
                        </a:rPr>
                        <a:t>范例</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a:effectLst/>
                        </a:rPr>
                        <a:t>结果</a:t>
                      </a:r>
                      <a:endParaRPr lang="zh-CN" sz="1050" kern="100">
                        <a:effectLst/>
                        <a:latin typeface="Calibri"/>
                        <a:ea typeface="宋体"/>
                        <a:cs typeface="Times New Roman"/>
                      </a:endParaRPr>
                    </a:p>
                  </a:txBody>
                  <a:tcPr marL="68580" marR="68580" marT="0" marB="0" anchor="ctr"/>
                </a:tc>
              </a:tr>
              <a:tr h="216000">
                <a:tc>
                  <a:txBody>
                    <a:bodyPr/>
                    <a:lstStyle/>
                    <a:p>
                      <a:pPr algn="ctr">
                        <a:lnSpc>
                          <a:spcPct val="125000"/>
                        </a:lnSpc>
                        <a:spcAft>
                          <a:spcPts val="0"/>
                        </a:spcAft>
                      </a:pPr>
                      <a:r>
                        <a:rPr lang="en-US" sz="1050" kern="100">
                          <a:effectLst/>
                        </a:rPr>
                        <a:t>1</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a:effectLst/>
                        </a:rPr>
                        <a:t>等于</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6 == 5</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false</a:t>
                      </a:r>
                      <a:endParaRPr lang="zh-CN" sz="1050" kern="100">
                        <a:effectLst/>
                        <a:latin typeface="Calibri"/>
                        <a:ea typeface="宋体"/>
                        <a:cs typeface="Times New Roman"/>
                      </a:endParaRPr>
                    </a:p>
                  </a:txBody>
                  <a:tcPr marL="68580" marR="68580" marT="0" marB="0" anchor="ctr"/>
                </a:tc>
              </a:tr>
              <a:tr h="216000">
                <a:tc>
                  <a:txBody>
                    <a:bodyPr/>
                    <a:lstStyle/>
                    <a:p>
                      <a:pPr algn="ctr">
                        <a:lnSpc>
                          <a:spcPct val="125000"/>
                        </a:lnSpc>
                        <a:spcAft>
                          <a:spcPts val="0"/>
                        </a:spcAft>
                      </a:pPr>
                      <a:r>
                        <a:rPr lang="en-US" sz="1050" kern="100">
                          <a:effectLst/>
                        </a:rPr>
                        <a:t>2</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a:t>
                      </a:r>
                      <a:endParaRPr lang="zh-CN" sz="1050" kern="100">
                        <a:effectLst/>
                        <a:latin typeface="Calibri"/>
                        <a:ea typeface="宋体"/>
                        <a:cs typeface="Times New Roman"/>
                      </a:endParaRPr>
                    </a:p>
                  </a:txBody>
                  <a:tcPr marL="68580" marR="68580" marT="0" marB="0" anchor="ctr"/>
                </a:tc>
                <a:tc>
                  <a:txBody>
                    <a:bodyPr/>
                    <a:lstStyle/>
                    <a:p>
                      <a:pPr algn="ctr">
                        <a:spcAft>
                          <a:spcPts val="0"/>
                        </a:spcAft>
                      </a:pPr>
                      <a:r>
                        <a:rPr lang="zh-CN" sz="1050" kern="100">
                          <a:effectLst/>
                        </a:rPr>
                        <a:t>不等于</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6 != 5</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true</a:t>
                      </a:r>
                      <a:endParaRPr lang="zh-CN" sz="1050" kern="100">
                        <a:effectLst/>
                        <a:latin typeface="Calibri"/>
                        <a:ea typeface="宋体"/>
                        <a:cs typeface="Times New Roman"/>
                      </a:endParaRPr>
                    </a:p>
                  </a:txBody>
                  <a:tcPr marL="68580" marR="68580" marT="0" marB="0" anchor="ctr"/>
                </a:tc>
              </a:tr>
              <a:tr h="216000">
                <a:tc>
                  <a:txBody>
                    <a:bodyPr/>
                    <a:lstStyle/>
                    <a:p>
                      <a:pPr algn="ctr">
                        <a:lnSpc>
                          <a:spcPct val="125000"/>
                        </a:lnSpc>
                        <a:spcAft>
                          <a:spcPts val="0"/>
                        </a:spcAft>
                      </a:pPr>
                      <a:r>
                        <a:rPr lang="en-US" sz="1050" kern="100">
                          <a:effectLst/>
                        </a:rPr>
                        <a:t>3</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&lt; </a:t>
                      </a:r>
                      <a:endParaRPr lang="zh-CN" sz="1050" kern="100">
                        <a:effectLst/>
                        <a:latin typeface="Calibri"/>
                        <a:ea typeface="宋体"/>
                        <a:cs typeface="Times New Roman"/>
                      </a:endParaRPr>
                    </a:p>
                  </a:txBody>
                  <a:tcPr marL="68580" marR="68580" marT="0" marB="0" anchor="ctr"/>
                </a:tc>
                <a:tc>
                  <a:txBody>
                    <a:bodyPr/>
                    <a:lstStyle/>
                    <a:p>
                      <a:pPr algn="ctr">
                        <a:spcAft>
                          <a:spcPts val="0"/>
                        </a:spcAft>
                      </a:pPr>
                      <a:r>
                        <a:rPr lang="zh-CN" sz="1050" kern="100">
                          <a:effectLst/>
                        </a:rPr>
                        <a:t>小于</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6 &lt; 5</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false</a:t>
                      </a:r>
                      <a:endParaRPr lang="zh-CN" sz="1050" kern="100">
                        <a:effectLst/>
                        <a:latin typeface="Calibri"/>
                        <a:ea typeface="宋体"/>
                        <a:cs typeface="Times New Roman"/>
                      </a:endParaRPr>
                    </a:p>
                  </a:txBody>
                  <a:tcPr marL="68580" marR="68580" marT="0" marB="0" anchor="ctr"/>
                </a:tc>
              </a:tr>
              <a:tr h="216000">
                <a:tc>
                  <a:txBody>
                    <a:bodyPr/>
                    <a:lstStyle/>
                    <a:p>
                      <a:pPr algn="ctr">
                        <a:lnSpc>
                          <a:spcPct val="125000"/>
                        </a:lnSpc>
                        <a:spcAft>
                          <a:spcPts val="0"/>
                        </a:spcAft>
                      </a:pPr>
                      <a:r>
                        <a:rPr lang="en-US" sz="1050" kern="100">
                          <a:effectLst/>
                        </a:rPr>
                        <a:t>4</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&gt; </a:t>
                      </a:r>
                      <a:endParaRPr lang="zh-CN" sz="1050" kern="100">
                        <a:effectLst/>
                        <a:latin typeface="Calibri"/>
                        <a:ea typeface="宋体"/>
                        <a:cs typeface="Times New Roman"/>
                      </a:endParaRPr>
                    </a:p>
                  </a:txBody>
                  <a:tcPr marL="68580" marR="68580" marT="0" marB="0" anchor="ctr"/>
                </a:tc>
                <a:tc>
                  <a:txBody>
                    <a:bodyPr/>
                    <a:lstStyle/>
                    <a:p>
                      <a:pPr algn="ctr">
                        <a:spcAft>
                          <a:spcPts val="0"/>
                        </a:spcAft>
                      </a:pPr>
                      <a:r>
                        <a:rPr lang="zh-CN" sz="1050" kern="100">
                          <a:effectLst/>
                        </a:rPr>
                        <a:t>大于</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6 &gt; 5</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true</a:t>
                      </a:r>
                      <a:endParaRPr lang="zh-CN" sz="1050" kern="100">
                        <a:effectLst/>
                        <a:latin typeface="Calibri"/>
                        <a:ea typeface="宋体"/>
                        <a:cs typeface="Times New Roman"/>
                      </a:endParaRPr>
                    </a:p>
                  </a:txBody>
                  <a:tcPr marL="68580" marR="68580" marT="0" marB="0" anchor="ctr"/>
                </a:tc>
              </a:tr>
              <a:tr h="216000">
                <a:tc>
                  <a:txBody>
                    <a:bodyPr/>
                    <a:lstStyle/>
                    <a:p>
                      <a:pPr algn="ctr">
                        <a:lnSpc>
                          <a:spcPct val="125000"/>
                        </a:lnSpc>
                        <a:spcAft>
                          <a:spcPts val="0"/>
                        </a:spcAft>
                      </a:pPr>
                      <a:r>
                        <a:rPr lang="en-US" sz="1050" kern="100">
                          <a:effectLst/>
                        </a:rPr>
                        <a:t>5</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&lt;=</a:t>
                      </a:r>
                      <a:endParaRPr lang="zh-CN" sz="1050" kern="100">
                        <a:effectLst/>
                        <a:latin typeface="Calibri"/>
                        <a:ea typeface="宋体"/>
                        <a:cs typeface="Times New Roman"/>
                      </a:endParaRPr>
                    </a:p>
                  </a:txBody>
                  <a:tcPr marL="68580" marR="68580" marT="0" marB="0" anchor="ctr"/>
                </a:tc>
                <a:tc>
                  <a:txBody>
                    <a:bodyPr/>
                    <a:lstStyle/>
                    <a:p>
                      <a:pPr algn="ctr">
                        <a:spcAft>
                          <a:spcPts val="0"/>
                        </a:spcAft>
                      </a:pPr>
                      <a:r>
                        <a:rPr lang="zh-CN" sz="1050" kern="100">
                          <a:effectLst/>
                        </a:rPr>
                        <a:t>小于等于</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6 &lt;= 5</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false</a:t>
                      </a:r>
                      <a:endParaRPr lang="zh-CN" sz="1050" kern="100">
                        <a:effectLst/>
                        <a:latin typeface="Calibri"/>
                        <a:ea typeface="宋体"/>
                        <a:cs typeface="Times New Roman"/>
                      </a:endParaRPr>
                    </a:p>
                  </a:txBody>
                  <a:tcPr marL="68580" marR="68580" marT="0" marB="0" anchor="ctr"/>
                </a:tc>
              </a:tr>
              <a:tr h="216000">
                <a:tc>
                  <a:txBody>
                    <a:bodyPr/>
                    <a:lstStyle/>
                    <a:p>
                      <a:pPr algn="ctr">
                        <a:lnSpc>
                          <a:spcPct val="125000"/>
                        </a:lnSpc>
                        <a:spcAft>
                          <a:spcPts val="0"/>
                        </a:spcAft>
                      </a:pPr>
                      <a:r>
                        <a:rPr lang="en-US" sz="1050" kern="100">
                          <a:effectLst/>
                        </a:rPr>
                        <a:t>6</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&gt;=</a:t>
                      </a:r>
                      <a:endParaRPr lang="zh-CN" sz="1050" kern="100">
                        <a:effectLst/>
                        <a:latin typeface="Calibri"/>
                        <a:ea typeface="宋体"/>
                        <a:cs typeface="Times New Roman"/>
                      </a:endParaRPr>
                    </a:p>
                  </a:txBody>
                  <a:tcPr marL="68580" marR="68580" marT="0" marB="0" anchor="ctr"/>
                </a:tc>
                <a:tc>
                  <a:txBody>
                    <a:bodyPr/>
                    <a:lstStyle/>
                    <a:p>
                      <a:pPr algn="ctr">
                        <a:spcAft>
                          <a:spcPts val="0"/>
                        </a:spcAft>
                      </a:pPr>
                      <a:r>
                        <a:rPr lang="zh-CN" sz="1050" kern="100">
                          <a:effectLst/>
                        </a:rPr>
                        <a:t>大于等于</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6 &gt;= 5</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dirty="0">
                          <a:effectLst/>
                        </a:rPr>
                        <a:t>true</a:t>
                      </a:r>
                      <a:endParaRPr lang="zh-CN" sz="1050" kern="100" dirty="0">
                        <a:effectLst/>
                        <a:latin typeface="Calibri"/>
                        <a:ea typeface="宋体"/>
                        <a:cs typeface="Times New Roman"/>
                      </a:endParaRPr>
                    </a:p>
                  </a:txBody>
                  <a:tcPr marL="68580" marR="68580" marT="0" marB="0" anchor="ctr"/>
                </a:tc>
              </a:tr>
            </a:tbl>
          </a:graphicData>
        </a:graphic>
      </p:graphicFrame>
      <p:sp>
        <p:nvSpPr>
          <p:cNvPr id="8" name="文本框 5"/>
          <p:cNvSpPr txBox="1"/>
          <p:nvPr/>
        </p:nvSpPr>
        <p:spPr>
          <a:xfrm>
            <a:off x="588877" y="2715766"/>
            <a:ext cx="7980680" cy="2708434"/>
          </a:xfrm>
          <a:prstGeom prst="rect">
            <a:avLst/>
          </a:prstGeom>
          <a:noFill/>
        </p:spPr>
        <p:txBody>
          <a:bodyPr wrap="square" rtlCol="0" anchor="t">
            <a:spAutoFit/>
          </a:bodyPr>
          <a:lstStyle/>
          <a:p>
            <a:pPr lvl="0" indent="457200">
              <a:lnSpc>
                <a:spcPct val="125000"/>
              </a:lnSpc>
              <a:spcBef>
                <a:spcPct val="0"/>
              </a:spcBef>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下面通过一个案例观察运算符的使用方法，代码</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如下</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运行</a:t>
            </a:r>
            <a:r>
              <a:rPr lang="zh-CN"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结果如图</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2.5</a:t>
            </a:r>
            <a:r>
              <a:rPr lang="zh-CN"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所示</a:t>
            </a:r>
            <a:r>
              <a:rPr lang="zh-CN" altLang="zh-CN" sz="1400" dirty="0"/>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lvl="0" indent="457200">
              <a:spcBef>
                <a:spcPct val="0"/>
              </a:spcBef>
            </a:pPr>
            <a:r>
              <a:rPr lang="en-US" altLang="zh-CN" sz="1000" dirty="0"/>
              <a:t>//Demo0203.java</a:t>
            </a:r>
          </a:p>
          <a:p>
            <a:pPr lvl="0" indent="457200">
              <a:spcBef>
                <a:spcPct val="0"/>
              </a:spcBef>
            </a:pPr>
            <a:r>
              <a:rPr lang="en-US" altLang="zh-CN" sz="1000" dirty="0"/>
              <a:t>package ch02;</a:t>
            </a:r>
          </a:p>
          <a:p>
            <a:pPr lvl="0" indent="457200">
              <a:spcBef>
                <a:spcPct val="0"/>
              </a:spcBef>
            </a:pPr>
            <a:r>
              <a:rPr lang="en-US" altLang="zh-CN" sz="1000" dirty="0"/>
              <a:t>public class Demo0203 {</a:t>
            </a:r>
          </a:p>
          <a:p>
            <a:pPr lvl="0" indent="457200">
              <a:spcBef>
                <a:spcPct val="0"/>
              </a:spcBef>
            </a:pPr>
            <a:r>
              <a:rPr lang="en-US" altLang="zh-CN" sz="1000" dirty="0"/>
              <a:t>	public static void main(String[] </a:t>
            </a:r>
            <a:r>
              <a:rPr lang="en-US" altLang="zh-CN" sz="1000" dirty="0" err="1"/>
              <a:t>args</a:t>
            </a:r>
            <a:r>
              <a:rPr lang="en-US" altLang="zh-CN" sz="1000" dirty="0"/>
              <a:t>) {</a:t>
            </a:r>
          </a:p>
          <a:p>
            <a:pPr lvl="1" indent="457200">
              <a:spcBef>
                <a:spcPct val="0"/>
              </a:spcBef>
            </a:pPr>
            <a:r>
              <a:rPr lang="en-US" altLang="zh-CN" sz="1000" dirty="0" smtClean="0"/>
              <a:t>        </a:t>
            </a:r>
            <a:r>
              <a:rPr lang="en-US" altLang="zh-CN" sz="1000" dirty="0" err="1"/>
              <a:t>int</a:t>
            </a:r>
            <a:r>
              <a:rPr lang="en-US" altLang="zh-CN" sz="1000" dirty="0"/>
              <a:t> a = 6;</a:t>
            </a:r>
          </a:p>
          <a:p>
            <a:pPr lvl="1" indent="457200">
              <a:spcBef>
                <a:spcPct val="0"/>
              </a:spcBef>
            </a:pPr>
            <a:r>
              <a:rPr lang="en-US" altLang="zh-CN" sz="1000" dirty="0"/>
              <a:t>        </a:t>
            </a:r>
            <a:r>
              <a:rPr lang="en-US" altLang="zh-CN" sz="1000" dirty="0" err="1"/>
              <a:t>int</a:t>
            </a:r>
            <a:r>
              <a:rPr lang="en-US" altLang="zh-CN" sz="1000" dirty="0"/>
              <a:t> b = 5;</a:t>
            </a:r>
          </a:p>
          <a:p>
            <a:pPr lvl="1" indent="457200">
              <a:spcBef>
                <a:spcPct val="0"/>
              </a:spcBef>
            </a:pPr>
            <a:r>
              <a:rPr lang="en-US" altLang="zh-CN" sz="1000" dirty="0"/>
              <a:t>        </a:t>
            </a:r>
            <a:r>
              <a:rPr lang="en-US" altLang="zh-CN" sz="1000" dirty="0" err="1"/>
              <a:t>System.out.println</a:t>
            </a:r>
            <a:r>
              <a:rPr lang="en-US" altLang="zh-CN" sz="1000" dirty="0"/>
              <a:t>("a == b: " + (a == b));</a:t>
            </a:r>
          </a:p>
          <a:p>
            <a:pPr lvl="1" indent="457200">
              <a:spcBef>
                <a:spcPct val="0"/>
              </a:spcBef>
            </a:pPr>
            <a:r>
              <a:rPr lang="en-US" altLang="zh-CN" sz="1000" dirty="0"/>
              <a:t>        </a:t>
            </a:r>
            <a:r>
              <a:rPr lang="en-US" altLang="zh-CN" sz="1000" dirty="0" err="1"/>
              <a:t>System.out.println</a:t>
            </a:r>
            <a:r>
              <a:rPr lang="en-US" altLang="zh-CN" sz="1000" dirty="0"/>
              <a:t>("a != b: " + (a != b));</a:t>
            </a:r>
          </a:p>
          <a:p>
            <a:pPr lvl="1" indent="457200">
              <a:spcBef>
                <a:spcPct val="0"/>
              </a:spcBef>
            </a:pPr>
            <a:r>
              <a:rPr lang="en-US" altLang="zh-CN" sz="1000" dirty="0"/>
              <a:t>        </a:t>
            </a:r>
            <a:r>
              <a:rPr lang="en-US" altLang="zh-CN" sz="1000" dirty="0" err="1"/>
              <a:t>System.out.println</a:t>
            </a:r>
            <a:r>
              <a:rPr lang="en-US" altLang="zh-CN" sz="1000" dirty="0"/>
              <a:t>("a &gt; b: " + (a &gt; b));</a:t>
            </a:r>
          </a:p>
          <a:p>
            <a:pPr lvl="1" indent="457200">
              <a:spcBef>
                <a:spcPct val="0"/>
              </a:spcBef>
            </a:pPr>
            <a:r>
              <a:rPr lang="en-US" altLang="zh-CN" sz="1000" dirty="0"/>
              <a:t>        </a:t>
            </a:r>
            <a:r>
              <a:rPr lang="en-US" altLang="zh-CN" sz="1000" dirty="0" err="1"/>
              <a:t>System.out.println</a:t>
            </a:r>
            <a:r>
              <a:rPr lang="en-US" altLang="zh-CN" sz="1000" dirty="0"/>
              <a:t>("a &lt; b: " + (a &lt; b));</a:t>
            </a:r>
          </a:p>
          <a:p>
            <a:pPr lvl="1" indent="457200">
              <a:spcBef>
                <a:spcPct val="0"/>
              </a:spcBef>
            </a:pPr>
            <a:r>
              <a:rPr lang="en-US" altLang="zh-CN" sz="1000" dirty="0"/>
              <a:t>        </a:t>
            </a:r>
            <a:r>
              <a:rPr lang="en-US" altLang="zh-CN" sz="1000" dirty="0" err="1"/>
              <a:t>System.out.println</a:t>
            </a:r>
            <a:r>
              <a:rPr lang="en-US" altLang="zh-CN" sz="1000" dirty="0"/>
              <a:t>("a &gt;= b: " + (a &gt;= b));</a:t>
            </a:r>
          </a:p>
          <a:p>
            <a:pPr lvl="1" indent="457200">
              <a:spcBef>
                <a:spcPct val="0"/>
              </a:spcBef>
            </a:pPr>
            <a:r>
              <a:rPr lang="en-US" altLang="zh-CN" sz="1000" dirty="0"/>
              <a:t>        </a:t>
            </a:r>
            <a:r>
              <a:rPr lang="en-US" altLang="zh-CN" sz="1000" dirty="0" err="1"/>
              <a:t>System.out.println</a:t>
            </a:r>
            <a:r>
              <a:rPr lang="en-US" altLang="zh-CN" sz="1000" dirty="0"/>
              <a:t>("a &lt;= b: " + (a &lt;= b));</a:t>
            </a:r>
          </a:p>
          <a:p>
            <a:pPr lvl="0" indent="457200">
              <a:spcBef>
                <a:spcPct val="0"/>
              </a:spcBef>
            </a:pPr>
            <a:r>
              <a:rPr lang="en-US" altLang="zh-CN" sz="1000" dirty="0"/>
              <a:t>	}</a:t>
            </a:r>
          </a:p>
          <a:p>
            <a:pPr lvl="0" indent="457200">
              <a:spcBef>
                <a:spcPct val="0"/>
              </a:spcBef>
            </a:pPr>
            <a:r>
              <a:rPr lang="en-US" altLang="zh-CN" sz="1000" dirty="0"/>
              <a:t>}</a:t>
            </a:r>
          </a:p>
          <a:p>
            <a:pPr lvl="0" indent="457200">
              <a:lnSpc>
                <a:spcPct val="125000"/>
              </a:lnSpc>
              <a:spcBef>
                <a:spcPct val="0"/>
              </a:spcBef>
              <a:spcAft>
                <a:spcPct val="35000"/>
              </a:spcAft>
            </a:pPr>
            <a:endParaRPr lang="en-US" altLang="zh-CN" sz="1000" dirty="0"/>
          </a:p>
        </p:txBody>
      </p:sp>
      <p:pic>
        <p:nvPicPr>
          <p:cNvPr id="9" name="图片 8"/>
          <p:cNvPicPr/>
          <p:nvPr/>
        </p:nvPicPr>
        <p:blipFill>
          <a:blip r:embed="rId2"/>
          <a:stretch>
            <a:fillRect/>
          </a:stretch>
        </p:blipFill>
        <p:spPr>
          <a:xfrm>
            <a:off x="5148064" y="3219822"/>
            <a:ext cx="3333115" cy="1475740"/>
          </a:xfrm>
          <a:prstGeom prst="rect">
            <a:avLst/>
          </a:prstGeom>
          <a:ln>
            <a:solidFill>
              <a:schemeClr val="tx1"/>
            </a:solidFill>
          </a:ln>
        </p:spPr>
      </p:pic>
    </p:spTree>
    <p:extLst>
      <p:ext uri="{BB962C8B-B14F-4D97-AF65-F5344CB8AC3E}">
        <p14:creationId xmlns:p14="http://schemas.microsoft.com/office/powerpoint/2010/main" val="2413719312"/>
      </p:ext>
    </p:extLst>
  </p:cSld>
  <p:clrMapOvr>
    <a:masterClrMapping/>
  </p:clrMapOvr>
  <p:transition advClick="0" advTm="0">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2.1 </a:t>
            </a:r>
            <a:r>
              <a:rPr lang="zh-CN" altLang="en-US" sz="2000" b="1" dirty="0" smtClean="0">
                <a:solidFill>
                  <a:schemeClr val="bg1"/>
                </a:solidFill>
                <a:latin typeface="微软雅黑" panose="020B0503020204020204" pitchFamily="34" charset="-122"/>
                <a:ea typeface="微软雅黑" panose="020B0503020204020204" pitchFamily="34" charset="-122"/>
              </a:rPr>
              <a:t>标识符</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541243"/>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标识符</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可以用于类、属性、方法等其名称的定义。</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中标识符由字母、数字、下划线（</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_</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）、美元符号（</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）组成，且不能以数字开头，也不能是</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中的关键字</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合法标识符：</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name</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_user</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err="1"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stuName</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Case</a:t>
            </a: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不合法标识符：</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break</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123user</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-name</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err="1"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int</a:t>
            </a:r>
            <a:endPar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标识符要严格按照以上规则命名，但同时为了增加程序的可读性，尽量遵守以下规则（不是强制规则）：</a:t>
            </a:r>
          </a:p>
          <a:p>
            <a:pPr marL="285750" lvl="0" indent="-285750">
              <a:lnSpc>
                <a:spcPct val="125000"/>
              </a:lnSpc>
              <a:spcBef>
                <a:spcPct val="0"/>
              </a:spcBef>
              <a:spcAft>
                <a:spcPct val="35000"/>
              </a:spcAft>
              <a:buFont typeface="Wingdings" pitchFamily="2" charset="2"/>
              <a:buChar char="u"/>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变量</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名、方法名第一个单词首字母要小写，第二个单词开始，首字母要大写，例如：</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userName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getName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等；</a:t>
            </a:r>
          </a:p>
          <a:p>
            <a:pPr marL="285750" lvl="0" indent="-285750">
              <a:lnSpc>
                <a:spcPct val="125000"/>
              </a:lnSpc>
              <a:spcBef>
                <a:spcPct val="0"/>
              </a:spcBef>
              <a:spcAft>
                <a:spcPct val="35000"/>
              </a:spcAft>
              <a:buFont typeface="Wingdings" pitchFamily="2" charset="2"/>
              <a:buChar char="u"/>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名、接口名每个单词首字母都要大写，第二个单词开始，首字母要大写，例如</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StuInfo</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DataUtil</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marL="285750" lvl="0" indent="-285750">
              <a:lnSpc>
                <a:spcPct val="125000"/>
              </a:lnSpc>
              <a:spcBef>
                <a:spcPct val="0"/>
              </a:spcBef>
              <a:spcAft>
                <a:spcPct val="35000"/>
              </a:spcAft>
              <a:buFont typeface="Wingdings" pitchFamily="2" charset="2"/>
              <a:buChar char="u"/>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变量名、方法名、类名以及接口名的命名规则也成为驼峰命名法。</a:t>
            </a:r>
          </a:p>
          <a:p>
            <a:pPr marL="285750" lvl="0" indent="-285750">
              <a:lnSpc>
                <a:spcPct val="125000"/>
              </a:lnSpc>
              <a:spcBef>
                <a:spcPct val="0"/>
              </a:spcBef>
              <a:spcAft>
                <a:spcPct val="35000"/>
              </a:spcAft>
              <a:buFont typeface="Wingdings" pitchFamily="2" charset="2"/>
              <a:buChar char="u"/>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常量</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名要全部大写，每个单词要用下划线分隔，例如</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USER_NAME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MATH_PI</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等；</a:t>
            </a:r>
          </a:p>
          <a:p>
            <a:pPr marL="285750" lvl="0" indent="-285750">
              <a:lnSpc>
                <a:spcPct val="125000"/>
              </a:lnSpc>
              <a:spcBef>
                <a:spcPct val="0"/>
              </a:spcBef>
              <a:spcAft>
                <a:spcPct val="35000"/>
              </a:spcAft>
              <a:buFont typeface="Wingdings" pitchFamily="2" charset="2"/>
              <a:buChar char="u"/>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包</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名全部小写，例如</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hy.cn;</a:t>
            </a:r>
          </a:p>
          <a:p>
            <a:pPr marL="285750" lvl="0" indent="-285750">
              <a:lnSpc>
                <a:spcPct val="125000"/>
              </a:lnSpc>
              <a:spcBef>
                <a:spcPct val="0"/>
              </a:spcBef>
              <a:spcAft>
                <a:spcPct val="35000"/>
              </a:spcAft>
              <a:buFont typeface="Wingdings" pitchFamily="2" charset="2"/>
              <a:buChar char="u"/>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对</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标识符进行命名，尽量做到见名之意</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advClick="0" advTm="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2.6 </a:t>
            </a:r>
            <a:r>
              <a:rPr lang="zh-CN" altLang="en-US" sz="2000" b="1" dirty="0" smtClean="0">
                <a:solidFill>
                  <a:schemeClr val="bg1"/>
                </a:solidFill>
                <a:latin typeface="微软雅黑" panose="020B0503020204020204" pitchFamily="34" charset="-122"/>
                <a:ea typeface="微软雅黑" panose="020B0503020204020204" pitchFamily="34" charset="-122"/>
              </a:rPr>
              <a:t>运算符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a:solidFill>
                  <a:schemeClr val="bg1"/>
                </a:solidFill>
                <a:latin typeface="微软雅黑" panose="020B0503020204020204" pitchFamily="34" charset="-122"/>
                <a:ea typeface="微软雅黑" panose="020B0503020204020204" pitchFamily="34" charset="-122"/>
              </a:rPr>
              <a:t>逻辑</a:t>
            </a:r>
            <a:r>
              <a:rPr lang="zh-CN" altLang="en-US" sz="1600" b="1" dirty="0" smtClean="0">
                <a:solidFill>
                  <a:schemeClr val="bg1"/>
                </a:solidFill>
                <a:latin typeface="微软雅黑" panose="020B0503020204020204" pitchFamily="34" charset="-122"/>
                <a:ea typeface="微软雅黑" panose="020B0503020204020204" pitchFamily="34" charset="-122"/>
              </a:rPr>
              <a:t>运算符</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文本框 5"/>
          <p:cNvSpPr txBox="1"/>
          <p:nvPr/>
        </p:nvSpPr>
        <p:spPr>
          <a:xfrm>
            <a:off x="581660" y="659678"/>
            <a:ext cx="7980680" cy="609975"/>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逻辑运算符的作用是对布尔类型的值或表达式进行运算，其结果是一个布尔类型的值（</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true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或</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false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），下面通过表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2.7</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来说明关系运算符及其用法。</a:t>
            </a:r>
            <a:endParaRPr lang="en-US" altLang="zh-CN" sz="1000" dirty="0"/>
          </a:p>
        </p:txBody>
      </p:sp>
      <p:graphicFrame>
        <p:nvGraphicFramePr>
          <p:cNvPr id="4" name="表格 3"/>
          <p:cNvGraphicFramePr>
            <a:graphicFrameLocks noGrp="1"/>
          </p:cNvGraphicFramePr>
          <p:nvPr>
            <p:extLst>
              <p:ext uri="{D42A27DB-BD31-4B8C-83A1-F6EECF244321}">
                <p14:modId xmlns:p14="http://schemas.microsoft.com/office/powerpoint/2010/main" val="2705584687"/>
              </p:ext>
            </p:extLst>
          </p:nvPr>
        </p:nvGraphicFramePr>
        <p:xfrm>
          <a:off x="1362392" y="1275606"/>
          <a:ext cx="6419215" cy="2376000"/>
        </p:xfrm>
        <a:graphic>
          <a:graphicData uri="http://schemas.openxmlformats.org/drawingml/2006/table">
            <a:tbl>
              <a:tblPr firstRow="1" firstCol="1" bandRow="1">
                <a:tableStyleId>{5C22544A-7EE6-4342-B048-85BDC9FD1C3A}</a:tableStyleId>
              </a:tblPr>
              <a:tblGrid>
                <a:gridCol w="1530350"/>
                <a:gridCol w="1076325"/>
                <a:gridCol w="1170305"/>
                <a:gridCol w="1530350"/>
                <a:gridCol w="1111885"/>
              </a:tblGrid>
              <a:tr h="216000">
                <a:tc>
                  <a:txBody>
                    <a:bodyPr/>
                    <a:lstStyle/>
                    <a:p>
                      <a:pPr algn="ctr">
                        <a:lnSpc>
                          <a:spcPct val="125000"/>
                        </a:lnSpc>
                        <a:spcAft>
                          <a:spcPts val="0"/>
                        </a:spcAft>
                      </a:pPr>
                      <a:r>
                        <a:rPr lang="zh-CN" sz="1050" kern="100" dirty="0">
                          <a:effectLst/>
                        </a:rPr>
                        <a:t>序号</a:t>
                      </a:r>
                      <a:endParaRPr lang="zh-CN" sz="1050" kern="100" dirty="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a:effectLst/>
                        </a:rPr>
                        <a:t>运算符</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a:effectLst/>
                        </a:rPr>
                        <a:t>运算描述</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a:effectLst/>
                        </a:rPr>
                        <a:t>范例</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zh-CN" sz="1050" kern="100">
                          <a:effectLst/>
                        </a:rPr>
                        <a:t>结果</a:t>
                      </a:r>
                      <a:endParaRPr lang="zh-CN" sz="1050" kern="100">
                        <a:effectLst/>
                        <a:latin typeface="Calibri"/>
                        <a:ea typeface="宋体"/>
                        <a:cs typeface="Times New Roman"/>
                      </a:endParaRPr>
                    </a:p>
                  </a:txBody>
                  <a:tcPr marL="68580" marR="68580" marT="0" marB="0" anchor="ctr"/>
                </a:tc>
              </a:tr>
              <a:tr h="216000">
                <a:tc rowSpan="4">
                  <a:txBody>
                    <a:bodyPr/>
                    <a:lstStyle/>
                    <a:p>
                      <a:pPr algn="ctr">
                        <a:lnSpc>
                          <a:spcPct val="125000"/>
                        </a:lnSpc>
                        <a:spcAft>
                          <a:spcPts val="0"/>
                        </a:spcAft>
                      </a:pPr>
                      <a:r>
                        <a:rPr lang="en-US" sz="1050" kern="100">
                          <a:effectLst/>
                        </a:rPr>
                        <a:t>1</a:t>
                      </a:r>
                      <a:endParaRPr lang="zh-CN" sz="1050" kern="100">
                        <a:effectLst/>
                        <a:latin typeface="Calibri"/>
                        <a:ea typeface="宋体"/>
                        <a:cs typeface="Times New Roman"/>
                      </a:endParaRPr>
                    </a:p>
                  </a:txBody>
                  <a:tcPr marL="68580" marR="68580" marT="0" marB="0" anchor="ctr"/>
                </a:tc>
                <a:tc rowSpan="4">
                  <a:txBody>
                    <a:bodyPr/>
                    <a:lstStyle/>
                    <a:p>
                      <a:pPr algn="ctr">
                        <a:lnSpc>
                          <a:spcPct val="125000"/>
                        </a:lnSpc>
                        <a:spcAft>
                          <a:spcPts val="0"/>
                        </a:spcAft>
                      </a:pPr>
                      <a:r>
                        <a:rPr lang="en-US" sz="1050" kern="100" dirty="0">
                          <a:effectLst/>
                        </a:rPr>
                        <a:t>&amp;&amp;</a:t>
                      </a:r>
                      <a:endParaRPr lang="zh-CN" sz="1050" kern="100" dirty="0">
                        <a:effectLst/>
                        <a:latin typeface="Calibri"/>
                        <a:ea typeface="宋体"/>
                        <a:cs typeface="Times New Roman"/>
                      </a:endParaRPr>
                    </a:p>
                  </a:txBody>
                  <a:tcPr marL="68580" marR="68580" marT="0" marB="0" anchor="ctr"/>
                </a:tc>
                <a:tc rowSpan="4">
                  <a:txBody>
                    <a:bodyPr/>
                    <a:lstStyle/>
                    <a:p>
                      <a:pPr algn="ctr">
                        <a:lnSpc>
                          <a:spcPct val="125000"/>
                        </a:lnSpc>
                        <a:spcAft>
                          <a:spcPts val="0"/>
                        </a:spcAft>
                      </a:pPr>
                      <a:r>
                        <a:rPr lang="zh-CN" sz="1050" kern="100">
                          <a:effectLst/>
                        </a:rPr>
                        <a:t>逻辑与</a:t>
                      </a:r>
                    </a:p>
                    <a:p>
                      <a:pPr algn="ctr">
                        <a:lnSpc>
                          <a:spcPct val="125000"/>
                        </a:lnSpc>
                        <a:spcAft>
                          <a:spcPts val="0"/>
                        </a:spcAft>
                      </a:pPr>
                      <a:r>
                        <a:rPr lang="zh-CN" sz="1050" kern="100">
                          <a:effectLst/>
                        </a:rPr>
                        <a:t>（短路与）</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true &amp;&amp; true</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true</a:t>
                      </a:r>
                      <a:endParaRPr lang="zh-CN" sz="1050" kern="100">
                        <a:effectLst/>
                        <a:latin typeface="Calibri"/>
                        <a:ea typeface="宋体"/>
                        <a:cs typeface="Times New Roman"/>
                      </a:endParaRPr>
                    </a:p>
                  </a:txBody>
                  <a:tcPr marL="68580" marR="68580" marT="0" marB="0" anchor="ctr"/>
                </a:tc>
              </a:tr>
              <a:tr h="2160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25000"/>
                        </a:lnSpc>
                        <a:spcAft>
                          <a:spcPts val="0"/>
                        </a:spcAft>
                      </a:pPr>
                      <a:r>
                        <a:rPr lang="en-US" sz="1050" kern="100">
                          <a:effectLst/>
                        </a:rPr>
                        <a:t>true &amp;&amp; false</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false</a:t>
                      </a:r>
                      <a:endParaRPr lang="zh-CN" sz="1050" kern="100">
                        <a:effectLst/>
                        <a:latin typeface="Calibri"/>
                        <a:ea typeface="宋体"/>
                        <a:cs typeface="Times New Roman"/>
                      </a:endParaRPr>
                    </a:p>
                  </a:txBody>
                  <a:tcPr marL="68580" marR="68580" marT="0" marB="0" anchor="ctr"/>
                </a:tc>
              </a:tr>
              <a:tr h="2160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25000"/>
                        </a:lnSpc>
                        <a:spcAft>
                          <a:spcPts val="0"/>
                        </a:spcAft>
                      </a:pPr>
                      <a:r>
                        <a:rPr lang="en-US" sz="1050" kern="100">
                          <a:effectLst/>
                        </a:rPr>
                        <a:t>false &amp;&amp; true</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false</a:t>
                      </a:r>
                      <a:endParaRPr lang="zh-CN" sz="1050" kern="100">
                        <a:effectLst/>
                        <a:latin typeface="Calibri"/>
                        <a:ea typeface="宋体"/>
                        <a:cs typeface="Times New Roman"/>
                      </a:endParaRPr>
                    </a:p>
                  </a:txBody>
                  <a:tcPr marL="68580" marR="68580" marT="0" marB="0" anchor="ctr"/>
                </a:tc>
              </a:tr>
              <a:tr h="2160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25000"/>
                        </a:lnSpc>
                        <a:spcAft>
                          <a:spcPts val="0"/>
                        </a:spcAft>
                      </a:pPr>
                      <a:r>
                        <a:rPr lang="en-US" sz="1050" kern="100">
                          <a:effectLst/>
                        </a:rPr>
                        <a:t>false &amp;&amp; false</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false</a:t>
                      </a:r>
                      <a:endParaRPr lang="zh-CN" sz="1050" kern="100">
                        <a:effectLst/>
                        <a:latin typeface="Calibri"/>
                        <a:ea typeface="宋体"/>
                        <a:cs typeface="Times New Roman"/>
                      </a:endParaRPr>
                    </a:p>
                  </a:txBody>
                  <a:tcPr marL="68580" marR="68580" marT="0" marB="0" anchor="ctr"/>
                </a:tc>
              </a:tr>
              <a:tr h="216000">
                <a:tc rowSpan="4">
                  <a:txBody>
                    <a:bodyPr/>
                    <a:lstStyle/>
                    <a:p>
                      <a:pPr algn="ctr">
                        <a:lnSpc>
                          <a:spcPct val="125000"/>
                        </a:lnSpc>
                        <a:spcAft>
                          <a:spcPts val="0"/>
                        </a:spcAft>
                      </a:pPr>
                      <a:r>
                        <a:rPr lang="en-US" sz="1050" kern="100">
                          <a:effectLst/>
                        </a:rPr>
                        <a:t>2</a:t>
                      </a:r>
                      <a:endParaRPr lang="zh-CN" sz="1050" kern="100">
                        <a:effectLst/>
                        <a:latin typeface="Calibri"/>
                        <a:ea typeface="宋体"/>
                        <a:cs typeface="Times New Roman"/>
                      </a:endParaRPr>
                    </a:p>
                  </a:txBody>
                  <a:tcPr marL="68580" marR="68580" marT="0" marB="0" anchor="ctr"/>
                </a:tc>
                <a:tc rowSpan="4">
                  <a:txBody>
                    <a:bodyPr/>
                    <a:lstStyle/>
                    <a:p>
                      <a:pPr algn="ctr">
                        <a:lnSpc>
                          <a:spcPct val="125000"/>
                        </a:lnSpc>
                        <a:spcAft>
                          <a:spcPts val="0"/>
                        </a:spcAft>
                      </a:pPr>
                      <a:r>
                        <a:rPr lang="en-US" sz="1050" kern="100">
                          <a:effectLst/>
                        </a:rPr>
                        <a:t>||</a:t>
                      </a:r>
                      <a:endParaRPr lang="zh-CN" sz="1050" kern="100">
                        <a:effectLst/>
                        <a:latin typeface="Calibri"/>
                        <a:ea typeface="宋体"/>
                        <a:cs typeface="Times New Roman"/>
                      </a:endParaRPr>
                    </a:p>
                  </a:txBody>
                  <a:tcPr marL="68580" marR="68580" marT="0" marB="0" anchor="ctr"/>
                </a:tc>
                <a:tc rowSpan="4">
                  <a:txBody>
                    <a:bodyPr/>
                    <a:lstStyle/>
                    <a:p>
                      <a:pPr algn="ctr">
                        <a:spcAft>
                          <a:spcPts val="0"/>
                        </a:spcAft>
                      </a:pPr>
                      <a:r>
                        <a:rPr lang="zh-CN" sz="1050" kern="100">
                          <a:effectLst/>
                        </a:rPr>
                        <a:t>逻辑或</a:t>
                      </a:r>
                    </a:p>
                    <a:p>
                      <a:pPr algn="ctr">
                        <a:spcAft>
                          <a:spcPts val="0"/>
                        </a:spcAft>
                      </a:pPr>
                      <a:r>
                        <a:rPr lang="en-US" sz="1050" kern="100">
                          <a:effectLst/>
                        </a:rPr>
                        <a:t>(</a:t>
                      </a:r>
                      <a:r>
                        <a:rPr lang="zh-CN" sz="1050" kern="100">
                          <a:effectLst/>
                        </a:rPr>
                        <a:t>短路或</a:t>
                      </a:r>
                      <a:r>
                        <a:rPr lang="en-US" sz="1050" kern="100">
                          <a:effectLst/>
                        </a:rPr>
                        <a:t>)</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true &amp;&amp; true</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true</a:t>
                      </a:r>
                      <a:endParaRPr lang="zh-CN" sz="1050" kern="100">
                        <a:effectLst/>
                        <a:latin typeface="Calibri"/>
                        <a:ea typeface="宋体"/>
                        <a:cs typeface="Times New Roman"/>
                      </a:endParaRPr>
                    </a:p>
                  </a:txBody>
                  <a:tcPr marL="68580" marR="68580" marT="0" marB="0" anchor="ctr"/>
                </a:tc>
              </a:tr>
              <a:tr h="2160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25000"/>
                        </a:lnSpc>
                        <a:spcAft>
                          <a:spcPts val="0"/>
                        </a:spcAft>
                      </a:pPr>
                      <a:r>
                        <a:rPr lang="en-US" sz="1050" kern="100">
                          <a:effectLst/>
                        </a:rPr>
                        <a:t>true &amp;&amp; false</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true</a:t>
                      </a:r>
                      <a:endParaRPr lang="zh-CN" sz="1050" kern="100">
                        <a:effectLst/>
                        <a:latin typeface="Calibri"/>
                        <a:ea typeface="宋体"/>
                        <a:cs typeface="Times New Roman"/>
                      </a:endParaRPr>
                    </a:p>
                  </a:txBody>
                  <a:tcPr marL="68580" marR="68580" marT="0" marB="0" anchor="ctr"/>
                </a:tc>
              </a:tr>
              <a:tr h="2160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25000"/>
                        </a:lnSpc>
                        <a:spcAft>
                          <a:spcPts val="0"/>
                        </a:spcAft>
                      </a:pPr>
                      <a:r>
                        <a:rPr lang="en-US" sz="1050" kern="100">
                          <a:effectLst/>
                        </a:rPr>
                        <a:t>false &amp;&amp; true</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true</a:t>
                      </a:r>
                      <a:endParaRPr lang="zh-CN" sz="1050" kern="100">
                        <a:effectLst/>
                        <a:latin typeface="Calibri"/>
                        <a:ea typeface="宋体"/>
                        <a:cs typeface="Times New Roman"/>
                      </a:endParaRPr>
                    </a:p>
                  </a:txBody>
                  <a:tcPr marL="68580" marR="68580" marT="0" marB="0" anchor="ctr"/>
                </a:tc>
              </a:tr>
              <a:tr h="2160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25000"/>
                        </a:lnSpc>
                        <a:spcAft>
                          <a:spcPts val="0"/>
                        </a:spcAft>
                      </a:pPr>
                      <a:r>
                        <a:rPr lang="en-US" sz="1050" kern="100">
                          <a:effectLst/>
                        </a:rPr>
                        <a:t>false &amp;&amp; false</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false</a:t>
                      </a:r>
                      <a:endParaRPr lang="zh-CN" sz="1050" kern="100">
                        <a:effectLst/>
                        <a:latin typeface="Calibri"/>
                        <a:ea typeface="宋体"/>
                        <a:cs typeface="Times New Roman"/>
                      </a:endParaRPr>
                    </a:p>
                  </a:txBody>
                  <a:tcPr marL="68580" marR="68580" marT="0" marB="0" anchor="ctr"/>
                </a:tc>
              </a:tr>
              <a:tr h="216000">
                <a:tc rowSpan="2">
                  <a:txBody>
                    <a:bodyPr/>
                    <a:lstStyle/>
                    <a:p>
                      <a:pPr algn="ctr">
                        <a:lnSpc>
                          <a:spcPct val="125000"/>
                        </a:lnSpc>
                        <a:spcAft>
                          <a:spcPts val="0"/>
                        </a:spcAft>
                      </a:pPr>
                      <a:r>
                        <a:rPr lang="en-US" sz="1050" kern="100">
                          <a:effectLst/>
                        </a:rPr>
                        <a:t>3</a:t>
                      </a:r>
                      <a:endParaRPr lang="zh-CN" sz="1050" kern="100">
                        <a:effectLst/>
                        <a:latin typeface="Calibri"/>
                        <a:ea typeface="宋体"/>
                        <a:cs typeface="Times New Roman"/>
                      </a:endParaRPr>
                    </a:p>
                  </a:txBody>
                  <a:tcPr marL="68580" marR="68580" marT="0" marB="0" anchor="ctr"/>
                </a:tc>
                <a:tc rowSpan="2">
                  <a:txBody>
                    <a:bodyPr/>
                    <a:lstStyle/>
                    <a:p>
                      <a:pPr algn="ctr">
                        <a:lnSpc>
                          <a:spcPct val="125000"/>
                        </a:lnSpc>
                        <a:spcAft>
                          <a:spcPts val="0"/>
                        </a:spcAft>
                      </a:pPr>
                      <a:r>
                        <a:rPr lang="en-US" sz="1050" kern="100">
                          <a:effectLst/>
                        </a:rPr>
                        <a:t>!</a:t>
                      </a:r>
                      <a:endParaRPr lang="zh-CN" sz="1050" kern="100">
                        <a:effectLst/>
                        <a:latin typeface="Calibri"/>
                        <a:ea typeface="宋体"/>
                        <a:cs typeface="Times New Roman"/>
                      </a:endParaRPr>
                    </a:p>
                  </a:txBody>
                  <a:tcPr marL="68580" marR="68580" marT="0" marB="0" anchor="ctr"/>
                </a:tc>
                <a:tc rowSpan="2">
                  <a:txBody>
                    <a:bodyPr/>
                    <a:lstStyle/>
                    <a:p>
                      <a:pPr algn="ctr">
                        <a:spcAft>
                          <a:spcPts val="0"/>
                        </a:spcAft>
                      </a:pPr>
                      <a:r>
                        <a:rPr lang="zh-CN" sz="1050" kern="100">
                          <a:effectLst/>
                        </a:rPr>
                        <a:t>非</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!true</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a:effectLst/>
                        </a:rPr>
                        <a:t>false</a:t>
                      </a:r>
                      <a:endParaRPr lang="zh-CN" sz="1050" kern="100">
                        <a:effectLst/>
                        <a:latin typeface="Calibri"/>
                        <a:ea typeface="宋体"/>
                        <a:cs typeface="Times New Roman"/>
                      </a:endParaRPr>
                    </a:p>
                  </a:txBody>
                  <a:tcPr marL="68580" marR="68580" marT="0" marB="0" anchor="ctr"/>
                </a:tc>
              </a:tr>
              <a:tr h="2160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25000"/>
                        </a:lnSpc>
                        <a:spcAft>
                          <a:spcPts val="0"/>
                        </a:spcAft>
                      </a:pPr>
                      <a:r>
                        <a:rPr lang="en-US" sz="1050" kern="100">
                          <a:effectLst/>
                        </a:rPr>
                        <a:t>!false</a:t>
                      </a:r>
                      <a:endParaRPr lang="zh-CN" sz="1050" kern="100">
                        <a:effectLst/>
                        <a:latin typeface="Calibri"/>
                        <a:ea typeface="宋体"/>
                        <a:cs typeface="Times New Roman"/>
                      </a:endParaRPr>
                    </a:p>
                  </a:txBody>
                  <a:tcPr marL="68580" marR="68580" marT="0" marB="0" anchor="ctr"/>
                </a:tc>
                <a:tc>
                  <a:txBody>
                    <a:bodyPr/>
                    <a:lstStyle/>
                    <a:p>
                      <a:pPr algn="ctr">
                        <a:lnSpc>
                          <a:spcPct val="125000"/>
                        </a:lnSpc>
                        <a:spcAft>
                          <a:spcPts val="0"/>
                        </a:spcAft>
                      </a:pPr>
                      <a:r>
                        <a:rPr lang="en-US" sz="1050" kern="100" dirty="0">
                          <a:effectLst/>
                        </a:rPr>
                        <a:t>true</a:t>
                      </a:r>
                      <a:endParaRPr lang="zh-CN" sz="1050" kern="100" dirty="0">
                        <a:effectLst/>
                        <a:latin typeface="Calibri"/>
                        <a:ea typeface="宋体"/>
                        <a:cs typeface="Times New Roman"/>
                      </a:endParaRPr>
                    </a:p>
                  </a:txBody>
                  <a:tcPr marL="68580" marR="68580" marT="0" marB="0" anchor="ctr"/>
                </a:tc>
              </a:tr>
            </a:tbl>
          </a:graphicData>
        </a:graphic>
      </p:graphicFrame>
      <p:sp>
        <p:nvSpPr>
          <p:cNvPr id="10" name="文本框 5"/>
          <p:cNvSpPr txBox="1"/>
          <p:nvPr/>
        </p:nvSpPr>
        <p:spPr>
          <a:xfrm>
            <a:off x="611560" y="3795886"/>
            <a:ext cx="7980680" cy="879280"/>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从上表中可以观察到，对于逻辑与，也称为短路与，只要逻辑与运算符左侧的表达式逻辑值为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false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，右侧表达式将不再参与运算，被短路；对于逻辑或，也成短路或，只要逻辑或左侧的表达式逻辑值为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true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，右侧表达式将不再参与运算，被短路；对于非运算，直接改变成相反的逻辑值。</a:t>
            </a:r>
            <a:endParaRPr lang="en-US" altLang="zh-CN" sz="1000" dirty="0"/>
          </a:p>
        </p:txBody>
      </p:sp>
    </p:spTree>
    <p:extLst>
      <p:ext uri="{BB962C8B-B14F-4D97-AF65-F5344CB8AC3E}">
        <p14:creationId xmlns:p14="http://schemas.microsoft.com/office/powerpoint/2010/main" val="2167294880"/>
      </p:ext>
    </p:extLst>
  </p:cSld>
  <p:clrMapOvr>
    <a:masterClrMapping/>
  </p:clrMapOvr>
  <p:transition advClick="0" advTm="0">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2.6 </a:t>
            </a:r>
            <a:r>
              <a:rPr lang="zh-CN" altLang="en-US" sz="2000" b="1" dirty="0" smtClean="0">
                <a:solidFill>
                  <a:schemeClr val="bg1"/>
                </a:solidFill>
                <a:latin typeface="微软雅黑" panose="020B0503020204020204" pitchFamily="34" charset="-122"/>
                <a:ea typeface="微软雅黑" panose="020B0503020204020204" pitchFamily="34" charset="-122"/>
              </a:rPr>
              <a:t>运算符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a:solidFill>
                  <a:schemeClr val="bg1"/>
                </a:solidFill>
                <a:latin typeface="微软雅黑" panose="020B0503020204020204" pitchFamily="34" charset="-122"/>
                <a:ea typeface="微软雅黑" panose="020B0503020204020204" pitchFamily="34" charset="-122"/>
              </a:rPr>
              <a:t>逻辑</a:t>
            </a:r>
            <a:r>
              <a:rPr lang="zh-CN" altLang="en-US" sz="1600" b="1" dirty="0" smtClean="0">
                <a:solidFill>
                  <a:schemeClr val="bg1"/>
                </a:solidFill>
                <a:latin typeface="微软雅黑" panose="020B0503020204020204" pitchFamily="34" charset="-122"/>
                <a:ea typeface="微软雅黑" panose="020B0503020204020204" pitchFamily="34" charset="-122"/>
              </a:rPr>
              <a:t>运算符</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文本框 5"/>
          <p:cNvSpPr txBox="1"/>
          <p:nvPr/>
        </p:nvSpPr>
        <p:spPr>
          <a:xfrm>
            <a:off x="581660" y="659678"/>
            <a:ext cx="7980680" cy="2553007"/>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下面通过案例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2-4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来说明逻辑运算符的使用方法</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lvl="0" indent="457200">
              <a:spcBef>
                <a:spcPct val="0"/>
              </a:spcBef>
            </a:pPr>
            <a:r>
              <a:rPr lang="en-US" altLang="zh-CN" sz="1000" dirty="0"/>
              <a:t>//Demo0204.java</a:t>
            </a:r>
          </a:p>
          <a:p>
            <a:pPr lvl="0" indent="457200">
              <a:spcBef>
                <a:spcPct val="0"/>
              </a:spcBef>
            </a:pPr>
            <a:r>
              <a:rPr lang="en-US" altLang="zh-CN" sz="1000" dirty="0"/>
              <a:t>package ch02;</a:t>
            </a:r>
          </a:p>
          <a:p>
            <a:pPr lvl="0" indent="457200">
              <a:spcBef>
                <a:spcPct val="0"/>
              </a:spcBef>
            </a:pPr>
            <a:r>
              <a:rPr lang="en-US" altLang="zh-CN" sz="1000" dirty="0"/>
              <a:t>public class Demo0204 {</a:t>
            </a:r>
          </a:p>
          <a:p>
            <a:pPr lvl="0" indent="457200">
              <a:spcBef>
                <a:spcPct val="0"/>
              </a:spcBef>
            </a:pPr>
            <a:r>
              <a:rPr lang="en-US" altLang="zh-CN" sz="1000" dirty="0"/>
              <a:t>	public static void main(String[] </a:t>
            </a:r>
            <a:r>
              <a:rPr lang="en-US" altLang="zh-CN" sz="1000" dirty="0" err="1"/>
              <a:t>args</a:t>
            </a:r>
            <a:r>
              <a:rPr lang="en-US" altLang="zh-CN" sz="1000" dirty="0"/>
              <a:t>) {</a:t>
            </a:r>
          </a:p>
          <a:p>
            <a:pPr lvl="0" indent="457200">
              <a:spcBef>
                <a:spcPct val="0"/>
              </a:spcBef>
            </a:pPr>
            <a:r>
              <a:rPr lang="en-US" altLang="zh-CN" sz="1000" dirty="0"/>
              <a:t>	</a:t>
            </a:r>
            <a:r>
              <a:rPr lang="en-US" altLang="zh-CN" sz="1000" dirty="0" smtClean="0"/>
              <a:t>// </a:t>
            </a:r>
            <a:r>
              <a:rPr lang="en-US" altLang="zh-CN" sz="1000" dirty="0"/>
              <a:t>TODO Auto-generated method stub</a:t>
            </a:r>
          </a:p>
          <a:p>
            <a:pPr lvl="0" indent="457200">
              <a:spcBef>
                <a:spcPct val="0"/>
              </a:spcBef>
            </a:pPr>
            <a:r>
              <a:rPr lang="en-US" altLang="zh-CN" sz="1000" dirty="0"/>
              <a:t>	 </a:t>
            </a:r>
            <a:r>
              <a:rPr lang="en-US" altLang="zh-CN" sz="1000" dirty="0" smtClean="0"/>
              <a:t>       </a:t>
            </a:r>
            <a:r>
              <a:rPr lang="en-US" altLang="zh-CN" sz="1000" dirty="0" err="1" smtClean="0"/>
              <a:t>boolean</a:t>
            </a:r>
            <a:r>
              <a:rPr lang="en-US" altLang="zh-CN" sz="1000" dirty="0" smtClean="0"/>
              <a:t> </a:t>
            </a:r>
            <a:r>
              <a:rPr lang="en-US" altLang="zh-CN" sz="1000" dirty="0"/>
              <a:t>a = true;</a:t>
            </a:r>
          </a:p>
          <a:p>
            <a:pPr lvl="0" indent="457200">
              <a:spcBef>
                <a:spcPct val="0"/>
              </a:spcBef>
            </a:pPr>
            <a:r>
              <a:rPr lang="en-US" altLang="zh-CN" sz="1000" dirty="0"/>
              <a:t>	        </a:t>
            </a:r>
            <a:r>
              <a:rPr lang="en-US" altLang="zh-CN" sz="1000" dirty="0" err="1"/>
              <a:t>boolean</a:t>
            </a:r>
            <a:r>
              <a:rPr lang="en-US" altLang="zh-CN" sz="1000" dirty="0"/>
              <a:t> b = false;</a:t>
            </a:r>
          </a:p>
          <a:p>
            <a:pPr lvl="0" indent="457200">
              <a:spcBef>
                <a:spcPct val="0"/>
              </a:spcBef>
            </a:pPr>
            <a:r>
              <a:rPr lang="en-US" altLang="zh-CN" sz="1000" dirty="0"/>
              <a:t>	        </a:t>
            </a:r>
            <a:r>
              <a:rPr lang="en-US" altLang="zh-CN" sz="1000" dirty="0" err="1"/>
              <a:t>System.out.println</a:t>
            </a:r>
            <a:r>
              <a:rPr lang="en-US" altLang="zh-CN" sz="1000" dirty="0"/>
              <a:t>("a &amp;&amp; b: " + (a &amp;&amp; b));</a:t>
            </a:r>
          </a:p>
          <a:p>
            <a:pPr lvl="0" indent="457200">
              <a:spcBef>
                <a:spcPct val="0"/>
              </a:spcBef>
            </a:pPr>
            <a:r>
              <a:rPr lang="en-US" altLang="zh-CN" sz="1000" dirty="0"/>
              <a:t>	        </a:t>
            </a:r>
            <a:r>
              <a:rPr lang="en-US" altLang="zh-CN" sz="1000" dirty="0" err="1"/>
              <a:t>System.out.println</a:t>
            </a:r>
            <a:r>
              <a:rPr lang="en-US" altLang="zh-CN" sz="1000" dirty="0"/>
              <a:t>("a || b: " + (a || b));</a:t>
            </a:r>
          </a:p>
          <a:p>
            <a:pPr lvl="0" indent="457200">
              <a:spcBef>
                <a:spcPct val="0"/>
              </a:spcBef>
            </a:pPr>
            <a:r>
              <a:rPr lang="en-US" altLang="zh-CN" sz="1000" dirty="0"/>
              <a:t>	        </a:t>
            </a:r>
            <a:r>
              <a:rPr lang="en-US" altLang="zh-CN" sz="1000" dirty="0" err="1"/>
              <a:t>System.out.println</a:t>
            </a:r>
            <a:r>
              <a:rPr lang="en-US" altLang="zh-CN" sz="1000" dirty="0"/>
              <a:t>("!a: " + !a);</a:t>
            </a:r>
          </a:p>
          <a:p>
            <a:pPr lvl="0" indent="457200">
              <a:spcBef>
                <a:spcPct val="0"/>
              </a:spcBef>
            </a:pPr>
            <a:r>
              <a:rPr lang="en-US" altLang="zh-CN" sz="1000" dirty="0"/>
              <a:t>	}</a:t>
            </a:r>
          </a:p>
          <a:p>
            <a:pPr lvl="0" indent="457200">
              <a:spcBef>
                <a:spcPct val="0"/>
              </a:spcBef>
            </a:pPr>
            <a:r>
              <a:rPr lang="en-US" altLang="zh-CN" sz="1000" dirty="0"/>
              <a:t>}</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运行结果如图</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2.6</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所</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示。</a:t>
            </a:r>
            <a:endPar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 name="图片 5"/>
          <p:cNvPicPr/>
          <p:nvPr/>
        </p:nvPicPr>
        <p:blipFill>
          <a:blip r:embed="rId2"/>
          <a:stretch>
            <a:fillRect/>
          </a:stretch>
        </p:blipFill>
        <p:spPr>
          <a:xfrm>
            <a:off x="2771800" y="3212685"/>
            <a:ext cx="3380740" cy="1009015"/>
          </a:xfrm>
          <a:prstGeom prst="rect">
            <a:avLst/>
          </a:prstGeom>
          <a:ln>
            <a:solidFill>
              <a:schemeClr val="tx1"/>
            </a:solidFill>
          </a:ln>
        </p:spPr>
      </p:pic>
    </p:spTree>
    <p:extLst>
      <p:ext uri="{BB962C8B-B14F-4D97-AF65-F5344CB8AC3E}">
        <p14:creationId xmlns:p14="http://schemas.microsoft.com/office/powerpoint/2010/main" val="583429718"/>
      </p:ext>
    </p:extLst>
  </p:cSld>
  <p:clrMapOvr>
    <a:masterClrMapping/>
  </p:clrMapOvr>
  <p:transition advClick="0" advTm="0">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2.6 </a:t>
            </a:r>
            <a:r>
              <a:rPr lang="zh-CN" altLang="en-US" sz="2000" b="1" dirty="0" smtClean="0">
                <a:solidFill>
                  <a:schemeClr val="bg1"/>
                </a:solidFill>
                <a:latin typeface="微软雅黑" panose="020B0503020204020204" pitchFamily="34" charset="-122"/>
                <a:ea typeface="微软雅黑" panose="020B0503020204020204" pitchFamily="34" charset="-122"/>
              </a:rPr>
              <a:t>运算符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a:solidFill>
                  <a:schemeClr val="bg1"/>
                </a:solidFill>
                <a:latin typeface="微软雅黑" panose="020B0503020204020204" pitchFamily="34" charset="-122"/>
                <a:ea typeface="微软雅黑" panose="020B0503020204020204" pitchFamily="34" charset="-122"/>
              </a:rPr>
              <a:t>条件</a:t>
            </a:r>
            <a:r>
              <a:rPr lang="zh-CN" altLang="en-US" sz="1600" b="1" dirty="0" smtClean="0">
                <a:solidFill>
                  <a:schemeClr val="bg1"/>
                </a:solidFill>
                <a:latin typeface="微软雅黑" panose="020B0503020204020204" pitchFamily="34" charset="-122"/>
                <a:ea typeface="微软雅黑" panose="020B0503020204020204" pitchFamily="34" charset="-122"/>
              </a:rPr>
              <a:t>运算符</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文本框 5"/>
          <p:cNvSpPr txBox="1"/>
          <p:nvPr/>
        </p:nvSpPr>
        <p:spPr>
          <a:xfrm>
            <a:off x="581660" y="659678"/>
            <a:ext cx="7980680" cy="3665619"/>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条件运算符（</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），也成为三目运算符，它根据一个条件返回两个可能的值之一。其格式如下所示。</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（布尔型表达式）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表达式</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1 :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表达式</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当布尔型表达式的值为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true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时，返回表达式</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的值，否则返回表达式</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的值。下面通过一个案例来说明运算符的使用方法，代码如下。</a:t>
            </a:r>
          </a:p>
          <a:p>
            <a:pPr lvl="0" indent="457200">
              <a:spcBef>
                <a:spcPct val="0"/>
              </a:spcBef>
            </a:pPr>
            <a:r>
              <a:rPr lang="en-US" altLang="zh-CN" sz="1000" dirty="0"/>
              <a:t>//Demo0205.java</a:t>
            </a:r>
          </a:p>
          <a:p>
            <a:pPr lvl="0" indent="457200">
              <a:spcBef>
                <a:spcPct val="0"/>
              </a:spcBef>
            </a:pPr>
            <a:r>
              <a:rPr lang="en-US" altLang="zh-CN" sz="1000" dirty="0"/>
              <a:t>package ch02;</a:t>
            </a:r>
          </a:p>
          <a:p>
            <a:pPr lvl="0" indent="457200">
              <a:spcBef>
                <a:spcPct val="0"/>
              </a:spcBef>
            </a:pPr>
            <a:r>
              <a:rPr lang="en-US" altLang="zh-CN" sz="1000" dirty="0"/>
              <a:t>public class Demo0205 {</a:t>
            </a:r>
          </a:p>
          <a:p>
            <a:pPr lvl="0" indent="457200">
              <a:spcBef>
                <a:spcPct val="0"/>
              </a:spcBef>
            </a:pPr>
            <a:r>
              <a:rPr lang="en-US" altLang="zh-CN" sz="1000" dirty="0"/>
              <a:t>	public static void main(String[] </a:t>
            </a:r>
            <a:r>
              <a:rPr lang="en-US" altLang="zh-CN" sz="1000" dirty="0" err="1"/>
              <a:t>args</a:t>
            </a:r>
            <a:r>
              <a:rPr lang="en-US" altLang="zh-CN" sz="1000" dirty="0"/>
              <a:t>) {</a:t>
            </a:r>
          </a:p>
          <a:p>
            <a:pPr lvl="0" indent="457200">
              <a:spcBef>
                <a:spcPct val="0"/>
              </a:spcBef>
            </a:pPr>
            <a:r>
              <a:rPr lang="en-US" altLang="zh-CN" sz="1000" dirty="0"/>
              <a:t>		// TODO Auto-generated method stub</a:t>
            </a:r>
          </a:p>
          <a:p>
            <a:pPr lvl="0" indent="457200">
              <a:spcBef>
                <a:spcPct val="0"/>
              </a:spcBef>
            </a:pPr>
            <a:r>
              <a:rPr lang="en-US" altLang="zh-CN" sz="1000" dirty="0"/>
              <a:t>        </a:t>
            </a:r>
            <a:r>
              <a:rPr lang="en-US" altLang="zh-CN" sz="1000" dirty="0" err="1"/>
              <a:t>int</a:t>
            </a:r>
            <a:r>
              <a:rPr lang="en-US" altLang="zh-CN" sz="1000" dirty="0"/>
              <a:t> a = 10;</a:t>
            </a:r>
          </a:p>
          <a:p>
            <a:pPr lvl="0" indent="457200">
              <a:spcBef>
                <a:spcPct val="0"/>
              </a:spcBef>
            </a:pPr>
            <a:r>
              <a:rPr lang="en-US" altLang="zh-CN" sz="1000" dirty="0"/>
              <a:t>        </a:t>
            </a:r>
            <a:r>
              <a:rPr lang="en-US" altLang="zh-CN" sz="1000" dirty="0" err="1"/>
              <a:t>int</a:t>
            </a:r>
            <a:r>
              <a:rPr lang="en-US" altLang="zh-CN" sz="1000" dirty="0"/>
              <a:t> b = 5;</a:t>
            </a:r>
          </a:p>
          <a:p>
            <a:pPr lvl="0" indent="457200">
              <a:spcBef>
                <a:spcPct val="0"/>
              </a:spcBef>
            </a:pPr>
            <a:r>
              <a:rPr lang="en-US" altLang="zh-CN" sz="1000" dirty="0"/>
              <a:t>        </a:t>
            </a:r>
            <a:r>
              <a:rPr lang="en-US" altLang="zh-CN" sz="1000" dirty="0" err="1"/>
              <a:t>int</a:t>
            </a:r>
            <a:r>
              <a:rPr lang="en-US" altLang="zh-CN" sz="1000" dirty="0"/>
              <a:t> max = (a &gt; b) ? a : b;</a:t>
            </a:r>
          </a:p>
          <a:p>
            <a:pPr lvl="0" indent="457200">
              <a:spcBef>
                <a:spcPct val="0"/>
              </a:spcBef>
            </a:pPr>
            <a:r>
              <a:rPr lang="en-US" altLang="zh-CN" sz="1000" dirty="0"/>
              <a:t>        </a:t>
            </a:r>
            <a:r>
              <a:rPr lang="en-US" altLang="zh-CN" sz="1000" dirty="0" err="1"/>
              <a:t>System.out.println</a:t>
            </a:r>
            <a:r>
              <a:rPr lang="en-US" altLang="zh-CN" sz="1000" dirty="0"/>
              <a:t>("Max: " + max);</a:t>
            </a:r>
          </a:p>
          <a:p>
            <a:pPr lvl="0" indent="457200">
              <a:spcBef>
                <a:spcPct val="0"/>
              </a:spcBef>
            </a:pPr>
            <a:r>
              <a:rPr lang="en-US" altLang="zh-CN" sz="1000" dirty="0"/>
              <a:t>	}</a:t>
            </a:r>
          </a:p>
          <a:p>
            <a:pPr lvl="0" indent="457200">
              <a:spcBef>
                <a:spcPct val="0"/>
              </a:spcBef>
            </a:pPr>
            <a:r>
              <a:rPr lang="en-US" altLang="zh-CN" sz="1000" dirty="0" smtClean="0"/>
              <a:t>}</a:t>
            </a:r>
          </a:p>
          <a:p>
            <a:pPr indent="457200">
              <a:spcBef>
                <a:spcPct val="0"/>
              </a:spcBef>
            </a:pPr>
            <a:r>
              <a:rPr lang="zh-CN" altLang="en-US"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运行结果如图</a:t>
            </a:r>
            <a:r>
              <a:rPr lang="en-US" altLang="zh-CN" sz="10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2.7</a:t>
            </a:r>
            <a:r>
              <a:rPr lang="zh-CN" altLang="en-US" sz="10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所</a:t>
            </a:r>
            <a:r>
              <a:rPr lang="zh-CN" altLang="en-US"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示。</a:t>
            </a:r>
            <a:endParaRPr lang="en-US" altLang="zh-CN"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lvl="0" indent="457200">
              <a:spcBef>
                <a:spcPct val="0"/>
              </a:spcBef>
            </a:pPr>
            <a:endParaRPr lang="en-US" altLang="zh-CN" sz="1000" dirty="0"/>
          </a:p>
        </p:txBody>
      </p:sp>
      <p:pic>
        <p:nvPicPr>
          <p:cNvPr id="5" name="图片 4"/>
          <p:cNvPicPr/>
          <p:nvPr/>
        </p:nvPicPr>
        <p:blipFill>
          <a:blip r:embed="rId2"/>
          <a:stretch>
            <a:fillRect/>
          </a:stretch>
        </p:blipFill>
        <p:spPr>
          <a:xfrm>
            <a:off x="3779912" y="3618950"/>
            <a:ext cx="3342640" cy="732790"/>
          </a:xfrm>
          <a:prstGeom prst="rect">
            <a:avLst/>
          </a:prstGeom>
          <a:ln>
            <a:solidFill>
              <a:schemeClr val="tx1"/>
            </a:solidFill>
          </a:ln>
        </p:spPr>
      </p:pic>
    </p:spTree>
    <p:extLst>
      <p:ext uri="{BB962C8B-B14F-4D97-AF65-F5344CB8AC3E}">
        <p14:creationId xmlns:p14="http://schemas.microsoft.com/office/powerpoint/2010/main" val="1032597584"/>
      </p:ext>
    </p:extLst>
  </p:cSld>
  <p:clrMapOvr>
    <a:masterClrMapping/>
  </p:clrMapOvr>
  <p:transition advClick="0" advTm="0">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2.6 </a:t>
            </a:r>
            <a:r>
              <a:rPr lang="zh-CN" altLang="en-US" sz="2000" b="1" dirty="0" smtClean="0">
                <a:solidFill>
                  <a:schemeClr val="bg1"/>
                </a:solidFill>
                <a:latin typeface="微软雅黑" panose="020B0503020204020204" pitchFamily="34" charset="-122"/>
                <a:ea typeface="微软雅黑" panose="020B0503020204020204" pitchFamily="34" charset="-122"/>
              </a:rPr>
              <a:t>运算符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a:solidFill>
                  <a:schemeClr val="bg1"/>
                </a:solidFill>
                <a:latin typeface="微软雅黑" panose="020B0503020204020204" pitchFamily="34" charset="-122"/>
                <a:ea typeface="微软雅黑" panose="020B0503020204020204" pitchFamily="34" charset="-122"/>
              </a:rPr>
              <a:t>位</a:t>
            </a:r>
            <a:r>
              <a:rPr lang="zh-CN" altLang="en-US" sz="1600" b="1" dirty="0" smtClean="0">
                <a:solidFill>
                  <a:schemeClr val="bg1"/>
                </a:solidFill>
                <a:latin typeface="微软雅黑" panose="020B0503020204020204" pitchFamily="34" charset="-122"/>
                <a:ea typeface="微软雅黑" panose="020B0503020204020204" pitchFamily="34" charset="-122"/>
              </a:rPr>
              <a:t>运算符</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文本框 5"/>
          <p:cNvSpPr txBox="1"/>
          <p:nvPr/>
        </p:nvSpPr>
        <p:spPr>
          <a:xfrm>
            <a:off x="581660" y="659678"/>
            <a:ext cx="7980680" cy="606320"/>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位运算符是对二进制数据的每一位进行运算的操作符。下面通过表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2.8</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来说明位运算符及其用法</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549114881"/>
              </p:ext>
            </p:extLst>
          </p:nvPr>
        </p:nvGraphicFramePr>
        <p:xfrm>
          <a:off x="1978598" y="1200146"/>
          <a:ext cx="5186803" cy="3780000"/>
        </p:xfrm>
        <a:graphic>
          <a:graphicData uri="http://schemas.openxmlformats.org/drawingml/2006/table">
            <a:tbl>
              <a:tblPr firstRow="1" firstCol="1" bandRow="1">
                <a:tableStyleId>{5C22544A-7EE6-4342-B048-85BDC9FD1C3A}</a:tableStyleId>
              </a:tblPr>
              <a:tblGrid>
                <a:gridCol w="1236541"/>
                <a:gridCol w="869684"/>
                <a:gridCol w="945621"/>
                <a:gridCol w="1236541"/>
                <a:gridCol w="898416"/>
              </a:tblGrid>
              <a:tr h="180000">
                <a:tc>
                  <a:txBody>
                    <a:bodyPr/>
                    <a:lstStyle/>
                    <a:p>
                      <a:pPr algn="ctr">
                        <a:lnSpc>
                          <a:spcPct val="125000"/>
                        </a:lnSpc>
                        <a:spcAft>
                          <a:spcPts val="0"/>
                        </a:spcAft>
                      </a:pPr>
                      <a:r>
                        <a:rPr lang="zh-CN" sz="800" kern="100" dirty="0">
                          <a:effectLst/>
                        </a:rPr>
                        <a:t>序号</a:t>
                      </a:r>
                      <a:endParaRPr lang="zh-CN" sz="800" kern="100" dirty="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zh-CN" sz="800" kern="100">
                          <a:effectLst/>
                        </a:rPr>
                        <a:t>运算符</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zh-CN" sz="800" kern="100">
                          <a:effectLst/>
                        </a:rPr>
                        <a:t>运算描述</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zh-CN" sz="800" kern="100">
                          <a:effectLst/>
                        </a:rPr>
                        <a:t>范例</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zh-CN" sz="800" kern="100">
                          <a:effectLst/>
                        </a:rPr>
                        <a:t>结果</a:t>
                      </a:r>
                      <a:endParaRPr lang="zh-CN" sz="800" kern="100">
                        <a:effectLst/>
                        <a:latin typeface="Calibri"/>
                        <a:ea typeface="宋体"/>
                        <a:cs typeface="Times New Roman"/>
                      </a:endParaRPr>
                    </a:p>
                  </a:txBody>
                  <a:tcPr marL="55413" marR="55413" marT="0" marB="0" anchor="ctr"/>
                </a:tc>
              </a:tr>
              <a:tr h="180000">
                <a:tc rowSpan="4">
                  <a:txBody>
                    <a:bodyPr/>
                    <a:lstStyle/>
                    <a:p>
                      <a:pPr algn="ctr">
                        <a:lnSpc>
                          <a:spcPct val="125000"/>
                        </a:lnSpc>
                        <a:spcAft>
                          <a:spcPts val="0"/>
                        </a:spcAft>
                      </a:pPr>
                      <a:r>
                        <a:rPr lang="en-US" sz="800" kern="100">
                          <a:effectLst/>
                        </a:rPr>
                        <a:t>1</a:t>
                      </a:r>
                      <a:endParaRPr lang="zh-CN" sz="800" kern="100">
                        <a:effectLst/>
                        <a:latin typeface="Calibri"/>
                        <a:ea typeface="宋体"/>
                        <a:cs typeface="Times New Roman"/>
                      </a:endParaRPr>
                    </a:p>
                  </a:txBody>
                  <a:tcPr marL="55413" marR="55413" marT="0" marB="0" anchor="ctr"/>
                </a:tc>
                <a:tc rowSpan="4">
                  <a:txBody>
                    <a:bodyPr/>
                    <a:lstStyle/>
                    <a:p>
                      <a:pPr algn="ctr">
                        <a:lnSpc>
                          <a:spcPct val="125000"/>
                        </a:lnSpc>
                        <a:spcAft>
                          <a:spcPts val="0"/>
                        </a:spcAft>
                      </a:pPr>
                      <a:r>
                        <a:rPr lang="en-US" sz="800" kern="100">
                          <a:effectLst/>
                        </a:rPr>
                        <a:t>&amp;</a:t>
                      </a:r>
                      <a:endParaRPr lang="zh-CN" sz="800" kern="100">
                        <a:effectLst/>
                        <a:latin typeface="Calibri"/>
                        <a:ea typeface="宋体"/>
                        <a:cs typeface="Times New Roman"/>
                      </a:endParaRPr>
                    </a:p>
                  </a:txBody>
                  <a:tcPr marL="55413" marR="55413" marT="0" marB="0" anchor="ctr"/>
                </a:tc>
                <a:tc rowSpan="4">
                  <a:txBody>
                    <a:bodyPr/>
                    <a:lstStyle/>
                    <a:p>
                      <a:pPr algn="ctr">
                        <a:lnSpc>
                          <a:spcPct val="125000"/>
                        </a:lnSpc>
                        <a:spcAft>
                          <a:spcPts val="0"/>
                        </a:spcAft>
                      </a:pPr>
                      <a:r>
                        <a:rPr lang="zh-CN" sz="800" kern="100">
                          <a:effectLst/>
                        </a:rPr>
                        <a:t>按位与</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en-US" sz="800" kern="100">
                          <a:effectLst/>
                        </a:rPr>
                        <a:t>0 &amp; 0</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en-US" sz="800" kern="100">
                          <a:effectLst/>
                        </a:rPr>
                        <a:t>0</a:t>
                      </a:r>
                      <a:endParaRPr lang="zh-CN" sz="800" kern="100">
                        <a:effectLst/>
                        <a:latin typeface="Calibri"/>
                        <a:ea typeface="宋体"/>
                        <a:cs typeface="Times New Roman"/>
                      </a:endParaRPr>
                    </a:p>
                  </a:txBody>
                  <a:tcPr marL="55413" marR="55413" marT="0" marB="0" anchor="ctr"/>
                </a:tc>
              </a:tr>
              <a:tr h="1800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25000"/>
                        </a:lnSpc>
                        <a:spcAft>
                          <a:spcPts val="0"/>
                        </a:spcAft>
                      </a:pPr>
                      <a:r>
                        <a:rPr lang="en-US" sz="800" kern="100">
                          <a:effectLst/>
                        </a:rPr>
                        <a:t>0 &amp; 1</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en-US" sz="800" kern="100">
                          <a:effectLst/>
                        </a:rPr>
                        <a:t>0</a:t>
                      </a:r>
                      <a:endParaRPr lang="zh-CN" sz="800" kern="100">
                        <a:effectLst/>
                        <a:latin typeface="Calibri"/>
                        <a:ea typeface="宋体"/>
                        <a:cs typeface="Times New Roman"/>
                      </a:endParaRPr>
                    </a:p>
                  </a:txBody>
                  <a:tcPr marL="55413" marR="55413" marT="0" marB="0" anchor="ctr"/>
                </a:tc>
              </a:tr>
              <a:tr h="1800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25000"/>
                        </a:lnSpc>
                        <a:spcAft>
                          <a:spcPts val="0"/>
                        </a:spcAft>
                      </a:pPr>
                      <a:r>
                        <a:rPr lang="en-US" sz="800" kern="100">
                          <a:effectLst/>
                        </a:rPr>
                        <a:t>1 &amp; 0</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en-US" sz="800" kern="100">
                          <a:effectLst/>
                        </a:rPr>
                        <a:t>0</a:t>
                      </a:r>
                      <a:endParaRPr lang="zh-CN" sz="800" kern="100">
                        <a:effectLst/>
                        <a:latin typeface="Calibri"/>
                        <a:ea typeface="宋体"/>
                        <a:cs typeface="Times New Roman"/>
                      </a:endParaRPr>
                    </a:p>
                  </a:txBody>
                  <a:tcPr marL="55413" marR="55413" marT="0" marB="0" anchor="ctr"/>
                </a:tc>
              </a:tr>
              <a:tr h="1800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25000"/>
                        </a:lnSpc>
                        <a:spcAft>
                          <a:spcPts val="0"/>
                        </a:spcAft>
                      </a:pPr>
                      <a:r>
                        <a:rPr lang="en-US" sz="800" kern="100">
                          <a:effectLst/>
                        </a:rPr>
                        <a:t>1 &amp; 1</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en-US" sz="800" kern="100">
                          <a:effectLst/>
                        </a:rPr>
                        <a:t>1</a:t>
                      </a:r>
                      <a:endParaRPr lang="zh-CN" sz="800" kern="100">
                        <a:effectLst/>
                        <a:latin typeface="Calibri"/>
                        <a:ea typeface="宋体"/>
                        <a:cs typeface="Times New Roman"/>
                      </a:endParaRPr>
                    </a:p>
                  </a:txBody>
                  <a:tcPr marL="55413" marR="55413" marT="0" marB="0" anchor="ctr"/>
                </a:tc>
              </a:tr>
              <a:tr h="180000">
                <a:tc rowSpan="4">
                  <a:txBody>
                    <a:bodyPr/>
                    <a:lstStyle/>
                    <a:p>
                      <a:pPr algn="ctr">
                        <a:lnSpc>
                          <a:spcPct val="125000"/>
                        </a:lnSpc>
                        <a:spcAft>
                          <a:spcPts val="0"/>
                        </a:spcAft>
                      </a:pPr>
                      <a:r>
                        <a:rPr lang="en-US" sz="800" kern="100">
                          <a:effectLst/>
                        </a:rPr>
                        <a:t>2</a:t>
                      </a:r>
                      <a:endParaRPr lang="zh-CN" sz="800" kern="100">
                        <a:effectLst/>
                        <a:latin typeface="Calibri"/>
                        <a:ea typeface="宋体"/>
                        <a:cs typeface="Times New Roman"/>
                      </a:endParaRPr>
                    </a:p>
                  </a:txBody>
                  <a:tcPr marL="55413" marR="55413" marT="0" marB="0" anchor="ctr"/>
                </a:tc>
                <a:tc rowSpan="4">
                  <a:txBody>
                    <a:bodyPr/>
                    <a:lstStyle/>
                    <a:p>
                      <a:pPr algn="ctr">
                        <a:lnSpc>
                          <a:spcPct val="125000"/>
                        </a:lnSpc>
                        <a:spcAft>
                          <a:spcPts val="0"/>
                        </a:spcAft>
                      </a:pPr>
                      <a:r>
                        <a:rPr lang="en-US" sz="800" kern="100">
                          <a:effectLst/>
                        </a:rPr>
                        <a:t>|</a:t>
                      </a:r>
                      <a:endParaRPr lang="zh-CN" sz="800" kern="100">
                        <a:effectLst/>
                        <a:latin typeface="Calibri"/>
                        <a:ea typeface="宋体"/>
                        <a:cs typeface="Times New Roman"/>
                      </a:endParaRPr>
                    </a:p>
                  </a:txBody>
                  <a:tcPr marL="55413" marR="55413" marT="0" marB="0" anchor="ctr"/>
                </a:tc>
                <a:tc rowSpan="4">
                  <a:txBody>
                    <a:bodyPr/>
                    <a:lstStyle/>
                    <a:p>
                      <a:pPr algn="ctr">
                        <a:spcAft>
                          <a:spcPts val="0"/>
                        </a:spcAft>
                      </a:pPr>
                      <a:r>
                        <a:rPr lang="zh-CN" sz="800" kern="100">
                          <a:effectLst/>
                        </a:rPr>
                        <a:t>按位或</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en-US" sz="800" kern="100">
                          <a:effectLst/>
                        </a:rPr>
                        <a:t>0 | 0</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en-US" sz="800" kern="100">
                          <a:effectLst/>
                        </a:rPr>
                        <a:t>0</a:t>
                      </a:r>
                      <a:endParaRPr lang="zh-CN" sz="800" kern="100">
                        <a:effectLst/>
                        <a:latin typeface="Calibri"/>
                        <a:ea typeface="宋体"/>
                        <a:cs typeface="Times New Roman"/>
                      </a:endParaRPr>
                    </a:p>
                  </a:txBody>
                  <a:tcPr marL="55413" marR="55413" marT="0" marB="0" anchor="ctr"/>
                </a:tc>
              </a:tr>
              <a:tr h="1800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25000"/>
                        </a:lnSpc>
                        <a:spcAft>
                          <a:spcPts val="0"/>
                        </a:spcAft>
                      </a:pPr>
                      <a:r>
                        <a:rPr lang="en-US" sz="800" kern="100">
                          <a:effectLst/>
                        </a:rPr>
                        <a:t>0 | 1</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en-US" sz="800" kern="100">
                          <a:effectLst/>
                        </a:rPr>
                        <a:t>1</a:t>
                      </a:r>
                      <a:endParaRPr lang="zh-CN" sz="800" kern="100">
                        <a:effectLst/>
                        <a:latin typeface="Calibri"/>
                        <a:ea typeface="宋体"/>
                        <a:cs typeface="Times New Roman"/>
                      </a:endParaRPr>
                    </a:p>
                  </a:txBody>
                  <a:tcPr marL="55413" marR="55413" marT="0" marB="0" anchor="ctr"/>
                </a:tc>
              </a:tr>
              <a:tr h="1800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25000"/>
                        </a:lnSpc>
                        <a:spcAft>
                          <a:spcPts val="0"/>
                        </a:spcAft>
                      </a:pPr>
                      <a:r>
                        <a:rPr lang="en-US" sz="800" kern="100">
                          <a:effectLst/>
                        </a:rPr>
                        <a:t>1 | 0</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en-US" sz="800" kern="100">
                          <a:effectLst/>
                        </a:rPr>
                        <a:t>1</a:t>
                      </a:r>
                      <a:endParaRPr lang="zh-CN" sz="800" kern="100">
                        <a:effectLst/>
                        <a:latin typeface="Calibri"/>
                        <a:ea typeface="宋体"/>
                        <a:cs typeface="Times New Roman"/>
                      </a:endParaRPr>
                    </a:p>
                  </a:txBody>
                  <a:tcPr marL="55413" marR="55413" marT="0" marB="0" anchor="ctr"/>
                </a:tc>
              </a:tr>
              <a:tr h="1800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25000"/>
                        </a:lnSpc>
                        <a:spcAft>
                          <a:spcPts val="0"/>
                        </a:spcAft>
                      </a:pPr>
                      <a:r>
                        <a:rPr lang="en-US" sz="800" kern="100">
                          <a:effectLst/>
                        </a:rPr>
                        <a:t>1 | 1</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en-US" sz="800" kern="100">
                          <a:effectLst/>
                        </a:rPr>
                        <a:t>1</a:t>
                      </a:r>
                      <a:endParaRPr lang="zh-CN" sz="800" kern="100">
                        <a:effectLst/>
                        <a:latin typeface="Calibri"/>
                        <a:ea typeface="宋体"/>
                        <a:cs typeface="Times New Roman"/>
                      </a:endParaRPr>
                    </a:p>
                  </a:txBody>
                  <a:tcPr marL="55413" marR="55413" marT="0" marB="0" anchor="ctr"/>
                </a:tc>
              </a:tr>
              <a:tr h="180000">
                <a:tc rowSpan="2">
                  <a:txBody>
                    <a:bodyPr/>
                    <a:lstStyle/>
                    <a:p>
                      <a:pPr algn="ctr">
                        <a:lnSpc>
                          <a:spcPct val="125000"/>
                        </a:lnSpc>
                        <a:spcAft>
                          <a:spcPts val="0"/>
                        </a:spcAft>
                      </a:pPr>
                      <a:r>
                        <a:rPr lang="en-US" sz="800" kern="100">
                          <a:effectLst/>
                        </a:rPr>
                        <a:t>3</a:t>
                      </a:r>
                      <a:endParaRPr lang="zh-CN" sz="800" kern="100">
                        <a:effectLst/>
                        <a:latin typeface="Calibri"/>
                        <a:ea typeface="宋体"/>
                        <a:cs typeface="Times New Roman"/>
                      </a:endParaRPr>
                    </a:p>
                  </a:txBody>
                  <a:tcPr marL="55413" marR="55413" marT="0" marB="0" anchor="ctr"/>
                </a:tc>
                <a:tc rowSpan="2">
                  <a:txBody>
                    <a:bodyPr/>
                    <a:lstStyle/>
                    <a:p>
                      <a:pPr algn="ctr">
                        <a:lnSpc>
                          <a:spcPct val="125000"/>
                        </a:lnSpc>
                        <a:spcAft>
                          <a:spcPts val="0"/>
                        </a:spcAft>
                      </a:pPr>
                      <a:r>
                        <a:rPr lang="en-US" sz="800" kern="100">
                          <a:effectLst/>
                        </a:rPr>
                        <a:t>~</a:t>
                      </a:r>
                      <a:endParaRPr lang="zh-CN" sz="800" kern="100">
                        <a:effectLst/>
                        <a:latin typeface="Calibri"/>
                        <a:ea typeface="宋体"/>
                        <a:cs typeface="Times New Roman"/>
                      </a:endParaRPr>
                    </a:p>
                  </a:txBody>
                  <a:tcPr marL="55413" marR="55413" marT="0" marB="0" anchor="ctr"/>
                </a:tc>
                <a:tc rowSpan="2">
                  <a:txBody>
                    <a:bodyPr/>
                    <a:lstStyle/>
                    <a:p>
                      <a:pPr algn="ctr">
                        <a:spcAft>
                          <a:spcPts val="0"/>
                        </a:spcAft>
                      </a:pPr>
                      <a:r>
                        <a:rPr lang="zh-CN" sz="800" kern="100">
                          <a:effectLst/>
                        </a:rPr>
                        <a:t>非</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en-US" sz="800" kern="100">
                          <a:effectLst/>
                        </a:rPr>
                        <a:t>~ 0</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en-US" sz="800" kern="100">
                          <a:effectLst/>
                        </a:rPr>
                        <a:t>1</a:t>
                      </a:r>
                      <a:endParaRPr lang="zh-CN" sz="800" kern="100">
                        <a:effectLst/>
                        <a:latin typeface="Calibri"/>
                        <a:ea typeface="宋体"/>
                        <a:cs typeface="Times New Roman"/>
                      </a:endParaRPr>
                    </a:p>
                  </a:txBody>
                  <a:tcPr marL="55413" marR="55413" marT="0" marB="0" anchor="ctr"/>
                </a:tc>
              </a:tr>
              <a:tr h="1800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25000"/>
                        </a:lnSpc>
                        <a:spcAft>
                          <a:spcPts val="0"/>
                        </a:spcAft>
                      </a:pPr>
                      <a:r>
                        <a:rPr lang="en-US" sz="800" kern="100">
                          <a:effectLst/>
                        </a:rPr>
                        <a:t>~ 1</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en-US" sz="800" kern="100">
                          <a:effectLst/>
                        </a:rPr>
                        <a:t>0</a:t>
                      </a:r>
                      <a:endParaRPr lang="zh-CN" sz="800" kern="100">
                        <a:effectLst/>
                        <a:latin typeface="Calibri"/>
                        <a:ea typeface="宋体"/>
                        <a:cs typeface="Times New Roman"/>
                      </a:endParaRPr>
                    </a:p>
                  </a:txBody>
                  <a:tcPr marL="55413" marR="55413" marT="0" marB="0" anchor="ctr"/>
                </a:tc>
              </a:tr>
              <a:tr h="180000">
                <a:tc rowSpan="4">
                  <a:txBody>
                    <a:bodyPr/>
                    <a:lstStyle/>
                    <a:p>
                      <a:pPr algn="ctr">
                        <a:lnSpc>
                          <a:spcPct val="125000"/>
                        </a:lnSpc>
                        <a:spcAft>
                          <a:spcPts val="0"/>
                        </a:spcAft>
                      </a:pPr>
                      <a:r>
                        <a:rPr lang="en-US" sz="800" kern="100">
                          <a:effectLst/>
                        </a:rPr>
                        <a:t>4</a:t>
                      </a:r>
                      <a:endParaRPr lang="zh-CN" sz="800" kern="100">
                        <a:effectLst/>
                        <a:latin typeface="Calibri"/>
                        <a:ea typeface="宋体"/>
                        <a:cs typeface="Times New Roman"/>
                      </a:endParaRPr>
                    </a:p>
                  </a:txBody>
                  <a:tcPr marL="55413" marR="55413" marT="0" marB="0" anchor="ctr"/>
                </a:tc>
                <a:tc rowSpan="4">
                  <a:txBody>
                    <a:bodyPr/>
                    <a:lstStyle/>
                    <a:p>
                      <a:pPr algn="ctr">
                        <a:lnSpc>
                          <a:spcPct val="125000"/>
                        </a:lnSpc>
                        <a:spcAft>
                          <a:spcPts val="0"/>
                        </a:spcAft>
                      </a:pPr>
                      <a:r>
                        <a:rPr lang="en-US" sz="800" kern="100">
                          <a:effectLst/>
                        </a:rPr>
                        <a:t>^</a:t>
                      </a:r>
                      <a:endParaRPr lang="zh-CN" sz="800" kern="100">
                        <a:effectLst/>
                        <a:latin typeface="Calibri"/>
                        <a:ea typeface="宋体"/>
                        <a:cs typeface="Times New Roman"/>
                      </a:endParaRPr>
                    </a:p>
                  </a:txBody>
                  <a:tcPr marL="55413" marR="55413" marT="0" marB="0" anchor="ctr"/>
                </a:tc>
                <a:tc rowSpan="4">
                  <a:txBody>
                    <a:bodyPr/>
                    <a:lstStyle/>
                    <a:p>
                      <a:pPr algn="ctr">
                        <a:spcAft>
                          <a:spcPts val="0"/>
                        </a:spcAft>
                      </a:pPr>
                      <a:r>
                        <a:rPr lang="zh-CN" sz="800" kern="100">
                          <a:effectLst/>
                        </a:rPr>
                        <a:t>按位异或</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en-US" sz="800" kern="100">
                          <a:effectLst/>
                        </a:rPr>
                        <a:t>0 ^ 0</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en-US" sz="800" kern="100">
                          <a:effectLst/>
                        </a:rPr>
                        <a:t>0</a:t>
                      </a:r>
                      <a:endParaRPr lang="zh-CN" sz="800" kern="100">
                        <a:effectLst/>
                        <a:latin typeface="Calibri"/>
                        <a:ea typeface="宋体"/>
                        <a:cs typeface="Times New Roman"/>
                      </a:endParaRPr>
                    </a:p>
                  </a:txBody>
                  <a:tcPr marL="55413" marR="55413" marT="0" marB="0" anchor="ctr"/>
                </a:tc>
              </a:tr>
              <a:tr h="1800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25000"/>
                        </a:lnSpc>
                        <a:spcAft>
                          <a:spcPts val="0"/>
                        </a:spcAft>
                      </a:pPr>
                      <a:r>
                        <a:rPr lang="en-US" sz="800" kern="100">
                          <a:effectLst/>
                        </a:rPr>
                        <a:t>0 ^ 1</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en-US" sz="800" kern="100">
                          <a:effectLst/>
                        </a:rPr>
                        <a:t>1</a:t>
                      </a:r>
                      <a:endParaRPr lang="zh-CN" sz="800" kern="100">
                        <a:effectLst/>
                        <a:latin typeface="Calibri"/>
                        <a:ea typeface="宋体"/>
                        <a:cs typeface="Times New Roman"/>
                      </a:endParaRPr>
                    </a:p>
                  </a:txBody>
                  <a:tcPr marL="55413" marR="55413" marT="0" marB="0" anchor="ctr"/>
                </a:tc>
              </a:tr>
              <a:tr h="1800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25000"/>
                        </a:lnSpc>
                        <a:spcAft>
                          <a:spcPts val="0"/>
                        </a:spcAft>
                      </a:pPr>
                      <a:r>
                        <a:rPr lang="en-US" sz="800" kern="100">
                          <a:effectLst/>
                        </a:rPr>
                        <a:t>1 ^ 0</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en-US" sz="800" kern="100">
                          <a:effectLst/>
                        </a:rPr>
                        <a:t>1</a:t>
                      </a:r>
                      <a:endParaRPr lang="zh-CN" sz="800" kern="100">
                        <a:effectLst/>
                        <a:latin typeface="Calibri"/>
                        <a:ea typeface="宋体"/>
                        <a:cs typeface="Times New Roman"/>
                      </a:endParaRPr>
                    </a:p>
                  </a:txBody>
                  <a:tcPr marL="55413" marR="55413" marT="0" marB="0" anchor="ctr"/>
                </a:tc>
              </a:tr>
              <a:tr h="1800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25000"/>
                        </a:lnSpc>
                        <a:spcAft>
                          <a:spcPts val="0"/>
                        </a:spcAft>
                      </a:pPr>
                      <a:r>
                        <a:rPr lang="en-US" sz="800" kern="100">
                          <a:effectLst/>
                        </a:rPr>
                        <a:t>1 | 1</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en-US" sz="800" kern="100">
                          <a:effectLst/>
                        </a:rPr>
                        <a:t>0</a:t>
                      </a:r>
                      <a:endParaRPr lang="zh-CN" sz="800" kern="100">
                        <a:effectLst/>
                        <a:latin typeface="Calibri"/>
                        <a:ea typeface="宋体"/>
                        <a:cs typeface="Times New Roman"/>
                      </a:endParaRPr>
                    </a:p>
                  </a:txBody>
                  <a:tcPr marL="55413" marR="55413" marT="0" marB="0" anchor="ctr"/>
                </a:tc>
              </a:tr>
              <a:tr h="180000">
                <a:tc rowSpan="2">
                  <a:txBody>
                    <a:bodyPr/>
                    <a:lstStyle/>
                    <a:p>
                      <a:pPr algn="ctr">
                        <a:lnSpc>
                          <a:spcPct val="125000"/>
                        </a:lnSpc>
                        <a:spcAft>
                          <a:spcPts val="0"/>
                        </a:spcAft>
                      </a:pPr>
                      <a:r>
                        <a:rPr lang="en-US" sz="800" kern="100">
                          <a:effectLst/>
                        </a:rPr>
                        <a:t>5</a:t>
                      </a:r>
                      <a:endParaRPr lang="zh-CN" sz="800" kern="100">
                        <a:effectLst/>
                        <a:latin typeface="Calibri"/>
                        <a:ea typeface="宋体"/>
                        <a:cs typeface="Times New Roman"/>
                      </a:endParaRPr>
                    </a:p>
                  </a:txBody>
                  <a:tcPr marL="55413" marR="55413" marT="0" marB="0" anchor="ctr"/>
                </a:tc>
                <a:tc rowSpan="2">
                  <a:txBody>
                    <a:bodyPr/>
                    <a:lstStyle/>
                    <a:p>
                      <a:pPr algn="ctr">
                        <a:lnSpc>
                          <a:spcPct val="125000"/>
                        </a:lnSpc>
                        <a:spcAft>
                          <a:spcPts val="0"/>
                        </a:spcAft>
                      </a:pPr>
                      <a:r>
                        <a:rPr lang="en-US" sz="800" kern="100">
                          <a:effectLst/>
                        </a:rPr>
                        <a:t>&lt;&lt; </a:t>
                      </a:r>
                      <a:endParaRPr lang="zh-CN" sz="800" kern="100">
                        <a:effectLst/>
                        <a:latin typeface="Calibri"/>
                        <a:ea typeface="宋体"/>
                        <a:cs typeface="Times New Roman"/>
                      </a:endParaRPr>
                    </a:p>
                  </a:txBody>
                  <a:tcPr marL="55413" marR="55413" marT="0" marB="0" anchor="ctr"/>
                </a:tc>
                <a:tc rowSpan="2">
                  <a:txBody>
                    <a:bodyPr/>
                    <a:lstStyle/>
                    <a:p>
                      <a:pPr algn="ctr">
                        <a:spcAft>
                          <a:spcPts val="0"/>
                        </a:spcAft>
                      </a:pPr>
                      <a:r>
                        <a:rPr lang="zh-CN" sz="800" kern="100">
                          <a:effectLst/>
                        </a:rPr>
                        <a:t>左移</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en-US" sz="800" kern="100">
                          <a:effectLst/>
                        </a:rPr>
                        <a:t>00001000&lt;&lt;2</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en-US" sz="800" kern="100">
                          <a:effectLst/>
                        </a:rPr>
                        <a:t>00100000</a:t>
                      </a:r>
                      <a:endParaRPr lang="zh-CN" sz="800" kern="100">
                        <a:effectLst/>
                        <a:latin typeface="Calibri"/>
                        <a:ea typeface="宋体"/>
                        <a:cs typeface="Times New Roman"/>
                      </a:endParaRPr>
                    </a:p>
                  </a:txBody>
                  <a:tcPr marL="55413" marR="55413" marT="0" marB="0" anchor="ctr"/>
                </a:tc>
              </a:tr>
              <a:tr h="1800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25000"/>
                        </a:lnSpc>
                        <a:spcAft>
                          <a:spcPts val="0"/>
                        </a:spcAft>
                      </a:pPr>
                      <a:r>
                        <a:rPr lang="en-US" sz="800" kern="100">
                          <a:effectLst/>
                        </a:rPr>
                        <a:t>11010001&lt;&lt;2</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en-US" sz="800" kern="100">
                          <a:effectLst/>
                        </a:rPr>
                        <a:t>01000100</a:t>
                      </a:r>
                      <a:endParaRPr lang="zh-CN" sz="800" kern="100">
                        <a:effectLst/>
                        <a:latin typeface="Calibri"/>
                        <a:ea typeface="宋体"/>
                        <a:cs typeface="Times New Roman"/>
                      </a:endParaRPr>
                    </a:p>
                  </a:txBody>
                  <a:tcPr marL="55413" marR="55413" marT="0" marB="0" anchor="ctr"/>
                </a:tc>
              </a:tr>
              <a:tr h="180000">
                <a:tc rowSpan="2">
                  <a:txBody>
                    <a:bodyPr/>
                    <a:lstStyle/>
                    <a:p>
                      <a:pPr algn="ctr">
                        <a:lnSpc>
                          <a:spcPct val="125000"/>
                        </a:lnSpc>
                        <a:spcAft>
                          <a:spcPts val="0"/>
                        </a:spcAft>
                      </a:pPr>
                      <a:r>
                        <a:rPr lang="en-US" sz="800" kern="100">
                          <a:effectLst/>
                        </a:rPr>
                        <a:t>6</a:t>
                      </a:r>
                      <a:endParaRPr lang="zh-CN" sz="800" kern="100">
                        <a:effectLst/>
                        <a:latin typeface="Calibri"/>
                        <a:ea typeface="宋体"/>
                        <a:cs typeface="Times New Roman"/>
                      </a:endParaRPr>
                    </a:p>
                  </a:txBody>
                  <a:tcPr marL="55413" marR="55413" marT="0" marB="0" anchor="ctr"/>
                </a:tc>
                <a:tc rowSpan="2">
                  <a:txBody>
                    <a:bodyPr/>
                    <a:lstStyle/>
                    <a:p>
                      <a:pPr algn="ctr">
                        <a:lnSpc>
                          <a:spcPct val="125000"/>
                        </a:lnSpc>
                        <a:spcAft>
                          <a:spcPts val="0"/>
                        </a:spcAft>
                      </a:pPr>
                      <a:r>
                        <a:rPr lang="en-US" sz="800" kern="100">
                          <a:effectLst/>
                        </a:rPr>
                        <a:t>&gt;&gt; </a:t>
                      </a:r>
                      <a:endParaRPr lang="zh-CN" sz="800" kern="100">
                        <a:effectLst/>
                        <a:latin typeface="Calibri"/>
                        <a:ea typeface="宋体"/>
                        <a:cs typeface="Times New Roman"/>
                      </a:endParaRPr>
                    </a:p>
                  </a:txBody>
                  <a:tcPr marL="55413" marR="55413" marT="0" marB="0" anchor="ctr"/>
                </a:tc>
                <a:tc rowSpan="2">
                  <a:txBody>
                    <a:bodyPr/>
                    <a:lstStyle/>
                    <a:p>
                      <a:pPr algn="ctr">
                        <a:spcAft>
                          <a:spcPts val="0"/>
                        </a:spcAft>
                      </a:pPr>
                      <a:r>
                        <a:rPr lang="zh-CN" sz="800" kern="100">
                          <a:effectLst/>
                        </a:rPr>
                        <a:t>右移</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en-US" sz="800" kern="100">
                          <a:effectLst/>
                        </a:rPr>
                        <a:t>00101100&gt;&gt;2</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en-US" sz="800" kern="100">
                          <a:effectLst/>
                        </a:rPr>
                        <a:t>00001000</a:t>
                      </a:r>
                      <a:endParaRPr lang="zh-CN" sz="800" kern="100">
                        <a:effectLst/>
                        <a:latin typeface="Calibri"/>
                        <a:ea typeface="宋体"/>
                        <a:cs typeface="Times New Roman"/>
                      </a:endParaRPr>
                    </a:p>
                  </a:txBody>
                  <a:tcPr marL="55413" marR="55413" marT="0" marB="0" anchor="ctr"/>
                </a:tc>
              </a:tr>
              <a:tr h="1800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25000"/>
                        </a:lnSpc>
                        <a:spcAft>
                          <a:spcPts val="0"/>
                        </a:spcAft>
                      </a:pPr>
                      <a:r>
                        <a:rPr lang="en-US" sz="800" kern="100">
                          <a:effectLst/>
                        </a:rPr>
                        <a:t>10110001&gt;&gt;2</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en-US" sz="800" kern="100">
                          <a:effectLst/>
                        </a:rPr>
                        <a:t>11101100</a:t>
                      </a:r>
                      <a:endParaRPr lang="zh-CN" sz="800" kern="100">
                        <a:effectLst/>
                        <a:latin typeface="Calibri"/>
                        <a:ea typeface="宋体"/>
                        <a:cs typeface="Times New Roman"/>
                      </a:endParaRPr>
                    </a:p>
                  </a:txBody>
                  <a:tcPr marL="55413" marR="55413" marT="0" marB="0" anchor="ctr"/>
                </a:tc>
              </a:tr>
              <a:tr h="180000">
                <a:tc rowSpan="2">
                  <a:txBody>
                    <a:bodyPr/>
                    <a:lstStyle/>
                    <a:p>
                      <a:pPr algn="ctr">
                        <a:lnSpc>
                          <a:spcPct val="125000"/>
                        </a:lnSpc>
                        <a:spcAft>
                          <a:spcPts val="0"/>
                        </a:spcAft>
                      </a:pPr>
                      <a:r>
                        <a:rPr lang="en-US" sz="800" kern="100">
                          <a:effectLst/>
                        </a:rPr>
                        <a:t>7</a:t>
                      </a:r>
                      <a:endParaRPr lang="zh-CN" sz="800" kern="100">
                        <a:effectLst/>
                        <a:latin typeface="Calibri"/>
                        <a:ea typeface="宋体"/>
                        <a:cs typeface="Times New Roman"/>
                      </a:endParaRPr>
                    </a:p>
                  </a:txBody>
                  <a:tcPr marL="55413" marR="55413" marT="0" marB="0" anchor="ctr"/>
                </a:tc>
                <a:tc rowSpan="2">
                  <a:txBody>
                    <a:bodyPr/>
                    <a:lstStyle/>
                    <a:p>
                      <a:pPr algn="ctr">
                        <a:lnSpc>
                          <a:spcPct val="125000"/>
                        </a:lnSpc>
                        <a:spcAft>
                          <a:spcPts val="0"/>
                        </a:spcAft>
                      </a:pPr>
                      <a:r>
                        <a:rPr lang="en-US" sz="800" kern="100">
                          <a:effectLst/>
                        </a:rPr>
                        <a:t>&gt;&gt;&gt; </a:t>
                      </a:r>
                      <a:endParaRPr lang="zh-CN" sz="800" kern="100">
                        <a:effectLst/>
                        <a:latin typeface="Calibri"/>
                        <a:ea typeface="宋体"/>
                        <a:cs typeface="Times New Roman"/>
                      </a:endParaRPr>
                    </a:p>
                  </a:txBody>
                  <a:tcPr marL="55413" marR="55413" marT="0" marB="0" anchor="ctr"/>
                </a:tc>
                <a:tc rowSpan="2">
                  <a:txBody>
                    <a:bodyPr/>
                    <a:lstStyle/>
                    <a:p>
                      <a:pPr algn="ctr">
                        <a:spcAft>
                          <a:spcPts val="0"/>
                        </a:spcAft>
                      </a:pPr>
                      <a:r>
                        <a:rPr lang="zh-CN" sz="800" kern="100">
                          <a:effectLst/>
                        </a:rPr>
                        <a:t>无符号右移</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en-US" sz="800" kern="100">
                          <a:effectLst/>
                        </a:rPr>
                        <a:t>00101100&gt;&gt;&gt;2</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en-US" sz="800" kern="100">
                          <a:effectLst/>
                        </a:rPr>
                        <a:t>00001000</a:t>
                      </a:r>
                      <a:endParaRPr lang="zh-CN" sz="800" kern="100">
                        <a:effectLst/>
                        <a:latin typeface="Calibri"/>
                        <a:ea typeface="宋体"/>
                        <a:cs typeface="Times New Roman"/>
                      </a:endParaRPr>
                    </a:p>
                  </a:txBody>
                  <a:tcPr marL="55413" marR="55413" marT="0" marB="0" anchor="ctr"/>
                </a:tc>
              </a:tr>
              <a:tr h="18000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lnSpc>
                          <a:spcPct val="125000"/>
                        </a:lnSpc>
                        <a:spcAft>
                          <a:spcPts val="0"/>
                        </a:spcAft>
                      </a:pPr>
                      <a:r>
                        <a:rPr lang="en-US" sz="800" kern="100">
                          <a:effectLst/>
                        </a:rPr>
                        <a:t>10110001&gt;&gt;&gt;2</a:t>
                      </a:r>
                      <a:endParaRPr lang="zh-CN" sz="800" kern="100">
                        <a:effectLst/>
                        <a:latin typeface="Calibri"/>
                        <a:ea typeface="宋体"/>
                        <a:cs typeface="Times New Roman"/>
                      </a:endParaRPr>
                    </a:p>
                  </a:txBody>
                  <a:tcPr marL="55413" marR="55413" marT="0" marB="0" anchor="ctr"/>
                </a:tc>
                <a:tc>
                  <a:txBody>
                    <a:bodyPr/>
                    <a:lstStyle/>
                    <a:p>
                      <a:pPr algn="ctr">
                        <a:lnSpc>
                          <a:spcPct val="125000"/>
                        </a:lnSpc>
                        <a:spcAft>
                          <a:spcPts val="0"/>
                        </a:spcAft>
                      </a:pPr>
                      <a:r>
                        <a:rPr lang="en-US" sz="800" kern="100" dirty="0">
                          <a:effectLst/>
                        </a:rPr>
                        <a:t>00101100</a:t>
                      </a:r>
                      <a:endParaRPr lang="zh-CN" sz="800" kern="100" dirty="0">
                        <a:effectLst/>
                        <a:latin typeface="Calibri"/>
                        <a:ea typeface="宋体"/>
                        <a:cs typeface="Times New Roman"/>
                      </a:endParaRPr>
                    </a:p>
                  </a:txBody>
                  <a:tcPr marL="55413" marR="55413" marT="0" marB="0" anchor="ctr"/>
                </a:tc>
              </a:tr>
            </a:tbl>
          </a:graphicData>
        </a:graphic>
      </p:graphicFrame>
    </p:spTree>
    <p:extLst>
      <p:ext uri="{BB962C8B-B14F-4D97-AF65-F5344CB8AC3E}">
        <p14:creationId xmlns:p14="http://schemas.microsoft.com/office/powerpoint/2010/main" val="813010583"/>
      </p:ext>
    </p:extLst>
  </p:cSld>
  <p:clrMapOvr>
    <a:masterClrMapping/>
  </p:clrMapOvr>
  <p:transition advClick="0" advTm="0">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2.6 </a:t>
            </a:r>
            <a:r>
              <a:rPr lang="zh-CN" altLang="en-US" sz="2000" b="1" dirty="0" smtClean="0">
                <a:solidFill>
                  <a:schemeClr val="bg1"/>
                </a:solidFill>
                <a:latin typeface="微软雅黑" panose="020B0503020204020204" pitchFamily="34" charset="-122"/>
                <a:ea typeface="微软雅黑" panose="020B0503020204020204" pitchFamily="34" charset="-122"/>
              </a:rPr>
              <a:t>运算符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a:solidFill>
                  <a:schemeClr val="bg1"/>
                </a:solidFill>
                <a:latin typeface="微软雅黑" panose="020B0503020204020204" pitchFamily="34" charset="-122"/>
                <a:ea typeface="微软雅黑" panose="020B0503020204020204" pitchFamily="34" charset="-122"/>
              </a:rPr>
              <a:t>位</a:t>
            </a:r>
            <a:r>
              <a:rPr lang="zh-CN" altLang="en-US" sz="1600" b="1" dirty="0" smtClean="0">
                <a:solidFill>
                  <a:schemeClr val="bg1"/>
                </a:solidFill>
                <a:latin typeface="微软雅黑" panose="020B0503020204020204" pitchFamily="34" charset="-122"/>
                <a:ea typeface="微软雅黑" panose="020B0503020204020204" pitchFamily="34" charset="-122"/>
              </a:rPr>
              <a:t>运算符</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文本框 5"/>
          <p:cNvSpPr txBox="1"/>
          <p:nvPr/>
        </p:nvSpPr>
        <p:spPr>
          <a:xfrm>
            <a:off x="581660" y="659678"/>
            <a:ext cx="5790540" cy="3938001"/>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下面通过案例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2-6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来说明位运算符的使用方法</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lvl="0" indent="457200">
              <a:spcBef>
                <a:spcPct val="0"/>
              </a:spcBef>
            </a:pPr>
            <a:r>
              <a:rPr lang="en-US" altLang="zh-CN" sz="1000" dirty="0"/>
              <a:t>//Demo0206.java</a:t>
            </a:r>
          </a:p>
          <a:p>
            <a:pPr lvl="0" indent="457200">
              <a:spcBef>
                <a:spcPct val="0"/>
              </a:spcBef>
            </a:pPr>
            <a:r>
              <a:rPr lang="en-US" altLang="zh-CN" sz="1000" dirty="0"/>
              <a:t>package ch02;</a:t>
            </a:r>
          </a:p>
          <a:p>
            <a:pPr lvl="0" indent="457200">
              <a:spcBef>
                <a:spcPct val="0"/>
              </a:spcBef>
            </a:pPr>
            <a:r>
              <a:rPr lang="en-US" altLang="zh-CN" sz="1000" dirty="0"/>
              <a:t>public class Demo0206 {</a:t>
            </a:r>
          </a:p>
          <a:p>
            <a:pPr lvl="0" indent="457200">
              <a:spcBef>
                <a:spcPct val="0"/>
              </a:spcBef>
            </a:pPr>
            <a:r>
              <a:rPr lang="en-US" altLang="zh-CN" sz="1000" dirty="0"/>
              <a:t> </a:t>
            </a:r>
            <a:r>
              <a:rPr lang="en-US" altLang="zh-CN" sz="1000" dirty="0" smtClean="0"/>
              <a:t>      public </a:t>
            </a:r>
            <a:r>
              <a:rPr lang="en-US" altLang="zh-CN" sz="1000" dirty="0"/>
              <a:t>static void main(String[] </a:t>
            </a:r>
            <a:r>
              <a:rPr lang="en-US" altLang="zh-CN" sz="1000" dirty="0" err="1"/>
              <a:t>args</a:t>
            </a:r>
            <a:r>
              <a:rPr lang="en-US" altLang="zh-CN" sz="1000" dirty="0"/>
              <a:t>) {</a:t>
            </a:r>
          </a:p>
          <a:p>
            <a:pPr lvl="0" indent="457200">
              <a:spcBef>
                <a:spcPct val="0"/>
              </a:spcBef>
            </a:pPr>
            <a:r>
              <a:rPr lang="en-US" altLang="zh-CN" sz="1000" dirty="0"/>
              <a:t> </a:t>
            </a:r>
            <a:r>
              <a:rPr lang="en-US" altLang="zh-CN" sz="1000" dirty="0" smtClean="0"/>
              <a:t>       // </a:t>
            </a:r>
            <a:r>
              <a:rPr lang="en-US" altLang="zh-CN" sz="1000" dirty="0"/>
              <a:t>TODO Auto-generated method stub</a:t>
            </a:r>
          </a:p>
          <a:p>
            <a:pPr lvl="1" indent="457200">
              <a:spcBef>
                <a:spcPct val="0"/>
              </a:spcBef>
            </a:pPr>
            <a:r>
              <a:rPr lang="en-US" altLang="zh-CN" sz="1000" dirty="0"/>
              <a:t>        </a:t>
            </a:r>
            <a:r>
              <a:rPr lang="en-US" altLang="zh-CN" sz="1000" dirty="0" err="1"/>
              <a:t>int</a:t>
            </a:r>
            <a:r>
              <a:rPr lang="en-US" altLang="zh-CN" sz="1000" dirty="0"/>
              <a:t> a = 10; // </a:t>
            </a:r>
            <a:r>
              <a:rPr lang="zh-CN" altLang="en-US" sz="1000" dirty="0"/>
              <a:t>二进制：</a:t>
            </a:r>
            <a:r>
              <a:rPr lang="en-US" altLang="zh-CN" sz="1000" dirty="0"/>
              <a:t>1010 </a:t>
            </a:r>
          </a:p>
          <a:p>
            <a:pPr lvl="1" indent="457200">
              <a:spcBef>
                <a:spcPct val="0"/>
              </a:spcBef>
            </a:pPr>
            <a:r>
              <a:rPr lang="en-US" altLang="zh-CN" sz="1000" dirty="0"/>
              <a:t>        </a:t>
            </a:r>
            <a:r>
              <a:rPr lang="en-US" altLang="zh-CN" sz="1000" dirty="0" err="1"/>
              <a:t>int</a:t>
            </a:r>
            <a:r>
              <a:rPr lang="en-US" altLang="zh-CN" sz="1000" dirty="0"/>
              <a:t> b = 5;  // </a:t>
            </a:r>
            <a:r>
              <a:rPr lang="zh-CN" altLang="en-US" sz="1000" dirty="0"/>
              <a:t>二进制：</a:t>
            </a:r>
            <a:r>
              <a:rPr lang="en-US" altLang="zh-CN" sz="1000" dirty="0"/>
              <a:t>0101 </a:t>
            </a:r>
          </a:p>
          <a:p>
            <a:pPr lvl="1" indent="457200">
              <a:spcBef>
                <a:spcPct val="0"/>
              </a:spcBef>
            </a:pPr>
            <a:r>
              <a:rPr lang="en-US" altLang="zh-CN" sz="1000" dirty="0"/>
              <a:t>        </a:t>
            </a:r>
            <a:r>
              <a:rPr lang="en-US" altLang="zh-CN" sz="1000" dirty="0" err="1"/>
              <a:t>System.out.println</a:t>
            </a:r>
            <a:r>
              <a:rPr lang="en-US" altLang="zh-CN" sz="1000" dirty="0"/>
              <a:t>("a &amp; b(</a:t>
            </a:r>
            <a:r>
              <a:rPr lang="zh-CN" altLang="en-US" sz="1000" dirty="0"/>
              <a:t>十进制</a:t>
            </a:r>
            <a:r>
              <a:rPr lang="en-US" altLang="zh-CN" sz="1000" dirty="0"/>
              <a:t>): " + (a &amp; b)); // </a:t>
            </a:r>
            <a:r>
              <a:rPr lang="zh-CN" altLang="en-US" sz="1000" dirty="0"/>
              <a:t>十进制：</a:t>
            </a:r>
            <a:r>
              <a:rPr lang="en-US" altLang="zh-CN" sz="1000" dirty="0"/>
              <a:t>0</a:t>
            </a:r>
          </a:p>
          <a:p>
            <a:pPr lvl="1" indent="457200">
              <a:spcBef>
                <a:spcPct val="0"/>
              </a:spcBef>
            </a:pPr>
            <a:r>
              <a:rPr lang="en-US" altLang="zh-CN" sz="1000" dirty="0"/>
              <a:t>        </a:t>
            </a:r>
            <a:r>
              <a:rPr lang="en-US" altLang="zh-CN" sz="1000" dirty="0" err="1"/>
              <a:t>System.out.println</a:t>
            </a:r>
            <a:r>
              <a:rPr lang="en-US" altLang="zh-CN" sz="1000" dirty="0"/>
              <a:t>("a &amp; b(</a:t>
            </a:r>
            <a:r>
              <a:rPr lang="zh-CN" altLang="en-US" sz="1000" dirty="0"/>
              <a:t>二进制</a:t>
            </a:r>
            <a:r>
              <a:rPr lang="en-US" altLang="zh-CN" sz="1000" dirty="0"/>
              <a:t>): " + </a:t>
            </a:r>
            <a:r>
              <a:rPr lang="en-US" altLang="zh-CN" sz="1000" dirty="0" err="1"/>
              <a:t>Integer.toBinaryString</a:t>
            </a:r>
            <a:r>
              <a:rPr lang="en-US" altLang="zh-CN" sz="1000" dirty="0"/>
              <a:t>(a &amp; b));//</a:t>
            </a:r>
            <a:r>
              <a:rPr lang="zh-CN" altLang="en-US" sz="1000" dirty="0"/>
              <a:t>二进制：</a:t>
            </a:r>
            <a:r>
              <a:rPr lang="en-US" altLang="zh-CN" sz="1000" dirty="0"/>
              <a:t>0</a:t>
            </a:r>
          </a:p>
          <a:p>
            <a:pPr lvl="1" indent="457200">
              <a:spcBef>
                <a:spcPct val="0"/>
              </a:spcBef>
            </a:pPr>
            <a:r>
              <a:rPr lang="en-US" altLang="zh-CN" sz="1000" dirty="0"/>
              <a:t>        </a:t>
            </a:r>
            <a:r>
              <a:rPr lang="en-US" altLang="zh-CN" sz="1000" dirty="0" err="1"/>
              <a:t>System.out.println</a:t>
            </a:r>
            <a:r>
              <a:rPr lang="en-US" altLang="zh-CN" sz="1000" dirty="0"/>
              <a:t>("a | b(</a:t>
            </a:r>
            <a:r>
              <a:rPr lang="zh-CN" altLang="en-US" sz="1000" dirty="0"/>
              <a:t>十进制</a:t>
            </a:r>
            <a:r>
              <a:rPr lang="en-US" altLang="zh-CN" sz="1000" dirty="0"/>
              <a:t>): " + (a | b));//</a:t>
            </a:r>
            <a:r>
              <a:rPr lang="zh-CN" altLang="en-US" sz="1000" dirty="0"/>
              <a:t>十进制：</a:t>
            </a:r>
            <a:r>
              <a:rPr lang="en-US" altLang="zh-CN" sz="1000" dirty="0"/>
              <a:t>15</a:t>
            </a:r>
          </a:p>
          <a:p>
            <a:pPr lvl="1" indent="457200">
              <a:spcBef>
                <a:spcPct val="0"/>
              </a:spcBef>
            </a:pPr>
            <a:r>
              <a:rPr lang="en-US" altLang="zh-CN" sz="1000" dirty="0"/>
              <a:t>        </a:t>
            </a:r>
            <a:r>
              <a:rPr lang="en-US" altLang="zh-CN" sz="1000" dirty="0" err="1"/>
              <a:t>System.out.println</a:t>
            </a:r>
            <a:r>
              <a:rPr lang="en-US" altLang="zh-CN" sz="1000" dirty="0"/>
              <a:t>("a | b(</a:t>
            </a:r>
            <a:r>
              <a:rPr lang="zh-CN" altLang="en-US" sz="1000" dirty="0"/>
              <a:t>二进制</a:t>
            </a:r>
            <a:r>
              <a:rPr lang="en-US" altLang="zh-CN" sz="1000" dirty="0"/>
              <a:t>): " + </a:t>
            </a:r>
            <a:r>
              <a:rPr lang="en-US" altLang="zh-CN" sz="1000" dirty="0" err="1"/>
              <a:t>Integer.toBinaryString</a:t>
            </a:r>
            <a:r>
              <a:rPr lang="en-US" altLang="zh-CN" sz="1000" dirty="0"/>
              <a:t>(a | b)); // </a:t>
            </a:r>
            <a:r>
              <a:rPr lang="zh-CN" altLang="en-US" sz="1000" dirty="0"/>
              <a:t>二进制：</a:t>
            </a:r>
            <a:r>
              <a:rPr lang="en-US" altLang="zh-CN" sz="1000" dirty="0"/>
              <a:t>1111</a:t>
            </a:r>
          </a:p>
          <a:p>
            <a:pPr lvl="1" indent="457200">
              <a:spcBef>
                <a:spcPct val="0"/>
              </a:spcBef>
            </a:pPr>
            <a:r>
              <a:rPr lang="en-US" altLang="zh-CN" sz="1000" dirty="0"/>
              <a:t>        </a:t>
            </a:r>
            <a:r>
              <a:rPr lang="en-US" altLang="zh-CN" sz="1000" dirty="0" err="1"/>
              <a:t>System.out.println</a:t>
            </a:r>
            <a:r>
              <a:rPr lang="en-US" altLang="zh-CN" sz="1000" dirty="0"/>
              <a:t>("a ^ b(</a:t>
            </a:r>
            <a:r>
              <a:rPr lang="zh-CN" altLang="en-US" sz="1000" dirty="0"/>
              <a:t>十进制</a:t>
            </a:r>
            <a:r>
              <a:rPr lang="en-US" altLang="zh-CN" sz="1000" dirty="0"/>
              <a:t>): " + (a ^ b)); </a:t>
            </a:r>
          </a:p>
          <a:p>
            <a:pPr lvl="1" indent="457200">
              <a:spcBef>
                <a:spcPct val="0"/>
              </a:spcBef>
            </a:pPr>
            <a:r>
              <a:rPr lang="en-US" altLang="zh-CN" sz="1000" dirty="0"/>
              <a:t>        </a:t>
            </a:r>
            <a:r>
              <a:rPr lang="en-US" altLang="zh-CN" sz="1000" dirty="0" err="1"/>
              <a:t>System.out.println</a:t>
            </a:r>
            <a:r>
              <a:rPr lang="en-US" altLang="zh-CN" sz="1000" dirty="0"/>
              <a:t>("a ^ b(</a:t>
            </a:r>
            <a:r>
              <a:rPr lang="zh-CN" altLang="en-US" sz="1000" dirty="0"/>
              <a:t>二进制</a:t>
            </a:r>
            <a:r>
              <a:rPr lang="en-US" altLang="zh-CN" sz="1000" dirty="0"/>
              <a:t>): " + </a:t>
            </a:r>
            <a:r>
              <a:rPr lang="en-US" altLang="zh-CN" sz="1000" dirty="0" err="1"/>
              <a:t>Integer.toBinaryString</a:t>
            </a:r>
            <a:r>
              <a:rPr lang="en-US" altLang="zh-CN" sz="1000" dirty="0"/>
              <a:t>(a ^ b)); // 1111</a:t>
            </a:r>
          </a:p>
          <a:p>
            <a:pPr lvl="1" indent="457200">
              <a:spcBef>
                <a:spcPct val="0"/>
              </a:spcBef>
            </a:pPr>
            <a:r>
              <a:rPr lang="en-US" altLang="zh-CN" sz="1000" dirty="0"/>
              <a:t>        </a:t>
            </a:r>
            <a:r>
              <a:rPr lang="en-US" altLang="zh-CN" sz="1000" dirty="0" err="1"/>
              <a:t>System.out.println</a:t>
            </a:r>
            <a:r>
              <a:rPr lang="en-US" altLang="zh-CN" sz="1000" dirty="0"/>
              <a:t>("~a:(</a:t>
            </a:r>
            <a:r>
              <a:rPr lang="zh-CN" altLang="en-US" sz="1000" dirty="0"/>
              <a:t>十进制</a:t>
            </a:r>
            <a:r>
              <a:rPr lang="en-US" altLang="zh-CN" sz="1000" dirty="0"/>
              <a:t>) " + ~a);//</a:t>
            </a:r>
            <a:r>
              <a:rPr lang="zh-CN" altLang="en-US" sz="1000" dirty="0"/>
              <a:t>十进制：</a:t>
            </a:r>
            <a:r>
              <a:rPr lang="en-US" altLang="zh-CN" sz="1000" dirty="0"/>
              <a:t>-11</a:t>
            </a:r>
          </a:p>
          <a:p>
            <a:pPr lvl="1" indent="457200">
              <a:spcBef>
                <a:spcPct val="0"/>
              </a:spcBef>
            </a:pPr>
            <a:r>
              <a:rPr lang="en-US" altLang="zh-CN" sz="1000" dirty="0"/>
              <a:t>        </a:t>
            </a:r>
            <a:r>
              <a:rPr lang="en-US" altLang="zh-CN" sz="1000" dirty="0" err="1"/>
              <a:t>System.out.println</a:t>
            </a:r>
            <a:r>
              <a:rPr lang="en-US" altLang="zh-CN" sz="1000" dirty="0"/>
              <a:t>("a &lt;&lt; 2(</a:t>
            </a:r>
            <a:r>
              <a:rPr lang="zh-CN" altLang="en-US" sz="1000" dirty="0"/>
              <a:t>十进制</a:t>
            </a:r>
            <a:r>
              <a:rPr lang="en-US" altLang="zh-CN" sz="1000" dirty="0"/>
              <a:t>): " + (a &lt;&lt; 2)); //</a:t>
            </a:r>
            <a:r>
              <a:rPr lang="zh-CN" altLang="en-US" sz="1000" dirty="0"/>
              <a:t>十进制： </a:t>
            </a:r>
            <a:r>
              <a:rPr lang="en-US" altLang="zh-CN" sz="1000" dirty="0"/>
              <a:t>40</a:t>
            </a:r>
          </a:p>
          <a:p>
            <a:pPr lvl="1" indent="457200">
              <a:spcBef>
                <a:spcPct val="0"/>
              </a:spcBef>
            </a:pPr>
            <a:r>
              <a:rPr lang="en-US" altLang="zh-CN" sz="1000" dirty="0"/>
              <a:t>        </a:t>
            </a:r>
            <a:r>
              <a:rPr lang="en-US" altLang="zh-CN" sz="1000" dirty="0" err="1"/>
              <a:t>System.out.println</a:t>
            </a:r>
            <a:r>
              <a:rPr lang="en-US" altLang="zh-CN" sz="1000" dirty="0"/>
              <a:t>("a &lt;&lt; 2(</a:t>
            </a:r>
            <a:r>
              <a:rPr lang="zh-CN" altLang="en-US" sz="1000" dirty="0"/>
              <a:t>二进制</a:t>
            </a:r>
            <a:r>
              <a:rPr lang="en-US" altLang="zh-CN" sz="1000" dirty="0"/>
              <a:t>): " + </a:t>
            </a:r>
            <a:r>
              <a:rPr lang="en-US" altLang="zh-CN" sz="1000" dirty="0" err="1"/>
              <a:t>Integer.toBinaryString</a:t>
            </a:r>
            <a:r>
              <a:rPr lang="en-US" altLang="zh-CN" sz="1000" dirty="0"/>
              <a:t>(a &lt;&lt; 2));//</a:t>
            </a:r>
            <a:r>
              <a:rPr lang="zh-CN" altLang="en-US" sz="1000" dirty="0"/>
              <a:t>二进制：</a:t>
            </a:r>
          </a:p>
          <a:p>
            <a:pPr lvl="1" indent="457200">
              <a:spcBef>
                <a:spcPct val="0"/>
              </a:spcBef>
            </a:pPr>
            <a:r>
              <a:rPr lang="zh-CN" altLang="en-US" sz="1000" dirty="0"/>
              <a:t>        </a:t>
            </a:r>
            <a:r>
              <a:rPr lang="en-US" altLang="zh-CN" sz="1000" dirty="0" err="1"/>
              <a:t>System.out.println</a:t>
            </a:r>
            <a:r>
              <a:rPr lang="en-US" altLang="zh-CN" sz="1000" dirty="0"/>
              <a:t>("a &gt;&gt; 2(</a:t>
            </a:r>
            <a:r>
              <a:rPr lang="zh-CN" altLang="en-US" sz="1000" dirty="0"/>
              <a:t>十进制</a:t>
            </a:r>
            <a:r>
              <a:rPr lang="en-US" altLang="zh-CN" sz="1000" dirty="0"/>
              <a:t>): " + (a &gt;&gt; 2)); // </a:t>
            </a:r>
            <a:r>
              <a:rPr lang="zh-CN" altLang="en-US" sz="1000" dirty="0"/>
              <a:t>十进制：</a:t>
            </a:r>
            <a:r>
              <a:rPr lang="en-US" altLang="zh-CN" sz="1000" dirty="0"/>
              <a:t>2</a:t>
            </a:r>
          </a:p>
          <a:p>
            <a:pPr lvl="1" indent="457200">
              <a:spcBef>
                <a:spcPct val="0"/>
              </a:spcBef>
            </a:pPr>
            <a:r>
              <a:rPr lang="en-US" altLang="zh-CN" sz="1000" dirty="0"/>
              <a:t>        </a:t>
            </a:r>
            <a:r>
              <a:rPr lang="en-US" altLang="zh-CN" sz="1000" dirty="0" err="1"/>
              <a:t>System.out.println</a:t>
            </a:r>
            <a:r>
              <a:rPr lang="en-US" altLang="zh-CN" sz="1000" dirty="0"/>
              <a:t>("a &gt;&gt; 2(</a:t>
            </a:r>
            <a:r>
              <a:rPr lang="zh-CN" altLang="en-US" sz="1000" dirty="0"/>
              <a:t>二进制</a:t>
            </a:r>
            <a:r>
              <a:rPr lang="en-US" altLang="zh-CN" sz="1000" dirty="0"/>
              <a:t>): " + </a:t>
            </a:r>
            <a:r>
              <a:rPr lang="en-US" altLang="zh-CN" sz="1000" dirty="0" err="1"/>
              <a:t>Integer.toBinaryString</a:t>
            </a:r>
            <a:r>
              <a:rPr lang="en-US" altLang="zh-CN" sz="1000" dirty="0"/>
              <a:t>(a &gt;&gt; 2));//</a:t>
            </a:r>
            <a:r>
              <a:rPr lang="zh-CN" altLang="en-US" sz="1000" dirty="0"/>
              <a:t>二进制：</a:t>
            </a:r>
          </a:p>
          <a:p>
            <a:pPr lvl="1" indent="457200">
              <a:spcBef>
                <a:spcPct val="0"/>
              </a:spcBef>
            </a:pPr>
            <a:r>
              <a:rPr lang="zh-CN" altLang="en-US" sz="1000" dirty="0"/>
              <a:t>        </a:t>
            </a:r>
            <a:r>
              <a:rPr lang="en-US" altLang="zh-CN" sz="1000" dirty="0" err="1"/>
              <a:t>System.out.println</a:t>
            </a:r>
            <a:r>
              <a:rPr lang="en-US" altLang="zh-CN" sz="1000" dirty="0"/>
              <a:t>("a &gt;&gt;&gt; 2(</a:t>
            </a:r>
            <a:r>
              <a:rPr lang="zh-CN" altLang="en-US" sz="1000" dirty="0"/>
              <a:t>十进制</a:t>
            </a:r>
            <a:r>
              <a:rPr lang="en-US" altLang="zh-CN" sz="1000" dirty="0"/>
              <a:t>): " + (a &gt;&gt;&gt; 2)); // 2 (</a:t>
            </a:r>
            <a:r>
              <a:rPr lang="zh-CN" altLang="en-US" sz="1000" dirty="0"/>
              <a:t>无符号右移</a:t>
            </a:r>
            <a:r>
              <a:rPr lang="en-US" altLang="zh-CN" sz="1000" dirty="0"/>
              <a:t>)</a:t>
            </a:r>
          </a:p>
          <a:p>
            <a:pPr lvl="0" indent="457200">
              <a:spcBef>
                <a:spcPct val="0"/>
              </a:spcBef>
            </a:pPr>
            <a:r>
              <a:rPr lang="en-US" altLang="zh-CN" sz="1000" dirty="0"/>
              <a:t>	}</a:t>
            </a:r>
          </a:p>
          <a:p>
            <a:pPr lvl="0" indent="457200">
              <a:spcBef>
                <a:spcPct val="0"/>
              </a:spcBef>
            </a:pPr>
            <a:r>
              <a:rPr lang="en-US" altLang="zh-CN" sz="1000" dirty="0"/>
              <a:t>}</a:t>
            </a:r>
          </a:p>
          <a:p>
            <a:pPr lvl="0" indent="457200">
              <a:lnSpc>
                <a:spcPct val="125000"/>
              </a:lnSpc>
              <a:spcBef>
                <a:spcPct val="0"/>
              </a:spcBef>
              <a:spcAft>
                <a:spcPct val="35000"/>
              </a:spcAft>
            </a:pP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p:nvPr/>
        </p:nvPicPr>
        <p:blipFill>
          <a:blip r:embed="rId2"/>
          <a:stretch>
            <a:fillRect/>
          </a:stretch>
        </p:blipFill>
        <p:spPr>
          <a:xfrm>
            <a:off x="6415608" y="1851669"/>
            <a:ext cx="2692896" cy="2057803"/>
          </a:xfrm>
          <a:prstGeom prst="rect">
            <a:avLst/>
          </a:prstGeom>
          <a:ln>
            <a:solidFill>
              <a:schemeClr val="tx1"/>
            </a:solidFill>
          </a:ln>
        </p:spPr>
      </p:pic>
    </p:spTree>
    <p:extLst>
      <p:ext uri="{BB962C8B-B14F-4D97-AF65-F5344CB8AC3E}">
        <p14:creationId xmlns:p14="http://schemas.microsoft.com/office/powerpoint/2010/main" val="1229414238"/>
      </p:ext>
    </p:extLst>
  </p:cSld>
  <p:clrMapOvr>
    <a:masterClrMapping/>
  </p:clrMapOvr>
  <p:transition advClick="0" advTm="0">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2.6 </a:t>
            </a:r>
            <a:r>
              <a:rPr lang="zh-CN" altLang="en-US" sz="2000" b="1" dirty="0" smtClean="0">
                <a:solidFill>
                  <a:schemeClr val="bg1"/>
                </a:solidFill>
                <a:latin typeface="微软雅黑" panose="020B0503020204020204" pitchFamily="34" charset="-122"/>
                <a:ea typeface="微软雅黑" panose="020B0503020204020204" pitchFamily="34" charset="-122"/>
              </a:rPr>
              <a:t>运算符 </a:t>
            </a:r>
            <a:r>
              <a:rPr lang="en-US" altLang="zh-CN" sz="2000" b="1" dirty="0" smtClean="0">
                <a:solidFill>
                  <a:schemeClr val="bg1"/>
                </a:solidFill>
                <a:latin typeface="微软雅黑" panose="020B0503020204020204" pitchFamily="34" charset="-122"/>
                <a:ea typeface="微软雅黑" panose="020B0503020204020204" pitchFamily="34" charset="-122"/>
              </a:rPr>
              <a:t>– </a:t>
            </a:r>
            <a:r>
              <a:rPr lang="zh-CN" altLang="en-US" sz="1600" b="1" dirty="0" smtClean="0">
                <a:solidFill>
                  <a:schemeClr val="bg1"/>
                </a:solidFill>
                <a:latin typeface="微软雅黑" panose="020B0503020204020204" pitchFamily="34" charset="-122"/>
                <a:ea typeface="微软雅黑" panose="020B0503020204020204" pitchFamily="34" charset="-122"/>
              </a:rPr>
              <a:t>运算符的</a:t>
            </a:r>
            <a:r>
              <a:rPr lang="zh-CN" altLang="en-US" sz="1600" b="1" dirty="0" smtClean="0">
                <a:solidFill>
                  <a:schemeClr val="bg1"/>
                </a:solidFill>
                <a:latin typeface="微软雅黑" panose="020B0503020204020204" pitchFamily="34" charset="-122"/>
                <a:ea typeface="微软雅黑" panose="020B0503020204020204" pitchFamily="34" charset="-122"/>
              </a:rPr>
              <a:t>优先级</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 name="文本框 5"/>
          <p:cNvSpPr txBox="1"/>
          <p:nvPr/>
        </p:nvSpPr>
        <p:spPr>
          <a:xfrm>
            <a:off x="581660" y="659678"/>
            <a:ext cx="7950780" cy="606320"/>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在进行一些复杂的表达式运算时，要根据表达式中各个运算符的优先级顺序进行运算。运算符的优先级如表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2.8</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所示</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300152730"/>
              </p:ext>
            </p:extLst>
          </p:nvPr>
        </p:nvGraphicFramePr>
        <p:xfrm>
          <a:off x="1763688" y="1444724"/>
          <a:ext cx="5616624" cy="3143250"/>
        </p:xfrm>
        <a:graphic>
          <a:graphicData uri="http://schemas.openxmlformats.org/drawingml/2006/table">
            <a:tbl>
              <a:tblPr firstRow="1" firstCol="1" bandRow="1">
                <a:tableStyleId>{5C22544A-7EE6-4342-B048-85BDC9FD1C3A}</a:tableStyleId>
              </a:tblPr>
              <a:tblGrid>
                <a:gridCol w="1152128"/>
                <a:gridCol w="4464496"/>
              </a:tblGrid>
              <a:tr h="174625">
                <a:tc>
                  <a:txBody>
                    <a:bodyPr/>
                    <a:lstStyle/>
                    <a:p>
                      <a:pPr algn="ctr">
                        <a:lnSpc>
                          <a:spcPct val="125000"/>
                        </a:lnSpc>
                        <a:spcAft>
                          <a:spcPts val="0"/>
                        </a:spcAft>
                      </a:pPr>
                      <a:r>
                        <a:rPr lang="zh-CN" sz="1050" kern="100" dirty="0">
                          <a:effectLst/>
                        </a:rPr>
                        <a:t>优先级</a:t>
                      </a:r>
                      <a:endParaRPr lang="zh-CN" sz="1050" kern="100" dirty="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zh-CN" sz="1050" kern="100" dirty="0">
                          <a:effectLst/>
                        </a:rPr>
                        <a:t>运算符</a:t>
                      </a:r>
                      <a:endParaRPr lang="zh-CN" sz="1050" kern="100" dirty="0">
                        <a:effectLst/>
                        <a:latin typeface="Calibri"/>
                        <a:ea typeface="宋体"/>
                        <a:cs typeface="Times New Roman"/>
                      </a:endParaRPr>
                    </a:p>
                  </a:txBody>
                  <a:tcPr marL="68580" marR="68580" marT="9525" marB="0" anchor="ctr"/>
                </a:tc>
              </a:tr>
              <a:tr h="174625">
                <a:tc>
                  <a:txBody>
                    <a:bodyPr/>
                    <a:lstStyle/>
                    <a:p>
                      <a:pPr algn="ctr">
                        <a:lnSpc>
                          <a:spcPct val="125000"/>
                        </a:lnSpc>
                        <a:spcAft>
                          <a:spcPts val="0"/>
                        </a:spcAft>
                      </a:pPr>
                      <a:r>
                        <a:rPr lang="en-US" sz="1050" kern="100">
                          <a:effectLst/>
                        </a:rPr>
                        <a:t>1</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   ()  []</a:t>
                      </a:r>
                      <a:endParaRPr lang="zh-CN" sz="1050" kern="100">
                        <a:effectLst/>
                        <a:latin typeface="Calibri"/>
                        <a:ea typeface="宋体"/>
                        <a:cs typeface="Times New Roman"/>
                      </a:endParaRPr>
                    </a:p>
                  </a:txBody>
                  <a:tcPr marL="68580" marR="68580" marT="9525" marB="0" anchor="ctr"/>
                </a:tc>
              </a:tr>
              <a:tr h="174625">
                <a:tc>
                  <a:txBody>
                    <a:bodyPr/>
                    <a:lstStyle/>
                    <a:p>
                      <a:pPr algn="ctr">
                        <a:lnSpc>
                          <a:spcPct val="125000"/>
                        </a:lnSpc>
                        <a:spcAft>
                          <a:spcPts val="0"/>
                        </a:spcAft>
                      </a:pPr>
                      <a:r>
                        <a:rPr lang="en-US" sz="1050" kern="100">
                          <a:effectLst/>
                        </a:rPr>
                        <a:t>2</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   +</a:t>
                      </a:r>
                      <a:r>
                        <a:rPr lang="zh-CN" sz="1050" kern="100">
                          <a:effectLst/>
                        </a:rPr>
                        <a:t>（正号）</a:t>
                      </a:r>
                      <a:r>
                        <a:rPr lang="en-US" sz="1050" kern="100">
                          <a:effectLst/>
                        </a:rPr>
                        <a:t>  -</a:t>
                      </a:r>
                      <a:r>
                        <a:rPr lang="zh-CN" sz="1050" kern="100">
                          <a:effectLst/>
                        </a:rPr>
                        <a:t>（负号）</a:t>
                      </a:r>
                      <a:r>
                        <a:rPr lang="en-US" sz="1050" kern="100">
                          <a:effectLst/>
                        </a:rPr>
                        <a:t>  ~    ++    --</a:t>
                      </a:r>
                      <a:endParaRPr lang="zh-CN" sz="1050" kern="100">
                        <a:effectLst/>
                        <a:latin typeface="Calibri"/>
                        <a:ea typeface="宋体"/>
                        <a:cs typeface="Times New Roman"/>
                      </a:endParaRPr>
                    </a:p>
                  </a:txBody>
                  <a:tcPr marL="68580" marR="68580" marT="9525" marB="0" anchor="ctr"/>
                </a:tc>
              </a:tr>
              <a:tr h="174625">
                <a:tc>
                  <a:txBody>
                    <a:bodyPr/>
                    <a:lstStyle/>
                    <a:p>
                      <a:pPr algn="ctr">
                        <a:lnSpc>
                          <a:spcPct val="125000"/>
                        </a:lnSpc>
                        <a:spcAft>
                          <a:spcPts val="0"/>
                        </a:spcAft>
                      </a:pPr>
                      <a:r>
                        <a:rPr lang="en-US" sz="1050" kern="100">
                          <a:effectLst/>
                        </a:rPr>
                        <a:t>3</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    /   %</a:t>
                      </a:r>
                      <a:endParaRPr lang="zh-CN" sz="1050" kern="100">
                        <a:effectLst/>
                        <a:latin typeface="Calibri"/>
                        <a:ea typeface="宋体"/>
                        <a:cs typeface="Times New Roman"/>
                      </a:endParaRPr>
                    </a:p>
                  </a:txBody>
                  <a:tcPr marL="68580" marR="68580" marT="9525" marB="0" anchor="ctr"/>
                </a:tc>
              </a:tr>
              <a:tr h="174625">
                <a:tc>
                  <a:txBody>
                    <a:bodyPr/>
                    <a:lstStyle/>
                    <a:p>
                      <a:pPr algn="ctr">
                        <a:lnSpc>
                          <a:spcPct val="125000"/>
                        </a:lnSpc>
                        <a:spcAft>
                          <a:spcPts val="0"/>
                        </a:spcAft>
                      </a:pPr>
                      <a:r>
                        <a:rPr lang="en-US" sz="1050" kern="100">
                          <a:effectLst/>
                        </a:rPr>
                        <a:t>4</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a:t>
                      </a:r>
                      <a:r>
                        <a:rPr lang="zh-CN" sz="1050" kern="100">
                          <a:effectLst/>
                        </a:rPr>
                        <a:t>、</a:t>
                      </a:r>
                      <a:r>
                        <a:rPr lang="en-US" sz="1050" kern="100">
                          <a:effectLst/>
                        </a:rPr>
                        <a:t>-</a:t>
                      </a:r>
                      <a:endParaRPr lang="zh-CN" sz="1050" kern="100">
                        <a:effectLst/>
                        <a:latin typeface="Calibri"/>
                        <a:ea typeface="宋体"/>
                        <a:cs typeface="Times New Roman"/>
                      </a:endParaRPr>
                    </a:p>
                  </a:txBody>
                  <a:tcPr marL="68580" marR="68580" marT="9525" marB="0" anchor="ctr"/>
                </a:tc>
              </a:tr>
              <a:tr h="174625">
                <a:tc>
                  <a:txBody>
                    <a:bodyPr/>
                    <a:lstStyle/>
                    <a:p>
                      <a:pPr algn="ctr">
                        <a:lnSpc>
                          <a:spcPct val="125000"/>
                        </a:lnSpc>
                        <a:spcAft>
                          <a:spcPts val="0"/>
                        </a:spcAft>
                      </a:pPr>
                      <a:r>
                        <a:rPr lang="en-US" sz="1050" kern="100">
                          <a:effectLst/>
                        </a:rPr>
                        <a:t>5</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&lt;&lt;   &gt;&gt;   &gt;&gt;&gt;</a:t>
                      </a:r>
                      <a:endParaRPr lang="zh-CN" sz="1050" kern="100">
                        <a:effectLst/>
                        <a:latin typeface="Calibri"/>
                        <a:ea typeface="宋体"/>
                        <a:cs typeface="Times New Roman"/>
                      </a:endParaRPr>
                    </a:p>
                  </a:txBody>
                  <a:tcPr marL="68580" marR="68580" marT="9525" marB="0" anchor="ctr"/>
                </a:tc>
              </a:tr>
              <a:tr h="174625">
                <a:tc>
                  <a:txBody>
                    <a:bodyPr/>
                    <a:lstStyle/>
                    <a:p>
                      <a:pPr algn="ctr">
                        <a:lnSpc>
                          <a:spcPct val="125000"/>
                        </a:lnSpc>
                        <a:spcAft>
                          <a:spcPts val="0"/>
                        </a:spcAft>
                      </a:pPr>
                      <a:r>
                        <a:rPr lang="en-US" sz="1050" kern="100">
                          <a:effectLst/>
                        </a:rPr>
                        <a:t>6</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&gt;      &gt;=     &lt;    &lt;=</a:t>
                      </a:r>
                      <a:endParaRPr lang="zh-CN" sz="1050" kern="100">
                        <a:effectLst/>
                        <a:latin typeface="Calibri"/>
                        <a:ea typeface="宋体"/>
                        <a:cs typeface="Times New Roman"/>
                      </a:endParaRPr>
                    </a:p>
                  </a:txBody>
                  <a:tcPr marL="68580" marR="68580" marT="9525" marB="0" anchor="ctr"/>
                </a:tc>
              </a:tr>
              <a:tr h="174625">
                <a:tc>
                  <a:txBody>
                    <a:bodyPr/>
                    <a:lstStyle/>
                    <a:p>
                      <a:pPr algn="ctr">
                        <a:lnSpc>
                          <a:spcPct val="125000"/>
                        </a:lnSpc>
                        <a:spcAft>
                          <a:spcPts val="0"/>
                        </a:spcAft>
                      </a:pPr>
                      <a:r>
                        <a:rPr lang="en-US" sz="1050" kern="100">
                          <a:effectLst/>
                        </a:rPr>
                        <a:t>7</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     !=</a:t>
                      </a:r>
                      <a:endParaRPr lang="zh-CN" sz="1050" kern="100">
                        <a:effectLst/>
                        <a:latin typeface="Calibri"/>
                        <a:ea typeface="宋体"/>
                        <a:cs typeface="Times New Roman"/>
                      </a:endParaRPr>
                    </a:p>
                  </a:txBody>
                  <a:tcPr marL="68580" marR="68580" marT="9525" marB="0" anchor="ctr"/>
                </a:tc>
              </a:tr>
              <a:tr h="174625">
                <a:tc>
                  <a:txBody>
                    <a:bodyPr/>
                    <a:lstStyle/>
                    <a:p>
                      <a:pPr algn="ctr">
                        <a:lnSpc>
                          <a:spcPct val="125000"/>
                        </a:lnSpc>
                        <a:spcAft>
                          <a:spcPts val="0"/>
                        </a:spcAft>
                      </a:pPr>
                      <a:r>
                        <a:rPr lang="en-US" sz="1050" kern="100">
                          <a:effectLst/>
                        </a:rPr>
                        <a:t>8</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&amp;</a:t>
                      </a:r>
                      <a:r>
                        <a:rPr lang="zh-CN" sz="1050" kern="100">
                          <a:effectLst/>
                        </a:rPr>
                        <a:t>（位运算符</a:t>
                      </a:r>
                      <a:r>
                        <a:rPr lang="en-US" sz="1050" kern="100">
                          <a:effectLst/>
                        </a:rPr>
                        <a:t>AND</a:t>
                      </a:r>
                      <a:r>
                        <a:rPr lang="zh-CN" sz="1050" kern="100">
                          <a:effectLst/>
                        </a:rPr>
                        <a:t>）</a:t>
                      </a:r>
                      <a:endParaRPr lang="zh-CN" sz="1050" kern="100">
                        <a:effectLst/>
                        <a:latin typeface="Calibri"/>
                        <a:ea typeface="宋体"/>
                        <a:cs typeface="Times New Roman"/>
                      </a:endParaRPr>
                    </a:p>
                  </a:txBody>
                  <a:tcPr marL="68580" marR="68580" marT="9525" marB="0" anchor="ctr"/>
                </a:tc>
              </a:tr>
              <a:tr h="174625">
                <a:tc>
                  <a:txBody>
                    <a:bodyPr/>
                    <a:lstStyle/>
                    <a:p>
                      <a:pPr algn="ctr">
                        <a:lnSpc>
                          <a:spcPct val="125000"/>
                        </a:lnSpc>
                        <a:spcAft>
                          <a:spcPts val="0"/>
                        </a:spcAft>
                      </a:pPr>
                      <a:r>
                        <a:rPr lang="en-US" sz="1050" kern="100">
                          <a:effectLst/>
                        </a:rPr>
                        <a:t>9</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a:t>
                      </a:r>
                      <a:r>
                        <a:rPr lang="zh-CN" sz="1050" kern="100">
                          <a:effectLst/>
                        </a:rPr>
                        <a:t>（位运算符号</a:t>
                      </a:r>
                      <a:r>
                        <a:rPr lang="en-US" sz="1050" kern="100">
                          <a:effectLst/>
                        </a:rPr>
                        <a:t>XOR</a:t>
                      </a:r>
                      <a:r>
                        <a:rPr lang="zh-CN" sz="1050" kern="100">
                          <a:effectLst/>
                        </a:rPr>
                        <a:t>）</a:t>
                      </a:r>
                      <a:endParaRPr lang="zh-CN" sz="1050" kern="100">
                        <a:effectLst/>
                        <a:latin typeface="Calibri"/>
                        <a:ea typeface="宋体"/>
                        <a:cs typeface="Times New Roman"/>
                      </a:endParaRPr>
                    </a:p>
                  </a:txBody>
                  <a:tcPr marL="68580" marR="68580" marT="9525" marB="0" anchor="ctr"/>
                </a:tc>
              </a:tr>
              <a:tr h="174625">
                <a:tc>
                  <a:txBody>
                    <a:bodyPr/>
                    <a:lstStyle/>
                    <a:p>
                      <a:pPr algn="ctr">
                        <a:lnSpc>
                          <a:spcPct val="125000"/>
                        </a:lnSpc>
                        <a:spcAft>
                          <a:spcPts val="0"/>
                        </a:spcAft>
                      </a:pPr>
                      <a:r>
                        <a:rPr lang="en-US" sz="1050" kern="100">
                          <a:effectLst/>
                        </a:rPr>
                        <a:t>10</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a:t>
                      </a:r>
                      <a:r>
                        <a:rPr lang="zh-CN" sz="1050" kern="100">
                          <a:effectLst/>
                        </a:rPr>
                        <a:t>（位运算符号</a:t>
                      </a:r>
                      <a:r>
                        <a:rPr lang="en-US" sz="1050" kern="100">
                          <a:effectLst/>
                        </a:rPr>
                        <a:t>OR</a:t>
                      </a:r>
                      <a:r>
                        <a:rPr lang="zh-CN" sz="1050" kern="100">
                          <a:effectLst/>
                        </a:rPr>
                        <a:t>）</a:t>
                      </a:r>
                      <a:endParaRPr lang="zh-CN" sz="1050" kern="100">
                        <a:effectLst/>
                        <a:latin typeface="Calibri"/>
                        <a:ea typeface="宋体"/>
                        <a:cs typeface="Times New Roman"/>
                      </a:endParaRPr>
                    </a:p>
                  </a:txBody>
                  <a:tcPr marL="68580" marR="68580" marT="9525" marB="0" anchor="ctr"/>
                </a:tc>
              </a:tr>
              <a:tr h="174625">
                <a:tc>
                  <a:txBody>
                    <a:bodyPr/>
                    <a:lstStyle/>
                    <a:p>
                      <a:pPr algn="ctr">
                        <a:lnSpc>
                          <a:spcPct val="125000"/>
                        </a:lnSpc>
                        <a:spcAft>
                          <a:spcPts val="0"/>
                        </a:spcAft>
                      </a:pPr>
                      <a:r>
                        <a:rPr lang="en-US" sz="1050" kern="100">
                          <a:effectLst/>
                        </a:rPr>
                        <a:t>11</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&amp;&amp;</a:t>
                      </a:r>
                      <a:endParaRPr lang="zh-CN" sz="1050" kern="100">
                        <a:effectLst/>
                        <a:latin typeface="Calibri"/>
                        <a:ea typeface="宋体"/>
                        <a:cs typeface="Times New Roman"/>
                      </a:endParaRPr>
                    </a:p>
                  </a:txBody>
                  <a:tcPr marL="68580" marR="68580" marT="9525" marB="0" anchor="ctr"/>
                </a:tc>
              </a:tr>
              <a:tr h="174625">
                <a:tc>
                  <a:txBody>
                    <a:bodyPr/>
                    <a:lstStyle/>
                    <a:p>
                      <a:pPr algn="ctr">
                        <a:lnSpc>
                          <a:spcPct val="125000"/>
                        </a:lnSpc>
                        <a:spcAft>
                          <a:spcPts val="0"/>
                        </a:spcAft>
                      </a:pPr>
                      <a:r>
                        <a:rPr lang="en-US" sz="1050" kern="100">
                          <a:effectLst/>
                        </a:rPr>
                        <a:t>12</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a:t>
                      </a:r>
                      <a:endParaRPr lang="zh-CN" sz="1050" kern="100">
                        <a:effectLst/>
                        <a:latin typeface="Calibri"/>
                        <a:ea typeface="宋体"/>
                        <a:cs typeface="Times New Roman"/>
                      </a:endParaRPr>
                    </a:p>
                  </a:txBody>
                  <a:tcPr marL="68580" marR="68580" marT="9525" marB="0" anchor="ctr"/>
                </a:tc>
              </a:tr>
              <a:tr h="174625">
                <a:tc>
                  <a:txBody>
                    <a:bodyPr/>
                    <a:lstStyle/>
                    <a:p>
                      <a:pPr algn="ctr">
                        <a:lnSpc>
                          <a:spcPct val="125000"/>
                        </a:lnSpc>
                        <a:spcAft>
                          <a:spcPts val="0"/>
                        </a:spcAft>
                      </a:pPr>
                      <a:r>
                        <a:rPr lang="en-US" sz="1050" kern="100">
                          <a:effectLst/>
                        </a:rPr>
                        <a:t>13</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a:t>
                      </a:r>
                      <a:endParaRPr lang="zh-CN" sz="1050" kern="100">
                        <a:effectLst/>
                        <a:latin typeface="Calibri"/>
                        <a:ea typeface="宋体"/>
                        <a:cs typeface="Times New Roman"/>
                      </a:endParaRPr>
                    </a:p>
                  </a:txBody>
                  <a:tcPr marL="68580" marR="68580" marT="9525" marB="0" anchor="ctr"/>
                </a:tc>
              </a:tr>
              <a:tr h="174625">
                <a:tc>
                  <a:txBody>
                    <a:bodyPr/>
                    <a:lstStyle/>
                    <a:p>
                      <a:pPr algn="ctr">
                        <a:lnSpc>
                          <a:spcPct val="125000"/>
                        </a:lnSpc>
                        <a:spcAft>
                          <a:spcPts val="0"/>
                        </a:spcAft>
                      </a:pPr>
                      <a:r>
                        <a:rPr lang="en-US" sz="1050" kern="100">
                          <a:effectLst/>
                        </a:rPr>
                        <a:t>14</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dirty="0">
                          <a:effectLst/>
                        </a:rPr>
                        <a:t>=   +=  -=  *=  /=  %=</a:t>
                      </a:r>
                      <a:endParaRPr lang="zh-CN" sz="1050" kern="100" dirty="0">
                        <a:effectLst/>
                        <a:latin typeface="Calibri"/>
                        <a:ea typeface="宋体"/>
                        <a:cs typeface="Times New Roman"/>
                      </a:endParaRPr>
                    </a:p>
                  </a:txBody>
                  <a:tcPr marL="68580" marR="68580" marT="9525" marB="0" anchor="ctr"/>
                </a:tc>
              </a:tr>
            </a:tbl>
          </a:graphicData>
        </a:graphic>
      </p:graphicFrame>
    </p:spTree>
    <p:extLst>
      <p:ext uri="{BB962C8B-B14F-4D97-AF65-F5344CB8AC3E}">
        <p14:creationId xmlns:p14="http://schemas.microsoft.com/office/powerpoint/2010/main" val="1779623111"/>
      </p:ext>
    </p:extLst>
  </p:cSld>
  <p:clrMapOvr>
    <a:masterClrMapping/>
  </p:clrMapOvr>
  <p:transition advClick="0" advTm="0">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2.2 </a:t>
            </a:r>
            <a:r>
              <a:rPr lang="zh-CN" altLang="en-US" sz="2000" b="1" dirty="0" smtClean="0">
                <a:solidFill>
                  <a:schemeClr val="bg1"/>
                </a:solidFill>
                <a:latin typeface="微软雅黑" panose="020B0503020204020204" pitchFamily="34" charset="-122"/>
                <a:ea typeface="微软雅黑" panose="020B0503020204020204" pitchFamily="34" charset="-122"/>
              </a:rPr>
              <a:t>关键字</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8"/>
            <a:ext cx="7980680" cy="1460400"/>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在</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中有一组事先定义好有特殊意义的单词，把它们称作关键字，有的书中也称作保留字</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在进行</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编程时，要注意所有关键字都是英文小写；关键字不能在用作变量、类、方法等其名称的定义。</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true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false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与</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null</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虽然不是关键字，但在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中已近赋予特殊的意义，也不能用作标识符的命名。</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中的关键字如表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所示</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lvl="0" algn="l">
              <a:lnSpc>
                <a:spcPct val="100000"/>
              </a:lnSpc>
              <a:spcBef>
                <a:spcPct val="0"/>
              </a:spcBef>
              <a:spcAft>
                <a:spcPct val="35000"/>
              </a:spcAft>
            </a:pPr>
            <a:endPar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4262969784"/>
              </p:ext>
            </p:extLst>
          </p:nvPr>
        </p:nvGraphicFramePr>
        <p:xfrm>
          <a:off x="1619672" y="2085302"/>
          <a:ext cx="6103382" cy="2426970"/>
        </p:xfrm>
        <a:graphic>
          <a:graphicData uri="http://schemas.openxmlformats.org/drawingml/2006/table">
            <a:tbl>
              <a:tblPr firstRow="1" firstCol="1" bandRow="1">
                <a:tableStyleId>{69CF1AB2-1976-4502-BF36-3FF5EA218861}</a:tableStyleId>
              </a:tblPr>
              <a:tblGrid>
                <a:gridCol w="756285"/>
                <a:gridCol w="756285"/>
                <a:gridCol w="846396"/>
                <a:gridCol w="936104"/>
                <a:gridCol w="936104"/>
                <a:gridCol w="864096"/>
                <a:gridCol w="1008112"/>
              </a:tblGrid>
              <a:tr h="346710">
                <a:tc>
                  <a:txBody>
                    <a:bodyPr/>
                    <a:lstStyle/>
                    <a:p>
                      <a:pPr algn="just">
                        <a:lnSpc>
                          <a:spcPct val="125000"/>
                        </a:lnSpc>
                        <a:spcAft>
                          <a:spcPts val="0"/>
                        </a:spcAft>
                      </a:pPr>
                      <a:r>
                        <a:rPr lang="en-US" sz="1050" b="1" kern="100" dirty="0">
                          <a:effectLst/>
                        </a:rPr>
                        <a:t>abstract</a:t>
                      </a:r>
                      <a:endParaRPr lang="zh-CN" sz="1050" b="1" kern="100" dirty="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dirty="0">
                          <a:effectLst/>
                        </a:rPr>
                        <a:t>assert</a:t>
                      </a:r>
                      <a:endParaRPr lang="zh-CN" sz="1050" b="1" kern="100" dirty="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dirty="0" err="1">
                          <a:effectLst/>
                        </a:rPr>
                        <a:t>boolean</a:t>
                      </a:r>
                      <a:endParaRPr lang="zh-CN" sz="1050" b="1" kern="100" dirty="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dirty="0">
                          <a:effectLst/>
                        </a:rPr>
                        <a:t>break</a:t>
                      </a:r>
                      <a:endParaRPr lang="zh-CN" sz="1050" b="1" kern="100" dirty="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dirty="0">
                          <a:effectLst/>
                        </a:rPr>
                        <a:t>byte</a:t>
                      </a:r>
                      <a:endParaRPr lang="zh-CN" sz="1050" b="1" kern="100" dirty="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dirty="0">
                          <a:effectLst/>
                        </a:rPr>
                        <a:t>case</a:t>
                      </a:r>
                      <a:endParaRPr lang="zh-CN" sz="1050" b="1" kern="100" dirty="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dirty="0">
                          <a:effectLst/>
                        </a:rPr>
                        <a:t>catch</a:t>
                      </a:r>
                      <a:endParaRPr lang="zh-CN" sz="1050" b="1" kern="100" dirty="0">
                        <a:effectLst/>
                        <a:latin typeface="Calibri"/>
                        <a:ea typeface="宋体"/>
                        <a:cs typeface="Times New Roman"/>
                      </a:endParaRPr>
                    </a:p>
                  </a:txBody>
                  <a:tcPr marL="68580" marR="68580" marT="9525" marB="0" anchor="ctr"/>
                </a:tc>
              </a:tr>
              <a:tr h="346710">
                <a:tc>
                  <a:txBody>
                    <a:bodyPr/>
                    <a:lstStyle/>
                    <a:p>
                      <a:pPr algn="just">
                        <a:lnSpc>
                          <a:spcPct val="125000"/>
                        </a:lnSpc>
                        <a:spcAft>
                          <a:spcPts val="0"/>
                        </a:spcAft>
                      </a:pPr>
                      <a:r>
                        <a:rPr lang="en-US" sz="1050" b="1" kern="100">
                          <a:effectLst/>
                        </a:rPr>
                        <a:t>char</a:t>
                      </a:r>
                      <a:endParaRPr lang="zh-CN" sz="1050" b="1" kern="10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dirty="0">
                          <a:effectLst/>
                        </a:rPr>
                        <a:t>class</a:t>
                      </a:r>
                      <a:endParaRPr lang="zh-CN" sz="1050" b="1" kern="100" dirty="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dirty="0">
                          <a:effectLst/>
                        </a:rPr>
                        <a:t>continue</a:t>
                      </a:r>
                      <a:endParaRPr lang="zh-CN" sz="1050" b="1" kern="100" dirty="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a:effectLst/>
                        </a:rPr>
                        <a:t>const</a:t>
                      </a:r>
                      <a:endParaRPr lang="zh-CN" sz="1050" b="1" kern="10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a:effectLst/>
                        </a:rPr>
                        <a:t>default</a:t>
                      </a:r>
                      <a:endParaRPr lang="zh-CN" sz="1050" b="1" kern="10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a:effectLst/>
                        </a:rPr>
                        <a:t>do</a:t>
                      </a:r>
                      <a:endParaRPr lang="zh-CN" sz="1050" b="1" kern="10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a:effectLst/>
                        </a:rPr>
                        <a:t>double</a:t>
                      </a:r>
                      <a:endParaRPr lang="zh-CN" sz="1050" b="1" kern="100">
                        <a:effectLst/>
                        <a:latin typeface="Calibri"/>
                        <a:ea typeface="宋体"/>
                        <a:cs typeface="Times New Roman"/>
                      </a:endParaRPr>
                    </a:p>
                  </a:txBody>
                  <a:tcPr marL="68580" marR="68580" marT="9525" marB="0" anchor="ctr"/>
                </a:tc>
              </a:tr>
              <a:tr h="346710">
                <a:tc>
                  <a:txBody>
                    <a:bodyPr/>
                    <a:lstStyle/>
                    <a:p>
                      <a:pPr algn="just">
                        <a:lnSpc>
                          <a:spcPct val="125000"/>
                        </a:lnSpc>
                        <a:spcAft>
                          <a:spcPts val="0"/>
                        </a:spcAft>
                      </a:pPr>
                      <a:r>
                        <a:rPr lang="en-US" sz="1050" b="1" kern="100">
                          <a:effectLst/>
                        </a:rPr>
                        <a:t>else</a:t>
                      </a:r>
                      <a:endParaRPr lang="zh-CN" sz="1050" b="1" kern="10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dirty="0">
                          <a:effectLst/>
                        </a:rPr>
                        <a:t>extends</a:t>
                      </a:r>
                      <a:endParaRPr lang="zh-CN" sz="1050" b="1" kern="100" dirty="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dirty="0" err="1">
                          <a:effectLst/>
                        </a:rPr>
                        <a:t>enum</a:t>
                      </a:r>
                      <a:endParaRPr lang="zh-CN" sz="1050" b="1" kern="100" dirty="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dirty="0">
                          <a:effectLst/>
                        </a:rPr>
                        <a:t>final</a:t>
                      </a:r>
                      <a:endParaRPr lang="zh-CN" sz="1050" b="1" kern="100" dirty="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a:effectLst/>
                        </a:rPr>
                        <a:t>finally</a:t>
                      </a:r>
                      <a:endParaRPr lang="zh-CN" sz="1050" b="1" kern="10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a:effectLst/>
                        </a:rPr>
                        <a:t>float</a:t>
                      </a:r>
                      <a:endParaRPr lang="zh-CN" sz="1050" b="1" kern="10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a:effectLst/>
                        </a:rPr>
                        <a:t>for</a:t>
                      </a:r>
                      <a:endParaRPr lang="zh-CN" sz="1050" b="1" kern="100">
                        <a:effectLst/>
                        <a:latin typeface="Calibri"/>
                        <a:ea typeface="宋体"/>
                        <a:cs typeface="Times New Roman"/>
                      </a:endParaRPr>
                    </a:p>
                  </a:txBody>
                  <a:tcPr marL="68580" marR="68580" marT="9525" marB="0" anchor="ctr"/>
                </a:tc>
              </a:tr>
              <a:tr h="346710">
                <a:tc>
                  <a:txBody>
                    <a:bodyPr/>
                    <a:lstStyle/>
                    <a:p>
                      <a:pPr algn="just">
                        <a:lnSpc>
                          <a:spcPct val="125000"/>
                        </a:lnSpc>
                        <a:spcAft>
                          <a:spcPts val="0"/>
                        </a:spcAft>
                      </a:pPr>
                      <a:r>
                        <a:rPr lang="en-US" sz="1050" b="1" kern="100">
                          <a:effectLst/>
                        </a:rPr>
                        <a:t>goto</a:t>
                      </a:r>
                      <a:endParaRPr lang="zh-CN" sz="1050" b="1" kern="10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a:effectLst/>
                        </a:rPr>
                        <a:t>if</a:t>
                      </a:r>
                      <a:endParaRPr lang="zh-CN" sz="1050" b="1" kern="10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a:effectLst/>
                        </a:rPr>
                        <a:t>implements</a:t>
                      </a:r>
                      <a:endParaRPr lang="zh-CN" sz="1050" b="1" kern="10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dirty="0">
                          <a:effectLst/>
                        </a:rPr>
                        <a:t>import</a:t>
                      </a:r>
                      <a:endParaRPr lang="zh-CN" sz="1050" b="1" kern="100" dirty="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dirty="0" err="1">
                          <a:effectLst/>
                        </a:rPr>
                        <a:t>instanceof</a:t>
                      </a:r>
                      <a:endParaRPr lang="zh-CN" sz="1050" b="1" kern="100" dirty="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a:effectLst/>
                        </a:rPr>
                        <a:t>int</a:t>
                      </a:r>
                      <a:endParaRPr lang="zh-CN" sz="1050" b="1" kern="10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a:effectLst/>
                        </a:rPr>
                        <a:t>interface</a:t>
                      </a:r>
                      <a:endParaRPr lang="zh-CN" sz="1050" b="1" kern="100">
                        <a:effectLst/>
                        <a:latin typeface="Calibri"/>
                        <a:ea typeface="宋体"/>
                        <a:cs typeface="Times New Roman"/>
                      </a:endParaRPr>
                    </a:p>
                  </a:txBody>
                  <a:tcPr marL="68580" marR="68580" marT="9525" marB="0" anchor="ctr"/>
                </a:tc>
              </a:tr>
              <a:tr h="346710">
                <a:tc>
                  <a:txBody>
                    <a:bodyPr/>
                    <a:lstStyle/>
                    <a:p>
                      <a:pPr algn="just">
                        <a:lnSpc>
                          <a:spcPct val="125000"/>
                        </a:lnSpc>
                        <a:spcAft>
                          <a:spcPts val="0"/>
                        </a:spcAft>
                      </a:pPr>
                      <a:r>
                        <a:rPr lang="en-US" sz="1050" b="1" kern="100">
                          <a:effectLst/>
                        </a:rPr>
                        <a:t>long</a:t>
                      </a:r>
                      <a:endParaRPr lang="zh-CN" sz="1050" b="1" kern="10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a:effectLst/>
                        </a:rPr>
                        <a:t>native</a:t>
                      </a:r>
                      <a:endParaRPr lang="zh-CN" sz="1050" b="1" kern="10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a:effectLst/>
                        </a:rPr>
                        <a:t>new</a:t>
                      </a:r>
                      <a:endParaRPr lang="zh-CN" sz="1050" b="1" kern="10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a:effectLst/>
                        </a:rPr>
                        <a:t>package</a:t>
                      </a:r>
                      <a:endParaRPr lang="zh-CN" sz="1050" b="1" kern="10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dirty="0">
                          <a:effectLst/>
                        </a:rPr>
                        <a:t>private</a:t>
                      </a:r>
                      <a:endParaRPr lang="zh-CN" sz="1050" b="1" kern="100" dirty="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dirty="0">
                          <a:effectLst/>
                        </a:rPr>
                        <a:t>protected</a:t>
                      </a:r>
                      <a:endParaRPr lang="zh-CN" sz="1050" b="1" kern="100" dirty="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a:effectLst/>
                        </a:rPr>
                        <a:t>public</a:t>
                      </a:r>
                      <a:endParaRPr lang="zh-CN" sz="1050" b="1" kern="100">
                        <a:effectLst/>
                        <a:latin typeface="Calibri"/>
                        <a:ea typeface="宋体"/>
                        <a:cs typeface="Times New Roman"/>
                      </a:endParaRPr>
                    </a:p>
                  </a:txBody>
                  <a:tcPr marL="68580" marR="68580" marT="9525" marB="0" anchor="ctr"/>
                </a:tc>
              </a:tr>
              <a:tr h="346710">
                <a:tc>
                  <a:txBody>
                    <a:bodyPr/>
                    <a:lstStyle/>
                    <a:p>
                      <a:pPr algn="just">
                        <a:lnSpc>
                          <a:spcPct val="125000"/>
                        </a:lnSpc>
                        <a:spcAft>
                          <a:spcPts val="0"/>
                        </a:spcAft>
                      </a:pPr>
                      <a:r>
                        <a:rPr lang="en-US" sz="1050" b="1" kern="100">
                          <a:effectLst/>
                        </a:rPr>
                        <a:t>return</a:t>
                      </a:r>
                      <a:endParaRPr lang="zh-CN" sz="1050" b="1" kern="10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a:effectLst/>
                        </a:rPr>
                        <a:t>short</a:t>
                      </a:r>
                      <a:endParaRPr lang="zh-CN" sz="1050" b="1" kern="10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a:effectLst/>
                        </a:rPr>
                        <a:t>static</a:t>
                      </a:r>
                      <a:endParaRPr lang="zh-CN" sz="1050" b="1" kern="10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a:effectLst/>
                        </a:rPr>
                        <a:t>synchronized</a:t>
                      </a:r>
                      <a:endParaRPr lang="zh-CN" sz="1050" b="1" kern="10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a:effectLst/>
                        </a:rPr>
                        <a:t>super</a:t>
                      </a:r>
                      <a:endParaRPr lang="zh-CN" sz="1050" b="1" kern="10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dirty="0" err="1">
                          <a:effectLst/>
                        </a:rPr>
                        <a:t>strictfp</a:t>
                      </a:r>
                      <a:endParaRPr lang="zh-CN" sz="1050" b="1" kern="100" dirty="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dirty="0">
                          <a:effectLst/>
                        </a:rPr>
                        <a:t>this</a:t>
                      </a:r>
                      <a:endParaRPr lang="zh-CN" sz="1050" b="1" kern="100" dirty="0">
                        <a:effectLst/>
                        <a:latin typeface="Calibri"/>
                        <a:ea typeface="宋体"/>
                        <a:cs typeface="Times New Roman"/>
                      </a:endParaRPr>
                    </a:p>
                  </a:txBody>
                  <a:tcPr marL="68580" marR="68580" marT="9525" marB="0" anchor="ctr"/>
                </a:tc>
              </a:tr>
              <a:tr h="346710">
                <a:tc>
                  <a:txBody>
                    <a:bodyPr/>
                    <a:lstStyle/>
                    <a:p>
                      <a:pPr algn="just">
                        <a:lnSpc>
                          <a:spcPct val="125000"/>
                        </a:lnSpc>
                        <a:spcAft>
                          <a:spcPts val="0"/>
                        </a:spcAft>
                      </a:pPr>
                      <a:r>
                        <a:rPr lang="en-US" sz="1050" b="1" kern="100">
                          <a:effectLst/>
                        </a:rPr>
                        <a:t>throw</a:t>
                      </a:r>
                      <a:endParaRPr lang="zh-CN" sz="1050" b="1" kern="10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a:effectLst/>
                        </a:rPr>
                        <a:t>throws</a:t>
                      </a:r>
                      <a:endParaRPr lang="zh-CN" sz="1050" b="1" kern="10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a:effectLst/>
                        </a:rPr>
                        <a:t>transient</a:t>
                      </a:r>
                      <a:endParaRPr lang="zh-CN" sz="1050" b="1" kern="10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a:effectLst/>
                        </a:rPr>
                        <a:t>try</a:t>
                      </a:r>
                      <a:endParaRPr lang="zh-CN" sz="1050" b="1" kern="10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a:effectLst/>
                        </a:rPr>
                        <a:t>void</a:t>
                      </a:r>
                      <a:endParaRPr lang="zh-CN" sz="1050" b="1" kern="10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a:effectLst/>
                        </a:rPr>
                        <a:t>volatile</a:t>
                      </a:r>
                      <a:endParaRPr lang="zh-CN" sz="1050" b="1" kern="100">
                        <a:effectLst/>
                        <a:latin typeface="Calibri"/>
                        <a:ea typeface="宋体"/>
                        <a:cs typeface="Times New Roman"/>
                      </a:endParaRPr>
                    </a:p>
                  </a:txBody>
                  <a:tcPr marL="68580" marR="68580" marT="9525" marB="0" anchor="ctr"/>
                </a:tc>
                <a:tc>
                  <a:txBody>
                    <a:bodyPr/>
                    <a:lstStyle/>
                    <a:p>
                      <a:pPr algn="just">
                        <a:lnSpc>
                          <a:spcPct val="125000"/>
                        </a:lnSpc>
                        <a:spcAft>
                          <a:spcPts val="0"/>
                        </a:spcAft>
                      </a:pPr>
                      <a:r>
                        <a:rPr lang="en-US" sz="1050" b="1" kern="100" dirty="0">
                          <a:effectLst/>
                        </a:rPr>
                        <a:t>while</a:t>
                      </a:r>
                      <a:endParaRPr lang="zh-CN" sz="1050" b="1" kern="100" dirty="0">
                        <a:effectLst/>
                        <a:latin typeface="Calibri"/>
                        <a:ea typeface="宋体"/>
                        <a:cs typeface="Times New Roman"/>
                      </a:endParaRPr>
                    </a:p>
                  </a:txBody>
                  <a:tcPr marL="68580" marR="68580" marT="9525" marB="0" anchor="ctr"/>
                </a:tc>
              </a:tr>
            </a:tbl>
          </a:graphicData>
        </a:graphic>
      </p:graphicFrame>
    </p:spTree>
    <p:extLst>
      <p:ext uri="{BB962C8B-B14F-4D97-AF65-F5344CB8AC3E}">
        <p14:creationId xmlns:p14="http://schemas.microsoft.com/office/powerpoint/2010/main" val="271532851"/>
      </p:ext>
    </p:extLst>
  </p:cSld>
  <p:clrMapOvr>
    <a:masterClrMapping/>
  </p:clrMapOvr>
  <p:transition advClick="0" advTm="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2.3 </a:t>
            </a:r>
            <a:r>
              <a:rPr lang="zh-CN" altLang="en-US" sz="2000" b="1" dirty="0" smtClean="0">
                <a:solidFill>
                  <a:schemeClr val="bg1"/>
                </a:solidFill>
                <a:latin typeface="微软雅黑" panose="020B0503020204020204" pitchFamily="34" charset="-122"/>
                <a:ea typeface="微软雅黑" panose="020B0503020204020204" pitchFamily="34" charset="-122"/>
              </a:rPr>
              <a:t>注释</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文本框 5"/>
          <p:cNvSpPr txBox="1"/>
          <p:nvPr/>
        </p:nvSpPr>
        <p:spPr>
          <a:xfrm>
            <a:off x="581660" y="659678"/>
            <a:ext cx="7980680" cy="4024179"/>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在</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编写</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程序时，要及时对代码进行必要的注释，增加程序的可读性以及可维护性，这些注释不会被编译器进行编译。注释一共分为单行注释、多行注释以及文档注释三</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种。</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）单行注释</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单行注释主要用于代码中一行语句的的解释说明，用符号“</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表示，符号“</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后面就可以写要解释说明的内容，如下面代码段所示</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a:r>
              <a:rPr lang="en-US" altLang="zh-CN" sz="1100" dirty="0" err="1" smtClean="0"/>
              <a:t>int</a:t>
            </a:r>
            <a:r>
              <a:rPr lang="en-US" altLang="zh-CN" sz="1100" dirty="0" smtClean="0"/>
              <a:t> </a:t>
            </a:r>
            <a:r>
              <a:rPr lang="en-US" altLang="zh-CN" sz="1100" dirty="0"/>
              <a:t>age = 18 ;	</a:t>
            </a:r>
            <a:r>
              <a:rPr lang="en-US" altLang="zh-CN" sz="1100" dirty="0" smtClean="0"/>
              <a:t>//</a:t>
            </a:r>
            <a:r>
              <a:rPr lang="zh-CN" altLang="zh-CN" sz="1100" dirty="0"/>
              <a:t>定义整型变量</a:t>
            </a:r>
            <a:r>
              <a:rPr lang="en-US" altLang="zh-CN" sz="1100" dirty="0"/>
              <a:t>age</a:t>
            </a:r>
            <a:r>
              <a:rPr lang="zh-CN" altLang="zh-CN" sz="1100" dirty="0"/>
              <a:t>，并赋值</a:t>
            </a:r>
            <a:r>
              <a:rPr lang="en-US" altLang="zh-CN" sz="1100" dirty="0"/>
              <a:t>18</a:t>
            </a:r>
            <a:endParaRPr lang="zh-CN" altLang="zh-CN" sz="1100" dirty="0"/>
          </a:p>
          <a:p>
            <a:pPr indent="457200"/>
            <a:r>
              <a:rPr lang="en-US" altLang="zh-CN" sz="1100" dirty="0" smtClean="0"/>
              <a:t>double </a:t>
            </a:r>
            <a:r>
              <a:rPr lang="en-US" altLang="zh-CN" sz="1100" dirty="0"/>
              <a:t>score = 96.5 ;	</a:t>
            </a:r>
            <a:r>
              <a:rPr lang="en-US" altLang="zh-CN" sz="1100" dirty="0" smtClean="0"/>
              <a:t>//</a:t>
            </a:r>
            <a:r>
              <a:rPr lang="zh-CN" altLang="zh-CN" sz="1100" dirty="0"/>
              <a:t>定义双精度型变量</a:t>
            </a:r>
            <a:r>
              <a:rPr lang="en-US" altLang="zh-CN" sz="1100" dirty="0"/>
              <a:t>score</a:t>
            </a:r>
            <a:r>
              <a:rPr lang="zh-CN" altLang="zh-CN" sz="1100" dirty="0"/>
              <a:t>，并赋值</a:t>
            </a:r>
            <a:r>
              <a:rPr lang="en-US" altLang="zh-CN" sz="1100" dirty="0"/>
              <a:t>96.5</a:t>
            </a:r>
            <a:endParaRPr lang="zh-CN" altLang="zh-CN" sz="1100" dirty="0"/>
          </a:p>
          <a:p>
            <a:pPr indent="457200"/>
            <a:r>
              <a:rPr lang="en-US" altLang="zh-CN" sz="1100" dirty="0" smtClean="0"/>
              <a:t>String </a:t>
            </a:r>
            <a:r>
              <a:rPr lang="en-US" altLang="zh-CN" sz="1100" dirty="0"/>
              <a:t>name = “</a:t>
            </a:r>
            <a:r>
              <a:rPr lang="zh-CN" altLang="zh-CN" sz="1100" dirty="0"/>
              <a:t>李想</a:t>
            </a:r>
            <a:r>
              <a:rPr lang="en-US" altLang="zh-CN" sz="1100" dirty="0"/>
              <a:t>” ;	//</a:t>
            </a:r>
            <a:r>
              <a:rPr lang="zh-CN" altLang="zh-CN" sz="1100" dirty="0"/>
              <a:t>定义字符串变量</a:t>
            </a:r>
            <a:r>
              <a:rPr lang="en-US" altLang="zh-CN" sz="1100" dirty="0"/>
              <a:t>name</a:t>
            </a:r>
            <a:r>
              <a:rPr lang="zh-CN" altLang="zh-CN" sz="1100" dirty="0"/>
              <a:t>，并赋值</a:t>
            </a:r>
            <a:r>
              <a:rPr lang="zh-CN" altLang="zh-CN" sz="1100" dirty="0" smtClean="0"/>
              <a:t>“李想”</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）多行注释</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多行注释简单的说就是对程序的多行语句进行注释，以符号“</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开始，并以“*</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结束，形式如下面代码所示</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lvl="0" indent="457200">
              <a:spcBef>
                <a:spcPct val="0"/>
              </a:spcBef>
            </a:pPr>
            <a:r>
              <a:rPr lang="en-US" altLang="zh-CN" sz="1100" dirty="0"/>
              <a:t>/* 	</a:t>
            </a:r>
            <a:r>
              <a:rPr lang="zh-CN" altLang="en-US" sz="1100" dirty="0"/>
              <a:t>声明一个整型数组</a:t>
            </a:r>
            <a:r>
              <a:rPr lang="en-US" altLang="zh-CN" sz="1100" dirty="0"/>
              <a:t>array</a:t>
            </a:r>
          </a:p>
          <a:p>
            <a:pPr lvl="0" indent="457200">
              <a:spcBef>
                <a:spcPct val="0"/>
              </a:spcBef>
            </a:pPr>
            <a:r>
              <a:rPr lang="en-US" altLang="zh-CN" sz="1100" dirty="0"/>
              <a:t>	</a:t>
            </a:r>
            <a:r>
              <a:rPr lang="zh-CN" altLang="en-US" sz="1100" dirty="0"/>
              <a:t>为这个整型数组开辟</a:t>
            </a:r>
            <a:r>
              <a:rPr lang="en-US" altLang="zh-CN" sz="1100" dirty="0"/>
              <a:t>5</a:t>
            </a:r>
            <a:r>
              <a:rPr lang="zh-CN" altLang="en-US" sz="1100" dirty="0"/>
              <a:t>个空间 *</a:t>
            </a:r>
            <a:r>
              <a:rPr lang="en-US" altLang="zh-CN" sz="1100" dirty="0"/>
              <a:t>/</a:t>
            </a:r>
          </a:p>
          <a:p>
            <a:pPr lvl="0" indent="457200">
              <a:spcBef>
                <a:spcPct val="0"/>
              </a:spcBef>
            </a:pPr>
            <a:r>
              <a:rPr lang="en-US" altLang="zh-CN" sz="1100" dirty="0" err="1"/>
              <a:t>int</a:t>
            </a:r>
            <a:r>
              <a:rPr lang="en-US" altLang="zh-CN" sz="1100" dirty="0"/>
              <a:t>[] array = null ;</a:t>
            </a:r>
          </a:p>
          <a:p>
            <a:pPr lvl="0" indent="457200">
              <a:spcBef>
                <a:spcPct val="0"/>
              </a:spcBef>
            </a:pPr>
            <a:r>
              <a:rPr lang="en-US" altLang="zh-CN" sz="1100" dirty="0"/>
              <a:t>array  = new </a:t>
            </a:r>
            <a:r>
              <a:rPr lang="en-US" altLang="zh-CN" sz="1100" dirty="0" err="1"/>
              <a:t>int</a:t>
            </a:r>
            <a:r>
              <a:rPr lang="en-US" altLang="zh-CN" sz="1100" dirty="0"/>
              <a:t>[5] </a:t>
            </a:r>
            <a:r>
              <a:rPr lang="en-US" altLang="zh-CN" sz="1100" dirty="0"/>
              <a:t>;</a:t>
            </a:r>
            <a:endParaRPr lang="zh-CN" altLang="en-US" sz="1100" dirty="0"/>
          </a:p>
          <a:p>
            <a:pPr lvl="0" algn="l">
              <a:lnSpc>
                <a:spcPct val="100000"/>
              </a:lnSpc>
              <a:spcBef>
                <a:spcPct val="0"/>
              </a:spcBef>
              <a:spcAft>
                <a:spcPct val="35000"/>
              </a:spcAft>
            </a:pPr>
            <a:endPar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62381939"/>
      </p:ext>
    </p:extLst>
  </p:cSld>
  <p:clrMapOvr>
    <a:masterClrMapping/>
  </p:clrMapOvr>
  <p:transition advClick="0" advTm="0">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2.4 </a:t>
            </a:r>
            <a:r>
              <a:rPr lang="zh-CN" altLang="en-US" sz="2000" b="1" dirty="0" smtClean="0">
                <a:solidFill>
                  <a:schemeClr val="bg1"/>
                </a:solidFill>
                <a:latin typeface="微软雅黑" panose="020B0503020204020204" pitchFamily="34" charset="-122"/>
                <a:ea typeface="微软雅黑" panose="020B0503020204020204" pitchFamily="34" charset="-122"/>
              </a:rPr>
              <a:t>数据类型</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文本框 5"/>
          <p:cNvSpPr txBox="1"/>
          <p:nvPr/>
        </p:nvSpPr>
        <p:spPr>
          <a:xfrm>
            <a:off x="581660" y="659678"/>
            <a:ext cx="7980680" cy="1191095"/>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在</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Java</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中，总体可以分为基本数据类型（包括</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byte</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short</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int</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long</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float</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double</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char</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boolean</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）和引用数据类型（包括：类、接口、数组和枚举）</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数据类型划分如图</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所示。</a:t>
            </a:r>
            <a:endPar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lvl="0" algn="l">
              <a:lnSpc>
                <a:spcPct val="100000"/>
              </a:lnSpc>
              <a:spcBef>
                <a:spcPct val="0"/>
              </a:spcBef>
              <a:spcAft>
                <a:spcPct val="35000"/>
              </a:spcAft>
            </a:pPr>
            <a:endPar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extLst>
              <p:ext uri="{D42A27DB-BD31-4B8C-83A1-F6EECF244321}">
                <p14:modId xmlns:p14="http://schemas.microsoft.com/office/powerpoint/2010/main" val="1134923625"/>
              </p:ext>
            </p:extLst>
          </p:nvPr>
        </p:nvGraphicFramePr>
        <p:xfrm>
          <a:off x="1979712" y="1491630"/>
          <a:ext cx="5267325" cy="3162300"/>
        </p:xfrm>
        <a:graphic>
          <a:graphicData uri="http://schemas.openxmlformats.org/presentationml/2006/ole">
            <mc:AlternateContent xmlns:mc="http://schemas.openxmlformats.org/markup-compatibility/2006">
              <mc:Choice xmlns:v="urn:schemas-microsoft-com:vml" Requires="v">
                <p:oleObj spid="_x0000_s2075" name="Visio" r:id="rId3" imgW="5758885" imgH="3455024" progId="Visio.Drawing.11">
                  <p:embed/>
                </p:oleObj>
              </mc:Choice>
              <mc:Fallback>
                <p:oleObj name="Visio" r:id="rId3" imgW="5758885" imgH="3455024"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712" y="1491630"/>
                        <a:ext cx="5267325" cy="3162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894264588"/>
      </p:ext>
    </p:extLst>
  </p:cSld>
  <p:clrMapOvr>
    <a:masterClrMapping/>
  </p:clrMapOvr>
  <p:transition advClick="0" advTm="0">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2.4 </a:t>
            </a:r>
            <a:r>
              <a:rPr lang="zh-CN" altLang="en-US" sz="2000" b="1" dirty="0" smtClean="0">
                <a:solidFill>
                  <a:schemeClr val="bg1"/>
                </a:solidFill>
                <a:latin typeface="微软雅黑" panose="020B0503020204020204" pitchFamily="34" charset="-122"/>
                <a:ea typeface="微软雅黑" panose="020B0503020204020204" pitchFamily="34" charset="-122"/>
              </a:rPr>
              <a:t>数据类型</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文本框 5"/>
          <p:cNvSpPr txBox="1"/>
          <p:nvPr/>
        </p:nvSpPr>
        <p:spPr>
          <a:xfrm>
            <a:off x="581660" y="555526"/>
            <a:ext cx="7980680" cy="1244956"/>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）整数类型</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整数类型就是所表示的数据全部为整数，没有小数部分。在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中，又根据存储空间不同分为字节型（</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byte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）、短整型（</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short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）、整型（</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int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）以及长整型（</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long</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）这四种类型，它们所占内存空间的大小、数据表示的范围以及默认值如表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2.2</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所示</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表格 5"/>
          <p:cNvGraphicFramePr>
            <a:graphicFrameLocks noGrp="1"/>
          </p:cNvGraphicFramePr>
          <p:nvPr>
            <p:extLst>
              <p:ext uri="{D42A27DB-BD31-4B8C-83A1-F6EECF244321}">
                <p14:modId xmlns:p14="http://schemas.microsoft.com/office/powerpoint/2010/main" val="2546316207"/>
              </p:ext>
            </p:extLst>
          </p:nvPr>
        </p:nvGraphicFramePr>
        <p:xfrm>
          <a:off x="1818005" y="1835374"/>
          <a:ext cx="5507990" cy="1415415"/>
        </p:xfrm>
        <a:graphic>
          <a:graphicData uri="http://schemas.openxmlformats.org/drawingml/2006/table">
            <a:tbl>
              <a:tblPr firstRow="1" firstCol="1" bandRow="1">
                <a:tableStyleId>{5C22544A-7EE6-4342-B048-85BDC9FD1C3A}</a:tableStyleId>
              </a:tblPr>
              <a:tblGrid>
                <a:gridCol w="519154"/>
                <a:gridCol w="1171115"/>
                <a:gridCol w="1077070"/>
                <a:gridCol w="1711239"/>
                <a:gridCol w="1029412"/>
              </a:tblGrid>
              <a:tr h="262255">
                <a:tc>
                  <a:txBody>
                    <a:bodyPr/>
                    <a:lstStyle/>
                    <a:p>
                      <a:pPr algn="ctr">
                        <a:lnSpc>
                          <a:spcPct val="125000"/>
                        </a:lnSpc>
                        <a:spcAft>
                          <a:spcPts val="0"/>
                        </a:spcAft>
                      </a:pPr>
                      <a:r>
                        <a:rPr lang="zh-CN" sz="1050" kern="100">
                          <a:effectLst/>
                        </a:rPr>
                        <a:t>序号</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zh-CN" sz="1050" kern="100">
                          <a:effectLst/>
                        </a:rPr>
                        <a:t>数据类型</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zh-CN" sz="1050" kern="100">
                          <a:effectLst/>
                        </a:rPr>
                        <a:t>大小（字节）</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zh-CN" sz="1050" kern="100">
                          <a:effectLst/>
                        </a:rPr>
                        <a:t>可表示的数据范围</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zh-CN" sz="1050" kern="100">
                          <a:effectLst/>
                        </a:rPr>
                        <a:t>默认值</a:t>
                      </a:r>
                      <a:endParaRPr lang="zh-CN" sz="1050" kern="100">
                        <a:effectLst/>
                        <a:latin typeface="Calibri"/>
                        <a:ea typeface="宋体"/>
                        <a:cs typeface="Times New Roman"/>
                      </a:endParaRPr>
                    </a:p>
                  </a:txBody>
                  <a:tcPr marL="68580" marR="68580" marT="9525" marB="0" anchor="ctr"/>
                </a:tc>
              </a:tr>
              <a:tr h="288290">
                <a:tc>
                  <a:txBody>
                    <a:bodyPr/>
                    <a:lstStyle/>
                    <a:p>
                      <a:pPr algn="ctr">
                        <a:lnSpc>
                          <a:spcPct val="125000"/>
                        </a:lnSpc>
                        <a:spcAft>
                          <a:spcPts val="0"/>
                        </a:spcAft>
                      </a:pPr>
                      <a:r>
                        <a:rPr lang="en-US" sz="1050" kern="100">
                          <a:effectLst/>
                        </a:rPr>
                        <a:t>1</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byte</a:t>
                      </a:r>
                      <a:r>
                        <a:rPr lang="zh-CN" sz="1050" kern="100">
                          <a:effectLst/>
                        </a:rPr>
                        <a:t>（字节）</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1</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-2</a:t>
                      </a:r>
                      <a:r>
                        <a:rPr lang="en-US" sz="1050" kern="100" baseline="30000">
                          <a:effectLst/>
                        </a:rPr>
                        <a:t>7 </a:t>
                      </a:r>
                      <a:r>
                        <a:rPr lang="en-US" sz="1050" kern="100">
                          <a:effectLst/>
                        </a:rPr>
                        <a:t>~ 2</a:t>
                      </a:r>
                      <a:r>
                        <a:rPr lang="en-US" sz="1050" kern="100" baseline="30000">
                          <a:effectLst/>
                        </a:rPr>
                        <a:t>7</a:t>
                      </a:r>
                      <a:r>
                        <a:rPr lang="en-US" sz="1050" kern="100">
                          <a:effectLst/>
                        </a:rPr>
                        <a:t>-1</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0</a:t>
                      </a:r>
                      <a:endParaRPr lang="zh-CN" sz="1050" kern="100">
                        <a:effectLst/>
                        <a:latin typeface="Calibri"/>
                        <a:ea typeface="宋体"/>
                        <a:cs typeface="Times New Roman"/>
                      </a:endParaRPr>
                    </a:p>
                  </a:txBody>
                  <a:tcPr marL="68580" marR="68580" marT="9525" marB="0" anchor="ctr"/>
                </a:tc>
              </a:tr>
              <a:tr h="288290">
                <a:tc>
                  <a:txBody>
                    <a:bodyPr/>
                    <a:lstStyle/>
                    <a:p>
                      <a:pPr algn="ctr">
                        <a:lnSpc>
                          <a:spcPct val="125000"/>
                        </a:lnSpc>
                        <a:spcAft>
                          <a:spcPts val="0"/>
                        </a:spcAft>
                      </a:pPr>
                      <a:r>
                        <a:rPr lang="en-US" sz="1050" kern="100">
                          <a:effectLst/>
                        </a:rPr>
                        <a:t>2</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short</a:t>
                      </a:r>
                      <a:r>
                        <a:rPr lang="zh-CN" sz="1050" kern="100">
                          <a:effectLst/>
                        </a:rPr>
                        <a:t>（短整型）</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2</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-2</a:t>
                      </a:r>
                      <a:r>
                        <a:rPr lang="en-US" sz="1050" kern="100" baseline="30000">
                          <a:effectLst/>
                        </a:rPr>
                        <a:t>15</a:t>
                      </a:r>
                      <a:r>
                        <a:rPr lang="en-US" sz="1050" kern="100">
                          <a:effectLst/>
                        </a:rPr>
                        <a:t>~2</a:t>
                      </a:r>
                      <a:r>
                        <a:rPr lang="en-US" sz="1050" kern="100" baseline="30000">
                          <a:effectLst/>
                        </a:rPr>
                        <a:t>15</a:t>
                      </a:r>
                      <a:r>
                        <a:rPr lang="en-US" sz="1050" kern="100">
                          <a:effectLst/>
                        </a:rPr>
                        <a:t>-1</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0</a:t>
                      </a:r>
                      <a:endParaRPr lang="zh-CN" sz="1050" kern="100">
                        <a:effectLst/>
                        <a:latin typeface="Calibri"/>
                        <a:ea typeface="宋体"/>
                        <a:cs typeface="Times New Roman"/>
                      </a:endParaRPr>
                    </a:p>
                  </a:txBody>
                  <a:tcPr marL="68580" marR="68580" marT="9525" marB="0" anchor="ctr"/>
                </a:tc>
              </a:tr>
              <a:tr h="288290">
                <a:tc>
                  <a:txBody>
                    <a:bodyPr/>
                    <a:lstStyle/>
                    <a:p>
                      <a:pPr algn="ctr">
                        <a:lnSpc>
                          <a:spcPct val="125000"/>
                        </a:lnSpc>
                        <a:spcAft>
                          <a:spcPts val="0"/>
                        </a:spcAft>
                      </a:pPr>
                      <a:r>
                        <a:rPr lang="en-US" sz="1050" kern="100">
                          <a:effectLst/>
                        </a:rPr>
                        <a:t>3</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int</a:t>
                      </a:r>
                      <a:r>
                        <a:rPr lang="zh-CN" sz="1050" kern="100">
                          <a:effectLst/>
                        </a:rPr>
                        <a:t>（整型）</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4</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-2</a:t>
                      </a:r>
                      <a:r>
                        <a:rPr lang="en-US" sz="1050" kern="100" baseline="30000">
                          <a:effectLst/>
                        </a:rPr>
                        <a:t>31</a:t>
                      </a:r>
                      <a:r>
                        <a:rPr lang="en-US" sz="1050" kern="100">
                          <a:effectLst/>
                        </a:rPr>
                        <a:t> ~ 2</a:t>
                      </a:r>
                      <a:r>
                        <a:rPr lang="en-US" sz="1050" kern="100" baseline="30000">
                          <a:effectLst/>
                        </a:rPr>
                        <a:t>31</a:t>
                      </a:r>
                      <a:r>
                        <a:rPr lang="en-US" sz="1050" kern="100">
                          <a:effectLst/>
                        </a:rPr>
                        <a:t>-1</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0</a:t>
                      </a:r>
                      <a:endParaRPr lang="zh-CN" sz="1050" kern="100">
                        <a:effectLst/>
                        <a:latin typeface="Calibri"/>
                        <a:ea typeface="宋体"/>
                        <a:cs typeface="Times New Roman"/>
                      </a:endParaRPr>
                    </a:p>
                  </a:txBody>
                  <a:tcPr marL="68580" marR="68580" marT="9525" marB="0" anchor="ctr"/>
                </a:tc>
              </a:tr>
              <a:tr h="288290">
                <a:tc>
                  <a:txBody>
                    <a:bodyPr/>
                    <a:lstStyle/>
                    <a:p>
                      <a:pPr algn="ctr">
                        <a:lnSpc>
                          <a:spcPct val="125000"/>
                        </a:lnSpc>
                        <a:spcAft>
                          <a:spcPts val="0"/>
                        </a:spcAft>
                      </a:pPr>
                      <a:r>
                        <a:rPr lang="en-US" sz="1050" kern="100">
                          <a:effectLst/>
                        </a:rPr>
                        <a:t>4</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long</a:t>
                      </a:r>
                      <a:r>
                        <a:rPr lang="zh-CN" sz="1050" kern="100">
                          <a:effectLst/>
                        </a:rPr>
                        <a:t>（长整型）</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8</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-2</a:t>
                      </a:r>
                      <a:r>
                        <a:rPr lang="en-US" sz="1050" kern="100" baseline="30000">
                          <a:effectLst/>
                        </a:rPr>
                        <a:t>63</a:t>
                      </a:r>
                      <a:r>
                        <a:rPr lang="en-US" sz="1050" kern="100">
                          <a:effectLst/>
                        </a:rPr>
                        <a:t> ~2</a:t>
                      </a:r>
                      <a:r>
                        <a:rPr lang="en-US" sz="1050" kern="100" baseline="30000">
                          <a:effectLst/>
                        </a:rPr>
                        <a:t>63</a:t>
                      </a:r>
                      <a:r>
                        <a:rPr lang="en-US" sz="1050" kern="100">
                          <a:effectLst/>
                        </a:rPr>
                        <a:t>-1</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dirty="0">
                          <a:effectLst/>
                        </a:rPr>
                        <a:t>0</a:t>
                      </a:r>
                      <a:endParaRPr lang="zh-CN" sz="1050" kern="100" dirty="0">
                        <a:effectLst/>
                        <a:latin typeface="Calibri"/>
                        <a:ea typeface="宋体"/>
                        <a:cs typeface="Times New Roman"/>
                      </a:endParaRPr>
                    </a:p>
                  </a:txBody>
                  <a:tcPr marL="68580" marR="68580" marT="9525" marB="0" anchor="ctr"/>
                </a:tc>
              </a:tr>
            </a:tbl>
          </a:graphicData>
        </a:graphic>
      </p:graphicFrame>
      <p:sp>
        <p:nvSpPr>
          <p:cNvPr id="7" name="文本框 5"/>
          <p:cNvSpPr txBox="1"/>
          <p:nvPr/>
        </p:nvSpPr>
        <p:spPr>
          <a:xfrm>
            <a:off x="683568" y="3259686"/>
            <a:ext cx="7980680" cy="1552733"/>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注意：</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long</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类型需要在整数常量后面加上一个字母</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L</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（或者小写</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l</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），整型各类型定义变量</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及</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赋值，示例代码如下：</a:t>
            </a:r>
          </a:p>
          <a:p>
            <a:pPr indent="457200"/>
            <a:r>
              <a:rPr lang="en-US" altLang="zh-CN" sz="1100" dirty="0"/>
              <a:t>byte b = 56 ;		</a:t>
            </a:r>
            <a:endParaRPr lang="zh-CN" altLang="zh-CN" sz="1100" dirty="0"/>
          </a:p>
          <a:p>
            <a:pPr indent="457200"/>
            <a:r>
              <a:rPr lang="en-US" altLang="zh-CN" sz="1100" dirty="0"/>
              <a:t>short s = 116 ;</a:t>
            </a:r>
            <a:endParaRPr lang="zh-CN" altLang="zh-CN" sz="1100" dirty="0"/>
          </a:p>
          <a:p>
            <a:pPr indent="457200"/>
            <a:r>
              <a:rPr lang="en-US" altLang="zh-CN" sz="1100" dirty="0" err="1"/>
              <a:t>int</a:t>
            </a:r>
            <a:r>
              <a:rPr lang="en-US" altLang="zh-CN" sz="1100" dirty="0"/>
              <a:t> a = 1687 ;</a:t>
            </a:r>
            <a:endParaRPr lang="zh-CN" altLang="zh-CN" sz="1100" dirty="0"/>
          </a:p>
          <a:p>
            <a:pPr indent="457200"/>
            <a:r>
              <a:rPr lang="en-US" altLang="zh-CN" sz="1100" dirty="0"/>
              <a:t>long n1 = 112200000L ;	//</a:t>
            </a:r>
            <a:r>
              <a:rPr lang="zh-CN" altLang="zh-CN" sz="1100" dirty="0"/>
              <a:t>所赋的值超过了</a:t>
            </a:r>
            <a:r>
              <a:rPr lang="en-US" altLang="zh-CN" sz="1100" dirty="0" err="1"/>
              <a:t>int</a:t>
            </a:r>
            <a:r>
              <a:rPr lang="zh-CN" altLang="zh-CN" sz="1100" dirty="0"/>
              <a:t>类型的取值范围，后面必须加</a:t>
            </a:r>
            <a:r>
              <a:rPr lang="en-US" altLang="zh-CN" sz="1100" dirty="0"/>
              <a:t>L</a:t>
            </a:r>
            <a:endParaRPr lang="zh-CN" altLang="zh-CN" sz="1100" dirty="0"/>
          </a:p>
          <a:p>
            <a:pPr indent="457200"/>
            <a:r>
              <a:rPr lang="en-US" altLang="zh-CN" sz="1100" dirty="0"/>
              <a:t>long n2 = 147 ;	</a:t>
            </a:r>
            <a:r>
              <a:rPr lang="en-US" altLang="zh-CN" sz="1100" dirty="0"/>
              <a:t>//</a:t>
            </a:r>
            <a:r>
              <a:rPr lang="zh-CN" altLang="zh-CN" sz="1100" dirty="0"/>
              <a:t>所赋的值未超过了</a:t>
            </a:r>
            <a:r>
              <a:rPr lang="en-US" altLang="zh-CN" sz="1100" dirty="0" err="1"/>
              <a:t>int</a:t>
            </a:r>
            <a:r>
              <a:rPr lang="zh-CN" altLang="zh-CN" sz="1100" dirty="0"/>
              <a:t>类型的取值范围，后面可以不加</a:t>
            </a:r>
            <a:r>
              <a:rPr lang="en-US" altLang="zh-CN" sz="1100" dirty="0"/>
              <a:t>L</a:t>
            </a:r>
            <a:endParaRPr lang="zh-CN" altLang="zh-CN" sz="1100" dirty="0"/>
          </a:p>
        </p:txBody>
      </p:sp>
    </p:spTree>
    <p:extLst>
      <p:ext uri="{BB962C8B-B14F-4D97-AF65-F5344CB8AC3E}">
        <p14:creationId xmlns:p14="http://schemas.microsoft.com/office/powerpoint/2010/main" val="2490253163"/>
      </p:ext>
    </p:extLst>
  </p:cSld>
  <p:clrMapOvr>
    <a:masterClrMapping/>
  </p:clrMapOvr>
  <p:transition advClick="0" advTm="0">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2.4 </a:t>
            </a:r>
            <a:r>
              <a:rPr lang="zh-CN" altLang="en-US" sz="2000" b="1" dirty="0" smtClean="0">
                <a:solidFill>
                  <a:schemeClr val="bg1"/>
                </a:solidFill>
                <a:latin typeface="微软雅黑" panose="020B0503020204020204" pitchFamily="34" charset="-122"/>
                <a:ea typeface="微软雅黑" panose="020B0503020204020204" pitchFamily="34" charset="-122"/>
              </a:rPr>
              <a:t>数据类型</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文本框 5"/>
          <p:cNvSpPr txBox="1"/>
          <p:nvPr/>
        </p:nvSpPr>
        <p:spPr>
          <a:xfrm>
            <a:off x="581660" y="555526"/>
            <a:ext cx="7980680" cy="1220334"/>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）浮点数类型</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浮点数</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类型可以表含有小数的数据。在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中，浮点数类型又细分为单精度型浮点数（</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float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）和双精度型浮点数（</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double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），它们所占内存空间的大小、数据表示的范围以及默认值如表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2.3</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所示。</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文本框 5"/>
          <p:cNvSpPr txBox="1"/>
          <p:nvPr/>
        </p:nvSpPr>
        <p:spPr>
          <a:xfrm>
            <a:off x="683568" y="2715766"/>
            <a:ext cx="7980680" cy="2097497"/>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float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类型占</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个字节的内存空间，与</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int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类型占内存空间一样，但</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float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类型数据表示的范围要比</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int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类型大很多，应为浮点数类型的数据存储格式（浮点类型表示完全按照</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IEEE754</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标准）与整数类型不一样，它表示的是一个更大的实数范围。</a:t>
            </a:r>
          </a:p>
          <a:p>
            <a:pPr lvl="0" indent="457200">
              <a:lnSpc>
                <a:spcPct val="125000"/>
              </a:lnSpc>
              <a:spcBef>
                <a:spcPct val="0"/>
              </a:spcBef>
              <a:spcAft>
                <a:spcPct val="35000"/>
              </a:spcAft>
            </a:pP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注意：</a:t>
            </a: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float</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类型的数据要在末尾加字母</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F</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（或者小写</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f</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double</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类型的数据要在末尾加上字母</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D</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（或者</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d</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），当含有小数的数据不加任何字母时，默认为双精度类型。</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具体示例代码如下。</a:t>
            </a:r>
          </a:p>
          <a:p>
            <a:pPr lvl="0" indent="457200">
              <a:spcBef>
                <a:spcPct val="0"/>
              </a:spcBef>
            </a:pPr>
            <a:r>
              <a:rPr lang="en-US" altLang="zh-CN" sz="1100" dirty="0"/>
              <a:t>float  f = 12.5F ;		</a:t>
            </a:r>
          </a:p>
          <a:p>
            <a:pPr lvl="0" indent="457200">
              <a:spcBef>
                <a:spcPct val="0"/>
              </a:spcBef>
            </a:pPr>
            <a:r>
              <a:rPr lang="en-US" altLang="zh-CN" sz="1100" dirty="0"/>
              <a:t>double s = 256.6D ;</a:t>
            </a:r>
          </a:p>
          <a:p>
            <a:pPr lvl="0" indent="457200">
              <a:spcBef>
                <a:spcPct val="0"/>
              </a:spcBef>
            </a:pPr>
            <a:r>
              <a:rPr lang="en-US" altLang="zh-CN" sz="1100" dirty="0"/>
              <a:t>double = 1.7 ;</a:t>
            </a:r>
          </a:p>
        </p:txBody>
      </p:sp>
      <p:graphicFrame>
        <p:nvGraphicFramePr>
          <p:cNvPr id="5" name="表格 4"/>
          <p:cNvGraphicFramePr>
            <a:graphicFrameLocks noGrp="1"/>
          </p:cNvGraphicFramePr>
          <p:nvPr>
            <p:extLst>
              <p:ext uri="{D42A27DB-BD31-4B8C-83A1-F6EECF244321}">
                <p14:modId xmlns:p14="http://schemas.microsoft.com/office/powerpoint/2010/main" val="1627293195"/>
              </p:ext>
            </p:extLst>
          </p:nvPr>
        </p:nvGraphicFramePr>
        <p:xfrm>
          <a:off x="1818005" y="1775860"/>
          <a:ext cx="5507990" cy="864870"/>
        </p:xfrm>
        <a:graphic>
          <a:graphicData uri="http://schemas.openxmlformats.org/drawingml/2006/table">
            <a:tbl>
              <a:tblPr firstRow="1" firstCol="1" bandRow="1">
                <a:tableStyleId>{5C22544A-7EE6-4342-B048-85BDC9FD1C3A}</a:tableStyleId>
              </a:tblPr>
              <a:tblGrid>
                <a:gridCol w="519154"/>
                <a:gridCol w="1171115"/>
                <a:gridCol w="1077070"/>
                <a:gridCol w="1711239"/>
                <a:gridCol w="1029412"/>
              </a:tblGrid>
              <a:tr h="288290">
                <a:tc>
                  <a:txBody>
                    <a:bodyPr/>
                    <a:lstStyle/>
                    <a:p>
                      <a:pPr algn="ctr">
                        <a:lnSpc>
                          <a:spcPct val="125000"/>
                        </a:lnSpc>
                        <a:spcAft>
                          <a:spcPts val="0"/>
                        </a:spcAft>
                      </a:pPr>
                      <a:r>
                        <a:rPr lang="zh-CN" sz="1050" kern="100">
                          <a:effectLst/>
                        </a:rPr>
                        <a:t>序号</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zh-CN" sz="1050" kern="100">
                          <a:effectLst/>
                        </a:rPr>
                        <a:t>数据类型</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zh-CN" sz="1050" kern="100">
                          <a:effectLst/>
                        </a:rPr>
                        <a:t>大小（字节）</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zh-CN" sz="1050" kern="100">
                          <a:effectLst/>
                        </a:rPr>
                        <a:t>可表示的数据范围</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zh-CN" sz="1050" kern="100">
                          <a:effectLst/>
                        </a:rPr>
                        <a:t>默认值</a:t>
                      </a:r>
                      <a:endParaRPr lang="zh-CN" sz="1050" kern="100">
                        <a:effectLst/>
                        <a:latin typeface="Calibri"/>
                        <a:ea typeface="宋体"/>
                        <a:cs typeface="Times New Roman"/>
                      </a:endParaRPr>
                    </a:p>
                  </a:txBody>
                  <a:tcPr marL="68580" marR="68580" marT="9525" marB="0" anchor="ctr"/>
                </a:tc>
              </a:tr>
              <a:tr h="288290">
                <a:tc>
                  <a:txBody>
                    <a:bodyPr/>
                    <a:lstStyle/>
                    <a:p>
                      <a:pPr algn="ctr">
                        <a:lnSpc>
                          <a:spcPct val="125000"/>
                        </a:lnSpc>
                        <a:spcAft>
                          <a:spcPts val="0"/>
                        </a:spcAft>
                      </a:pPr>
                      <a:r>
                        <a:rPr lang="en-US" sz="1050" kern="100">
                          <a:effectLst/>
                        </a:rPr>
                        <a:t>1</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float</a:t>
                      </a:r>
                      <a:r>
                        <a:rPr lang="zh-CN" sz="1050" kern="100">
                          <a:effectLst/>
                        </a:rPr>
                        <a:t>（单精度）</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4</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-3.4</a:t>
                      </a:r>
                      <a:r>
                        <a:rPr lang="en-US" sz="1050" kern="100">
                          <a:effectLst/>
                          <a:sym typeface="Symbol"/>
                        </a:rPr>
                        <a:t></a:t>
                      </a:r>
                      <a:r>
                        <a:rPr lang="en-US" sz="1050" kern="100">
                          <a:effectLst/>
                        </a:rPr>
                        <a:t>10</a:t>
                      </a:r>
                      <a:r>
                        <a:rPr lang="en-US" sz="1050" kern="100" baseline="30000">
                          <a:effectLst/>
                        </a:rPr>
                        <a:t>38</a:t>
                      </a:r>
                      <a:r>
                        <a:rPr lang="en-US" sz="1050" kern="100">
                          <a:effectLst/>
                        </a:rPr>
                        <a:t>~ 3.4</a:t>
                      </a:r>
                      <a:r>
                        <a:rPr lang="en-US" sz="1050" kern="100">
                          <a:effectLst/>
                          <a:sym typeface="Symbol"/>
                        </a:rPr>
                        <a:t></a:t>
                      </a:r>
                      <a:r>
                        <a:rPr lang="en-US" sz="1050" kern="100">
                          <a:effectLst/>
                        </a:rPr>
                        <a:t>10</a:t>
                      </a:r>
                      <a:r>
                        <a:rPr lang="en-US" sz="1050" kern="100" baseline="30000">
                          <a:effectLst/>
                        </a:rPr>
                        <a:t>38</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0.0</a:t>
                      </a:r>
                      <a:endParaRPr lang="zh-CN" sz="1050" kern="100">
                        <a:effectLst/>
                        <a:latin typeface="Calibri"/>
                        <a:ea typeface="宋体"/>
                        <a:cs typeface="Times New Roman"/>
                      </a:endParaRPr>
                    </a:p>
                  </a:txBody>
                  <a:tcPr marL="68580" marR="68580" marT="9525" marB="0" anchor="ctr"/>
                </a:tc>
              </a:tr>
              <a:tr h="288290">
                <a:tc>
                  <a:txBody>
                    <a:bodyPr/>
                    <a:lstStyle/>
                    <a:p>
                      <a:pPr algn="ctr">
                        <a:lnSpc>
                          <a:spcPct val="125000"/>
                        </a:lnSpc>
                        <a:spcAft>
                          <a:spcPts val="0"/>
                        </a:spcAft>
                      </a:pPr>
                      <a:r>
                        <a:rPr lang="en-US" sz="1050" kern="100">
                          <a:effectLst/>
                        </a:rPr>
                        <a:t>2</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double</a:t>
                      </a:r>
                      <a:r>
                        <a:rPr lang="zh-CN" sz="1050" kern="100">
                          <a:effectLst/>
                        </a:rPr>
                        <a:t>（双精度）</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8</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a:effectLst/>
                        </a:rPr>
                        <a:t>-1.7</a:t>
                      </a:r>
                      <a:r>
                        <a:rPr lang="en-US" sz="1050" kern="100">
                          <a:effectLst/>
                          <a:sym typeface="Symbol"/>
                        </a:rPr>
                        <a:t></a:t>
                      </a:r>
                      <a:r>
                        <a:rPr lang="en-US" sz="1050" kern="100">
                          <a:effectLst/>
                        </a:rPr>
                        <a:t>10</a:t>
                      </a:r>
                      <a:r>
                        <a:rPr lang="en-US" sz="1050" kern="100" baseline="30000">
                          <a:effectLst/>
                        </a:rPr>
                        <a:t>308</a:t>
                      </a:r>
                      <a:r>
                        <a:rPr lang="en-US" sz="1050" kern="100">
                          <a:effectLst/>
                        </a:rPr>
                        <a:t>~ 1.7</a:t>
                      </a:r>
                      <a:r>
                        <a:rPr lang="en-US" sz="1050" kern="100">
                          <a:effectLst/>
                          <a:sym typeface="Symbol"/>
                        </a:rPr>
                        <a:t></a:t>
                      </a:r>
                      <a:r>
                        <a:rPr lang="en-US" sz="1050" kern="100">
                          <a:effectLst/>
                        </a:rPr>
                        <a:t>10</a:t>
                      </a:r>
                      <a:r>
                        <a:rPr lang="en-US" sz="1050" kern="100" baseline="30000">
                          <a:effectLst/>
                        </a:rPr>
                        <a:t>308</a:t>
                      </a:r>
                      <a:endParaRPr lang="zh-CN" sz="1050" kern="100">
                        <a:effectLst/>
                        <a:latin typeface="Calibri"/>
                        <a:ea typeface="宋体"/>
                        <a:cs typeface="Times New Roman"/>
                      </a:endParaRPr>
                    </a:p>
                  </a:txBody>
                  <a:tcPr marL="68580" marR="68580" marT="9525" marB="0" anchor="ctr"/>
                </a:tc>
                <a:tc>
                  <a:txBody>
                    <a:bodyPr/>
                    <a:lstStyle/>
                    <a:p>
                      <a:pPr algn="ctr">
                        <a:lnSpc>
                          <a:spcPct val="125000"/>
                        </a:lnSpc>
                        <a:spcAft>
                          <a:spcPts val="0"/>
                        </a:spcAft>
                      </a:pPr>
                      <a:r>
                        <a:rPr lang="en-US" sz="1050" kern="100" dirty="0">
                          <a:effectLst/>
                        </a:rPr>
                        <a:t>0.0</a:t>
                      </a:r>
                      <a:endParaRPr lang="zh-CN" sz="1050" kern="100" dirty="0">
                        <a:effectLst/>
                        <a:latin typeface="Calibri"/>
                        <a:ea typeface="宋体"/>
                        <a:cs typeface="Times New Roman"/>
                      </a:endParaRPr>
                    </a:p>
                  </a:txBody>
                  <a:tcPr marL="68580" marR="68580" marT="9525" marB="0" anchor="ctr"/>
                </a:tc>
              </a:tr>
            </a:tbl>
          </a:graphicData>
        </a:graphic>
      </p:graphicFrame>
    </p:spTree>
    <p:extLst>
      <p:ext uri="{BB962C8B-B14F-4D97-AF65-F5344CB8AC3E}">
        <p14:creationId xmlns:p14="http://schemas.microsoft.com/office/powerpoint/2010/main" val="2014176962"/>
      </p:ext>
    </p:extLst>
  </p:cSld>
  <p:clrMapOvr>
    <a:masterClrMapping/>
  </p:clrMapOvr>
  <p:transition advClick="0" advTm="0">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2.4 </a:t>
            </a:r>
            <a:r>
              <a:rPr lang="zh-CN" altLang="en-US" sz="2000" b="1" dirty="0" smtClean="0">
                <a:solidFill>
                  <a:schemeClr val="bg1"/>
                </a:solidFill>
                <a:latin typeface="微软雅黑" panose="020B0503020204020204" pitchFamily="34" charset="-122"/>
                <a:ea typeface="微软雅黑" panose="020B0503020204020204" pitchFamily="34" charset="-122"/>
              </a:rPr>
              <a:t>数据类型</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文本框 5"/>
          <p:cNvSpPr txBox="1"/>
          <p:nvPr/>
        </p:nvSpPr>
        <p:spPr>
          <a:xfrm>
            <a:off x="581660" y="555526"/>
            <a:ext cx="7980680" cy="2003625"/>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）字符类型</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字符类型</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字符类型用关键字</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char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表示，它表示的数据为一个字符，占用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个字节的内存空间，其默认值为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'\u0000'</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。在表示一个字符数据时，需要使用英文状态下的一对单引号’’将字符括起来，例如字符’</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。具体示例代码如下。</a:t>
            </a:r>
          </a:p>
          <a:p>
            <a:pPr lvl="0" indent="457200">
              <a:spcBef>
                <a:spcPct val="0"/>
              </a:spcBef>
            </a:pPr>
            <a:r>
              <a:rPr lang="en-US" altLang="zh-CN" sz="1100" dirty="0"/>
              <a:t>char c = ‘A’ ;	//</a:t>
            </a:r>
            <a:r>
              <a:rPr lang="zh-CN" altLang="en-US" sz="1100" dirty="0"/>
              <a:t>为字符类型变量</a:t>
            </a:r>
            <a:r>
              <a:rPr lang="en-US" altLang="zh-CN" sz="1100" dirty="0"/>
              <a:t>c</a:t>
            </a:r>
            <a:r>
              <a:rPr lang="zh-CN" altLang="en-US" sz="1100" dirty="0"/>
              <a:t>赋值字符’</a:t>
            </a:r>
            <a:r>
              <a:rPr lang="en-US" altLang="zh-CN" sz="1100" dirty="0"/>
              <a:t>A’</a:t>
            </a:r>
          </a:p>
          <a:p>
            <a:pPr lvl="0" indent="457200">
              <a:spcBef>
                <a:spcPct val="0"/>
              </a:spcBef>
            </a:pPr>
            <a:r>
              <a:rPr lang="en-US" altLang="zh-CN" sz="1100" dirty="0"/>
              <a:t>char </a:t>
            </a:r>
            <a:r>
              <a:rPr lang="en-US" altLang="zh-CN" sz="1100" dirty="0" err="1"/>
              <a:t>ch</a:t>
            </a:r>
            <a:r>
              <a:rPr lang="en-US" altLang="zh-CN" sz="1100" dirty="0"/>
              <a:t> = 98 ;	//</a:t>
            </a:r>
            <a:r>
              <a:rPr lang="zh-CN" altLang="en-US" sz="1100" dirty="0"/>
              <a:t>为字符类型变量</a:t>
            </a:r>
            <a:r>
              <a:rPr lang="en-US" altLang="zh-CN" sz="1100" dirty="0"/>
              <a:t>c</a:t>
            </a:r>
            <a:r>
              <a:rPr lang="zh-CN" altLang="en-US" sz="1100" dirty="0"/>
              <a:t>赋值整型数值</a:t>
            </a:r>
            <a:r>
              <a:rPr lang="en-US" altLang="zh-CN" sz="1100" dirty="0"/>
              <a:t>98</a:t>
            </a:r>
            <a:r>
              <a:rPr lang="zh-CN" altLang="en-US" sz="1100" dirty="0"/>
              <a:t>，它会自动转换成对应的字符’</a:t>
            </a:r>
            <a:r>
              <a:rPr lang="en-US" altLang="zh-CN" sz="1100" dirty="0"/>
              <a:t>b’</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文本框 5"/>
          <p:cNvSpPr txBox="1"/>
          <p:nvPr/>
        </p:nvSpPr>
        <p:spPr>
          <a:xfrm>
            <a:off x="611560" y="2715766"/>
            <a:ext cx="7980680" cy="1262653"/>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）布尔类型</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布尔类型也可以称为是否类型，用</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boolean</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表示，该类型的变量值只有</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true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false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两个值，默认值为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false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。具体示例代码如下。</a:t>
            </a:r>
          </a:p>
          <a:p>
            <a:pPr lvl="0" indent="457200">
              <a:spcBef>
                <a:spcPct val="0"/>
              </a:spcBef>
            </a:pPr>
            <a:r>
              <a:rPr lang="en-US" altLang="zh-CN" sz="1100" dirty="0" err="1"/>
              <a:t>boolean</a:t>
            </a:r>
            <a:r>
              <a:rPr lang="en-US" altLang="zh-CN" sz="1100" dirty="0"/>
              <a:t> b = true ;	//</a:t>
            </a:r>
            <a:r>
              <a:rPr lang="zh-CN" altLang="en-US" sz="1100" dirty="0"/>
              <a:t>为布尔类型变量</a:t>
            </a:r>
            <a:r>
              <a:rPr lang="en-US" altLang="zh-CN" sz="1100" dirty="0"/>
              <a:t>b</a:t>
            </a:r>
            <a:r>
              <a:rPr lang="zh-CN" altLang="en-US" sz="1100" dirty="0"/>
              <a:t>赋值</a:t>
            </a:r>
            <a:r>
              <a:rPr lang="en-US" altLang="zh-CN" sz="1100" dirty="0"/>
              <a:t>true</a:t>
            </a:r>
            <a:endParaRPr lang="en-US" altLang="zh-CN" sz="1100" dirty="0"/>
          </a:p>
        </p:txBody>
      </p:sp>
    </p:spTree>
    <p:extLst>
      <p:ext uri="{BB962C8B-B14F-4D97-AF65-F5344CB8AC3E}">
        <p14:creationId xmlns:p14="http://schemas.microsoft.com/office/powerpoint/2010/main" val="1645409938"/>
      </p:ext>
    </p:extLst>
  </p:cSld>
  <p:clrMapOvr>
    <a:masterClrMapping/>
  </p:clrMapOvr>
  <p:transition advClick="0" advTm="0">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7886"/>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2.5 </a:t>
            </a:r>
            <a:r>
              <a:rPr lang="zh-CN" altLang="en-US" sz="2000" b="1" dirty="0" smtClean="0">
                <a:solidFill>
                  <a:schemeClr val="bg1"/>
                </a:solidFill>
                <a:latin typeface="微软雅黑" panose="020B0503020204020204" pitchFamily="34" charset="-122"/>
                <a:ea typeface="微软雅黑" panose="020B0503020204020204" pitchFamily="34" charset="-122"/>
              </a:rPr>
              <a:t>常量</a:t>
            </a:r>
            <a:r>
              <a:rPr lang="zh-CN" altLang="en-US" sz="2000" b="1" dirty="0">
                <a:solidFill>
                  <a:schemeClr val="bg1"/>
                </a:solidFill>
                <a:latin typeface="微软雅黑" panose="020B0503020204020204" pitchFamily="34" charset="-122"/>
                <a:ea typeface="微软雅黑" panose="020B0503020204020204" pitchFamily="34" charset="-122"/>
              </a:rPr>
              <a:t>与变量</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文本框 5"/>
          <p:cNvSpPr txBox="1"/>
          <p:nvPr/>
        </p:nvSpPr>
        <p:spPr>
          <a:xfrm>
            <a:off x="581660" y="659678"/>
            <a:ext cx="7980680" cy="4227311"/>
          </a:xfrm>
          <a:prstGeom prst="rect">
            <a:avLst/>
          </a:prstGeom>
          <a:noFill/>
        </p:spPr>
        <p:txBody>
          <a:bodyPr wrap="square" rtlCol="0" anchor="t">
            <a:spAutoFit/>
          </a:bodyPr>
          <a:lstStyle/>
          <a:p>
            <a:pPr lvl="0">
              <a:lnSpc>
                <a:spcPct val="125000"/>
              </a:lnSpc>
              <a:spcBef>
                <a:spcPct val="0"/>
              </a:spcBef>
              <a:spcAft>
                <a:spcPct val="35000"/>
              </a:spcAft>
            </a:pP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2.5.1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常量</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常量就是在程序中被初始化后不能再改变值的量，不能够再次赋值。例如，整型数字</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、浮点数字</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3.6</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、字符’</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等都是常量。常量分为</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整型常量、浮点数常量、字符常量、字符串常量和布尔常量</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等。</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）整型常量</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整型常量是整型类型的数据，包括二进制、八进制、十进制、十六进制这四种表示形式，具体如下：</a:t>
            </a:r>
          </a:p>
          <a:p>
            <a:pPr lvl="0" indent="457200">
              <a:lnSpc>
                <a:spcPct val="125000"/>
              </a:lnSpc>
              <a:spcBef>
                <a:spcPct val="0"/>
              </a:spcBef>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二进制：由数字</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0</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和</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组成的数字序列，且前面必须以</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0b</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或</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0B</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开头；</a:t>
            </a:r>
          </a:p>
          <a:p>
            <a:pPr lvl="0" indent="457200">
              <a:lnSpc>
                <a:spcPct val="125000"/>
              </a:lnSpc>
              <a:spcBef>
                <a:spcPct val="0"/>
              </a:spcBef>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八进制：由数字</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0~7</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组成的数字序列，且前面必须以</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0</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开头；</a:t>
            </a:r>
          </a:p>
          <a:p>
            <a:pPr lvl="0" indent="457200">
              <a:lnSpc>
                <a:spcPct val="125000"/>
              </a:lnSpc>
              <a:spcBef>
                <a:spcPct val="0"/>
              </a:spcBef>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十进制：由数字</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0~9</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组成的数字序列，是我们最为熟悉的一种数字序列；</a:t>
            </a:r>
          </a:p>
          <a:p>
            <a:pPr lvl="0" indent="457200">
              <a:lnSpc>
                <a:spcPct val="125000"/>
              </a:lnSpc>
              <a:spcBef>
                <a:spcPct val="0"/>
              </a:spcBef>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十六进制：由数字</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0~9</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、字母</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A~F</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（字母不区分大小写）组成的序列，且前面必须以</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0x</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或</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0X</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开头</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lvl="0" indent="457200">
              <a:spcBef>
                <a:spcPct val="0"/>
              </a:spcBef>
            </a:pPr>
            <a:r>
              <a:rPr lang="en-US" altLang="zh-CN" sz="1100" dirty="0"/>
              <a:t>0B01001100	//</a:t>
            </a:r>
            <a:r>
              <a:rPr lang="zh-CN" altLang="en-US" sz="1100" dirty="0"/>
              <a:t>二进制</a:t>
            </a:r>
          </a:p>
          <a:p>
            <a:pPr lvl="0" indent="457200">
              <a:spcBef>
                <a:spcPct val="0"/>
              </a:spcBef>
            </a:pPr>
            <a:r>
              <a:rPr lang="en-US" altLang="zh-CN" sz="1100" dirty="0"/>
              <a:t>0367		</a:t>
            </a:r>
            <a:r>
              <a:rPr lang="en-US" altLang="zh-CN" sz="1100" dirty="0" smtClean="0"/>
              <a:t>//</a:t>
            </a:r>
            <a:r>
              <a:rPr lang="zh-CN" altLang="en-US" sz="1100" dirty="0"/>
              <a:t>八进制</a:t>
            </a:r>
          </a:p>
          <a:p>
            <a:pPr lvl="0" indent="457200">
              <a:spcBef>
                <a:spcPct val="0"/>
              </a:spcBef>
            </a:pPr>
            <a:r>
              <a:rPr lang="en-US" altLang="zh-CN" sz="1100" dirty="0"/>
              <a:t>1586		</a:t>
            </a:r>
            <a:r>
              <a:rPr lang="en-US" altLang="zh-CN" sz="1100" dirty="0" smtClean="0"/>
              <a:t>//</a:t>
            </a:r>
            <a:r>
              <a:rPr lang="zh-CN" altLang="en-US" sz="1100" dirty="0"/>
              <a:t>十进制</a:t>
            </a:r>
          </a:p>
          <a:p>
            <a:pPr lvl="0" indent="457200">
              <a:spcBef>
                <a:spcPct val="0"/>
              </a:spcBef>
            </a:pPr>
            <a:r>
              <a:rPr lang="en-US" altLang="zh-CN" sz="1100" dirty="0"/>
              <a:t>0X3A7F		//</a:t>
            </a:r>
            <a:r>
              <a:rPr lang="zh-CN" altLang="en-US" sz="1100" dirty="0" smtClean="0"/>
              <a:t>十六进制</a:t>
            </a:r>
            <a:endParaRPr lang="zh-CN" altLang="en-US" sz="1100" dirty="0"/>
          </a:p>
        </p:txBody>
      </p:sp>
    </p:spTree>
    <p:extLst>
      <p:ext uri="{BB962C8B-B14F-4D97-AF65-F5344CB8AC3E}">
        <p14:creationId xmlns:p14="http://schemas.microsoft.com/office/powerpoint/2010/main" val="592830491"/>
      </p:ext>
    </p:extLst>
  </p:cSld>
  <p:clrMapOvr>
    <a:masterClrMapping/>
  </p:clrMapOvr>
  <p:transition advClick="0" advTm="0">
    <p:fade/>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Write Your Title Here"/>
</p:tagLst>
</file>

<file path=ppt/theme/theme1.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1244</TotalTime>
  <Words>3296</Words>
  <Application>Microsoft Office PowerPoint</Application>
  <PresentationFormat>全屏显示(16:9)</PresentationFormat>
  <Paragraphs>598</Paragraphs>
  <Slides>25</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25</vt:i4>
      </vt:variant>
    </vt:vector>
  </HeadingPairs>
  <TitlesOfParts>
    <vt:vector size="27" baseType="lpstr">
      <vt:lpstr>Office 主题</vt:lpstr>
      <vt:lpstr>Microsoft Visio 绘图</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熊猫办公PPT</dc:title>
  <dc:creator>熊猫办公</dc:creator>
  <cp:keywords>www.tukuppt.com</cp:keywords>
  <cp:lastModifiedBy>lenovo</cp:lastModifiedBy>
  <cp:revision>259</cp:revision>
  <dcterms:created xsi:type="dcterms:W3CDTF">2015-12-11T17:46:00Z</dcterms:created>
  <dcterms:modified xsi:type="dcterms:W3CDTF">2025-03-10T02:55:29Z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2052-11.1.0.11115</vt:lpwstr>
  </property>
  <property fmtid="{D5CDD505-2E9C-101B-9397-08002B2CF9AE}" pid="3" name="ICV">
    <vt:lpwstr>893E0E0BC76640EC9A4C7D086C614A96</vt:lpwstr>
  </property>
</Properties>
</file>