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983" r:id="rId2"/>
    <p:sldId id="917" r:id="rId3"/>
    <p:sldId id="1133" r:id="rId4"/>
    <p:sldId id="1134" r:id="rId5"/>
    <p:sldId id="1135" r:id="rId6"/>
    <p:sldId id="1136" r:id="rId7"/>
    <p:sldId id="1137" r:id="rId8"/>
    <p:sldId id="1138" r:id="rId9"/>
    <p:sldId id="1139" r:id="rId10"/>
    <p:sldId id="1140" r:id="rId11"/>
    <p:sldId id="1141" r:id="rId12"/>
    <p:sldId id="1142" r:id="rId13"/>
    <p:sldId id="1143" r:id="rId14"/>
    <p:sldId id="1144" r:id="rId15"/>
    <p:sldId id="1145" r:id="rId16"/>
    <p:sldId id="1146" r:id="rId17"/>
    <p:sldId id="1147" r:id="rId18"/>
    <p:sldId id="1148" r:id="rId19"/>
    <p:sldId id="1149" r:id="rId20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作者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B3D7"/>
    <a:srgbClr val="003366"/>
    <a:srgbClr val="005DA2"/>
    <a:srgbClr val="DCDAE3"/>
    <a:srgbClr val="584B3F"/>
    <a:srgbClr val="404040"/>
    <a:srgbClr val="76675D"/>
    <a:srgbClr val="9C7F7B"/>
    <a:srgbClr val="AB8C62"/>
    <a:srgbClr val="3434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95" autoAdjust="0"/>
    <p:restoredTop sz="94660" autoAdjust="0"/>
  </p:normalViewPr>
  <p:slideViewPr>
    <p:cSldViewPr>
      <p:cViewPr>
        <p:scale>
          <a:sx n="150" d="100"/>
          <a:sy n="150" d="100"/>
        </p:scale>
        <p:origin x="-642" y="-216"/>
      </p:cViewPr>
      <p:guideLst>
        <p:guide orient="horz" pos="1631"/>
        <p:guide pos="30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99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0906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088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28650"/>
          </a:xfrm>
          <a:prstGeom prst="rect">
            <a:avLst/>
          </a:prstGeom>
          <a:solidFill>
            <a:srgbClr val="0085C8"/>
          </a:solidFill>
          <a:ln w="12700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300"/>
          </a:p>
        </p:txBody>
      </p:sp>
      <p:grpSp>
        <p:nvGrpSpPr>
          <p:cNvPr id="3" name="组合 3"/>
          <p:cNvGrpSpPr/>
          <p:nvPr userDrawn="1"/>
        </p:nvGrpSpPr>
        <p:grpSpPr>
          <a:xfrm>
            <a:off x="3" y="4940621"/>
            <a:ext cx="9143999" cy="548636"/>
            <a:chOff x="1" y="2947547"/>
            <a:chExt cx="9143999" cy="2827685"/>
          </a:xfrm>
        </p:grpSpPr>
        <p:sp>
          <p:nvSpPr>
            <p:cNvPr id="5" name="任意多边形 4"/>
            <p:cNvSpPr/>
            <p:nvPr/>
          </p:nvSpPr>
          <p:spPr>
            <a:xfrm>
              <a:off x="1" y="2947547"/>
              <a:ext cx="9143999" cy="2297356"/>
            </a:xfrm>
            <a:custGeom>
              <a:avLst/>
              <a:gdLst>
                <a:gd name="connsiteX0" fmla="*/ 9143999 w 9143999"/>
                <a:gd name="connsiteY0" fmla="*/ 0 h 2051818"/>
                <a:gd name="connsiteX1" fmla="*/ 9143999 w 9143999"/>
                <a:gd name="connsiteY1" fmla="*/ 2051818 h 2051818"/>
                <a:gd name="connsiteX2" fmla="*/ 0 w 9143999"/>
                <a:gd name="connsiteY2" fmla="*/ 2051818 h 2051818"/>
                <a:gd name="connsiteX3" fmla="*/ 0 w 9143999"/>
                <a:gd name="connsiteY3" fmla="*/ 1204077 h 2051818"/>
                <a:gd name="connsiteX4" fmla="*/ 6027 w 9143999"/>
                <a:gd name="connsiteY4" fmla="*/ 1207403 h 2051818"/>
                <a:gd name="connsiteX5" fmla="*/ 7674511 w 9143999"/>
                <a:gd name="connsiteY5" fmla="*/ 718908 h 2051818"/>
                <a:gd name="connsiteX6" fmla="*/ 9044856 w 9143999"/>
                <a:gd name="connsiteY6" fmla="*/ 57555 h 2051818"/>
                <a:gd name="connsiteX7" fmla="*/ 9143999 w 9143999"/>
                <a:gd name="connsiteY7" fmla="*/ 0 h 2051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43999" h="2051818">
                  <a:moveTo>
                    <a:pt x="9143999" y="0"/>
                  </a:moveTo>
                  <a:lnTo>
                    <a:pt x="9143999" y="2051818"/>
                  </a:lnTo>
                  <a:lnTo>
                    <a:pt x="0" y="2051818"/>
                  </a:lnTo>
                  <a:lnTo>
                    <a:pt x="0" y="1204077"/>
                  </a:lnTo>
                  <a:lnTo>
                    <a:pt x="6027" y="1207403"/>
                  </a:lnTo>
                  <a:cubicBezTo>
                    <a:pt x="2066505" y="2238985"/>
                    <a:pt x="5621740" y="1499327"/>
                    <a:pt x="7674511" y="718908"/>
                  </a:cubicBezTo>
                  <a:cubicBezTo>
                    <a:pt x="8085065" y="562824"/>
                    <a:pt x="8552064" y="336225"/>
                    <a:pt x="9044856" y="57555"/>
                  </a:cubicBezTo>
                  <a:lnTo>
                    <a:pt x="9143999" y="0"/>
                  </a:lnTo>
                  <a:close/>
                </a:path>
              </a:pathLst>
            </a:custGeom>
            <a:gradFill>
              <a:gsLst>
                <a:gs pos="0">
                  <a:srgbClr val="0178E9">
                    <a:alpha val="60000"/>
                  </a:srgbClr>
                </a:gs>
                <a:gs pos="100000">
                  <a:srgbClr val="0178E9">
                    <a:alpha val="8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" y="3559995"/>
              <a:ext cx="9143999" cy="2215237"/>
            </a:xfrm>
            <a:custGeom>
              <a:avLst/>
              <a:gdLst>
                <a:gd name="connsiteX0" fmla="*/ 9143999 w 9143999"/>
                <a:gd name="connsiteY0" fmla="*/ 0 h 3478011"/>
                <a:gd name="connsiteX1" fmla="*/ 9143999 w 9143999"/>
                <a:gd name="connsiteY1" fmla="*/ 1393716 h 3478011"/>
                <a:gd name="connsiteX2" fmla="*/ 9143999 w 9143999"/>
                <a:gd name="connsiteY2" fmla="*/ 1513865 h 3478011"/>
                <a:gd name="connsiteX3" fmla="*/ 9143999 w 9143999"/>
                <a:gd name="connsiteY3" fmla="*/ 3478011 h 3478011"/>
                <a:gd name="connsiteX4" fmla="*/ 0 w 9143999"/>
                <a:gd name="connsiteY4" fmla="*/ 3478011 h 3478011"/>
                <a:gd name="connsiteX5" fmla="*/ 0 w 9143999"/>
                <a:gd name="connsiteY5" fmla="*/ 1513865 h 3478011"/>
                <a:gd name="connsiteX6" fmla="*/ 0 w 9143999"/>
                <a:gd name="connsiteY6" fmla="*/ 1393716 h 3478011"/>
                <a:gd name="connsiteX7" fmla="*/ 0 w 9143999"/>
                <a:gd name="connsiteY7" fmla="*/ 846204 h 3478011"/>
                <a:gd name="connsiteX8" fmla="*/ 303379 w 9143999"/>
                <a:gd name="connsiteY8" fmla="*/ 970246 h 3478011"/>
                <a:gd name="connsiteX9" fmla="*/ 8360497 w 9143999"/>
                <a:gd name="connsiteY9" fmla="*/ 342756 h 3478011"/>
                <a:gd name="connsiteX10" fmla="*/ 8941037 w 9143999"/>
                <a:gd name="connsiteY10" fmla="*/ 98098 h 347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3999" h="3478011">
                  <a:moveTo>
                    <a:pt x="9143999" y="0"/>
                  </a:moveTo>
                  <a:lnTo>
                    <a:pt x="9143999" y="1393716"/>
                  </a:lnTo>
                  <a:lnTo>
                    <a:pt x="9143999" y="1513865"/>
                  </a:lnTo>
                  <a:lnTo>
                    <a:pt x="9143999" y="3478011"/>
                  </a:lnTo>
                  <a:lnTo>
                    <a:pt x="0" y="3478011"/>
                  </a:lnTo>
                  <a:lnTo>
                    <a:pt x="0" y="1513865"/>
                  </a:lnTo>
                  <a:lnTo>
                    <a:pt x="0" y="1393716"/>
                  </a:lnTo>
                  <a:lnTo>
                    <a:pt x="0" y="846204"/>
                  </a:lnTo>
                  <a:lnTo>
                    <a:pt x="303379" y="970246"/>
                  </a:lnTo>
                  <a:cubicBezTo>
                    <a:pt x="2685816" y="1852356"/>
                    <a:pt x="6241504" y="1135756"/>
                    <a:pt x="8360497" y="342756"/>
                  </a:cubicBezTo>
                  <a:cubicBezTo>
                    <a:pt x="8544757" y="273800"/>
                    <a:pt x="8739002" y="191802"/>
                    <a:pt x="8941037" y="98098"/>
                  </a:cubicBezTo>
                  <a:close/>
                </a:path>
              </a:pathLst>
            </a:custGeom>
            <a:gradFill flip="none" rotWithShape="1">
              <a:gsLst>
                <a:gs pos="26000">
                  <a:schemeClr val="bg1"/>
                </a:gs>
                <a:gs pos="100000">
                  <a:srgbClr val="DFDFDF">
                    <a:lumMod val="52000"/>
                    <a:lumOff val="4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209" y="87084"/>
            <a:ext cx="82296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000" tIns="72000" rIns="0" bIns="7200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b="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9" name="图片 8" descr="index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98970" y="65314"/>
            <a:ext cx="960659" cy="500744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cxnSp>
        <p:nvCxnSpPr>
          <p:cNvPr id="7" name="直接连接符 6"/>
          <p:cNvCxnSpPr/>
          <p:nvPr userDrawn="1"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/>
          <p:nvPr userDrawn="1"/>
        </p:nvGrpSpPr>
        <p:grpSpPr bwMode="auto">
          <a:xfrm>
            <a:off x="323528" y="292895"/>
            <a:ext cx="390372" cy="205979"/>
            <a:chOff x="0" y="0"/>
            <a:chExt cx="1041399" cy="549275"/>
          </a:xfrm>
        </p:grpSpPr>
        <p:sp>
          <p:nvSpPr>
            <p:cNvPr id="13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TextBox 15"/>
          <p:cNvSpPr txBox="1"/>
          <p:nvPr userDrawn="1"/>
        </p:nvSpPr>
        <p:spPr>
          <a:xfrm>
            <a:off x="8100392" y="241995"/>
            <a:ext cx="67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800" b="0" smtClean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‹#›</a:t>
            </a:fld>
            <a:r>
              <a:rPr lang="zh-CN" altLang="en-US" sz="1800" b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19" name="矩形 18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-50056"/>
            <a:ext cx="9144000" cy="509969"/>
            <a:chOff x="0" y="-50055"/>
            <a:chExt cx="9144000" cy="39591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50055"/>
              <a:ext cx="9144000" cy="39591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323528" y="25011"/>
              <a:ext cx="1514019" cy="295822"/>
            </a:xfrm>
            <a:prstGeom prst="rect">
              <a:avLst/>
            </a:prstGeom>
            <a:solidFill>
              <a:srgbClr val="003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3366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860032" y="21409"/>
              <a:ext cx="4283968" cy="253220"/>
            </a:xfrm>
            <a:prstGeom prst="rect">
              <a:avLst/>
            </a:prstGeom>
            <a:solidFill>
              <a:srgbClr val="95B3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Click="0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 userDrawn="1"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advClick="0" advTm="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3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6719468" y="252782"/>
            <a:ext cx="2414745" cy="1177235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r"/>
            <a:r>
              <a:rPr lang="en-US" altLang="zh-CN" sz="72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endParaRPr lang="en-US" altLang="zh-CN" sz="72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11760" y="1717637"/>
            <a:ext cx="6732240" cy="193423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-633060" y="1667695"/>
            <a:ext cx="4073415" cy="2366272"/>
          </a:xfrm>
          <a:prstGeom prst="parallelogram">
            <a:avLst/>
          </a:prstGeom>
          <a:blipFill dpi="0" rotWithShape="0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>
          <a:xfrm>
            <a:off x="3558114" y="2994070"/>
            <a:ext cx="5566410" cy="7298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I/O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5"/>
          <p:cNvCxnSpPr>
            <a:cxnSpLocks noChangeShapeType="1"/>
          </p:cNvCxnSpPr>
          <p:nvPr/>
        </p:nvCxnSpPr>
        <p:spPr bwMode="auto">
          <a:xfrm flipH="1">
            <a:off x="3642241" y="3075806"/>
            <a:ext cx="549197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" name="文本框 75"/>
          <p:cNvSpPr txBox="1"/>
          <p:nvPr/>
        </p:nvSpPr>
        <p:spPr>
          <a:xfrm>
            <a:off x="3440703" y="3817952"/>
            <a:ext cx="2098593" cy="276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</a:t>
            </a:r>
            <a:r>
              <a:rPr lang="zh-CN" altLang="en-US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：任焕海</a:t>
            </a:r>
            <a:endParaRPr lang="en-US" altLang="zh-CN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89960" y="1830070"/>
            <a:ext cx="5692140" cy="1246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45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实用教程</a:t>
            </a:r>
            <a:endParaRPr 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65" b="26776"/>
          <a:stretch>
            <a:fillRect/>
          </a:stretch>
        </p:blipFill>
        <p:spPr>
          <a:xfrm>
            <a:off x="100909" y="144016"/>
            <a:ext cx="2166835" cy="555526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12449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）字节输入流（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InputStream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类作为字节输入流的基类，它派生出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ByteArrayInputStream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FileInputStream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FilterInputStream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ObjectInputStream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PipedInputStream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SequenceInputStream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等直接子类。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类与其子类的类层次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关系如下图所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8037539"/>
              </p:ext>
            </p:extLst>
          </p:nvPr>
        </p:nvGraphicFramePr>
        <p:xfrm>
          <a:off x="2483768" y="2283718"/>
          <a:ext cx="4124325" cy="2343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9" name="Visio" r:id="rId3" imgW="5470803" imgH="3094979" progId="Visio.Drawing.11">
                  <p:embed/>
                </p:oleObj>
              </mc:Choice>
              <mc:Fallback>
                <p:oleObj name="Visio" r:id="rId3" imgW="5470803" imgH="3094979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2283718"/>
                        <a:ext cx="4124325" cy="2343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291575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7302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下面通过一个案例来说明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类以及相关子类的应用，代码如下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ch09;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java.io.File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java.io.FileInputStream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java.io.IOException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java.io.InputStream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Demo0903 {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throws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IOException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pPr lvl="3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 Auto-generated method stub</a:t>
            </a:r>
          </a:p>
          <a:p>
            <a:pPr lvl="3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定义要读取文件的路径</a:t>
            </a:r>
          </a:p>
          <a:p>
            <a:pPr lvl="3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path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=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"d:"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File.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separator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"test"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File.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separator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"demo.txt"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3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File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File(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path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3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if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(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.exists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()) {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判断要读取的文件是否存在</a:t>
            </a:r>
          </a:p>
          <a:p>
            <a:pPr lvl="3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InputStream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input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FileInputStream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;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创建</a:t>
            </a:r>
            <a:r>
              <a:rPr lang="en-US" altLang="zh-CN" sz="1000" b="1" dirty="0" err="1">
                <a:solidFill>
                  <a:srgbClr val="3F7F5F"/>
                </a:solidFill>
                <a:latin typeface="Consolas"/>
              </a:rPr>
              <a:t>InputStream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对象</a:t>
            </a:r>
          </a:p>
          <a:p>
            <a:pPr lvl="3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byte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data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[]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byte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[1024] ;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定义一个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1024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字节的数组</a:t>
            </a:r>
          </a:p>
          <a:p>
            <a:pPr lvl="3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len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input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.read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data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;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进行数据读取，将内容保存到字节数组之中</a:t>
            </a:r>
          </a:p>
          <a:p>
            <a:pPr lvl="3"/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input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.close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();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关闭输入流</a:t>
            </a:r>
          </a:p>
          <a:p>
            <a:pPr lvl="3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读取的文件内容为：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String(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data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,0,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len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));</a:t>
            </a:r>
            <a:r>
              <a:rPr lang="en-US" altLang="zh-CN" sz="1000" b="1" i="1" dirty="0">
                <a:solidFill>
                  <a:srgbClr val="3F7F5F"/>
                </a:solidFill>
                <a:latin typeface="Consolas"/>
              </a:rPr>
              <a:t>//</a:t>
            </a:r>
            <a:r>
              <a:rPr lang="zh-CN" altLang="en-US" sz="1000" b="1" i="1" dirty="0">
                <a:solidFill>
                  <a:srgbClr val="3F7F5F"/>
                </a:solidFill>
                <a:latin typeface="Consolas"/>
              </a:rPr>
              <a:t>将字节数组转换为字符串输出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 smtClean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运行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结果：</a:t>
            </a:r>
            <a:endParaRPr lang="zh-CN" altLang="en-US" sz="1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" name="图片 10"/>
          <p:cNvPicPr/>
          <p:nvPr/>
        </p:nvPicPr>
        <p:blipFill>
          <a:blip r:embed="rId2"/>
          <a:stretch>
            <a:fillRect/>
          </a:stretch>
        </p:blipFill>
        <p:spPr>
          <a:xfrm>
            <a:off x="2886391" y="4299942"/>
            <a:ext cx="3371215" cy="81851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23143605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105105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9.2.3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字符流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）字符输出流（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Writer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Writer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类是所有字符输出流的基类。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Writer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类常用的方法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如下表所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4821679"/>
              </p:ext>
            </p:extLst>
          </p:nvPr>
        </p:nvGraphicFramePr>
        <p:xfrm>
          <a:off x="1866265" y="1806243"/>
          <a:ext cx="5411470" cy="31417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8670"/>
                <a:gridCol w="1980565"/>
                <a:gridCol w="2642235"/>
              </a:tblGrid>
              <a:tr h="26141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序号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方法名称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方法描述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abstract void close() throws IOException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关闭字符输出流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abstract void flush()                  throws IOException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强制刷新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void write(int c) throws IOException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写入单个字符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void write(char[] cbuf)           throws IOException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写入字符数组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5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abstract void write(char[] cbuf, int off, int len)                    throws IOException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写入字符数组的某一部分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6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void write(String str)           throws IOException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写入一个字符串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7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void write(String str,                  int off, int len)           throws IOException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写入字符串的某一部分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8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Writer append(char c)              throws IOException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将指定字符追加到字符输出流后面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510372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8756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Writer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类作为字符输出流的基类，它派生出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BufferedWriter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CharArrayWriter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FilterWriter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OutputStreamWriter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PipedWriter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PrintWriter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StringWriter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等直接子类。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Writer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类与其子类的类层次关系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下图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87121613"/>
              </p:ext>
            </p:extLst>
          </p:nvPr>
        </p:nvGraphicFramePr>
        <p:xfrm>
          <a:off x="2483768" y="1851670"/>
          <a:ext cx="3829050" cy="2533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4" name="Visio" r:id="rId3" imgW="5470803" imgH="3635046" progId="Visio.Drawing.11">
                  <p:embed/>
                </p:oleObj>
              </mc:Choice>
              <mc:Fallback>
                <p:oleObj name="Visio" r:id="rId3" imgW="5470803" imgH="3635046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1851670"/>
                        <a:ext cx="3829050" cy="2533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54130675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360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下面通过一个案例来说明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Writer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类以及相关子类的应用，代码如下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ch09;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java.io.File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java.io.FileWriter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java.io.IOException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java.io.Writer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Demo0904 {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throws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IOException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 Auto-generated method stub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path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=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"d:"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File.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separator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"test"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File.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separator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"demo2.txt"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File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File(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path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定义要输出文件的路径</a:t>
            </a:r>
          </a:p>
          <a:p>
            <a:pPr lvl="2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if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(!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.getParentFile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().exists()) {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判断目录是否存在</a:t>
            </a:r>
          </a:p>
          <a:p>
            <a:pPr lvl="2"/>
            <a:r>
              <a:rPr lang="en-US" altLang="zh-CN" sz="1000" dirty="0" smtClean="0">
                <a:solidFill>
                  <a:srgbClr val="6A3E3E"/>
                </a:solidFill>
                <a:latin typeface="Consolas"/>
              </a:rPr>
              <a:t>	</a:t>
            </a:r>
            <a:r>
              <a:rPr lang="en-US" altLang="zh-CN" sz="1000" dirty="0" err="1" smtClean="0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dirty="0" err="1" smtClean="0">
                <a:solidFill>
                  <a:srgbClr val="000000"/>
                </a:solidFill>
                <a:latin typeface="Consolas"/>
              </a:rPr>
              <a:t>.getParentFile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().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mkdirs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Writer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out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FileWriter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实例化了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Writer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类的对象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str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dirty="0">
                <a:solidFill>
                  <a:srgbClr val="2A00FF"/>
                </a:solidFill>
                <a:latin typeface="Consolas"/>
              </a:rPr>
              <a:t>这是一个字符流的案例！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;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定义输出内容</a:t>
            </a:r>
          </a:p>
          <a:p>
            <a:pPr lvl="2"/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out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.write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str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);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输出字符串数据</a:t>
            </a:r>
          </a:p>
          <a:p>
            <a:pPr lvl="2"/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out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.close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  <a:endParaRPr lang="zh-CN" altLang="en-US" sz="1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6153766" y="3219822"/>
            <a:ext cx="2408574" cy="151574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8089015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7063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）字符输入流（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Reader</a:t>
            </a:r>
            <a:r>
              <a:rPr lang="zh-CN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en-US" altLang="zh-CN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Reader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类是所有字符输入流的基类。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Reader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类常用的方法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下表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所示。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971437"/>
              </p:ext>
            </p:extLst>
          </p:nvPr>
        </p:nvGraphicFramePr>
        <p:xfrm>
          <a:off x="1691680" y="1635646"/>
          <a:ext cx="5411470" cy="207764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8670"/>
                <a:gridCol w="1800225"/>
                <a:gridCol w="2822575"/>
              </a:tblGrid>
              <a:tr h="2391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序号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方法名称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方法描述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42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abstract void close()                    throws IOException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关闭字符流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42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int read()</a:t>
                      </a:r>
                      <a:endParaRPr lang="zh-CN" sz="105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         throws IOException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读取单个字符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42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int read(char[] cbuf)</a:t>
                      </a:r>
                      <a:endParaRPr lang="zh-CN" sz="1050" kern="1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         throws IOException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读取字符数组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50140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abstract int read(char[] cbuf,int off, int len)                  throws IOException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读入字符数组的某一部分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342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5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long skip(long n)          throws IOException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跳过字符流中的</a:t>
                      </a:r>
                      <a:r>
                        <a:rPr lang="en-US" sz="1050" kern="100" dirty="0">
                          <a:effectLst/>
                        </a:rPr>
                        <a:t>n</a:t>
                      </a:r>
                      <a:r>
                        <a:rPr lang="zh-CN" sz="1050" kern="100" dirty="0">
                          <a:effectLst/>
                        </a:rPr>
                        <a:t>个字节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5279530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8756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Reader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类作为字符输出流的基类，它派生出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BufferedReader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CharArrayReader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FilterReader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InputStreamReader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PipedReader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StringReader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等直接子类。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Reader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类与其子类的类层次关系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如下图所示。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361226"/>
              </p:ext>
            </p:extLst>
          </p:nvPr>
        </p:nvGraphicFramePr>
        <p:xfrm>
          <a:off x="2483768" y="1995686"/>
          <a:ext cx="4019550" cy="227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" name="Visio" r:id="rId3" imgW="5470803" imgH="3094979" progId="Visio.Drawing.11">
                  <p:embed/>
                </p:oleObj>
              </mc:Choice>
              <mc:Fallback>
                <p:oleObj name="Visio" r:id="rId3" imgW="5470803" imgH="3094979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1995686"/>
                        <a:ext cx="4019550" cy="2276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52628964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360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下面通过一个案例来说明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Reader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类以及相关子类的应用，代码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如下。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ch09;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java.io.File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java.io.FileReader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java.io.IOException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java.io.Reader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Demo0905 {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throws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IOException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 Auto-generated method stub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path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=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"d:"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File.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separator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"test"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File.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separator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"demo2.txt"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File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File(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path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定义要输出文件的路径</a:t>
            </a:r>
          </a:p>
          <a:p>
            <a:pPr lvl="2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if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(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.exists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()) {</a:t>
            </a:r>
          </a:p>
          <a:p>
            <a:pPr lvl="3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Reader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in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FileReader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;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为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Reader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类对象实例化</a:t>
            </a:r>
          </a:p>
          <a:p>
            <a:pPr lvl="3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char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data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[]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char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[1024] ;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开辟字符数组，接收读取数据</a:t>
            </a:r>
          </a:p>
          <a:p>
            <a:pPr lvl="3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len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in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.read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data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;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进行数据读取</a:t>
            </a:r>
          </a:p>
          <a:p>
            <a:pPr lvl="3"/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in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.close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();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关闭输入流</a:t>
            </a:r>
          </a:p>
          <a:p>
            <a:pPr lvl="3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读取到的内容为：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</a:t>
            </a:r>
            <a:r>
              <a:rPr lang="en-US" altLang="zh-CN" sz="1000" b="1" i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String(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data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, 0,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len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));</a:t>
            </a:r>
            <a:r>
              <a:rPr lang="en-US" altLang="zh-CN" sz="1000" b="1" i="1" dirty="0">
                <a:solidFill>
                  <a:srgbClr val="3F7F5F"/>
                </a:solidFill>
                <a:latin typeface="Consolas"/>
              </a:rPr>
              <a:t>//</a:t>
            </a:r>
            <a:r>
              <a:rPr lang="zh-CN" altLang="en-US" sz="1000" b="1" i="1" dirty="0">
                <a:solidFill>
                  <a:srgbClr val="3F7F5F"/>
                </a:solidFill>
                <a:latin typeface="Consolas"/>
              </a:rPr>
              <a:t>将字符数组转换为字符串输出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  <a:endParaRPr lang="en-US" altLang="zh-CN" sz="10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2895917" y="4083918"/>
            <a:ext cx="3352165" cy="7899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1210364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2548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9.2.4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转换流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中的转换流是用于将字节流转换为字符流的一类流。它们在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I/O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框架中起着重要作用，特别是在处理文本数据时。转换流主要用于解决编码问题，即如何将字节序列转换为字符序列，反之亦然。这在处理来自不同编码的文件或在网络上传输文本数据时尤为重要。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提供了两个主要的转换流类：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InputStreamReader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OutputStreamWriter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InputStreamReader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类是一个将字节流转换为字符流的读取器；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OutputStreamWriter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类是一个将字符流转换为字节流的写入器。</a:t>
            </a:r>
          </a:p>
          <a:p>
            <a:pPr lvl="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29370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1303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下面通过一个案例来说明字节流转换为字符流的过程，代码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如下。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ch09;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java.io.File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java.io.FileOutputStream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java.io.IOException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java.io.OutputStream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java.io.OutputStreamWriter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java.io.Writer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Demo0906 {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throws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IOException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 Auto-generated method stub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path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=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"d:"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File.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separator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"test"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File.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separator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"demo3.txt"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File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File(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path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定义要输出文件的路径</a:t>
            </a:r>
          </a:p>
          <a:p>
            <a:pPr lvl="2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if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(!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.getParentFile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().exists()) {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判断父路径是否存在</a:t>
            </a:r>
          </a:p>
          <a:p>
            <a:pPr lvl="2"/>
            <a:r>
              <a:rPr lang="en-US" altLang="zh-CN" sz="1000" dirty="0" smtClean="0">
                <a:solidFill>
                  <a:srgbClr val="6A3E3E"/>
                </a:solidFill>
                <a:latin typeface="Consolas"/>
              </a:rPr>
              <a:t>	</a:t>
            </a:r>
            <a:r>
              <a:rPr lang="en-US" altLang="zh-CN" sz="1000" dirty="0" err="1" smtClean="0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dirty="0" err="1" smtClean="0">
                <a:solidFill>
                  <a:srgbClr val="000000"/>
                </a:solidFill>
                <a:latin typeface="Consolas"/>
              </a:rPr>
              <a:t>.getParentFile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().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mkdirs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() ;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OutputStream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output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FileOutputStream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;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字节流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将字节输出流对象传递给转换流</a:t>
            </a:r>
            <a:r>
              <a:rPr lang="en-US" altLang="zh-CN" sz="1000" dirty="0" err="1">
                <a:solidFill>
                  <a:srgbClr val="3F7F5F"/>
                </a:solidFill>
                <a:latin typeface="Consolas"/>
              </a:rPr>
              <a:t>OutputStreamWriter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类的构造方法，而后向上转型为字符输出流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Writer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Writer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out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OutputStreamWriter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output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;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=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dirty="0">
                <a:solidFill>
                  <a:srgbClr val="2A00FF"/>
                </a:solidFill>
                <a:latin typeface="Consolas"/>
              </a:rPr>
              <a:t>这是一个转换流案例！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2"/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out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.write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);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字符流写入数据</a:t>
            </a:r>
          </a:p>
          <a:p>
            <a:pPr lvl="2"/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out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.flush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2"/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out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.close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  <a:endParaRPr lang="en-US" altLang="zh-CN" sz="1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" name="图片 11"/>
          <p:cNvPicPr/>
          <p:nvPr/>
        </p:nvPicPr>
        <p:blipFill>
          <a:blip r:embed="rId2"/>
          <a:stretch>
            <a:fillRect/>
          </a:stretch>
        </p:blipFill>
        <p:spPr>
          <a:xfrm>
            <a:off x="6372200" y="3723323"/>
            <a:ext cx="1982103" cy="142017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86173447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 File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12449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中的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File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类是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标准库的一部分，位于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java.io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包中。它用于表示文件系统中的文件和目录。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File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类提供了许多方法来创建、读取、写入、删除文件和目录，以及获取文件和目录的信息。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File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类的常用方法，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如下表所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0489918"/>
              </p:ext>
            </p:extLst>
          </p:nvPr>
        </p:nvGraphicFramePr>
        <p:xfrm>
          <a:off x="1331640" y="2211710"/>
          <a:ext cx="6475445" cy="1981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36595"/>
                <a:gridCol w="2445205"/>
                <a:gridCol w="3193645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</a:rPr>
                        <a:t>序号</a:t>
                      </a:r>
                      <a:endParaRPr lang="zh-CN" sz="13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</a:rPr>
                        <a:t>方法名称</a:t>
                      </a:r>
                      <a:endParaRPr lang="zh-CN" sz="13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</a:rPr>
                        <a:t>方法描述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1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public File(String pathname)</a:t>
                      </a:r>
                      <a:endParaRPr lang="zh-CN" sz="13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</a:rPr>
                        <a:t>路径名字符串转换为</a:t>
                      </a:r>
                      <a:r>
                        <a:rPr lang="en-US" sz="1300" kern="100">
                          <a:effectLst/>
                        </a:rPr>
                        <a:t>File</a:t>
                      </a:r>
                      <a:r>
                        <a:rPr lang="zh-CN" sz="1300" kern="100">
                          <a:effectLst/>
                        </a:rPr>
                        <a:t>实例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2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public </a:t>
                      </a:r>
                      <a:r>
                        <a:rPr lang="en-US" sz="1300" kern="100" dirty="0" err="1">
                          <a:effectLst/>
                        </a:rPr>
                        <a:t>boolean</a:t>
                      </a:r>
                      <a:r>
                        <a:rPr lang="en-US" sz="1300" kern="100" dirty="0">
                          <a:effectLst/>
                        </a:rPr>
                        <a:t> </a:t>
                      </a:r>
                      <a:r>
                        <a:rPr lang="en-US" sz="1300" kern="100" dirty="0" err="1">
                          <a:effectLst/>
                        </a:rPr>
                        <a:t>createNewFile</a:t>
                      </a:r>
                      <a:r>
                        <a:rPr lang="en-US" sz="1300" kern="100" dirty="0">
                          <a:effectLst/>
                        </a:rPr>
                        <a:t>()                      throws </a:t>
                      </a:r>
                      <a:r>
                        <a:rPr lang="en-US" sz="1300" kern="100" dirty="0" err="1">
                          <a:effectLst/>
                        </a:rPr>
                        <a:t>IOException</a:t>
                      </a:r>
                      <a:endParaRPr lang="zh-CN" sz="13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</a:rPr>
                        <a:t>创建新文件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3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public String getName()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</a:rPr>
                        <a:t>获得文件或者路径名称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4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public boolean delete()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</a:rPr>
                        <a:t>删除指定的文件或目录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5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public boolean mkdirs()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</a:rPr>
                        <a:t>创建多级目录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6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 dirty="0">
                          <a:effectLst/>
                        </a:rPr>
                        <a:t>public long length()</a:t>
                      </a:r>
                      <a:endParaRPr lang="zh-CN" sz="13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</a:rPr>
                        <a:t>获得文件的大小，返回字节数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7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public boolean isFile()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>
                          <a:effectLst/>
                        </a:rPr>
                        <a:t>判断是否为文件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9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kern="100">
                          <a:effectLst/>
                        </a:rPr>
                        <a:t>public boolean isDirectory()</a:t>
                      </a:r>
                      <a:endParaRPr lang="zh-CN" sz="13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300" kern="100" dirty="0">
                          <a:effectLst/>
                        </a:rPr>
                        <a:t>判断是否为目录</a:t>
                      </a:r>
                      <a:endParaRPr lang="zh-CN" sz="13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82064" marR="82064" marT="0" marB="0"/>
                </a:tc>
              </a:tr>
            </a:tbl>
          </a:graphicData>
        </a:graphic>
      </p:graphicFrame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 File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51480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文件的创建，通过一个案例进行说明，代码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如下。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ch09;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java.io.File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java.io.IOException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Demo0901 {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throws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IOException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 Auto-generated method stub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File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File(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"D:\\test\\demo.txt"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if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(!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.getParentFile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().exists()) { 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判断父路径是否存在，不存在便创建</a:t>
            </a:r>
          </a:p>
          <a:p>
            <a:pPr lvl="2"/>
            <a:r>
              <a:rPr lang="en-US" altLang="zh-CN" sz="1000" dirty="0" smtClean="0">
                <a:solidFill>
                  <a:srgbClr val="6A3E3E"/>
                </a:solidFill>
                <a:latin typeface="Consolas"/>
              </a:rPr>
              <a:t>	</a:t>
            </a:r>
            <a:r>
              <a:rPr lang="en-US" altLang="zh-CN" sz="1000" dirty="0" err="1" smtClean="0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dirty="0" err="1" smtClean="0">
                <a:solidFill>
                  <a:srgbClr val="000000"/>
                </a:solidFill>
                <a:latin typeface="Consolas"/>
              </a:rPr>
              <a:t>.getParentFile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().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mkdirs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(); 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创建父路径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2"/>
            <a:r>
              <a:rPr lang="en-US" altLang="zh-CN" sz="1000" b="1" dirty="0" err="1" smtClean="0">
                <a:solidFill>
                  <a:srgbClr val="7F0055"/>
                </a:solidFill>
                <a:latin typeface="Consolas"/>
              </a:rPr>
              <a:t>boolean</a:t>
            </a:r>
            <a:r>
              <a:rPr lang="en-US" altLang="zh-CN" sz="1000" b="1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flag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.createNewFile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();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//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如果不存在同名文件，则创建文件并返回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true;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否则返回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false</a:t>
            </a:r>
          </a:p>
          <a:p>
            <a:pPr lvl="2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if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(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flag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2"/>
            <a:r>
              <a:rPr lang="en-US" altLang="zh-CN" sz="1000" dirty="0" smtClean="0">
                <a:solidFill>
                  <a:srgbClr val="000000"/>
                </a:solidFill>
                <a:latin typeface="Consolas"/>
              </a:rPr>
              <a:t>	</a:t>
            </a:r>
            <a:r>
              <a:rPr lang="en-US" altLang="zh-CN" sz="1000" dirty="0" err="1" smtClean="0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 smtClean="0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 smtClean="0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新建文件成功！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else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pPr lvl="2"/>
            <a:r>
              <a:rPr lang="en-US" altLang="zh-CN" sz="1000" dirty="0" smtClean="0">
                <a:solidFill>
                  <a:srgbClr val="000000"/>
                </a:solidFill>
                <a:latin typeface="Consolas"/>
              </a:rPr>
              <a:t>	</a:t>
            </a:r>
            <a:r>
              <a:rPr lang="en-US" altLang="zh-CN" sz="1000" dirty="0" err="1" smtClean="0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 smtClean="0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 smtClean="0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新建文件失败！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 smtClean="0">
                <a:solidFill>
                  <a:srgbClr val="000000"/>
                </a:solidFill>
                <a:latin typeface="Consolas"/>
              </a:rPr>
              <a:t>}</a:t>
            </a:r>
          </a:p>
          <a:p>
            <a:pPr indent="457200"/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在文件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Demo0901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代码中，将指定文件目录字符串封装到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File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类实例，判断父路径是否存在，若不存在，便进行创建；随后，新建文件，需要注意的是，若代码执行两次及以上，便会显示新建文件失败，原因便是新建文件已存在。文件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Demo0901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运行结果</a:t>
            </a:r>
            <a:r>
              <a:rPr lang="zh-CN" altLang="en-US" sz="1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如下图所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/>
          <p:nvPr/>
        </p:nvPicPr>
        <p:blipFill rotWithShape="1">
          <a:blip r:embed="rId2"/>
          <a:srcRect r="26781"/>
          <a:stretch/>
        </p:blipFill>
        <p:spPr bwMode="auto">
          <a:xfrm>
            <a:off x="2173352" y="4144863"/>
            <a:ext cx="2402840" cy="1019175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图片 7"/>
          <p:cNvPicPr/>
          <p:nvPr/>
        </p:nvPicPr>
        <p:blipFill>
          <a:blip r:embed="rId3"/>
          <a:stretch>
            <a:fillRect/>
          </a:stretch>
        </p:blipFill>
        <p:spPr>
          <a:xfrm>
            <a:off x="4716016" y="4144863"/>
            <a:ext cx="2180590" cy="10185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2658764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16240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9.2.1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数据流的分类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File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及其方法能够实现文件和目录的创建等相关操作，但是并没有提供能对文件内容进行操作的方法，所以就无法完成对文件内容的编辑。如果要想进行文件内容的操作，那么就必须依靠流的概念来完成。下面简单了解流的分类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）按照数据流的方向划分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输入流与输出流，也就是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I/O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流，它们这组操作能够实现数据的输入和输出，是文件进行读写的基础。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输入流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，是从数据存储的介质（文件、磁盘、内存等）将数据读出，输送到处理器进行加工的数据流。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输出流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，将处理器加工完成的数据写入到相应的存储介质的数据流。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15651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28931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9.2.1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数据流的分类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）按照处理单元划分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按照处理单元划分，可以将流分为字节流与字符流，主要区别就在于字节流处理的数据单元都为字节型数据，而字符流处理的数据单元都为字符型数据。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字节流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可以细分为字节输入流（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）、字节输出流（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OutputStream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字符流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可以细分为字符输入流（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Reader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）、字符输出流（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Writer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java.io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包中的这四个流操作类（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OutputStream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Writer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Reader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）都是抽象类，也是其他操作流的抽象基类。所以要使用这个流操作类，就需要使用其子类对其抽象类对象进行实例化，进而调用相应方法完成数据的操作。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987154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193437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9.2.2 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字节流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字节流是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I/O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（输入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输出）流的一部分，用于处理原始字节数据。字节流主要用于处理二进制数据，比如文件、图像、音频和视频等。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提供了两个基本的字节流接口：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InputStream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OutputStream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。下面分别详细讲述两种字节流。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）字节输出流（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OutputStream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OutputStream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类是所有字节输出流的基类类。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OutputStream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类常用的方法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如下表所示。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528467"/>
              </p:ext>
            </p:extLst>
          </p:nvPr>
        </p:nvGraphicFramePr>
        <p:xfrm>
          <a:off x="1865312" y="2787774"/>
          <a:ext cx="5413375" cy="18536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8670"/>
                <a:gridCol w="2162175"/>
                <a:gridCol w="2462530"/>
              </a:tblGrid>
              <a:tr h="2534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序号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方法名称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方法描述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public void close() throws </a:t>
                      </a:r>
                      <a:r>
                        <a:rPr lang="en-US" sz="1050" kern="100" dirty="0" err="1">
                          <a:effectLst/>
                        </a:rPr>
                        <a:t>IOException</a:t>
                      </a:r>
                      <a:endParaRPr lang="zh-CN" sz="1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关闭此输出流并释放与此流有关的所有系统资源。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public void flush() throws </a:t>
                      </a:r>
                      <a:r>
                        <a:rPr lang="en-US" sz="1050" kern="100" dirty="0" err="1">
                          <a:effectLst/>
                        </a:rPr>
                        <a:t>IOException</a:t>
                      </a:r>
                      <a:endParaRPr lang="zh-CN" sz="1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刷新此输出流并强制写出所有缓冲的输出字节。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public abstract void write(</a:t>
                      </a:r>
                      <a:r>
                        <a:rPr lang="en-US" sz="1050" kern="100" dirty="0" err="1">
                          <a:effectLst/>
                        </a:rPr>
                        <a:t>int</a:t>
                      </a:r>
                      <a:r>
                        <a:rPr lang="en-US" sz="1050" kern="100" dirty="0">
                          <a:effectLst/>
                        </a:rPr>
                        <a:t> b) throws </a:t>
                      </a:r>
                      <a:r>
                        <a:rPr lang="en-US" sz="1050" kern="100" dirty="0" err="1">
                          <a:effectLst/>
                        </a:rPr>
                        <a:t>IOException</a:t>
                      </a:r>
                      <a:endParaRPr lang="zh-CN" sz="1000" dirty="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将指定的字节写入此输出流。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void write(byte[] b) throws IOException</a:t>
                      </a:r>
                      <a:endParaRPr lang="zh-CN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将</a:t>
                      </a:r>
                      <a:r>
                        <a:rPr lang="en-US" sz="1050" kern="100" dirty="0">
                          <a:effectLst/>
                        </a:rPr>
                        <a:t> </a:t>
                      </a:r>
                      <a:r>
                        <a:rPr lang="en-US" sz="1050" kern="100" dirty="0" err="1">
                          <a:effectLst/>
                        </a:rPr>
                        <a:t>b.length</a:t>
                      </a:r>
                      <a:r>
                        <a:rPr lang="en-US" sz="1050" kern="100" dirty="0">
                          <a:effectLst/>
                        </a:rPr>
                        <a:t> </a:t>
                      </a:r>
                      <a:r>
                        <a:rPr lang="zh-CN" sz="1050" kern="100" dirty="0">
                          <a:effectLst/>
                        </a:rPr>
                        <a:t>个字节从指定的字节数组写入此输出流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5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void write(byte[] b, int off, int len) throws IOException</a:t>
                      </a:r>
                      <a:endParaRPr lang="zh-CN" sz="1000"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将指定字节数组中从偏移量</a:t>
                      </a:r>
                      <a:r>
                        <a:rPr lang="en-US" sz="1050" kern="100" dirty="0">
                          <a:effectLst/>
                        </a:rPr>
                        <a:t> off </a:t>
                      </a:r>
                      <a:r>
                        <a:rPr lang="zh-CN" sz="1050" kern="100" dirty="0">
                          <a:effectLst/>
                        </a:rPr>
                        <a:t>开始的</a:t>
                      </a:r>
                      <a:r>
                        <a:rPr lang="en-US" sz="1050" kern="100" dirty="0">
                          <a:effectLst/>
                        </a:rPr>
                        <a:t> </a:t>
                      </a:r>
                      <a:r>
                        <a:rPr lang="en-US" sz="1050" kern="100" dirty="0" err="1">
                          <a:effectLst/>
                        </a:rPr>
                        <a:t>len</a:t>
                      </a:r>
                      <a:r>
                        <a:rPr lang="en-US" sz="1050" kern="100" dirty="0">
                          <a:effectLst/>
                        </a:rPr>
                        <a:t> </a:t>
                      </a:r>
                      <a:r>
                        <a:rPr lang="zh-CN" sz="1050" kern="100" dirty="0">
                          <a:effectLst/>
                        </a:rPr>
                        <a:t>个字节写入此输出流。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242347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12449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9.2.2 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字节流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OutputStream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类作为字节输出流的基类，它派生出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ByteArrayOutputStream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FileOutputStream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FilterOutputStream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ObjectOutputStream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OutputStream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及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PipedOutputStream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等直接子类，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OutputStream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类与其子类的类层次关系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如下图所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8873240"/>
              </p:ext>
            </p:extLst>
          </p:nvPr>
        </p:nvGraphicFramePr>
        <p:xfrm>
          <a:off x="2220441" y="2290167"/>
          <a:ext cx="4295775" cy="200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1" name="Visio" r:id="rId3" imgW="5470803" imgH="2554911" progId="Visio.Drawing.11">
                  <p:embed/>
                </p:oleObj>
              </mc:Choice>
              <mc:Fallback>
                <p:oleObj name="Visio" r:id="rId3" imgW="5470803" imgH="2554911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0441" y="2290167"/>
                        <a:ext cx="4295775" cy="2009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576975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13036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下面通过一个案例来说明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OutputStream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类以及相关子类的应用，代码如下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ch09;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java.io.File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java.io.FileOutputStream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java.io.IOException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java.io.OutputStream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Demo0902 {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throws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IOException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 Auto-generated method stub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定义要输出文件的路径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path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"d:"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File.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separator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"test"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File.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separator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"demo.txt"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File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File(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path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此时由于目录不存在，所以文件不能够输出，那么应该首先创建目录</a:t>
            </a:r>
          </a:p>
          <a:p>
            <a:pPr lvl="2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if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(!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.getParentFile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().exists()) { 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文件目录不存在</a:t>
            </a:r>
          </a:p>
          <a:p>
            <a:pPr lvl="2"/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.getParentFile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().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mkdirs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(); 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创建目录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应该使用</a:t>
            </a:r>
            <a:r>
              <a:rPr lang="en-US" altLang="zh-CN" sz="1000" dirty="0" err="1">
                <a:solidFill>
                  <a:srgbClr val="3F7F5F"/>
                </a:solidFill>
                <a:latin typeface="Consolas"/>
              </a:rPr>
              <a:t>OutputStream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和其子类进行对象的实例化，此时目录存在，文件还不存在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OutputStream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output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FileOutputStream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file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字节输出流需要使用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byte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类型，需要将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String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类对象变为字节数组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str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"This is a </a:t>
            </a:r>
            <a:r>
              <a:rPr lang="en-US" altLang="zh-CN" sz="1000" dirty="0" err="1">
                <a:solidFill>
                  <a:srgbClr val="2A00FF"/>
                </a:solidFill>
                <a:latin typeface="Consolas"/>
              </a:rPr>
              <a:t>OutputStream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 demo!</a:t>
            </a:r>
            <a:r>
              <a:rPr lang="zh-CN" altLang="en-US" sz="1000" dirty="0">
                <a:solidFill>
                  <a:srgbClr val="2A00FF"/>
                </a:solidFill>
                <a:latin typeface="Consolas"/>
              </a:rPr>
              <a:t>字节数组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2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byte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data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[] =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str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.getBytes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(); 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将字符串变为字节数组</a:t>
            </a:r>
          </a:p>
          <a:p>
            <a:pPr lvl="2"/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output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.write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data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); 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输出内容</a:t>
            </a:r>
          </a:p>
          <a:p>
            <a:pPr lvl="2"/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output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.close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(); 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资源操作的最后一定要进行关闭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  <a:endParaRPr lang="zh-CN" altLang="en-US" sz="1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6331644" y="3651870"/>
            <a:ext cx="2145035" cy="134900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2223262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7063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）字节输入流（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InputStream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类是所有字节输入流的基类。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类常用的方法如表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9.2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所示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671564"/>
              </p:ext>
            </p:extLst>
          </p:nvPr>
        </p:nvGraphicFramePr>
        <p:xfrm>
          <a:off x="1865312" y="1923678"/>
          <a:ext cx="5413375" cy="18536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8670"/>
                <a:gridCol w="2162175"/>
                <a:gridCol w="2462530"/>
              </a:tblGrid>
              <a:tr h="2534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序号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方法名称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方法描述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void close() throws IOException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关闭此输入流并释放与该流关联的所有系统资源。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int read(byte[] b) throws IOException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从输入流读取下一个数据字节。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int read(byte[] b) throws IOException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从输入流中读取一定数量的字节并将其存储在缓冲区数组</a:t>
                      </a:r>
                      <a:r>
                        <a:rPr lang="en-US" sz="1050" kern="100">
                          <a:effectLst/>
                        </a:rPr>
                        <a:t> b </a:t>
                      </a:r>
                      <a:r>
                        <a:rPr lang="zh-CN" sz="1050" kern="100">
                          <a:effectLst/>
                        </a:rPr>
                        <a:t>中。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int read(byte[] b, int off, int len) throws IOException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将输入流中最多</a:t>
                      </a:r>
                      <a:r>
                        <a:rPr lang="en-US" sz="1050" kern="100">
                          <a:effectLst/>
                        </a:rPr>
                        <a:t> len </a:t>
                      </a:r>
                      <a:r>
                        <a:rPr lang="zh-CN" sz="1050" kern="100">
                          <a:effectLst/>
                        </a:rPr>
                        <a:t>个数据字节读入字节数组。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5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public long skip(long n) throws IOException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跳过和放弃此输入流中的</a:t>
                      </a:r>
                      <a:r>
                        <a:rPr lang="en-US" sz="1050" kern="100" dirty="0">
                          <a:effectLst/>
                        </a:rPr>
                        <a:t> n </a:t>
                      </a:r>
                      <a:r>
                        <a:rPr lang="zh-CN" sz="1050" kern="100" dirty="0">
                          <a:effectLst/>
                        </a:rPr>
                        <a:t>个数据字节。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9139525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Write Your Title Here"/>
</p:tagLst>
</file>

<file path=ppt/theme/theme1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9118</TotalTime>
  <Words>2218</Words>
  <Application>Microsoft Office PowerPoint</Application>
  <PresentationFormat>全屏显示(16:9)</PresentationFormat>
  <Paragraphs>301</Paragraphs>
  <Slides>19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Office 主题</vt:lpstr>
      <vt:lpstr>Microsoft Visio 绘图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keywords>www.tukuppt.com</cp:keywords>
  <cp:lastModifiedBy>lenovo</cp:lastModifiedBy>
  <cp:revision>364</cp:revision>
  <dcterms:created xsi:type="dcterms:W3CDTF">2015-12-11T17:46:00Z</dcterms:created>
  <dcterms:modified xsi:type="dcterms:W3CDTF">2025-05-06T04:13:35Z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893E0E0BC76640EC9A4C7D086C614A96</vt:lpwstr>
  </property>
</Properties>
</file>