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983" r:id="rId2"/>
    <p:sldId id="984" r:id="rId3"/>
    <p:sldId id="917" r:id="rId4"/>
    <p:sldId id="985" r:id="rId5"/>
    <p:sldId id="986" r:id="rId6"/>
    <p:sldId id="987" r:id="rId7"/>
    <p:sldId id="988" r:id="rId8"/>
    <p:sldId id="989" r:id="rId9"/>
    <p:sldId id="990" r:id="rId10"/>
    <p:sldId id="991" r:id="rId11"/>
    <p:sldId id="992" r:id="rId12"/>
    <p:sldId id="993" r:id="rId13"/>
    <p:sldId id="994" r:id="rId14"/>
    <p:sldId id="995" r:id="rId15"/>
    <p:sldId id="996" r:id="rId16"/>
    <p:sldId id="997" r:id="rId17"/>
    <p:sldId id="998" r:id="rId18"/>
    <p:sldId id="999" r:id="rId19"/>
    <p:sldId id="1000" r:id="rId20"/>
    <p:sldId id="1001" r:id="rId21"/>
    <p:sldId id="1002" r:id="rId22"/>
  </p:sldIdLst>
  <p:sldSz cx="9144000" cy="5143500" type="screen16x9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" name="作者" initials="A" lastIdx="0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B3D7"/>
    <a:srgbClr val="003366"/>
    <a:srgbClr val="005DA2"/>
    <a:srgbClr val="DCDAE3"/>
    <a:srgbClr val="584B3F"/>
    <a:srgbClr val="404040"/>
    <a:srgbClr val="76675D"/>
    <a:srgbClr val="9C7F7B"/>
    <a:srgbClr val="AB8C62"/>
    <a:srgbClr val="3434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95" autoAdjust="0"/>
    <p:restoredTop sz="94660" autoAdjust="0"/>
  </p:normalViewPr>
  <p:slideViewPr>
    <p:cSldViewPr>
      <p:cViewPr>
        <p:scale>
          <a:sx n="150" d="100"/>
          <a:sy n="150" d="100"/>
        </p:scale>
        <p:origin x="-642" y="318"/>
      </p:cViewPr>
      <p:guideLst>
        <p:guide orient="horz" pos="1631"/>
        <p:guide pos="30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99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2025-06-14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0906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2025-06-14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9088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2025-06-14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2025-06-14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2025-06-14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2025-06-14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2025-06-14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advClick="0" advTm="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ChangeArrowheads="1"/>
          </p:cNvSpPr>
          <p:nvPr userDrawn="1"/>
        </p:nvSpPr>
        <p:spPr bwMode="auto">
          <a:xfrm>
            <a:off x="0" y="0"/>
            <a:ext cx="9144000" cy="628650"/>
          </a:xfrm>
          <a:prstGeom prst="rect">
            <a:avLst/>
          </a:prstGeom>
          <a:solidFill>
            <a:srgbClr val="0085C8"/>
          </a:solidFill>
          <a:ln w="12700" algn="ctr">
            <a:noFill/>
            <a:miter lim="800000"/>
          </a:ln>
          <a:effectLst/>
        </p:spPr>
        <p:txBody>
          <a:bodyPr wrap="none" anchor="ctr"/>
          <a:lstStyle/>
          <a:p>
            <a:endParaRPr lang="zh-CN" altLang="en-US" sz="1300"/>
          </a:p>
        </p:txBody>
      </p:sp>
      <p:grpSp>
        <p:nvGrpSpPr>
          <p:cNvPr id="3" name="组合 3"/>
          <p:cNvGrpSpPr/>
          <p:nvPr userDrawn="1"/>
        </p:nvGrpSpPr>
        <p:grpSpPr>
          <a:xfrm>
            <a:off x="3" y="4940621"/>
            <a:ext cx="9143999" cy="548636"/>
            <a:chOff x="1" y="2947547"/>
            <a:chExt cx="9143999" cy="2827685"/>
          </a:xfrm>
        </p:grpSpPr>
        <p:sp>
          <p:nvSpPr>
            <p:cNvPr id="5" name="任意多边形 4"/>
            <p:cNvSpPr/>
            <p:nvPr/>
          </p:nvSpPr>
          <p:spPr>
            <a:xfrm>
              <a:off x="1" y="2947547"/>
              <a:ext cx="9143999" cy="2297356"/>
            </a:xfrm>
            <a:custGeom>
              <a:avLst/>
              <a:gdLst>
                <a:gd name="connsiteX0" fmla="*/ 9143999 w 9143999"/>
                <a:gd name="connsiteY0" fmla="*/ 0 h 2051818"/>
                <a:gd name="connsiteX1" fmla="*/ 9143999 w 9143999"/>
                <a:gd name="connsiteY1" fmla="*/ 2051818 h 2051818"/>
                <a:gd name="connsiteX2" fmla="*/ 0 w 9143999"/>
                <a:gd name="connsiteY2" fmla="*/ 2051818 h 2051818"/>
                <a:gd name="connsiteX3" fmla="*/ 0 w 9143999"/>
                <a:gd name="connsiteY3" fmla="*/ 1204077 h 2051818"/>
                <a:gd name="connsiteX4" fmla="*/ 6027 w 9143999"/>
                <a:gd name="connsiteY4" fmla="*/ 1207403 h 2051818"/>
                <a:gd name="connsiteX5" fmla="*/ 7674511 w 9143999"/>
                <a:gd name="connsiteY5" fmla="*/ 718908 h 2051818"/>
                <a:gd name="connsiteX6" fmla="*/ 9044856 w 9143999"/>
                <a:gd name="connsiteY6" fmla="*/ 57555 h 2051818"/>
                <a:gd name="connsiteX7" fmla="*/ 9143999 w 9143999"/>
                <a:gd name="connsiteY7" fmla="*/ 0 h 2051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43999" h="2051818">
                  <a:moveTo>
                    <a:pt x="9143999" y="0"/>
                  </a:moveTo>
                  <a:lnTo>
                    <a:pt x="9143999" y="2051818"/>
                  </a:lnTo>
                  <a:lnTo>
                    <a:pt x="0" y="2051818"/>
                  </a:lnTo>
                  <a:lnTo>
                    <a:pt x="0" y="1204077"/>
                  </a:lnTo>
                  <a:lnTo>
                    <a:pt x="6027" y="1207403"/>
                  </a:lnTo>
                  <a:cubicBezTo>
                    <a:pt x="2066505" y="2238985"/>
                    <a:pt x="5621740" y="1499327"/>
                    <a:pt x="7674511" y="718908"/>
                  </a:cubicBezTo>
                  <a:cubicBezTo>
                    <a:pt x="8085065" y="562824"/>
                    <a:pt x="8552064" y="336225"/>
                    <a:pt x="9044856" y="57555"/>
                  </a:cubicBezTo>
                  <a:lnTo>
                    <a:pt x="9143999" y="0"/>
                  </a:lnTo>
                  <a:close/>
                </a:path>
              </a:pathLst>
            </a:custGeom>
            <a:gradFill>
              <a:gsLst>
                <a:gs pos="0">
                  <a:srgbClr val="0178E9">
                    <a:alpha val="60000"/>
                  </a:srgbClr>
                </a:gs>
                <a:gs pos="100000">
                  <a:srgbClr val="0178E9">
                    <a:alpha val="8000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" y="3559995"/>
              <a:ext cx="9143999" cy="2215237"/>
            </a:xfrm>
            <a:custGeom>
              <a:avLst/>
              <a:gdLst>
                <a:gd name="connsiteX0" fmla="*/ 9143999 w 9143999"/>
                <a:gd name="connsiteY0" fmla="*/ 0 h 3478011"/>
                <a:gd name="connsiteX1" fmla="*/ 9143999 w 9143999"/>
                <a:gd name="connsiteY1" fmla="*/ 1393716 h 3478011"/>
                <a:gd name="connsiteX2" fmla="*/ 9143999 w 9143999"/>
                <a:gd name="connsiteY2" fmla="*/ 1513865 h 3478011"/>
                <a:gd name="connsiteX3" fmla="*/ 9143999 w 9143999"/>
                <a:gd name="connsiteY3" fmla="*/ 3478011 h 3478011"/>
                <a:gd name="connsiteX4" fmla="*/ 0 w 9143999"/>
                <a:gd name="connsiteY4" fmla="*/ 3478011 h 3478011"/>
                <a:gd name="connsiteX5" fmla="*/ 0 w 9143999"/>
                <a:gd name="connsiteY5" fmla="*/ 1513865 h 3478011"/>
                <a:gd name="connsiteX6" fmla="*/ 0 w 9143999"/>
                <a:gd name="connsiteY6" fmla="*/ 1393716 h 3478011"/>
                <a:gd name="connsiteX7" fmla="*/ 0 w 9143999"/>
                <a:gd name="connsiteY7" fmla="*/ 846204 h 3478011"/>
                <a:gd name="connsiteX8" fmla="*/ 303379 w 9143999"/>
                <a:gd name="connsiteY8" fmla="*/ 970246 h 3478011"/>
                <a:gd name="connsiteX9" fmla="*/ 8360497 w 9143999"/>
                <a:gd name="connsiteY9" fmla="*/ 342756 h 3478011"/>
                <a:gd name="connsiteX10" fmla="*/ 8941037 w 9143999"/>
                <a:gd name="connsiteY10" fmla="*/ 98098 h 3478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43999" h="3478011">
                  <a:moveTo>
                    <a:pt x="9143999" y="0"/>
                  </a:moveTo>
                  <a:lnTo>
                    <a:pt x="9143999" y="1393716"/>
                  </a:lnTo>
                  <a:lnTo>
                    <a:pt x="9143999" y="1513865"/>
                  </a:lnTo>
                  <a:lnTo>
                    <a:pt x="9143999" y="3478011"/>
                  </a:lnTo>
                  <a:lnTo>
                    <a:pt x="0" y="3478011"/>
                  </a:lnTo>
                  <a:lnTo>
                    <a:pt x="0" y="1513865"/>
                  </a:lnTo>
                  <a:lnTo>
                    <a:pt x="0" y="1393716"/>
                  </a:lnTo>
                  <a:lnTo>
                    <a:pt x="0" y="846204"/>
                  </a:lnTo>
                  <a:lnTo>
                    <a:pt x="303379" y="970246"/>
                  </a:lnTo>
                  <a:cubicBezTo>
                    <a:pt x="2685816" y="1852356"/>
                    <a:pt x="6241504" y="1135756"/>
                    <a:pt x="8360497" y="342756"/>
                  </a:cubicBezTo>
                  <a:cubicBezTo>
                    <a:pt x="8544757" y="273800"/>
                    <a:pt x="8739002" y="191802"/>
                    <a:pt x="8941037" y="98098"/>
                  </a:cubicBezTo>
                  <a:close/>
                </a:path>
              </a:pathLst>
            </a:custGeom>
            <a:gradFill flip="none" rotWithShape="1">
              <a:gsLst>
                <a:gs pos="26000">
                  <a:schemeClr val="bg1"/>
                </a:gs>
                <a:gs pos="100000">
                  <a:srgbClr val="DFDFDF">
                    <a:lumMod val="52000"/>
                    <a:lumOff val="48000"/>
                  </a:srgbClr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5209" y="87084"/>
            <a:ext cx="822960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2000" tIns="72000" rIns="0" bIns="72000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b="0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 algn="l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pic>
        <p:nvPicPr>
          <p:cNvPr id="9" name="图片 8" descr="index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098970" y="65314"/>
            <a:ext cx="960659" cy="500744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755576" y="625398"/>
            <a:ext cx="784887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7"/>
          <p:cNvGrpSpPr/>
          <p:nvPr userDrawn="1"/>
        </p:nvGrpSpPr>
        <p:grpSpPr bwMode="auto">
          <a:xfrm>
            <a:off x="323528" y="292895"/>
            <a:ext cx="390372" cy="205979"/>
            <a:chOff x="0" y="0"/>
            <a:chExt cx="1041399" cy="549275"/>
          </a:xfrm>
        </p:grpSpPr>
        <p:sp>
          <p:nvSpPr>
            <p:cNvPr id="13" name="Freeform 16"/>
            <p:cNvSpPr/>
            <p:nvPr/>
          </p:nvSpPr>
          <p:spPr bwMode="auto">
            <a:xfrm>
              <a:off x="0" y="0"/>
              <a:ext cx="361950" cy="549275"/>
            </a:xfrm>
            <a:custGeom>
              <a:avLst/>
              <a:gdLst>
                <a:gd name="T0" fmla="*/ 4 w 400"/>
                <a:gd name="T1" fmla="*/ 92 h 608"/>
                <a:gd name="T2" fmla="*/ 96 w 400"/>
                <a:gd name="T3" fmla="*/ 0 h 608"/>
                <a:gd name="T4" fmla="*/ 400 w 400"/>
                <a:gd name="T5" fmla="*/ 304 h 608"/>
                <a:gd name="T6" fmla="*/ 96 w 400"/>
                <a:gd name="T7" fmla="*/ 608 h 608"/>
                <a:gd name="T8" fmla="*/ 0 w 400"/>
                <a:gd name="T9" fmla="*/ 512 h 608"/>
                <a:gd name="T10" fmla="*/ 212 w 400"/>
                <a:gd name="T11" fmla="*/ 300 h 608"/>
                <a:gd name="T12" fmla="*/ 4 w 400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0" h="608">
                  <a:moveTo>
                    <a:pt x="4" y="92"/>
                  </a:moveTo>
                  <a:lnTo>
                    <a:pt x="96" y="0"/>
                  </a:lnTo>
                  <a:lnTo>
                    <a:pt x="400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005D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7"/>
            <p:cNvSpPr/>
            <p:nvPr/>
          </p:nvSpPr>
          <p:spPr bwMode="auto">
            <a:xfrm>
              <a:off x="3381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6 w 399"/>
                <a:gd name="T3" fmla="*/ 0 h 608"/>
                <a:gd name="T4" fmla="*/ 399 w 399"/>
                <a:gd name="T5" fmla="*/ 304 h 608"/>
                <a:gd name="T6" fmla="*/ 96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6" y="0"/>
                  </a:lnTo>
                  <a:lnTo>
                    <a:pt x="399" y="304"/>
                  </a:lnTo>
                  <a:lnTo>
                    <a:pt x="96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3992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8"/>
            <p:cNvSpPr/>
            <p:nvPr/>
          </p:nvSpPr>
          <p:spPr bwMode="auto">
            <a:xfrm>
              <a:off x="681037" y="0"/>
              <a:ext cx="360362" cy="549275"/>
            </a:xfrm>
            <a:custGeom>
              <a:avLst/>
              <a:gdLst>
                <a:gd name="T0" fmla="*/ 4 w 399"/>
                <a:gd name="T1" fmla="*/ 92 h 608"/>
                <a:gd name="T2" fmla="*/ 95 w 399"/>
                <a:gd name="T3" fmla="*/ 0 h 608"/>
                <a:gd name="T4" fmla="*/ 399 w 399"/>
                <a:gd name="T5" fmla="*/ 304 h 608"/>
                <a:gd name="T6" fmla="*/ 95 w 399"/>
                <a:gd name="T7" fmla="*/ 608 h 608"/>
                <a:gd name="T8" fmla="*/ 0 w 399"/>
                <a:gd name="T9" fmla="*/ 512 h 608"/>
                <a:gd name="T10" fmla="*/ 212 w 399"/>
                <a:gd name="T11" fmla="*/ 300 h 608"/>
                <a:gd name="T12" fmla="*/ 4 w 399"/>
                <a:gd name="T13" fmla="*/ 92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9" h="608">
                  <a:moveTo>
                    <a:pt x="4" y="92"/>
                  </a:moveTo>
                  <a:lnTo>
                    <a:pt x="95" y="0"/>
                  </a:lnTo>
                  <a:lnTo>
                    <a:pt x="399" y="304"/>
                  </a:lnTo>
                  <a:lnTo>
                    <a:pt x="95" y="608"/>
                  </a:lnTo>
                  <a:lnTo>
                    <a:pt x="0" y="512"/>
                  </a:lnTo>
                  <a:lnTo>
                    <a:pt x="212" y="300"/>
                  </a:lnTo>
                  <a:lnTo>
                    <a:pt x="4" y="92"/>
                  </a:lnTo>
                  <a:close/>
                </a:path>
              </a:pathLst>
            </a:custGeom>
            <a:solidFill>
              <a:srgbClr val="F79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" name="TextBox 15"/>
          <p:cNvSpPr txBox="1"/>
          <p:nvPr userDrawn="1"/>
        </p:nvSpPr>
        <p:spPr>
          <a:xfrm>
            <a:off x="8100392" y="241995"/>
            <a:ext cx="6713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800" b="0" smtClean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‹#›</a:t>
            </a:fld>
            <a:r>
              <a:rPr lang="zh-CN" altLang="en-US" sz="1800" b="0" dirty="0">
                <a:solidFill>
                  <a:schemeClr val="accent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11" name="组合 10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16" name="图片 1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19" name="矩形 18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866"/>
            <a:ext cx="9144001" cy="5146366"/>
          </a:xfrm>
          <a:prstGeom prst="rect">
            <a:avLst/>
          </a:prstGeom>
        </p:spPr>
      </p:pic>
      <p:grpSp>
        <p:nvGrpSpPr>
          <p:cNvPr id="3" name="组合 2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2025-06-14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2025-06-14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2025-06-14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2025-06-14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-50056"/>
            <a:ext cx="9144000" cy="509969"/>
            <a:chOff x="0" y="-50055"/>
            <a:chExt cx="9144000" cy="39591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-50055"/>
              <a:ext cx="9144000" cy="39591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323528" y="25011"/>
              <a:ext cx="1514019" cy="295822"/>
            </a:xfrm>
            <a:prstGeom prst="rect">
              <a:avLst/>
            </a:prstGeom>
            <a:solidFill>
              <a:srgbClr val="0033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3366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860032" y="21409"/>
              <a:ext cx="4283968" cy="253220"/>
            </a:xfrm>
            <a:prstGeom prst="rect">
              <a:avLst/>
            </a:prstGeom>
            <a:solidFill>
              <a:srgbClr val="95B3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advClick="0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2025-06-14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advClick="0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2025-06-14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9144000" cy="5193556"/>
            <a:chOff x="0" y="-50056"/>
            <a:chExt cx="9144000" cy="519355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5143500"/>
            </a:xfrm>
            <a:prstGeom prst="rect">
              <a:avLst/>
            </a:prstGeom>
          </p:spPr>
        </p:pic>
        <p:grpSp>
          <p:nvGrpSpPr>
            <p:cNvPr id="9" name="组合 8"/>
            <p:cNvGrpSpPr/>
            <p:nvPr userDrawn="1"/>
          </p:nvGrpSpPr>
          <p:grpSpPr>
            <a:xfrm>
              <a:off x="0" y="-50056"/>
              <a:ext cx="9144000" cy="509969"/>
              <a:chOff x="0" y="-50055"/>
              <a:chExt cx="9144000" cy="395910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50055"/>
                <a:ext cx="9144000" cy="395910"/>
              </a:xfrm>
              <a:prstGeom prst="rect">
                <a:avLst/>
              </a:prstGeom>
            </p:spPr>
          </p:pic>
          <p:sp>
            <p:nvSpPr>
              <p:cNvPr id="11" name="矩形 10"/>
              <p:cNvSpPr/>
              <p:nvPr/>
            </p:nvSpPr>
            <p:spPr>
              <a:xfrm>
                <a:off x="323528" y="25011"/>
                <a:ext cx="1514019" cy="295822"/>
              </a:xfrm>
              <a:prstGeom prst="rect">
                <a:avLst/>
              </a:prstGeom>
              <a:solidFill>
                <a:srgbClr val="00336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003366"/>
                  </a:solidFill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4860032" y="21409"/>
                <a:ext cx="4283968" cy="253220"/>
              </a:xfrm>
              <a:prstGeom prst="rect">
                <a:avLst/>
              </a:prstGeom>
              <a:solidFill>
                <a:srgbClr val="95B3D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advClick="0" advTm="0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8" name="矩形 47"/>
          <p:cNvSpPr/>
          <p:nvPr/>
        </p:nvSpPr>
        <p:spPr>
          <a:xfrm>
            <a:off x="6719468" y="252782"/>
            <a:ext cx="2414745" cy="1177235"/>
          </a:xfrm>
          <a:prstGeom prst="rect">
            <a:avLst/>
          </a:prstGeom>
        </p:spPr>
        <p:txBody>
          <a:bodyPr wrap="none" lIns="68571" tIns="34285" rIns="68571" bIns="34285">
            <a:spAutoFit/>
          </a:bodyPr>
          <a:lstStyle/>
          <a:p>
            <a:pPr algn="r"/>
            <a:r>
              <a:rPr lang="en-US" altLang="zh-CN" sz="72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2024</a:t>
            </a:r>
            <a:endParaRPr lang="en-US" altLang="zh-CN" sz="72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11760" y="1717637"/>
            <a:ext cx="6732240" cy="1934233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平行四边形 13"/>
          <p:cNvSpPr/>
          <p:nvPr/>
        </p:nvSpPr>
        <p:spPr>
          <a:xfrm>
            <a:off x="-633060" y="1667695"/>
            <a:ext cx="4073415" cy="2366272"/>
          </a:xfrm>
          <a:prstGeom prst="parallelogram">
            <a:avLst/>
          </a:prstGeom>
          <a:blipFill dpi="0" rotWithShape="0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>
          <a:xfrm>
            <a:off x="3558114" y="2994070"/>
            <a:ext cx="5566410" cy="7298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35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网络编程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5"/>
          <p:cNvCxnSpPr>
            <a:cxnSpLocks noChangeShapeType="1"/>
          </p:cNvCxnSpPr>
          <p:nvPr/>
        </p:nvCxnSpPr>
        <p:spPr bwMode="auto">
          <a:xfrm flipH="1">
            <a:off x="3642241" y="3075806"/>
            <a:ext cx="5491972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6" name="文本框 75"/>
          <p:cNvSpPr txBox="1"/>
          <p:nvPr/>
        </p:nvSpPr>
        <p:spPr>
          <a:xfrm>
            <a:off x="3440703" y="3817952"/>
            <a:ext cx="2098593" cy="2768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b="1" dirty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主讲</a:t>
            </a:r>
            <a:r>
              <a:rPr lang="zh-CN" altLang="en-US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：任焕海</a:t>
            </a:r>
            <a:endParaRPr lang="en-US" altLang="zh-CN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89960" y="1830070"/>
            <a:ext cx="5692140" cy="1246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ts val="45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Java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程序设计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ts val="4500"/>
              </a:lnSpc>
            </a:pP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实用教程</a:t>
            </a:r>
            <a:endParaRPr 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65" b="26776"/>
          <a:stretch>
            <a:fillRect/>
          </a:stretch>
        </p:blipFill>
        <p:spPr>
          <a:xfrm>
            <a:off x="100909" y="144016"/>
            <a:ext cx="2166835" cy="555526"/>
          </a:xfrm>
          <a:prstGeom prst="rect">
            <a:avLst/>
          </a:prstGeom>
        </p:spPr>
      </p:pic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网络编程基础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1589666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TCP/IP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分层模型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虽然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两个模型在结构上有所不同，但它们的基本思想是相似的，都是为了描述和实现网络通信的不同方面，即通过分层的方式实现网络通信的功能。在实践中，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TCP/IP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模型更为常见，但在教学和理论研究中，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OSI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模型仍然具有很高的参考价值。两个模型各层之间的对应的关系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如下图所示。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2530" name="Picture 2" descr="C:\Users\lenovo\AppData\Local\Temp\ksohtml77644\wps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387" y="1995686"/>
            <a:ext cx="3705225" cy="300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335742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网络编程基础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92722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12.1.4 </a:t>
            </a:r>
            <a:r>
              <a:rPr lang="en-US" altLang="zh-CN" sz="1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InetAddress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InetAddress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类是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标准库中的一个类，位于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java.net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包中。这个类主要用于表示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地址，并提供了一系列方法来获取和操作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地址信息。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InetAddress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对象代表网络上的一个主机，它可以是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IPv4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地址也可以是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IPv6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InetAddress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类常用方法如下：</a:t>
            </a:r>
          </a:p>
          <a:p>
            <a:pPr marL="285750" indent="-28575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Arial" pitchFamily="34" charset="0"/>
              <a:buChar char="•"/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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getHostName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：返回该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InetAddress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对象所表示的主机的名称。</a:t>
            </a:r>
          </a:p>
          <a:p>
            <a:pPr marL="285750" indent="-28575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Arial" pitchFamily="34" charset="0"/>
              <a:buChar char="•"/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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getHostAddress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：返回该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InetAddress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对象所表示的主机的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地址。</a:t>
            </a:r>
          </a:p>
          <a:p>
            <a:pPr marL="285750" indent="-28575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Arial" pitchFamily="34" charset="0"/>
              <a:buChar char="•"/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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isLoopbackAddress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：检查该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InetAddress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对象是否表示一个环回地址（如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127.0.0.1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或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::1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</a:t>
            </a:r>
          </a:p>
          <a:p>
            <a:pPr marL="285750" indent="-28575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Arial" pitchFamily="34" charset="0"/>
              <a:buChar char="•"/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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getByName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(String)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：根据提供的主机名或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地址字符串创建一个新的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InetAddress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对象。</a:t>
            </a:r>
          </a:p>
          <a:p>
            <a:pPr marL="285750" indent="-28575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  <a:buFont typeface="Arial" pitchFamily="34" charset="0"/>
              <a:buChar char="•"/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en-US" altLang="zh-CN" sz="14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getLocalHost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：返回该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InetAddress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对象所表示的主机的地址。。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89230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网络编程基础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2782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12.1.4 </a:t>
            </a:r>
            <a:r>
              <a:rPr lang="en-US" altLang="zh-CN" sz="14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InetAddress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endParaRPr lang="zh-CN" altLang="en-US" sz="14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面通过案例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12-1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来说明 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InetAddress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类的常用方法的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应用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示例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代码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如下。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ch12;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 err="1">
                <a:solidFill>
                  <a:srgbClr val="000000"/>
                </a:solidFill>
                <a:latin typeface="Consolas"/>
              </a:rPr>
              <a:t>java.net.InetAddress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Demo1201 {</a:t>
            </a:r>
          </a:p>
          <a:p>
            <a:pPr lvl="1"/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10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) </a:t>
            </a:r>
            <a:r>
              <a:rPr lang="en-US" altLang="zh-CN" sz="1000" b="1" dirty="0">
                <a:solidFill>
                  <a:srgbClr val="7F0055"/>
                </a:solidFill>
                <a:latin typeface="Consolas"/>
              </a:rPr>
              <a:t>throws</a:t>
            </a:r>
            <a:r>
              <a:rPr lang="en-US" altLang="zh-CN" sz="1000" b="1" dirty="0">
                <a:solidFill>
                  <a:srgbClr val="000000"/>
                </a:solidFill>
                <a:latin typeface="Consolas"/>
              </a:rPr>
              <a:t> Exception {</a:t>
            </a:r>
          </a:p>
          <a:p>
            <a:pPr lvl="1"/>
            <a:r>
              <a:rPr lang="en-US" altLang="zh-CN" sz="10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1000" b="1" dirty="0">
                <a:solidFill>
                  <a:srgbClr val="7F9FBF"/>
                </a:solidFill>
                <a:latin typeface="Consolas"/>
              </a:rPr>
              <a:t>TODO</a:t>
            </a:r>
            <a:r>
              <a:rPr lang="en-US" altLang="zh-CN" sz="1000" b="1" dirty="0">
                <a:solidFill>
                  <a:srgbClr val="3F7F5F"/>
                </a:solidFill>
                <a:latin typeface="Consolas"/>
              </a:rPr>
              <a:t> Auto-generated method stub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InetAddress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localAddress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InetAddress.</a:t>
            </a:r>
            <a:r>
              <a:rPr lang="en-US" altLang="zh-CN" sz="1000" i="1" dirty="0" err="1">
                <a:solidFill>
                  <a:srgbClr val="000000"/>
                </a:solidFill>
                <a:latin typeface="Consolas"/>
              </a:rPr>
              <a:t>getLocalHost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InetAddress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dirty="0" err="1">
                <a:solidFill>
                  <a:srgbClr val="6A3E3E"/>
                </a:solidFill>
                <a:latin typeface="Consolas"/>
              </a:rPr>
              <a:t>remoteAddress</a:t>
            </a:r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InetAddress.</a:t>
            </a:r>
            <a:r>
              <a:rPr lang="en-US" altLang="zh-CN" sz="1000" i="1" dirty="0" err="1">
                <a:solidFill>
                  <a:srgbClr val="000000"/>
                </a:solidFill>
                <a:latin typeface="Consolas"/>
              </a:rPr>
              <a:t>getByName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i="1" dirty="0">
                <a:solidFill>
                  <a:srgbClr val="2A00FF"/>
                </a:solidFill>
                <a:latin typeface="Consolas"/>
              </a:rPr>
              <a:t>"www.huayu.edu.cn"</a:t>
            </a:r>
            <a:r>
              <a:rPr lang="en-US" altLang="zh-CN" sz="1000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本机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IP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地址为：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localAddress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.getHostAddress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());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山东华宇工学院的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IP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地址为：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remoteAddress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.getHostAddress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());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"2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秒内是否可访问：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remoteAddress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.isReachable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(2000));</a:t>
            </a:r>
            <a:r>
              <a:rPr lang="en-US" altLang="zh-CN" sz="1000" b="1" i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1000" b="1" i="1" dirty="0">
                <a:solidFill>
                  <a:srgbClr val="3F7F5F"/>
                </a:solidFill>
                <a:latin typeface="Consolas"/>
              </a:rPr>
              <a:t>这里的时间为毫秒</a:t>
            </a:r>
          </a:p>
          <a:p>
            <a:pPr lvl="2"/>
            <a:r>
              <a:rPr lang="en-US" altLang="zh-CN" sz="10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10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2A00FF"/>
                </a:solidFill>
                <a:latin typeface="Consolas"/>
              </a:rPr>
              <a:t>山东华宇工学院的主机名为：</a:t>
            </a:r>
            <a:r>
              <a:rPr lang="en-US" altLang="zh-CN" sz="10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10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1000" b="1" i="1" dirty="0" err="1">
                <a:solidFill>
                  <a:srgbClr val="6A3E3E"/>
                </a:solidFill>
                <a:latin typeface="Consolas"/>
              </a:rPr>
              <a:t>remoteAddress</a:t>
            </a:r>
            <a:r>
              <a:rPr lang="en-US" altLang="zh-CN" sz="1000" b="1" i="1" dirty="0" err="1">
                <a:solidFill>
                  <a:srgbClr val="000000"/>
                </a:solidFill>
                <a:latin typeface="Consolas"/>
              </a:rPr>
              <a:t>.getHostName</a:t>
            </a:r>
            <a:r>
              <a:rPr lang="en-US" altLang="zh-CN" sz="1000" b="1" i="1" dirty="0">
                <a:solidFill>
                  <a:srgbClr val="000000"/>
                </a:solidFill>
                <a:latin typeface="Consolas"/>
              </a:rPr>
              <a:t>());</a:t>
            </a:r>
          </a:p>
          <a:p>
            <a:pPr lvl="1"/>
            <a:r>
              <a:rPr lang="en-US" altLang="zh-CN" sz="10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1000" dirty="0" smtClean="0">
                <a:solidFill>
                  <a:srgbClr val="000000"/>
                </a:solidFill>
                <a:latin typeface="Consolas"/>
              </a:rPr>
              <a:t>}</a:t>
            </a:r>
            <a:endParaRPr lang="en-US" altLang="zh-CN" sz="1000" dirty="0">
              <a:solidFill>
                <a:srgbClr val="000000"/>
              </a:solidFill>
              <a:latin typeface="Consola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0751" y="3507854"/>
            <a:ext cx="2842498" cy="108061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20116551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UDP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1965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UDP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User Datagram Protocol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）网络编程主要涉及使用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DatagramSocket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类来创建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UDP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套接字，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UDP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数据报通过数据报套接字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DatagramSocket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发送和接收，系统不保证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UDP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数据报一定能安全送到目的地，也不确信什么时候可以抵达；使用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DatagramPacket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类来发送和接收数据报。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UDP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是一种无连接的协议，它不保证数据报的顺序或可靠性，但通常比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更快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12.2.1 UDP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服务器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DatagramSocket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类表示用来发送和接收数据报包的套接字。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DatagramSocket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这种无连接的通常被用在允许数据部分丢失的场景，比如语音、视频等等。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UDP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服务器端实现步骤：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DatagramSocket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实例：创建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DatagramSocket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对象来监听指定的端口。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DatagramPacket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对象：创建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DatagramPacket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对象来接收来自客户端的数据。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接收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数据报：使用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DatagramSocket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receive()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方法接收数据报。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创建响应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数据报：创建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一个新的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DatagramPacket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对象来发送响应数据。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发送响应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数据报：使用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DatagramSocket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send()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方法发送响应数据报。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473651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UDP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3827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12.2.1 UDP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服务器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UDP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服务器端的实现代码如下。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ch12;</a:t>
            </a:r>
          </a:p>
          <a:p>
            <a:r>
              <a:rPr lang="en-US" altLang="zh-CN" sz="900" b="1" dirty="0" smtClean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900" b="1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java.io.IOException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java.net.DatagramPacket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java.net.DatagramSocket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900" b="1" dirty="0" smtClean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900" b="1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UDPServer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throws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IOException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DatagramSocket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u="sng" dirty="0">
                <a:solidFill>
                  <a:srgbClr val="6A3E3E"/>
                </a:solidFill>
                <a:latin typeface="Consolas"/>
              </a:rPr>
              <a:t>socket</a:t>
            </a:r>
            <a:r>
              <a:rPr lang="en-US" altLang="zh-CN" sz="900" u="sng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u="sng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u="sng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u="sng" dirty="0" err="1">
                <a:solidFill>
                  <a:srgbClr val="000000"/>
                </a:solidFill>
                <a:latin typeface="Consolas"/>
              </a:rPr>
              <a:t>DatagramSocket</a:t>
            </a:r>
            <a:r>
              <a:rPr lang="en-US" altLang="zh-CN" sz="900" b="1" u="sng" dirty="0">
                <a:solidFill>
                  <a:srgbClr val="000000"/>
                </a:solidFill>
                <a:latin typeface="Consolas"/>
              </a:rPr>
              <a:t>(8888);</a:t>
            </a:r>
          </a:p>
          <a:p>
            <a:r>
              <a:rPr lang="en-US" altLang="zh-CN" sz="900" dirty="0" smtClean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while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(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true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r>
              <a:rPr lang="zh-CN" altLang="en-US" sz="900" dirty="0">
                <a:solidFill>
                  <a:srgbClr val="000000"/>
                </a:solidFill>
                <a:latin typeface="Consolas"/>
              </a:rPr>
              <a:t>    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创建一个缓冲区来接收数据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   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byte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[]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receiveBuffer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byte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[256];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    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DatagramPacket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receivePacket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DatagramPacket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receiveBuffer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receiveBuffer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</a:t>
            </a:r>
            <a:r>
              <a:rPr lang="en-US" altLang="zh-CN" sz="900" b="1" dirty="0" err="1">
                <a:solidFill>
                  <a:srgbClr val="0000C0"/>
                </a:solidFill>
                <a:latin typeface="Consolas"/>
              </a:rPr>
              <a:t>length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zh-CN" altLang="en-US" sz="900" dirty="0" smtClean="0">
                <a:solidFill>
                  <a:srgbClr val="000000"/>
                </a:solidFill>
                <a:latin typeface="Consolas"/>
              </a:rPr>
              <a:t>    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接收数据报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   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socket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.receive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receivePacket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zh-CN" altLang="en-US" sz="900" dirty="0" smtClean="0">
                <a:solidFill>
                  <a:srgbClr val="000000"/>
                </a:solidFill>
                <a:latin typeface="Consolas"/>
              </a:rPr>
              <a:t>    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处理接收到的数据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    String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receivedMessage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String(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receivePacket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.getData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(), 0,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receivePacket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.getLength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());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    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9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9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900" b="1" i="1" dirty="0">
                <a:solidFill>
                  <a:srgbClr val="2A00FF"/>
                </a:solidFill>
                <a:latin typeface="Consolas"/>
              </a:rPr>
              <a:t>接收信息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9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900" b="1" i="1" dirty="0" err="1">
                <a:solidFill>
                  <a:srgbClr val="6A3E3E"/>
                </a:solidFill>
                <a:latin typeface="Consolas"/>
              </a:rPr>
              <a:t>receivedMessage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zh-CN" altLang="en-US" sz="900" dirty="0" smtClean="0">
                <a:solidFill>
                  <a:srgbClr val="000000"/>
                </a:solidFill>
                <a:latin typeface="Consolas"/>
              </a:rPr>
              <a:t>    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创建响应数据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   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byte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[]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sendData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= (</a:t>
            </a:r>
            <a:r>
              <a:rPr lang="en-US" altLang="zh-CN" sz="9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900" b="1" dirty="0">
                <a:solidFill>
                  <a:srgbClr val="2A00FF"/>
                </a:solidFill>
                <a:latin typeface="Consolas"/>
              </a:rPr>
              <a:t>你好，客户端！</a:t>
            </a:r>
            <a:r>
              <a:rPr lang="en-US" altLang="zh-CN" sz="9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).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getBytes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    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DatagramPacket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sendPacket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DatagramPacket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sendData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sendData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</a:t>
            </a:r>
            <a:r>
              <a:rPr lang="en-US" altLang="zh-CN" sz="900" b="1" dirty="0" err="1">
                <a:solidFill>
                  <a:srgbClr val="0000C0"/>
                </a:solidFill>
                <a:latin typeface="Consolas"/>
              </a:rPr>
              <a:t>length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,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           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receivePacket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.getAddress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(),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receivePacket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.getPort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());</a:t>
            </a:r>
          </a:p>
          <a:p>
            <a:r>
              <a:rPr lang="zh-CN" altLang="en-US" sz="900" dirty="0" smtClean="0">
                <a:solidFill>
                  <a:srgbClr val="000000"/>
                </a:solidFill>
                <a:latin typeface="Consolas"/>
              </a:rPr>
              <a:t>    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发送响应数据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   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socket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.send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sendPacket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</a:t>
            </a:r>
            <a:r>
              <a:rPr lang="en-US" altLang="zh-CN" sz="900" dirty="0" err="1">
                <a:solidFill>
                  <a:srgbClr val="3F7F5F"/>
                </a:solidFill>
                <a:latin typeface="Consolas"/>
              </a:rPr>
              <a:t>socket.close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();</a:t>
            </a:r>
          </a:p>
          <a:p>
            <a:r>
              <a:rPr lang="zh-CN" altLang="en-US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zh-CN" altLang="en-US" sz="900" dirty="0">
                <a:solidFill>
                  <a:srgbClr val="000000"/>
                </a:solidFill>
                <a:latin typeface="Consolas"/>
              </a:rPr>
              <a:t>    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900" dirty="0" smtClean="0">
                <a:solidFill>
                  <a:srgbClr val="000000"/>
                </a:solidFill>
                <a:latin typeface="Consolas"/>
              </a:rPr>
              <a:t>}</a:t>
            </a:r>
            <a:endParaRPr lang="en-US" altLang="zh-CN" sz="900" dirty="0">
              <a:solidFill>
                <a:srgbClr val="000000"/>
              </a:solidFill>
              <a:latin typeface="Consola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385577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UDP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1534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12.2.2 UDP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客户端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UDP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客户端的实现步骤如下。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DatagramSocket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实例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DatagramSocket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创建请求数据报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DatagramPacket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对象来发送请求数据。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发送请求数据报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DatagramSocket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send()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方法发送请求数据报。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创建响应数据报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DatagramPacket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对象来接收响应数据。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接收响应数据报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DatagramSocket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receive()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方法接收响应数据报。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372124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UDP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5212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12.2.2 UDP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客户端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UDP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客户端实现代码如下。</a:t>
            </a:r>
          </a:p>
          <a:p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ch12;</a:t>
            </a:r>
          </a:p>
          <a:p>
            <a:r>
              <a:rPr lang="en-US" altLang="zh-CN" sz="900" b="1" dirty="0" smtClean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900" b="1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java.io.IOException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java.net.DatagramPacket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java.net.DatagramSocket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java.net.InetAddress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900" b="1" dirty="0" smtClean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900" b="1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UDPClient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throws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IOException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DatagramSocket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dirty="0">
                <a:solidFill>
                  <a:srgbClr val="6A3E3E"/>
                </a:solidFill>
                <a:latin typeface="Consolas"/>
              </a:rPr>
              <a:t>socket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DatagramSocket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r>
              <a:rPr lang="zh-CN" altLang="en-US" sz="900" dirty="0" smtClean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创建请求数据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byte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[]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requestBuffer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= (</a:t>
            </a:r>
            <a:r>
              <a:rPr lang="en-US" altLang="zh-CN" sz="9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900" b="1" dirty="0">
                <a:solidFill>
                  <a:srgbClr val="2A00FF"/>
                </a:solidFill>
                <a:latin typeface="Consolas"/>
              </a:rPr>
              <a:t>你好</a:t>
            </a:r>
            <a:r>
              <a:rPr lang="en-US" altLang="zh-CN" sz="900" b="1" dirty="0">
                <a:solidFill>
                  <a:srgbClr val="2A00FF"/>
                </a:solidFill>
                <a:latin typeface="Consolas"/>
              </a:rPr>
              <a:t>, </a:t>
            </a:r>
            <a:r>
              <a:rPr lang="zh-CN" altLang="en-US" sz="900" b="1" dirty="0">
                <a:solidFill>
                  <a:srgbClr val="2A00FF"/>
                </a:solidFill>
                <a:latin typeface="Consolas"/>
              </a:rPr>
              <a:t>服务器端！</a:t>
            </a:r>
            <a:r>
              <a:rPr lang="en-US" altLang="zh-CN" sz="9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).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getBytes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InetAddress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serverAddress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InetAddress.</a:t>
            </a:r>
            <a:r>
              <a:rPr lang="en-US" altLang="zh-CN" sz="900" i="1" dirty="0" err="1">
                <a:solidFill>
                  <a:srgbClr val="000000"/>
                </a:solidFill>
                <a:latin typeface="Consolas"/>
              </a:rPr>
              <a:t>getByName</a:t>
            </a:r>
            <a:r>
              <a:rPr lang="en-US" altLang="zh-CN" sz="900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900" i="1" dirty="0" err="1">
                <a:solidFill>
                  <a:srgbClr val="2A00FF"/>
                </a:solidFill>
                <a:latin typeface="Consolas"/>
              </a:rPr>
              <a:t>localhost</a:t>
            </a:r>
            <a:r>
              <a:rPr lang="en-US" altLang="zh-CN" sz="900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900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DatagramPacket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requestPacket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DatagramPacket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requestBuffer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requestBuffer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</a:t>
            </a:r>
            <a:r>
              <a:rPr lang="en-US" altLang="zh-CN" sz="900" b="1" dirty="0" err="1">
                <a:solidFill>
                  <a:srgbClr val="0000C0"/>
                </a:solidFill>
                <a:latin typeface="Consolas"/>
              </a:rPr>
              <a:t>length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,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       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serverAddress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, 8888);</a:t>
            </a:r>
          </a:p>
          <a:p>
            <a:r>
              <a:rPr lang="zh-CN" altLang="en-US" sz="900" dirty="0" smtClean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发送请求数据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socket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.send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requestPacket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zh-CN" altLang="en-US" sz="900" dirty="0" smtClean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创建缓冲区来接收响应数据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byte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[]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responseBuffer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byte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[256];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DatagramPacket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responsePacket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DatagramPacket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responseBuffer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responseBuffer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</a:t>
            </a:r>
            <a:r>
              <a:rPr lang="en-US" altLang="zh-CN" sz="900" b="1" dirty="0" err="1">
                <a:solidFill>
                  <a:srgbClr val="0000C0"/>
                </a:solidFill>
                <a:latin typeface="Consolas"/>
              </a:rPr>
              <a:t>length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zh-CN" altLang="en-US" sz="900" dirty="0" smtClean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接收响应数据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socket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.receive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responsePacket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zh-CN" altLang="en-US" sz="900" dirty="0" smtClean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处理响应数据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String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responseMessage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String(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responsePacket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.getData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(), 0,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responsePacket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.getLength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());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9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9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900" b="1" i="1" dirty="0">
                <a:solidFill>
                  <a:srgbClr val="2A00FF"/>
                </a:solidFill>
                <a:latin typeface="Consolas"/>
              </a:rPr>
              <a:t>响应消息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9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900" b="1" i="1" dirty="0" err="1">
                <a:solidFill>
                  <a:srgbClr val="6A3E3E"/>
                </a:solidFill>
                <a:latin typeface="Consolas"/>
              </a:rPr>
              <a:t>responseMessage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zh-CN" altLang="en-US" sz="900" dirty="0" smtClean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关闭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socket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socket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.close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r>
              <a:rPr lang="zh-CN" altLang="en-US" sz="900" dirty="0">
                <a:solidFill>
                  <a:srgbClr val="000000"/>
                </a:solidFill>
                <a:latin typeface="Consolas"/>
              </a:rPr>
              <a:t>    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900" dirty="0" smtClean="0">
                <a:solidFill>
                  <a:srgbClr val="000000"/>
                </a:solidFill>
                <a:latin typeface="Consolas"/>
              </a:rPr>
              <a:t>}</a:t>
            </a:r>
            <a:endParaRPr lang="en-US" altLang="zh-CN" sz="900" dirty="0">
              <a:solidFill>
                <a:srgbClr val="000000"/>
              </a:solidFill>
              <a:latin typeface="Consola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195532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.2 UDP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5212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12.2.2 UDP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客户端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UDP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客户端实现代码如下。</a:t>
            </a:r>
          </a:p>
          <a:p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ch12;</a:t>
            </a:r>
          </a:p>
          <a:p>
            <a:r>
              <a:rPr lang="en-US" altLang="zh-CN" sz="900" b="1" dirty="0" smtClean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900" b="1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java.io.IOException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java.net.DatagramPacket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java.net.DatagramSocket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java.net.InetAddress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r>
              <a:rPr lang="en-US" altLang="zh-CN" sz="900" b="1" dirty="0" smtClean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900" b="1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UDPClient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throws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IOException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DatagramSocket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dirty="0">
                <a:solidFill>
                  <a:srgbClr val="6A3E3E"/>
                </a:solidFill>
                <a:latin typeface="Consolas"/>
              </a:rPr>
              <a:t>socket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DatagramSocket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r>
              <a:rPr lang="zh-CN" altLang="en-US" sz="900" dirty="0" smtClean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创建请求数据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byte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[]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requestBuffer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= (</a:t>
            </a:r>
            <a:r>
              <a:rPr lang="en-US" altLang="zh-CN" sz="9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900" b="1" dirty="0">
                <a:solidFill>
                  <a:srgbClr val="2A00FF"/>
                </a:solidFill>
                <a:latin typeface="Consolas"/>
              </a:rPr>
              <a:t>你好</a:t>
            </a:r>
            <a:r>
              <a:rPr lang="en-US" altLang="zh-CN" sz="900" b="1" dirty="0">
                <a:solidFill>
                  <a:srgbClr val="2A00FF"/>
                </a:solidFill>
                <a:latin typeface="Consolas"/>
              </a:rPr>
              <a:t>, </a:t>
            </a:r>
            <a:r>
              <a:rPr lang="zh-CN" altLang="en-US" sz="900" b="1" dirty="0">
                <a:solidFill>
                  <a:srgbClr val="2A00FF"/>
                </a:solidFill>
                <a:latin typeface="Consolas"/>
              </a:rPr>
              <a:t>服务器端！</a:t>
            </a:r>
            <a:r>
              <a:rPr lang="en-US" altLang="zh-CN" sz="900" b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).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getBytes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InetAddress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serverAddress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InetAddress.</a:t>
            </a:r>
            <a:r>
              <a:rPr lang="en-US" altLang="zh-CN" sz="900" i="1" dirty="0" err="1">
                <a:solidFill>
                  <a:srgbClr val="000000"/>
                </a:solidFill>
                <a:latin typeface="Consolas"/>
              </a:rPr>
              <a:t>getByName</a:t>
            </a:r>
            <a:r>
              <a:rPr lang="en-US" altLang="zh-CN" sz="900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900" i="1" dirty="0" err="1">
                <a:solidFill>
                  <a:srgbClr val="2A00FF"/>
                </a:solidFill>
                <a:latin typeface="Consolas"/>
              </a:rPr>
              <a:t>localhost</a:t>
            </a:r>
            <a:r>
              <a:rPr lang="en-US" altLang="zh-CN" sz="900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900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DatagramPacket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requestPacket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DatagramPacket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requestBuffer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requestBuffer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</a:t>
            </a:r>
            <a:r>
              <a:rPr lang="en-US" altLang="zh-CN" sz="900" b="1" dirty="0" err="1">
                <a:solidFill>
                  <a:srgbClr val="0000C0"/>
                </a:solidFill>
                <a:latin typeface="Consolas"/>
              </a:rPr>
              <a:t>length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,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       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serverAddress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, 8888);</a:t>
            </a:r>
          </a:p>
          <a:p>
            <a:r>
              <a:rPr lang="zh-CN" altLang="en-US" sz="900" dirty="0" smtClean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发送请求数据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socket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.send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requestPacket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zh-CN" altLang="en-US" sz="900" dirty="0" smtClean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创建缓冲区来接收响应数据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byte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[]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responseBuffer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byte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[256];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DatagramPacket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responsePacket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DatagramPacket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responseBuffer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responseBuffer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</a:t>
            </a:r>
            <a:r>
              <a:rPr lang="en-US" altLang="zh-CN" sz="900" b="1" dirty="0" err="1">
                <a:solidFill>
                  <a:srgbClr val="0000C0"/>
                </a:solidFill>
                <a:latin typeface="Consolas"/>
              </a:rPr>
              <a:t>length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zh-CN" altLang="en-US" sz="900" dirty="0" smtClean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接收响应数据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socket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.receive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responsePacket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zh-CN" altLang="en-US" sz="900" dirty="0" smtClean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处理响应数据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String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responseMessage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String(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responsePacket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.getData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(), 0,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responsePacket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.getLength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());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9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9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900" b="1" i="1" dirty="0">
                <a:solidFill>
                  <a:srgbClr val="2A00FF"/>
                </a:solidFill>
                <a:latin typeface="Consolas"/>
              </a:rPr>
              <a:t>响应消息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9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900" b="1" i="1" dirty="0" err="1">
                <a:solidFill>
                  <a:srgbClr val="6A3E3E"/>
                </a:solidFill>
                <a:latin typeface="Consolas"/>
              </a:rPr>
              <a:t>responseMessage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r>
              <a:rPr lang="zh-CN" altLang="en-US" sz="900" dirty="0" smtClean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关闭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socket</a:t>
            </a:r>
          </a:p>
          <a:p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      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socket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.close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r>
              <a:rPr lang="zh-CN" altLang="en-US" sz="900" dirty="0">
                <a:solidFill>
                  <a:srgbClr val="000000"/>
                </a:solidFill>
                <a:latin typeface="Consolas"/>
              </a:rPr>
              <a:t>    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r>
              <a:rPr lang="en-US" altLang="zh-CN" sz="900" dirty="0" smtClean="0">
                <a:solidFill>
                  <a:srgbClr val="000000"/>
                </a:solidFill>
                <a:latin typeface="Consolas"/>
              </a:rPr>
              <a:t>}</a:t>
            </a:r>
            <a:endParaRPr lang="en-US" altLang="zh-CN" sz="900" dirty="0">
              <a:solidFill>
                <a:srgbClr val="000000"/>
              </a:solidFill>
              <a:latin typeface="Consolas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26197"/>
          <a:stretch>
            <a:fillRect/>
          </a:stretch>
        </p:blipFill>
        <p:spPr>
          <a:xfrm>
            <a:off x="4788024" y="627534"/>
            <a:ext cx="1997312" cy="769589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r="24928"/>
          <a:stretch>
            <a:fillRect/>
          </a:stretch>
        </p:blipFill>
        <p:spPr>
          <a:xfrm>
            <a:off x="6948264" y="627534"/>
            <a:ext cx="2016224" cy="769589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9" name="TextBox 8"/>
          <p:cNvSpPr txBox="1"/>
          <p:nvPr/>
        </p:nvSpPr>
        <p:spPr>
          <a:xfrm>
            <a:off x="4788024" y="1491630"/>
            <a:ext cx="4176464" cy="11695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在上面代码编写时，要注意以下几点：</a:t>
            </a:r>
          </a:p>
          <a:p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端口号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：在上面的例子中，服务器监听端口</a:t>
            </a:r>
            <a:r>
              <a:rPr lang="en-US" altLang="zh-CN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8888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，客户端也发送到这个端口。请根据实际情况调整端口号。</a:t>
            </a:r>
          </a:p>
          <a:p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异常处理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：以上代码中没有处理所有可能发生的异常，实际应用中应增加适当的异常处理逻辑。</a:t>
            </a:r>
          </a:p>
          <a:p>
            <a:r>
              <a:rPr lang="zh-CN" altLang="en-US" sz="1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资源释放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：在客户端的示例中，使用完毕后关闭</a:t>
            </a:r>
            <a:r>
              <a:rPr lang="en-US" altLang="zh-CN" sz="10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DatagramSocket</a:t>
            </a:r>
            <a:r>
              <a:rPr lang="zh-CN" altLang="en-US" sz="10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是非常重要的，以避免资源泄露</a:t>
            </a:r>
            <a:r>
              <a:rPr lang="zh-CN" altLang="en-US" sz="10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0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3626627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.3 TCP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23780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Transmission Control Protocol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）网络编程涉及使用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ServerSocket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类来创建服务器端的监听套接字，以及使用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Socket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类来创建客户端的连接套接字。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是一种面向连接的协议，它保证了数据的可靠传输，并且按序发送和接收数据。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下面是一个简单的例子，展示如何使用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进行基于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的网络编程，包括服务器端和客户端的实现。</a:t>
            </a: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12.3.1 TCP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服务器端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服务器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端的实现步骤如下。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ServerSocket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对象：创建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ServerSocket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对象来监听指定的端口。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等待客户端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连接：使用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accept()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方法等待客户端的连接请求。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处理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连接：在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连接建立之后，可以使用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OutputStream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来读取和写入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104097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.3 TCP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7063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12.3.1 TCP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服务器端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服务器端的代码实现如下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60375" y="1275606"/>
            <a:ext cx="8360097" cy="5355312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lvl="0"/>
            <a:r>
              <a:rPr lang="en-US" altLang="zh-CN" sz="900" b="1" dirty="0" smtClean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900" b="1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ch12;</a:t>
            </a:r>
          </a:p>
          <a:p>
            <a:pPr lvl="0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java.io.*;</a:t>
            </a:r>
          </a:p>
          <a:p>
            <a:pPr lvl="0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java.net.ServerSocket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0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java.net.Socket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0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TCPServer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pPr lvl="1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1"/>
            <a:r>
              <a:rPr lang="en-US" altLang="zh-CN" sz="9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6A3E3E"/>
                </a:solidFill>
                <a:latin typeface="Consolas"/>
              </a:rPr>
              <a:t>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= 6666; </a:t>
            </a:r>
            <a:r>
              <a:rPr lang="en-US" altLang="zh-CN" sz="9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b="1" dirty="0">
                <a:solidFill>
                  <a:srgbClr val="3F7F5F"/>
                </a:solidFill>
                <a:latin typeface="Consolas"/>
              </a:rPr>
              <a:t>监听的端口号</a:t>
            </a:r>
          </a:p>
          <a:p>
            <a:pPr lvl="1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try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(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ServerSocket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serverSocket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ServerSocket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dirty="0">
                <a:solidFill>
                  <a:srgbClr val="6A3E3E"/>
                </a:solidFill>
                <a:latin typeface="Consolas"/>
              </a:rPr>
              <a:t>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)) {</a:t>
            </a:r>
          </a:p>
          <a:p>
            <a:pPr lvl="1"/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9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9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900" b="1" i="1" dirty="0">
                <a:solidFill>
                  <a:srgbClr val="2A00FF"/>
                </a:solidFill>
                <a:latin typeface="Consolas"/>
              </a:rPr>
              <a:t>服务器已启动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, </a:t>
            </a:r>
            <a:r>
              <a:rPr lang="zh-CN" altLang="en-US" sz="900" b="1" i="1" dirty="0">
                <a:solidFill>
                  <a:srgbClr val="2A00FF"/>
                </a:solidFill>
                <a:latin typeface="Consolas"/>
              </a:rPr>
              <a:t>监听端口为： 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9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900" b="1" i="1" dirty="0">
                <a:solidFill>
                  <a:srgbClr val="6A3E3E"/>
                </a:solidFill>
                <a:latin typeface="Consolas"/>
              </a:rPr>
              <a:t>port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en-US" altLang="zh-CN" sz="900" dirty="0" err="1">
                <a:solidFill>
                  <a:srgbClr val="3F7F5F"/>
                </a:solidFill>
                <a:latin typeface="Consolas"/>
              </a:rPr>
              <a:t>serverSocket.accept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()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方法等待客户端连接</a:t>
            </a:r>
          </a:p>
          <a:p>
            <a:pPr lvl="1"/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Socket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clientSocket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serverSocket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.accept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1"/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9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9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900" b="1" i="1" dirty="0">
                <a:solidFill>
                  <a:srgbClr val="2A00FF"/>
                </a:solidFill>
                <a:latin typeface="Consolas"/>
              </a:rPr>
              <a:t>客户端已连接！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获取输入流</a:t>
            </a:r>
          </a:p>
          <a:p>
            <a:pPr lvl="1"/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BufferedReader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dirty="0">
                <a:solidFill>
                  <a:srgbClr val="6A3E3E"/>
                </a:solidFill>
                <a:latin typeface="Consolas"/>
              </a:rPr>
              <a:t>in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BufferedReader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InputStreamReader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clientSocket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.getInputStream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()));</a:t>
            </a:r>
          </a:p>
          <a:p>
            <a:pPr lvl="1"/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获取输出流</a:t>
            </a:r>
          </a:p>
          <a:p>
            <a:pPr lvl="1"/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PrintWriter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dirty="0">
                <a:solidFill>
                  <a:srgbClr val="6A3E3E"/>
                </a:solidFill>
                <a:latin typeface="Consolas"/>
              </a:rPr>
              <a:t>out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PrintWriter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clientSocket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.getOutputStream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(),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true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读取客户端发送的</a:t>
            </a:r>
            <a:r>
              <a:rPr lang="zh-CN" altLang="en-US" sz="900" dirty="0" smtClean="0">
                <a:solidFill>
                  <a:srgbClr val="3F7F5F"/>
                </a:solidFill>
                <a:latin typeface="Consolas"/>
              </a:rPr>
              <a:t>消息</a:t>
            </a:r>
            <a:endParaRPr lang="en-US" altLang="zh-CN" sz="900" dirty="0" smtClean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 smtClean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 smtClean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 smtClean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 smtClean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 smtClean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 smtClean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 smtClean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>
              <a:solidFill>
                <a:srgbClr val="3F7F5F"/>
              </a:solidFill>
              <a:latin typeface="Consolas"/>
            </a:endParaRPr>
          </a:p>
          <a:p>
            <a:pPr lvl="1"/>
            <a:endParaRPr lang="en-US" altLang="zh-CN" sz="900" dirty="0" smtClean="0">
              <a:solidFill>
                <a:srgbClr val="3F7F5F"/>
              </a:solidFill>
              <a:latin typeface="Consolas"/>
            </a:endParaRPr>
          </a:p>
          <a:p>
            <a:pPr lvl="1"/>
            <a:endParaRPr lang="zh-CN" altLang="en-US" sz="900" dirty="0">
              <a:solidFill>
                <a:srgbClr val="3F7F5F"/>
              </a:solidFill>
              <a:latin typeface="Consolas"/>
            </a:endParaRPr>
          </a:p>
          <a:p>
            <a:pPr lvl="1"/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inputLine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1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while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((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inputLine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in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.readLine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()) !=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null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2"/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9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9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900" b="1" i="1" dirty="0">
                <a:solidFill>
                  <a:srgbClr val="2A00FF"/>
                </a:solidFill>
                <a:latin typeface="Consolas"/>
              </a:rPr>
              <a:t>接收客户端数据为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9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900" b="1" i="1" dirty="0" err="1">
                <a:solidFill>
                  <a:srgbClr val="6A3E3E"/>
                </a:solidFill>
                <a:latin typeface="Consolas"/>
              </a:rPr>
              <a:t>inputLine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if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inputLine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.equalsIgnoreCase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dirty="0">
                <a:solidFill>
                  <a:srgbClr val="2A00FF"/>
                </a:solidFill>
                <a:latin typeface="Consolas"/>
              </a:rPr>
              <a:t>"bye"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)) {</a:t>
            </a:r>
          </a:p>
          <a:p>
            <a:pPr lvl="2"/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9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9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900" b="1" i="1" dirty="0">
                <a:solidFill>
                  <a:srgbClr val="2A00FF"/>
                </a:solidFill>
                <a:latin typeface="Consolas"/>
              </a:rPr>
              <a:t>客户端已退出！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break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1"/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1"/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回复客户端</a:t>
            </a:r>
          </a:p>
          <a:p>
            <a:pPr lvl="1"/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out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dirty="0">
                <a:solidFill>
                  <a:srgbClr val="2A00FF"/>
                </a:solidFill>
                <a:latin typeface="Consolas"/>
              </a:rPr>
              <a:t>"Echo: "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inputLine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1"/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1"/>
            <a:endParaRPr lang="zh-CN" altLang="en-US" sz="900" dirty="0">
              <a:solidFill>
                <a:prstClr val="black"/>
              </a:solidFill>
              <a:latin typeface="Consolas"/>
            </a:endParaRPr>
          </a:p>
          <a:p>
            <a:pPr lvl="1"/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关闭资源</a:t>
            </a:r>
          </a:p>
          <a:p>
            <a:pPr lvl="1"/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in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.close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1"/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out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.close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1"/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clientSocket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.close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1"/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}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catch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(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IOException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2"/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900" b="1" i="1" dirty="0" err="1">
                <a:solidFill>
                  <a:srgbClr val="0000C0"/>
                </a:solidFill>
                <a:latin typeface="Consolas"/>
              </a:rPr>
              <a:t>err</a:t>
            </a:r>
            <a:r>
              <a:rPr lang="en-US" altLang="zh-CN" sz="9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"Server error: "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900" b="1" i="1" dirty="0" err="1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900" b="1" i="1" dirty="0" err="1">
                <a:solidFill>
                  <a:srgbClr val="000000"/>
                </a:solidFill>
                <a:latin typeface="Consolas"/>
              </a:rPr>
              <a:t>.getMessage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());</a:t>
            </a:r>
          </a:p>
          <a:p>
            <a:pPr lvl="2"/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.printStackTrace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1"/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1"/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0"/>
            <a:r>
              <a:rPr lang="en-US" altLang="zh-CN" sz="900" dirty="0" smtClean="0">
                <a:solidFill>
                  <a:srgbClr val="000000"/>
                </a:solidFill>
                <a:latin typeface="Consolas"/>
              </a:rPr>
              <a:t>}</a:t>
            </a:r>
            <a:endParaRPr lang="en-US" altLang="zh-CN" sz="900" dirty="0">
              <a:solidFill>
                <a:srgbClr val="000000"/>
              </a:solidFill>
              <a:latin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113754415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网络编程基础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7764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今，计算机网络成为了这个时代的必须品，无论是应用在生产中的工业互联网，还是人们生活、学习中的日常网络，似乎都离不开计算机网络。计算机网络是通过传输介质、交换路由设备和网络协议，把分散在全世界的计算机等设备互联起来，实现数据传输和资源共享。简单来说，网络编程就是通过程序使网络中的两个或的多个网络设备（计算机、智能手机等）之间进行相互通信。网络设备之间相互通信过程，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如下图所示。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Java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语言对网络编程提供了丰富的接口和方法的支持，在讲述网络编程前，先共同了解一下计算机网络的相关基础知识，也就是网络编程的三要素：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地址、端口号、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协议。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7410" name="Picture 2" descr="C:\Users\lenovo\AppData\Local\Temp\ksohtml77644\wps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812" y="2499742"/>
            <a:ext cx="5286375" cy="1104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426093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.3 TCP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119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12.3.1 TCP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客户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客户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端的实现步骤如下。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Socket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创建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一个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Socket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对象并连接到服务器的指定端口。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发送数据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OutputStream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发送数据到服务器。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接收数据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	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lang="en-US" altLang="zh-CN" sz="14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InputStream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从服务器接收数据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435773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.3 TCP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70634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12.3.1 TCP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客户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客户端的实现代码如下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95536" y="1275606"/>
            <a:ext cx="8352928" cy="5170646"/>
          </a:xfrm>
          <a:prstGeom prst="rect">
            <a:avLst/>
          </a:prstGeom>
          <a:noFill/>
        </p:spPr>
        <p:txBody>
          <a:bodyPr wrap="square" numCol="2" rtlCol="0">
            <a:spAutoFit/>
          </a:bodyPr>
          <a:lstStyle/>
          <a:p>
            <a:pPr lvl="0"/>
            <a:r>
              <a:rPr lang="en-US" altLang="zh-CN" sz="900" b="1" dirty="0" smtClean="0">
                <a:solidFill>
                  <a:srgbClr val="7F0055"/>
                </a:solidFill>
                <a:latin typeface="Consolas"/>
              </a:rPr>
              <a:t>package</a:t>
            </a:r>
            <a:r>
              <a:rPr lang="en-US" altLang="zh-CN" sz="900" b="1" dirty="0" smtClean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ch12;</a:t>
            </a:r>
          </a:p>
          <a:p>
            <a:pPr lvl="0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java.io.*;</a:t>
            </a:r>
          </a:p>
          <a:p>
            <a:pPr lvl="0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import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java.net.Socket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0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class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TCPClient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{</a:t>
            </a:r>
          </a:p>
          <a:p>
            <a:pPr lvl="1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public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static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void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main(String[]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args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1"/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serverName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900" dirty="0" err="1">
                <a:solidFill>
                  <a:srgbClr val="2A00FF"/>
                </a:solidFill>
                <a:latin typeface="Consolas"/>
              </a:rPr>
              <a:t>localhost</a:t>
            </a:r>
            <a:r>
              <a:rPr lang="en-US" altLang="zh-CN" sz="900" dirty="0">
                <a:solidFill>
                  <a:srgbClr val="2A00FF"/>
                </a:solidFill>
                <a:latin typeface="Consolas"/>
              </a:rPr>
              <a:t>"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;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服务器的主机名或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IP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地址</a:t>
            </a:r>
          </a:p>
          <a:p>
            <a:pPr lvl="1"/>
            <a:r>
              <a:rPr lang="en-US" altLang="zh-CN" sz="900" b="1" dirty="0" err="1">
                <a:solidFill>
                  <a:srgbClr val="7F0055"/>
                </a:solidFill>
                <a:latin typeface="Consolas"/>
              </a:rPr>
              <a:t>int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6A3E3E"/>
                </a:solidFill>
                <a:latin typeface="Consolas"/>
              </a:rPr>
              <a:t>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= 6666; </a:t>
            </a:r>
            <a:r>
              <a:rPr lang="en-US" altLang="zh-CN" sz="900" b="1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b="1" dirty="0">
                <a:solidFill>
                  <a:srgbClr val="3F7F5F"/>
                </a:solidFill>
                <a:latin typeface="Consolas"/>
              </a:rPr>
              <a:t>服务器监听的端口号</a:t>
            </a:r>
          </a:p>
          <a:p>
            <a:pPr lvl="1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try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(Socket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socket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Socket(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serverName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, </a:t>
            </a:r>
            <a:r>
              <a:rPr lang="en-US" altLang="zh-CN" sz="900" b="1" dirty="0">
                <a:solidFill>
                  <a:srgbClr val="6A3E3E"/>
                </a:solidFill>
                <a:latin typeface="Consolas"/>
              </a:rPr>
              <a:t>port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)) {</a:t>
            </a:r>
          </a:p>
          <a:p>
            <a:pPr lvl="2"/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9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9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900" b="1" i="1" dirty="0">
                <a:solidFill>
                  <a:srgbClr val="2A00FF"/>
                </a:solidFill>
                <a:latin typeface="Consolas"/>
              </a:rPr>
              <a:t>连接服务器为：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9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900" b="1" i="1" dirty="0" err="1">
                <a:solidFill>
                  <a:srgbClr val="6A3E3E"/>
                </a:solidFill>
                <a:latin typeface="Consolas"/>
              </a:rPr>
              <a:t>serverName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":"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900" b="1" i="1" dirty="0">
                <a:solidFill>
                  <a:srgbClr val="6A3E3E"/>
                </a:solidFill>
                <a:latin typeface="Consolas"/>
              </a:rPr>
              <a:t>port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获取输出流</a:t>
            </a:r>
          </a:p>
          <a:p>
            <a:pPr lvl="2"/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PrintWriter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dirty="0">
                <a:solidFill>
                  <a:srgbClr val="6A3E3E"/>
                </a:solidFill>
                <a:latin typeface="Consolas"/>
              </a:rPr>
              <a:t>out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PrintWriter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socket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.getOutputStream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(),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true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2"/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获取输入流</a:t>
            </a:r>
          </a:p>
          <a:p>
            <a:pPr lvl="2"/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BufferedReader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dirty="0">
                <a:solidFill>
                  <a:srgbClr val="6A3E3E"/>
                </a:solidFill>
                <a:latin typeface="Consolas"/>
              </a:rPr>
              <a:t>in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BufferedReader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InputStreamReader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socket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.getInputStream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()));</a:t>
            </a:r>
          </a:p>
          <a:p>
            <a:pPr lvl="2"/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BufferedReader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stdIn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BufferedReader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new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InputStreamReader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(System.</a:t>
            </a:r>
            <a:r>
              <a:rPr lang="en-US" altLang="zh-CN" sz="900" b="1" i="1" dirty="0">
                <a:solidFill>
                  <a:srgbClr val="0000C0"/>
                </a:solidFill>
                <a:latin typeface="Consolas"/>
              </a:rPr>
              <a:t>in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));</a:t>
            </a:r>
          </a:p>
          <a:p>
            <a:pPr lvl="2"/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读取用户输入并发送到服务器</a:t>
            </a:r>
          </a:p>
          <a:p>
            <a:pPr lvl="2"/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userInput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2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while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((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userInput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stdIn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.readLine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()) !=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null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3"/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out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userInput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);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发送数据</a:t>
            </a:r>
          </a:p>
          <a:p>
            <a:pPr lvl="3"/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String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serverResponse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 = </a:t>
            </a:r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in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.readLine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(); </a:t>
            </a:r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 smtClean="0">
                <a:solidFill>
                  <a:srgbClr val="3F7F5F"/>
                </a:solidFill>
                <a:latin typeface="Consolas"/>
              </a:rPr>
              <a:t>接收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数据</a:t>
            </a:r>
          </a:p>
          <a:p>
            <a:pPr lvl="3"/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900" b="1" i="1" dirty="0" err="1">
                <a:solidFill>
                  <a:srgbClr val="0000C0"/>
                </a:solidFill>
                <a:latin typeface="Consolas"/>
              </a:rPr>
              <a:t>out</a:t>
            </a:r>
            <a:r>
              <a:rPr lang="en-US" altLang="zh-CN" sz="9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"</a:t>
            </a:r>
            <a:r>
              <a:rPr lang="zh-CN" altLang="en-US" sz="900" b="1" i="1" dirty="0">
                <a:solidFill>
                  <a:srgbClr val="2A00FF"/>
                </a:solidFill>
                <a:latin typeface="Consolas"/>
              </a:rPr>
              <a:t>服务器回复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: "</a:t>
            </a:r>
            <a:r>
              <a:rPr lang="zh-CN" altLang="en-US" sz="900" b="1" i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+ </a:t>
            </a:r>
            <a:r>
              <a:rPr lang="en-US" altLang="zh-CN" sz="900" b="1" i="1" dirty="0" err="1">
                <a:solidFill>
                  <a:srgbClr val="6A3E3E"/>
                </a:solidFill>
                <a:latin typeface="Consolas"/>
              </a:rPr>
              <a:t>serverResponse</a:t>
            </a:r>
            <a:r>
              <a:rPr lang="en-US" altLang="zh-CN" sz="900" b="1" i="1" dirty="0" smtClean="0">
                <a:solidFill>
                  <a:srgbClr val="000000"/>
                </a:solidFill>
                <a:latin typeface="Consolas"/>
              </a:rPr>
              <a:t>);</a:t>
            </a:r>
          </a:p>
          <a:p>
            <a:pPr lvl="3"/>
            <a:endParaRPr lang="en-US" altLang="zh-CN" sz="900" b="1" i="1" dirty="0">
              <a:solidFill>
                <a:srgbClr val="000000"/>
              </a:solidFill>
              <a:latin typeface="Consolas"/>
            </a:endParaRPr>
          </a:p>
          <a:p>
            <a:pPr lvl="3"/>
            <a:endParaRPr lang="en-US" altLang="zh-CN" sz="900" b="1" i="1" dirty="0" smtClean="0">
              <a:solidFill>
                <a:srgbClr val="000000"/>
              </a:solidFill>
              <a:latin typeface="Consolas"/>
            </a:endParaRPr>
          </a:p>
          <a:p>
            <a:pPr lvl="3"/>
            <a:endParaRPr lang="en-US" altLang="zh-CN" sz="900" b="1" i="1" dirty="0">
              <a:solidFill>
                <a:srgbClr val="000000"/>
              </a:solidFill>
              <a:latin typeface="Consolas"/>
            </a:endParaRPr>
          </a:p>
          <a:p>
            <a:pPr lvl="3"/>
            <a:endParaRPr lang="en-US" altLang="zh-CN" sz="900" b="1" i="1" dirty="0" smtClean="0">
              <a:solidFill>
                <a:srgbClr val="000000"/>
              </a:solidFill>
              <a:latin typeface="Consolas"/>
            </a:endParaRPr>
          </a:p>
          <a:p>
            <a:pPr lvl="3"/>
            <a:endParaRPr lang="en-US" altLang="zh-CN" sz="900" b="1" i="1" dirty="0">
              <a:solidFill>
                <a:srgbClr val="000000"/>
              </a:solidFill>
              <a:latin typeface="Consolas"/>
            </a:endParaRPr>
          </a:p>
          <a:p>
            <a:pPr lvl="3"/>
            <a:endParaRPr lang="en-US" altLang="zh-CN" sz="900" b="1" i="1" dirty="0" smtClean="0">
              <a:solidFill>
                <a:srgbClr val="000000"/>
              </a:solidFill>
              <a:latin typeface="Consolas"/>
            </a:endParaRPr>
          </a:p>
          <a:p>
            <a:pPr lvl="3"/>
            <a:endParaRPr lang="en-US" altLang="zh-CN" sz="900" b="1" i="1" dirty="0">
              <a:solidFill>
                <a:srgbClr val="000000"/>
              </a:solidFill>
              <a:latin typeface="Consolas"/>
            </a:endParaRPr>
          </a:p>
          <a:p>
            <a:pPr lvl="3"/>
            <a:endParaRPr lang="en-US" altLang="zh-CN" sz="900" b="1" i="1" dirty="0" smtClean="0">
              <a:solidFill>
                <a:srgbClr val="000000"/>
              </a:solidFill>
              <a:latin typeface="Consolas"/>
            </a:endParaRPr>
          </a:p>
          <a:p>
            <a:pPr lvl="3"/>
            <a:endParaRPr lang="en-US" altLang="zh-CN" sz="900" b="1" i="1" dirty="0">
              <a:solidFill>
                <a:srgbClr val="000000"/>
              </a:solidFill>
              <a:latin typeface="Consolas"/>
            </a:endParaRPr>
          </a:p>
          <a:p>
            <a:pPr lvl="3"/>
            <a:endParaRPr lang="en-US" altLang="zh-CN" sz="900" b="1" i="1" dirty="0" smtClean="0">
              <a:solidFill>
                <a:srgbClr val="000000"/>
              </a:solidFill>
              <a:latin typeface="Consolas"/>
            </a:endParaRPr>
          </a:p>
          <a:p>
            <a:pPr lvl="3"/>
            <a:endParaRPr lang="en-US" altLang="zh-CN" sz="900" b="1" i="1" dirty="0">
              <a:solidFill>
                <a:srgbClr val="000000"/>
              </a:solidFill>
              <a:latin typeface="Consolas"/>
            </a:endParaRPr>
          </a:p>
          <a:p>
            <a:pPr lvl="3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if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(</a:t>
            </a:r>
            <a:r>
              <a:rPr lang="en-US" altLang="zh-CN" sz="900" b="1" dirty="0" err="1">
                <a:solidFill>
                  <a:srgbClr val="6A3E3E"/>
                </a:solidFill>
                <a:latin typeface="Consolas"/>
              </a:rPr>
              <a:t>userInput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.equalsIgnoreCase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dirty="0">
                <a:solidFill>
                  <a:srgbClr val="2A00FF"/>
                </a:solidFill>
                <a:latin typeface="Consolas"/>
              </a:rPr>
              <a:t>"bye"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)) {</a:t>
            </a:r>
          </a:p>
          <a:p>
            <a:pPr lvl="3"/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break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;</a:t>
            </a:r>
          </a:p>
          <a:p>
            <a:pPr lvl="2"/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2"/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2"/>
            <a:r>
              <a:rPr lang="en-US" altLang="zh-CN" sz="900" dirty="0">
                <a:solidFill>
                  <a:srgbClr val="3F7F5F"/>
                </a:solidFill>
                <a:latin typeface="Consolas"/>
              </a:rPr>
              <a:t>// </a:t>
            </a:r>
            <a:r>
              <a:rPr lang="zh-CN" altLang="en-US" sz="900" dirty="0">
                <a:solidFill>
                  <a:srgbClr val="3F7F5F"/>
                </a:solidFill>
                <a:latin typeface="Consolas"/>
              </a:rPr>
              <a:t>关闭资源</a:t>
            </a:r>
          </a:p>
          <a:p>
            <a:pPr lvl="2"/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out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.close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in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.close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stdIn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.close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} </a:t>
            </a:r>
            <a:r>
              <a:rPr lang="en-US" altLang="zh-CN" sz="900" b="1" dirty="0">
                <a:solidFill>
                  <a:srgbClr val="7F0055"/>
                </a:solidFill>
                <a:latin typeface="Consolas"/>
              </a:rPr>
              <a:t>catch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(</a:t>
            </a:r>
            <a:r>
              <a:rPr lang="en-US" altLang="zh-CN" sz="900" b="1" dirty="0" err="1">
                <a:solidFill>
                  <a:srgbClr val="000000"/>
                </a:solidFill>
                <a:latin typeface="Consolas"/>
              </a:rPr>
              <a:t>IOException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 </a:t>
            </a:r>
            <a:r>
              <a:rPr lang="en-US" altLang="zh-CN" sz="900" b="1" dirty="0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900" b="1" dirty="0">
                <a:solidFill>
                  <a:srgbClr val="000000"/>
                </a:solidFill>
                <a:latin typeface="Consolas"/>
              </a:rPr>
              <a:t>) {</a:t>
            </a:r>
          </a:p>
          <a:p>
            <a:pPr lvl="3"/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System.</a:t>
            </a:r>
            <a:r>
              <a:rPr lang="en-US" altLang="zh-CN" sz="900" b="1" i="1" dirty="0" err="1">
                <a:solidFill>
                  <a:srgbClr val="0000C0"/>
                </a:solidFill>
                <a:latin typeface="Consolas"/>
              </a:rPr>
              <a:t>err</a:t>
            </a:r>
            <a:r>
              <a:rPr lang="en-US" altLang="zh-CN" sz="900" b="1" i="1" dirty="0" err="1">
                <a:solidFill>
                  <a:srgbClr val="000000"/>
                </a:solidFill>
                <a:latin typeface="Consolas"/>
              </a:rPr>
              <a:t>.println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(</a:t>
            </a:r>
            <a:r>
              <a:rPr lang="en-US" altLang="zh-CN" sz="900" b="1" i="1" dirty="0">
                <a:solidFill>
                  <a:srgbClr val="2A00FF"/>
                </a:solidFill>
                <a:latin typeface="Consolas"/>
              </a:rPr>
              <a:t>"Client error: "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 + </a:t>
            </a:r>
            <a:r>
              <a:rPr lang="en-US" altLang="zh-CN" sz="900" b="1" i="1" dirty="0" err="1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900" b="1" i="1" dirty="0" err="1">
                <a:solidFill>
                  <a:srgbClr val="000000"/>
                </a:solidFill>
                <a:latin typeface="Consolas"/>
              </a:rPr>
              <a:t>.getMessage</a:t>
            </a:r>
            <a:r>
              <a:rPr lang="en-US" altLang="zh-CN" sz="900" b="1" i="1" dirty="0">
                <a:solidFill>
                  <a:srgbClr val="000000"/>
                </a:solidFill>
                <a:latin typeface="Consolas"/>
              </a:rPr>
              <a:t>());</a:t>
            </a:r>
          </a:p>
          <a:p>
            <a:pPr lvl="3"/>
            <a:r>
              <a:rPr lang="en-US" altLang="zh-CN" sz="900" dirty="0" err="1">
                <a:solidFill>
                  <a:srgbClr val="6A3E3E"/>
                </a:solidFill>
                <a:latin typeface="Consolas"/>
              </a:rPr>
              <a:t>e</a:t>
            </a:r>
            <a:r>
              <a:rPr lang="en-US" altLang="zh-CN" sz="900" dirty="0" err="1">
                <a:solidFill>
                  <a:srgbClr val="000000"/>
                </a:solidFill>
                <a:latin typeface="Consolas"/>
              </a:rPr>
              <a:t>.printStackTrace</a:t>
            </a:r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();</a:t>
            </a:r>
          </a:p>
          <a:p>
            <a:pPr lvl="2"/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1"/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pPr lvl="0"/>
            <a:r>
              <a:rPr lang="en-US" altLang="zh-CN" sz="900" dirty="0">
                <a:solidFill>
                  <a:srgbClr val="000000"/>
                </a:solidFill>
                <a:latin typeface="Consolas"/>
              </a:rPr>
              <a:t>}</a:t>
            </a:r>
          </a:p>
          <a:p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l="2" r="24576"/>
          <a:stretch>
            <a:fillRect/>
          </a:stretch>
        </p:blipFill>
        <p:spPr>
          <a:xfrm>
            <a:off x="5724128" y="3077294"/>
            <a:ext cx="1602081" cy="864096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2" r="20770"/>
          <a:stretch>
            <a:fillRect/>
          </a:stretch>
        </p:blipFill>
        <p:spPr>
          <a:xfrm>
            <a:off x="7380312" y="3075806"/>
            <a:ext cx="1569480" cy="864096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9" name="TextBox 8"/>
          <p:cNvSpPr txBox="1"/>
          <p:nvPr/>
        </p:nvSpPr>
        <p:spPr>
          <a:xfrm>
            <a:off x="5580112" y="4011910"/>
            <a:ext cx="336968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在上面代码编写时，要注意以下几点：</a:t>
            </a:r>
          </a:p>
          <a:p>
            <a:r>
              <a:rPr lang="zh-CN" altLang="en-US" sz="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异常处理</a:t>
            </a:r>
            <a:r>
              <a:rPr lang="zh-CN" altLang="en-US" sz="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：在上述代码中，使用了</a:t>
            </a:r>
            <a:r>
              <a:rPr lang="en-US" altLang="zh-CN" sz="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try-with-resources</a:t>
            </a:r>
            <a:r>
              <a:rPr lang="zh-CN" altLang="en-US" sz="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语句来自动关闭资源，减少手动关闭资源的工作量。此外，还需要处理可能出现的</a:t>
            </a:r>
            <a:r>
              <a:rPr lang="en-US" altLang="zh-CN" sz="800" b="1" dirty="0" err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IOException</a:t>
            </a:r>
            <a:r>
              <a:rPr lang="zh-CN" altLang="en-US" sz="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r>
              <a:rPr lang="zh-CN" altLang="en-US" sz="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端口号</a:t>
            </a:r>
            <a:r>
              <a:rPr lang="zh-CN" altLang="en-US" sz="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：确保服务器端和客户端使用的端口号相同。</a:t>
            </a:r>
          </a:p>
          <a:p>
            <a:r>
              <a:rPr lang="zh-CN" altLang="en-US" sz="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退出条件</a:t>
            </a:r>
            <a:r>
              <a:rPr lang="zh-CN" altLang="en-US" sz="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：在本例中，当客户端输入“</a:t>
            </a:r>
            <a:r>
              <a:rPr lang="en-US" altLang="zh-CN" sz="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bye</a:t>
            </a:r>
            <a:r>
              <a:rPr lang="zh-CN" altLang="en-US" sz="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”时，服务器和客户端都会结束对话。你可以根据需要更改这个退出条件。</a:t>
            </a:r>
          </a:p>
          <a:p>
            <a:r>
              <a:rPr lang="zh-CN" altLang="en-US" sz="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安全性</a:t>
            </a:r>
            <a:r>
              <a:rPr lang="zh-CN" altLang="en-US" sz="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：在生产环境中，应考虑使用安全套接字层（</a:t>
            </a:r>
            <a:r>
              <a:rPr lang="en-US" altLang="zh-CN" sz="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SSL/TLS</a:t>
            </a:r>
            <a:r>
              <a:rPr lang="zh-CN" altLang="en-US" sz="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）来保护数据传输的安全性。</a:t>
            </a:r>
          </a:p>
          <a:p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3900539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网络编程基础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3150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12.1.1 IP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lvl="0"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网络中的计算机等网络设备要想正常通讯，就必须为每一台设备指定一个标识号，来标识数据发送的计算机和数据接收的计算机。在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TCP/IP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协议中，这个标识号就是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地址，它可以唯一的标识一台计算机，通过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地址就可以连接到指定的计算机。目前，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地址又分为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IPv4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IPv6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两个版本，下面分别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介绍。</a:t>
            </a:r>
            <a:endParaRPr lang="en-US" altLang="zh-CN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IPv4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IPv4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就是指国际协议版本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，也称为互联网通信协议第四版，是目前被广泛部署的一个版本。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IPv4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地址是由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个字节）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构成，分为网络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ID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和主机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ID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地址根据网络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ID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的不同分为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种类型，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类地址、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类地址、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类地址、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类地址和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类地址，下面对这几类地址进行简要的介绍。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地址：一个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地址由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字节的网络地址和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字节主机地址组成，网络地址的最高位必须是“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0”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 地址范围从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1.0.0.0 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127.255.255.255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地址：一个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地址由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个字节的网络地址和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个字节的主机地址组成，网络地址的最高位必须是“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10”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，地址范围从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128.0.0.0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191.255.255.255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网络编程基础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3150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IPv4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地址： 一个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地址由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字节的网络地址和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字节的主机地址组成，网络地址的最高位必须是“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110”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。范围从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192.0.0.0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223.255.255.255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类地址用于多点广播（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Multicast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 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地址第一个字节以“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1110”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开始，它是一个专门保留的地址。它并不指向特定的网络，目前这一类地址被用在多点广播（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Multicast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）中。多点广播地址用来一次寻址一组计算机，它标识共享同一协议的一组计算机。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224.0.0.0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239.255.255.255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用于多点广播 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类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 以“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11110”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开始，为将来使用保留。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240.0.0.0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255.255.255.254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altLang="zh-CN" sz="1400" b="1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 IPv6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IPv6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是互联网协议的第六版，它是为替代当前广泛使用的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IPv4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而设计的。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IPv4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使用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位地址，可以提供大约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43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亿个唯一的地址。然而，随着互联网设备数量的急剧增长，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IPv4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地址空间已经几乎耗尽。因此，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IPv6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被开发出来以解决这一问题，它使用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128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位地址，提供了几乎无限的地址空间。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IPv6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地址通常表示为八组由四个十六进制数字组成的字符串，每组之间用冒号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(:)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分隔。例如：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2001:0db8:85a3:0000:0000:8a2e:0370:7334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63916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网络编程基础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308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12.1.2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端口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‌计算机端口可以分为三大类：公认端口、注册端口、动态和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私有端口。‌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‌公认端口：端口号从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1023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，这些端口紧密绑定于一些服务，通常这些端口的通讯明确表明了某种服务的协议。例如，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80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端口实际上总是用于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通讯。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注册端口‌：端口号从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1024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49151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。这些端口松散地绑定于一些服务，意味着有许多服务可以绑定于这些端口，这些端口同样用于许多其它目的。例如，许多系统处理动态端口从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1024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左右开始。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动态端口‌：端口号从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49152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到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65535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这些端口主要用于临时分配给客户端程序，用于短暂的会话连接。例如，当你浏览网页时，浏览器会随机选择一个此范围内的端口作为源端口发起请求。这类端口不会被正式分配，因此可以自由使用而不必担心与其他服务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冲突。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50338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网络编程基础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97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12.1.2 </a:t>
            </a:r>
            <a:r>
              <a:rPr lang="zh-CN" altLang="en-US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端口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通过一台计算机访问另一台计算机，就要知道目标计算机的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地址，但要访问目标计算机上的应用程序，还需要知道每个应用程序的端口号。访问目标计算机的应用程序的流程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如下图所示。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8434" name="Picture 2" descr="C:\Users\lenovo\AppData\Local\Temp\ksohtml77644\wps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51670"/>
            <a:ext cx="4057650" cy="2552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7598353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网络编程基础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431502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12.1.3 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协议</a:t>
            </a:r>
            <a:endParaRPr lang="en-US" altLang="zh-CN" sz="1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网络协议是指在网络通信中定义的一套规则和标准，它们规定了数据传输的格式、序列以及错误检测等操作。网络协议确保了不同设备之间的有效通信，无论这些设备是在同一网络还是跨多个网络。网络协议可以按照它们在网络层次模型中的位置进行分类，其中最著名的是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OSI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参考模型和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TCP/IP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分层模型。下面分别来介绍一下这两种模型，以及它们各层的对应关系。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OSI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参考模型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OSI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Open Systems Interconnection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）模型将网络通信分解为七个不同的层，每一层都有特定的功能，并且与下一层进行交互：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物理层（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Physical Layer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）：定义了硬件接口规范，如电压、线缆、插头等，负责比特流的传输。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数据链路层（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Data Link Layer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）：负责建立和维持数据链路连接，提供节点间的可靠传输，如以太网（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Ethernet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）、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PPP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Point-to-Point Protocol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）等。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网络层（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Network Layer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）：负责将数据从源节点传送到目的节点，路径选择和路由，如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Internet Protocol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209730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网络编程基础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28176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 OSI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参考模型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传输层（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Transport Layer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）：负责端到端的通信，提供可靠的数据传输服务，如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Transmission Control Protocol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）、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UDP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User Datagram Protocol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会话层（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Session Layer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）：管理会话的建立、维护和终止，提供认证和同步机制。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表示层（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Presentation Layer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）：处理数据格式化、加密和解密等功能，以确保数据在接收方正确解释。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应用层（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Application Layer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）：为应用程序提供访问网络服务的方法，如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 err="1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HyperText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Transfer Protocol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）、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FTP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File Transfer Protocol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）、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SMTP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Simple Mail Transfer Protocol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）等。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510506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6512" y="-151229"/>
            <a:ext cx="8280920" cy="615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.1 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网络编程基础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AutoShape 2" descr="https://mmbiz.qpic.cn/mmbiz_jpg/tCgLicHv0htFWMSfZ3cPTeVW5acISWxj9O479ta9o16xibhKawEnyrkibqOZXpjqia9w8Gd2qROoepXzwZ1Hc62Khw/640?wx_fmt=jpeg&amp;tp=webp&amp;wxfrom=5&amp;wx_lazy=1&amp;wx_co=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81660" y="659677"/>
            <a:ext cx="7980680" cy="26237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en-US" altLang="zh-CN" sz="14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en-US" altLang="zh-CN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TCP/IP</a:t>
            </a:r>
            <a:r>
              <a:rPr lang="zh-CN" altLang="en-US" sz="1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分层模型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TCP/IP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Transmission Control Protocol/Internet Protocol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）模型是一种实际应用更为广泛的网络通信模型，通常分为四层：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网络接口层（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Network Access Layer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）：相当于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OSI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的物理层和数据链路层，处理网络访问。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网际层（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Internet Layer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）：对应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OSI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的网络层，主要协议是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IP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传输层（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Transport Layer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）：对应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OSI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的传输层，主要协议是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TCP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和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UDP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indent="457200">
              <a:lnSpc>
                <a:spcPct val="125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应用层（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Application Layer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）：对应</a:t>
            </a:r>
            <a:r>
              <a:rPr lang="en-US" altLang="zh-CN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OSI</a:t>
            </a:r>
            <a:r>
              <a:rPr lang="zh-CN" altLang="en-US" sz="1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的应用层、表示层和会话层，处理应用程序相关的功能</a:t>
            </a:r>
            <a:r>
              <a:rPr lang="zh-CN" altLang="en-US" sz="1400" b="1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1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6547790"/>
      </p:ext>
    </p:extLst>
  </p:cSld>
  <p:clrMapOvr>
    <a:masterClrMapping/>
  </p:clrMapOvr>
  <p:transition advClick="0" advTm="0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Write Your Title Here"/>
</p:tagLst>
</file>

<file path=ppt/theme/theme1.xml><?xml version="1.0" encoding="utf-8"?>
<a:theme xmlns:a="http://schemas.openxmlformats.org/drawingml/2006/main" name="Office 主题">
  <a:themeElements>
    <a:clrScheme name="自定义 23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5DA2"/>
      </a:accent1>
      <a:accent2>
        <a:srgbClr val="C4C7CB"/>
      </a:accent2>
      <a:accent3>
        <a:srgbClr val="7F7F7F"/>
      </a:accent3>
      <a:accent4>
        <a:srgbClr val="7F7F7F"/>
      </a:accent4>
      <a:accent5>
        <a:srgbClr val="7F7F7F"/>
      </a:accent5>
      <a:accent6>
        <a:srgbClr val="7F7F7F"/>
      </a:accent6>
      <a:hlink>
        <a:srgbClr val="17365D"/>
      </a:hlink>
      <a:folHlink>
        <a:srgbClr val="548DD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9181</TotalTime>
  <Words>3284</Words>
  <Application>Microsoft Office PowerPoint</Application>
  <PresentationFormat>全屏显示(16:9)</PresentationFormat>
  <Paragraphs>333</Paragraphs>
  <Slides>21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lenovo</cp:lastModifiedBy>
  <cp:revision>377</cp:revision>
  <dcterms:created xsi:type="dcterms:W3CDTF">2015-12-11T17:46:00Z</dcterms:created>
  <dcterms:modified xsi:type="dcterms:W3CDTF">2025-06-14T02:48:51Z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2052-11.1.0.11115</vt:lpwstr>
  </property>
  <property fmtid="{D5CDD505-2E9C-101B-9397-08002B2CF9AE}" pid="3" name="ICV">
    <vt:lpwstr>893E0E0BC76640EC9A4C7D086C614A96</vt:lpwstr>
  </property>
</Properties>
</file>