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983" r:id="rId2"/>
    <p:sldId id="917" r:id="rId3"/>
    <p:sldId id="985" r:id="rId4"/>
    <p:sldId id="984" r:id="rId5"/>
    <p:sldId id="986" r:id="rId6"/>
    <p:sldId id="987" r:id="rId7"/>
    <p:sldId id="988" r:id="rId8"/>
    <p:sldId id="989" r:id="rId9"/>
    <p:sldId id="990" r:id="rId10"/>
    <p:sldId id="991" r:id="rId11"/>
    <p:sldId id="992" r:id="rId12"/>
    <p:sldId id="993" r:id="rId13"/>
    <p:sldId id="994" r:id="rId14"/>
    <p:sldId id="995" r:id="rId15"/>
    <p:sldId id="996" r:id="rId16"/>
    <p:sldId id="997" r:id="rId17"/>
    <p:sldId id="998" r:id="rId18"/>
    <p:sldId id="999" r:id="rId19"/>
    <p:sldId id="1000" r:id="rId20"/>
    <p:sldId id="1001" r:id="rId21"/>
    <p:sldId id="1002" r:id="rId22"/>
    <p:sldId id="1003" r:id="rId23"/>
    <p:sldId id="1004" r:id="rId24"/>
    <p:sldId id="1005" r:id="rId25"/>
    <p:sldId id="1006" r:id="rId26"/>
    <p:sldId id="1007" r:id="rId27"/>
    <p:sldId id="1008" r:id="rId28"/>
    <p:sldId id="1009" r:id="rId29"/>
    <p:sldId id="1010" r:id="rId30"/>
    <p:sldId id="1011" r:id="rId31"/>
    <p:sldId id="1013" r:id="rId32"/>
    <p:sldId id="1012" r:id="rId33"/>
    <p:sldId id="1014" r:id="rId34"/>
  </p:sldIdLst>
  <p:sldSz cx="9144000" cy="5143500" type="screen16x9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作者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B3D7"/>
    <a:srgbClr val="003366"/>
    <a:srgbClr val="005DA2"/>
    <a:srgbClr val="DCDAE3"/>
    <a:srgbClr val="584B3F"/>
    <a:srgbClr val="404040"/>
    <a:srgbClr val="76675D"/>
    <a:srgbClr val="9C7F7B"/>
    <a:srgbClr val="AB8C62"/>
    <a:srgbClr val="3434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695" autoAdjust="0"/>
    <p:restoredTop sz="94660" autoAdjust="0"/>
  </p:normalViewPr>
  <p:slideViewPr>
    <p:cSldViewPr>
      <p:cViewPr>
        <p:scale>
          <a:sx n="140" d="100"/>
          <a:sy n="140" d="100"/>
        </p:scale>
        <p:origin x="-942" y="-300"/>
      </p:cViewPr>
      <p:guideLst>
        <p:guide orient="horz" pos="1631"/>
        <p:guide pos="301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99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2025-02-25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0906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2025-02-25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088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2025-02-25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2025-02-25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advClick="0" advTm="0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 userDrawn="1"/>
        </p:nvSpPr>
        <p:spPr bwMode="auto">
          <a:xfrm>
            <a:off x="0" y="0"/>
            <a:ext cx="9144000" cy="628650"/>
          </a:xfrm>
          <a:prstGeom prst="rect">
            <a:avLst/>
          </a:prstGeom>
          <a:solidFill>
            <a:srgbClr val="0085C8"/>
          </a:solidFill>
          <a:ln w="12700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sz="1300"/>
          </a:p>
        </p:txBody>
      </p:sp>
      <p:grpSp>
        <p:nvGrpSpPr>
          <p:cNvPr id="3" name="组合 3"/>
          <p:cNvGrpSpPr/>
          <p:nvPr userDrawn="1"/>
        </p:nvGrpSpPr>
        <p:grpSpPr>
          <a:xfrm>
            <a:off x="3" y="4940621"/>
            <a:ext cx="9143999" cy="548636"/>
            <a:chOff x="1" y="2947547"/>
            <a:chExt cx="9143999" cy="2827685"/>
          </a:xfrm>
        </p:grpSpPr>
        <p:sp>
          <p:nvSpPr>
            <p:cNvPr id="5" name="任意多边形 4"/>
            <p:cNvSpPr/>
            <p:nvPr/>
          </p:nvSpPr>
          <p:spPr>
            <a:xfrm>
              <a:off x="1" y="2947547"/>
              <a:ext cx="9143999" cy="2297356"/>
            </a:xfrm>
            <a:custGeom>
              <a:avLst/>
              <a:gdLst>
                <a:gd name="connsiteX0" fmla="*/ 9143999 w 9143999"/>
                <a:gd name="connsiteY0" fmla="*/ 0 h 2051818"/>
                <a:gd name="connsiteX1" fmla="*/ 9143999 w 9143999"/>
                <a:gd name="connsiteY1" fmla="*/ 2051818 h 2051818"/>
                <a:gd name="connsiteX2" fmla="*/ 0 w 9143999"/>
                <a:gd name="connsiteY2" fmla="*/ 2051818 h 2051818"/>
                <a:gd name="connsiteX3" fmla="*/ 0 w 9143999"/>
                <a:gd name="connsiteY3" fmla="*/ 1204077 h 2051818"/>
                <a:gd name="connsiteX4" fmla="*/ 6027 w 9143999"/>
                <a:gd name="connsiteY4" fmla="*/ 1207403 h 2051818"/>
                <a:gd name="connsiteX5" fmla="*/ 7674511 w 9143999"/>
                <a:gd name="connsiteY5" fmla="*/ 718908 h 2051818"/>
                <a:gd name="connsiteX6" fmla="*/ 9044856 w 9143999"/>
                <a:gd name="connsiteY6" fmla="*/ 57555 h 2051818"/>
                <a:gd name="connsiteX7" fmla="*/ 9143999 w 9143999"/>
                <a:gd name="connsiteY7" fmla="*/ 0 h 2051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43999" h="2051818">
                  <a:moveTo>
                    <a:pt x="9143999" y="0"/>
                  </a:moveTo>
                  <a:lnTo>
                    <a:pt x="9143999" y="2051818"/>
                  </a:lnTo>
                  <a:lnTo>
                    <a:pt x="0" y="2051818"/>
                  </a:lnTo>
                  <a:lnTo>
                    <a:pt x="0" y="1204077"/>
                  </a:lnTo>
                  <a:lnTo>
                    <a:pt x="6027" y="1207403"/>
                  </a:lnTo>
                  <a:cubicBezTo>
                    <a:pt x="2066505" y="2238985"/>
                    <a:pt x="5621740" y="1499327"/>
                    <a:pt x="7674511" y="718908"/>
                  </a:cubicBezTo>
                  <a:cubicBezTo>
                    <a:pt x="8085065" y="562824"/>
                    <a:pt x="8552064" y="336225"/>
                    <a:pt x="9044856" y="57555"/>
                  </a:cubicBezTo>
                  <a:lnTo>
                    <a:pt x="9143999" y="0"/>
                  </a:lnTo>
                  <a:close/>
                </a:path>
              </a:pathLst>
            </a:custGeom>
            <a:gradFill>
              <a:gsLst>
                <a:gs pos="0">
                  <a:srgbClr val="0178E9">
                    <a:alpha val="60000"/>
                  </a:srgbClr>
                </a:gs>
                <a:gs pos="100000">
                  <a:srgbClr val="0178E9">
                    <a:alpha val="8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1" y="3559995"/>
              <a:ext cx="9143999" cy="2215237"/>
            </a:xfrm>
            <a:custGeom>
              <a:avLst/>
              <a:gdLst>
                <a:gd name="connsiteX0" fmla="*/ 9143999 w 9143999"/>
                <a:gd name="connsiteY0" fmla="*/ 0 h 3478011"/>
                <a:gd name="connsiteX1" fmla="*/ 9143999 w 9143999"/>
                <a:gd name="connsiteY1" fmla="*/ 1393716 h 3478011"/>
                <a:gd name="connsiteX2" fmla="*/ 9143999 w 9143999"/>
                <a:gd name="connsiteY2" fmla="*/ 1513865 h 3478011"/>
                <a:gd name="connsiteX3" fmla="*/ 9143999 w 9143999"/>
                <a:gd name="connsiteY3" fmla="*/ 3478011 h 3478011"/>
                <a:gd name="connsiteX4" fmla="*/ 0 w 9143999"/>
                <a:gd name="connsiteY4" fmla="*/ 3478011 h 3478011"/>
                <a:gd name="connsiteX5" fmla="*/ 0 w 9143999"/>
                <a:gd name="connsiteY5" fmla="*/ 1513865 h 3478011"/>
                <a:gd name="connsiteX6" fmla="*/ 0 w 9143999"/>
                <a:gd name="connsiteY6" fmla="*/ 1393716 h 3478011"/>
                <a:gd name="connsiteX7" fmla="*/ 0 w 9143999"/>
                <a:gd name="connsiteY7" fmla="*/ 846204 h 3478011"/>
                <a:gd name="connsiteX8" fmla="*/ 303379 w 9143999"/>
                <a:gd name="connsiteY8" fmla="*/ 970246 h 3478011"/>
                <a:gd name="connsiteX9" fmla="*/ 8360497 w 9143999"/>
                <a:gd name="connsiteY9" fmla="*/ 342756 h 3478011"/>
                <a:gd name="connsiteX10" fmla="*/ 8941037 w 9143999"/>
                <a:gd name="connsiteY10" fmla="*/ 98098 h 3478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43999" h="3478011">
                  <a:moveTo>
                    <a:pt x="9143999" y="0"/>
                  </a:moveTo>
                  <a:lnTo>
                    <a:pt x="9143999" y="1393716"/>
                  </a:lnTo>
                  <a:lnTo>
                    <a:pt x="9143999" y="1513865"/>
                  </a:lnTo>
                  <a:lnTo>
                    <a:pt x="9143999" y="3478011"/>
                  </a:lnTo>
                  <a:lnTo>
                    <a:pt x="0" y="3478011"/>
                  </a:lnTo>
                  <a:lnTo>
                    <a:pt x="0" y="1513865"/>
                  </a:lnTo>
                  <a:lnTo>
                    <a:pt x="0" y="1393716"/>
                  </a:lnTo>
                  <a:lnTo>
                    <a:pt x="0" y="846204"/>
                  </a:lnTo>
                  <a:lnTo>
                    <a:pt x="303379" y="970246"/>
                  </a:lnTo>
                  <a:cubicBezTo>
                    <a:pt x="2685816" y="1852356"/>
                    <a:pt x="6241504" y="1135756"/>
                    <a:pt x="8360497" y="342756"/>
                  </a:cubicBezTo>
                  <a:cubicBezTo>
                    <a:pt x="8544757" y="273800"/>
                    <a:pt x="8739002" y="191802"/>
                    <a:pt x="8941037" y="98098"/>
                  </a:cubicBezTo>
                  <a:close/>
                </a:path>
              </a:pathLst>
            </a:custGeom>
            <a:gradFill flip="none" rotWithShape="1">
              <a:gsLst>
                <a:gs pos="26000">
                  <a:schemeClr val="bg1"/>
                </a:gs>
                <a:gs pos="100000">
                  <a:srgbClr val="DFDFDF">
                    <a:lumMod val="52000"/>
                    <a:lumOff val="48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209" y="87084"/>
            <a:ext cx="822960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2000" tIns="72000" rIns="0" bIns="7200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3200" b="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 algn="l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pic>
        <p:nvPicPr>
          <p:cNvPr id="9" name="图片 8" descr="index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098970" y="65314"/>
            <a:ext cx="960659" cy="500744"/>
          </a:xfrm>
          <a:prstGeom prst="rect">
            <a:avLst/>
          </a:prstGeom>
        </p:spPr>
      </p:pic>
    </p:spTree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866"/>
            <a:ext cx="9144001" cy="5146366"/>
          </a:xfrm>
          <a:prstGeom prst="rect">
            <a:avLst/>
          </a:prstGeom>
        </p:spPr>
      </p:pic>
      <p:cxnSp>
        <p:nvCxnSpPr>
          <p:cNvPr id="7" name="直接连接符 6"/>
          <p:cNvCxnSpPr/>
          <p:nvPr userDrawn="1"/>
        </p:nvCxnSpPr>
        <p:spPr>
          <a:xfrm>
            <a:off x="755576" y="625398"/>
            <a:ext cx="78488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7"/>
          <p:cNvGrpSpPr/>
          <p:nvPr userDrawn="1"/>
        </p:nvGrpSpPr>
        <p:grpSpPr bwMode="auto">
          <a:xfrm>
            <a:off x="323528" y="292895"/>
            <a:ext cx="390372" cy="205979"/>
            <a:chOff x="0" y="0"/>
            <a:chExt cx="1041399" cy="549275"/>
          </a:xfrm>
        </p:grpSpPr>
        <p:sp>
          <p:nvSpPr>
            <p:cNvPr id="13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399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F79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" name="TextBox 15"/>
          <p:cNvSpPr txBox="1"/>
          <p:nvPr userDrawn="1"/>
        </p:nvSpPr>
        <p:spPr>
          <a:xfrm>
            <a:off x="8100392" y="241995"/>
            <a:ext cx="671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800" b="0" smtClean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‹#›</a:t>
            </a:fld>
            <a:r>
              <a:rPr lang="zh-CN" altLang="en-US" sz="1800" b="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0" y="0"/>
            <a:ext cx="9144000" cy="5193556"/>
            <a:chOff x="0" y="-50056"/>
            <a:chExt cx="9144000" cy="5193556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grpSp>
          <p:nvGrpSpPr>
            <p:cNvPr id="11" name="组合 10"/>
            <p:cNvGrpSpPr/>
            <p:nvPr/>
          </p:nvGrpSpPr>
          <p:grpSpPr>
            <a:xfrm>
              <a:off x="0" y="-50056"/>
              <a:ext cx="9144000" cy="509969"/>
              <a:chOff x="0" y="-50055"/>
              <a:chExt cx="9144000" cy="395910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-50055"/>
                <a:ext cx="9144000" cy="395910"/>
              </a:xfrm>
              <a:prstGeom prst="rect">
                <a:avLst/>
              </a:prstGeom>
            </p:spPr>
          </p:pic>
          <p:sp>
            <p:nvSpPr>
              <p:cNvPr id="19" name="矩形 18"/>
              <p:cNvSpPr/>
              <p:nvPr/>
            </p:nvSpPr>
            <p:spPr>
              <a:xfrm>
                <a:off x="323528" y="25011"/>
                <a:ext cx="1514019" cy="295822"/>
              </a:xfrm>
              <a:prstGeom prst="rect">
                <a:avLst/>
              </a:prstGeom>
              <a:solidFill>
                <a:srgbClr val="0033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4860032" y="21409"/>
                <a:ext cx="4283968" cy="253220"/>
              </a:xfrm>
              <a:prstGeom prst="rect">
                <a:avLst/>
              </a:prstGeom>
              <a:solidFill>
                <a:srgbClr val="95B3D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866"/>
            <a:ext cx="9144001" cy="5146366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0" y="0"/>
            <a:ext cx="9144000" cy="5193556"/>
            <a:chOff x="0" y="-50056"/>
            <a:chExt cx="9144000" cy="519355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0" y="-50056"/>
              <a:ext cx="9144000" cy="509969"/>
              <a:chOff x="0" y="-50055"/>
              <a:chExt cx="9144000" cy="395910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-50055"/>
                <a:ext cx="9144000" cy="395910"/>
              </a:xfrm>
              <a:prstGeom prst="rect">
                <a:avLst/>
              </a:prstGeom>
            </p:spPr>
          </p:pic>
          <p:sp>
            <p:nvSpPr>
              <p:cNvPr id="8" name="矩形 7"/>
              <p:cNvSpPr/>
              <p:nvPr/>
            </p:nvSpPr>
            <p:spPr>
              <a:xfrm>
                <a:off x="323528" y="25011"/>
                <a:ext cx="1514019" cy="295822"/>
              </a:xfrm>
              <a:prstGeom prst="rect">
                <a:avLst/>
              </a:prstGeom>
              <a:solidFill>
                <a:srgbClr val="0033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4860032" y="21409"/>
                <a:ext cx="4283968" cy="253220"/>
              </a:xfrm>
              <a:prstGeom prst="rect">
                <a:avLst/>
              </a:prstGeom>
              <a:solidFill>
                <a:srgbClr val="95B3D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ransition advClick="0" advTm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866"/>
            <a:ext cx="9144001" cy="5146366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0" y="0"/>
            <a:ext cx="9144000" cy="5193556"/>
            <a:chOff x="0" y="-50056"/>
            <a:chExt cx="9144000" cy="519355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0" y="-50056"/>
              <a:ext cx="9144000" cy="509969"/>
              <a:chOff x="0" y="-50055"/>
              <a:chExt cx="9144000" cy="395910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-50055"/>
                <a:ext cx="9144000" cy="395910"/>
              </a:xfrm>
              <a:prstGeom prst="rect">
                <a:avLst/>
              </a:prstGeom>
            </p:spPr>
          </p:pic>
          <p:sp>
            <p:nvSpPr>
              <p:cNvPr id="8" name="矩形 7"/>
              <p:cNvSpPr/>
              <p:nvPr/>
            </p:nvSpPr>
            <p:spPr>
              <a:xfrm>
                <a:off x="323528" y="25011"/>
                <a:ext cx="1514019" cy="295822"/>
              </a:xfrm>
              <a:prstGeom prst="rect">
                <a:avLst/>
              </a:prstGeom>
              <a:solidFill>
                <a:srgbClr val="0033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4860032" y="21409"/>
                <a:ext cx="4283968" cy="253220"/>
              </a:xfrm>
              <a:prstGeom prst="rect">
                <a:avLst/>
              </a:prstGeom>
              <a:solidFill>
                <a:srgbClr val="95B3D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ransition advClick="0" advTm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2025-02-25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2025-02-25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2025-02-25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0" y="-50056"/>
            <a:ext cx="9144000" cy="509969"/>
            <a:chOff x="0" y="-50055"/>
            <a:chExt cx="9144000" cy="39591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50055"/>
              <a:ext cx="9144000" cy="395910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323528" y="25011"/>
              <a:ext cx="1514019" cy="295822"/>
            </a:xfrm>
            <a:prstGeom prst="rect">
              <a:avLst/>
            </a:prstGeom>
            <a:solidFill>
              <a:srgbClr val="0033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3366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860032" y="21409"/>
              <a:ext cx="4283968" cy="253220"/>
            </a:xfrm>
            <a:prstGeom prst="rect">
              <a:avLst/>
            </a:prstGeom>
            <a:solidFill>
              <a:srgbClr val="95B3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advClick="0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2025-02-25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2025-02-25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9144000" cy="5193556"/>
            <a:chOff x="0" y="-50056"/>
            <a:chExt cx="9144000" cy="519355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 userDrawn="1"/>
          </p:nvGrpSpPr>
          <p:grpSpPr>
            <a:xfrm>
              <a:off x="0" y="-50056"/>
              <a:ext cx="9144000" cy="509969"/>
              <a:chOff x="0" y="-50055"/>
              <a:chExt cx="9144000" cy="395910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-50055"/>
                <a:ext cx="9144000" cy="395910"/>
              </a:xfrm>
              <a:prstGeom prst="rect">
                <a:avLst/>
              </a:prstGeom>
            </p:spPr>
          </p:pic>
          <p:sp>
            <p:nvSpPr>
              <p:cNvPr id="11" name="矩形 10"/>
              <p:cNvSpPr/>
              <p:nvPr/>
            </p:nvSpPr>
            <p:spPr>
              <a:xfrm>
                <a:off x="323528" y="25011"/>
                <a:ext cx="1514019" cy="295822"/>
              </a:xfrm>
              <a:prstGeom prst="rect">
                <a:avLst/>
              </a:prstGeom>
              <a:solidFill>
                <a:srgbClr val="0033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4860032" y="21409"/>
                <a:ext cx="4283968" cy="253220"/>
              </a:xfrm>
              <a:prstGeom prst="rect">
                <a:avLst/>
              </a:prstGeom>
              <a:solidFill>
                <a:srgbClr val="95B3D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 advClick="0" advTm="0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8" name="矩形 47"/>
          <p:cNvSpPr/>
          <p:nvPr/>
        </p:nvSpPr>
        <p:spPr>
          <a:xfrm>
            <a:off x="6719468" y="252782"/>
            <a:ext cx="2414745" cy="1177235"/>
          </a:xfrm>
          <a:prstGeom prst="rect">
            <a:avLst/>
          </a:prstGeom>
        </p:spPr>
        <p:txBody>
          <a:bodyPr wrap="none" lIns="68571" tIns="34285" rIns="68571" bIns="34285">
            <a:spAutoFit/>
          </a:bodyPr>
          <a:lstStyle/>
          <a:p>
            <a:pPr algn="r"/>
            <a:r>
              <a:rPr lang="en-US" altLang="zh-CN" sz="72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endParaRPr lang="en-US" altLang="zh-CN" sz="7200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411760" y="1717637"/>
            <a:ext cx="6732240" cy="193423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平行四边形 13"/>
          <p:cNvSpPr/>
          <p:nvPr/>
        </p:nvSpPr>
        <p:spPr>
          <a:xfrm>
            <a:off x="-633060" y="1667695"/>
            <a:ext cx="4073415" cy="2366272"/>
          </a:xfrm>
          <a:prstGeom prst="parallelogram">
            <a:avLst/>
          </a:prstGeom>
          <a:blipFill dpi="0" rotWithShape="0">
            <a:blip r:embed="rId4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Rectangle 3"/>
          <p:cNvSpPr txBox="1">
            <a:spLocks noChangeArrowheads="1"/>
          </p:cNvSpPr>
          <p:nvPr/>
        </p:nvSpPr>
        <p:spPr>
          <a:xfrm>
            <a:off x="3558114" y="2994070"/>
            <a:ext cx="5566410" cy="7298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fontAlgn="auto">
              <a:lnSpc>
                <a:spcPts val="3500"/>
              </a:lnSpc>
              <a:buClrTx/>
              <a:buSzTx/>
              <a:buFontTx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Java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</a:p>
        </p:txBody>
      </p:sp>
      <p:cxnSp>
        <p:nvCxnSpPr>
          <p:cNvPr id="46" name="直接连接符 5"/>
          <p:cNvCxnSpPr>
            <a:cxnSpLocks noChangeShapeType="1"/>
          </p:cNvCxnSpPr>
          <p:nvPr/>
        </p:nvCxnSpPr>
        <p:spPr bwMode="auto">
          <a:xfrm flipH="1">
            <a:off x="3642241" y="3075806"/>
            <a:ext cx="5491972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6" name="文本框 75"/>
          <p:cNvSpPr txBox="1"/>
          <p:nvPr/>
        </p:nvSpPr>
        <p:spPr>
          <a:xfrm>
            <a:off x="3440703" y="3817952"/>
            <a:ext cx="2098593" cy="276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</a:t>
            </a:r>
            <a:r>
              <a:rPr lang="zh-CN" altLang="en-US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：任焕海</a:t>
            </a:r>
            <a:endParaRPr lang="en-US" altLang="zh-CN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89960" y="1830070"/>
            <a:ext cx="5692140" cy="12464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ts val="4500"/>
              </a:lnSpc>
            </a:pPr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Java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endParaRPr lang="en-US" altLang="zh-CN" sz="3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ts val="45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实用教程</a:t>
            </a:r>
            <a:endParaRPr 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65" b="26776"/>
          <a:stretch>
            <a:fillRect/>
          </a:stretch>
        </p:blipFill>
        <p:spPr>
          <a:xfrm>
            <a:off x="100909" y="144016"/>
            <a:ext cx="2166835" cy="555526"/>
          </a:xfrm>
          <a:prstGeom prst="rect">
            <a:avLst/>
          </a:prstGeom>
        </p:spPr>
      </p:pic>
    </p:spTree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环境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变量配置</a:t>
            </a:r>
          </a:p>
        </p:txBody>
      </p:sp>
      <p:sp>
        <p:nvSpPr>
          <p:cNvPr id="3" name="文本框 5"/>
          <p:cNvSpPr txBox="1"/>
          <p:nvPr/>
        </p:nvSpPr>
        <p:spPr>
          <a:xfrm>
            <a:off x="581660" y="659678"/>
            <a:ext cx="7980680" cy="60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在系统设置窗口，单击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高级系统设置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，弹出系统属性窗口，选择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高级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选项卡，如图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1.7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所示；单击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环境变量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，弹出环境变量设置对话框，如图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1.8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050" name="图片 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453108"/>
            <a:ext cx="2390775" cy="299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9" name="图片 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434985"/>
            <a:ext cx="2800350" cy="2990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34480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2253191" y="4549447"/>
            <a:ext cx="3842719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图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1.7 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系统属性                                                                      图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1.8 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环境变量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46038829"/>
      </p:ext>
    </p:extLst>
  </p:cSld>
  <p:clrMapOvr>
    <a:masterClrMapping/>
  </p:clrMapOvr>
  <p:transition advClick="0" advTm="0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环境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变量配置</a:t>
            </a:r>
          </a:p>
        </p:txBody>
      </p:sp>
      <p:sp>
        <p:nvSpPr>
          <p:cNvPr id="3" name="文本框 5"/>
          <p:cNvSpPr txBox="1"/>
          <p:nvPr/>
        </p:nvSpPr>
        <p:spPr>
          <a:xfrm>
            <a:off x="581660" y="659678"/>
            <a:ext cx="7980680" cy="116955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下面开始配置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运行环境中需要配置的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JAVA_HOME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Path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CLASSPATH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这三个环境变量：</a:t>
            </a:r>
          </a:p>
          <a:p>
            <a:pPr indent="457200">
              <a:lnSpc>
                <a:spcPct val="125000"/>
              </a:lnSpc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首先，单击图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1.8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中系统变量中的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新建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按钮，弹出如图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1.9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所示对话框，设置变量名为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JAVA_HOME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，变量值为本地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安装目录，然后单击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确定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按钮即可。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34480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10" name="图片 9"/>
          <p:cNvPicPr/>
          <p:nvPr/>
        </p:nvPicPr>
        <p:blipFill>
          <a:blip r:embed="rId2"/>
          <a:stretch>
            <a:fillRect/>
          </a:stretch>
        </p:blipFill>
        <p:spPr>
          <a:xfrm>
            <a:off x="1934845" y="2030209"/>
            <a:ext cx="5274310" cy="147764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03625" y="3579862"/>
            <a:ext cx="193674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000" dirty="0"/>
              <a:t>图</a:t>
            </a:r>
            <a:r>
              <a:rPr lang="en-US" altLang="zh-CN" sz="1000" dirty="0"/>
              <a:t>1.9 JAVA_HOME</a:t>
            </a:r>
            <a:r>
              <a:rPr lang="zh-CN" altLang="zh-CN" sz="1000" dirty="0"/>
              <a:t>环境变量设置</a:t>
            </a:r>
          </a:p>
        </p:txBody>
      </p:sp>
    </p:spTree>
    <p:extLst>
      <p:ext uri="{BB962C8B-B14F-4D97-AF65-F5344CB8AC3E}">
        <p14:creationId xmlns:p14="http://schemas.microsoft.com/office/powerpoint/2010/main" val="317913510"/>
      </p:ext>
    </p:extLst>
  </p:cSld>
  <p:clrMapOvr>
    <a:masterClrMapping/>
  </p:clrMapOvr>
  <p:transition advClick="0" advTm="0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环境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变量配置</a:t>
            </a:r>
          </a:p>
        </p:txBody>
      </p:sp>
      <p:sp>
        <p:nvSpPr>
          <p:cNvPr id="3" name="文本框 5"/>
          <p:cNvSpPr txBox="1"/>
          <p:nvPr/>
        </p:nvSpPr>
        <p:spPr>
          <a:xfrm>
            <a:off x="581660" y="659678"/>
            <a:ext cx="7980680" cy="8756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其次，再次单击图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1.8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中系统变量中的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新建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按钮，弹出如图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1.10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所示对话框，设置变量名为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CLASSPATH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，变量值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.;%JAVA_HOME%\lib;%JAVA_HOME%\lib\tools.jar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，然后单击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确定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按钮即可。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34480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03625" y="3579862"/>
            <a:ext cx="193674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000" dirty="0" smtClean="0"/>
              <a:t>图</a:t>
            </a:r>
            <a:r>
              <a:rPr lang="en-US" altLang="zh-CN" sz="1000" dirty="0"/>
              <a:t>1.10 CLASSPATH</a:t>
            </a:r>
            <a:r>
              <a:rPr lang="zh-CN" altLang="en-US" sz="1000" dirty="0"/>
              <a:t>环境变量设置</a:t>
            </a:r>
            <a:endParaRPr lang="zh-CN" altLang="zh-CN" sz="1000" dirty="0"/>
          </a:p>
        </p:txBody>
      </p:sp>
      <p:pic>
        <p:nvPicPr>
          <p:cNvPr id="9" name="图片 8"/>
          <p:cNvPicPr/>
          <p:nvPr/>
        </p:nvPicPr>
        <p:blipFill>
          <a:blip r:embed="rId2"/>
          <a:stretch>
            <a:fillRect/>
          </a:stretch>
        </p:blipFill>
        <p:spPr>
          <a:xfrm>
            <a:off x="1934845" y="1832927"/>
            <a:ext cx="5274310" cy="1477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100893"/>
      </p:ext>
    </p:extLst>
  </p:cSld>
  <p:clrMapOvr>
    <a:masterClrMapping/>
  </p:clrMapOvr>
  <p:transition advClick="0" advTm="0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环境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变量配置</a:t>
            </a:r>
          </a:p>
        </p:txBody>
      </p:sp>
      <p:sp>
        <p:nvSpPr>
          <p:cNvPr id="3" name="文本框 5"/>
          <p:cNvSpPr txBox="1"/>
          <p:nvPr/>
        </p:nvSpPr>
        <p:spPr>
          <a:xfrm>
            <a:off x="581660" y="659678"/>
            <a:ext cx="7980680" cy="60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最后，在图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1.11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系统变量中找到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Path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变量，单击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编辑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按钮，弹出如图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1.11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所示对话框，单击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新建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按钮，输入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%JAVA_HOME%\bin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，单击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确定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按钮，完成设置，如图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1.12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34480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39752" y="4392854"/>
            <a:ext cx="433965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/>
              <a:t>图</a:t>
            </a:r>
            <a:r>
              <a:rPr lang="en-US" altLang="zh-CN" sz="1000" dirty="0"/>
              <a:t>1.11 </a:t>
            </a:r>
            <a:r>
              <a:rPr lang="zh-CN" altLang="en-US" sz="1000" dirty="0"/>
              <a:t>环境变量    </a:t>
            </a:r>
            <a:r>
              <a:rPr lang="zh-CN" altLang="en-US" sz="1000" dirty="0" smtClean="0"/>
              <a:t>                                                                 </a:t>
            </a:r>
            <a:r>
              <a:rPr lang="en-US" altLang="zh-CN" sz="1000" dirty="0"/>
              <a:t>1.12 Path</a:t>
            </a:r>
            <a:r>
              <a:rPr lang="zh-CN" altLang="en-US" sz="1000" dirty="0"/>
              <a:t>环境变量设置</a:t>
            </a:r>
            <a:endParaRPr lang="zh-CN" altLang="zh-CN" sz="1000" dirty="0"/>
          </a:p>
        </p:txBody>
      </p:sp>
      <p:pic>
        <p:nvPicPr>
          <p:cNvPr id="5122" name="图片 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8753" y="1419622"/>
            <a:ext cx="2600325" cy="2771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1" name="图片 2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419622"/>
            <a:ext cx="2600325" cy="278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32289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1048553"/>
      </p:ext>
    </p:extLst>
  </p:cSld>
  <p:clrMapOvr>
    <a:masterClrMapping/>
  </p:clrMapOvr>
  <p:transition advClick="0" advTm="0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1.4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Java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5"/>
          <p:cNvSpPr txBox="1"/>
          <p:nvPr/>
        </p:nvSpPr>
        <p:spPr>
          <a:xfrm>
            <a:off x="581660" y="659678"/>
            <a:ext cx="7980680" cy="197746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配置好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JDK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环境变量后，就可以进行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代码的编写和运行了。下面通过一个案例来详细讲述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代码的编写与运行过程。</a:t>
            </a:r>
          </a:p>
          <a:p>
            <a:pPr indent="457200">
              <a:lnSpc>
                <a:spcPct val="125000"/>
              </a:lnSpc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源代码编写</a:t>
            </a:r>
          </a:p>
          <a:p>
            <a:pPr indent="457200">
              <a:lnSpc>
                <a:spcPct val="125000"/>
              </a:lnSpc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首先，在本地电脑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盘根目录（根据自己本地计算机自行选择合适目录）下中新建一个文件夹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test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（方便管理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源文件），在此文件夹中新建一个文本文档，重命名为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Demo0101.java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，注意要将文本文件的扩展名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.txt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修改成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文件扩展名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.java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</a:pP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34480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32289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83568" y="2499742"/>
            <a:ext cx="76328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200" b="1" dirty="0">
                <a:solidFill>
                  <a:srgbClr val="7F0055"/>
                </a:solidFill>
                <a:latin typeface="Consolas"/>
              </a:rPr>
              <a:t>class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 Demo0101 {</a:t>
            </a:r>
          </a:p>
          <a:p>
            <a:r>
              <a:rPr lang="en-US" altLang="zh-CN" sz="1200" b="1" dirty="0" smtClean="0">
                <a:solidFill>
                  <a:srgbClr val="7F0055"/>
                </a:solidFill>
                <a:latin typeface="Consolas"/>
              </a:rPr>
              <a:t>	public</a:t>
            </a:r>
            <a:r>
              <a:rPr lang="en-US" altLang="zh-CN" sz="1200" b="1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200" b="1" dirty="0">
                <a:solidFill>
                  <a:srgbClr val="7F0055"/>
                </a:solidFill>
                <a:latin typeface="Consolas"/>
              </a:rPr>
              <a:t>static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200" b="1" dirty="0">
                <a:solidFill>
                  <a:srgbClr val="7F0055"/>
                </a:solidFill>
                <a:latin typeface="Consolas"/>
              </a:rPr>
              <a:t>void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 main(String[] </a:t>
            </a:r>
            <a:r>
              <a:rPr lang="en-US" altLang="zh-CN" sz="1200" b="1" dirty="0" err="1">
                <a:solidFill>
                  <a:srgbClr val="6A3E3E"/>
                </a:solidFill>
                <a:latin typeface="Consolas"/>
              </a:rPr>
              <a:t>args</a:t>
            </a:r>
            <a:r>
              <a:rPr lang="en-US" altLang="zh-CN" sz="1200" b="1" dirty="0">
                <a:solidFill>
                  <a:srgbClr val="000000"/>
                </a:solidFill>
                <a:latin typeface="Consolas"/>
              </a:rPr>
              <a:t>) {</a:t>
            </a:r>
          </a:p>
          <a:p>
            <a:r>
              <a:rPr lang="en-US" altLang="zh-CN" sz="1200" dirty="0" smtClean="0">
                <a:solidFill>
                  <a:srgbClr val="3F7F5F"/>
                </a:solidFill>
                <a:latin typeface="Consolas"/>
              </a:rPr>
              <a:t>	// </a:t>
            </a:r>
            <a:r>
              <a:rPr lang="en-US" altLang="zh-CN" sz="1200" b="1" dirty="0">
                <a:solidFill>
                  <a:srgbClr val="7F9FBF"/>
                </a:solidFill>
                <a:latin typeface="Consolas"/>
              </a:rPr>
              <a:t>TODO</a:t>
            </a:r>
            <a:r>
              <a:rPr lang="en-US" altLang="zh-CN" sz="1200" b="1" dirty="0">
                <a:solidFill>
                  <a:srgbClr val="3F7F5F"/>
                </a:solidFill>
                <a:latin typeface="Consolas"/>
              </a:rPr>
              <a:t> Auto-generated method stub</a:t>
            </a:r>
          </a:p>
          <a:p>
            <a:r>
              <a:rPr lang="en-US" altLang="zh-CN" sz="1200" dirty="0" smtClean="0">
                <a:solidFill>
                  <a:srgbClr val="000000"/>
                </a:solidFill>
                <a:latin typeface="Consolas"/>
              </a:rPr>
              <a:t>	</a:t>
            </a:r>
            <a:r>
              <a:rPr lang="en-US" altLang="zh-CN" sz="1200" dirty="0" err="1" smtClean="0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200" b="1" i="1" dirty="0" err="1" smtClean="0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200" b="1" i="1" dirty="0" err="1" smtClean="0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2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2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200" b="1" i="1" dirty="0">
                <a:solidFill>
                  <a:srgbClr val="2A00FF"/>
                </a:solidFill>
                <a:latin typeface="Consolas"/>
              </a:rPr>
              <a:t>这是第一个</a:t>
            </a:r>
            <a:r>
              <a:rPr lang="en-US" altLang="zh-CN" sz="1200" b="1" i="1" dirty="0">
                <a:solidFill>
                  <a:srgbClr val="2A00FF"/>
                </a:solidFill>
                <a:latin typeface="Consolas"/>
              </a:rPr>
              <a:t>Java</a:t>
            </a:r>
            <a:r>
              <a:rPr lang="zh-CN" altLang="en-US" sz="1200" b="1" i="1" dirty="0">
                <a:solidFill>
                  <a:srgbClr val="2A00FF"/>
                </a:solidFill>
                <a:latin typeface="Consolas"/>
              </a:rPr>
              <a:t>程序！</a:t>
            </a:r>
            <a:r>
              <a:rPr lang="en-US" altLang="zh-CN" sz="12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1200" b="1" i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r>
              <a:rPr lang="en-US" altLang="zh-CN" sz="1200" dirty="0" smtClean="0">
                <a:solidFill>
                  <a:srgbClr val="000000"/>
                </a:solidFill>
                <a:latin typeface="Consolas"/>
              </a:rPr>
              <a:t>	}</a:t>
            </a:r>
            <a:endParaRPr lang="en-US" altLang="zh-CN" sz="1200" dirty="0">
              <a:solidFill>
                <a:srgbClr val="000000"/>
              </a:solidFill>
              <a:latin typeface="Consolas"/>
            </a:endParaRPr>
          </a:p>
          <a:p>
            <a:r>
              <a:rPr lang="en-US" altLang="zh-CN" sz="1200" dirty="0">
                <a:solidFill>
                  <a:srgbClr val="000000"/>
                </a:solidFill>
                <a:latin typeface="Consolas"/>
              </a:rPr>
              <a:t>}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9405818"/>
      </p:ext>
    </p:extLst>
  </p:cSld>
  <p:clrMapOvr>
    <a:masterClrMapping/>
  </p:clrMapOvr>
  <p:transition advClick="0" advTm="0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1.4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Java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5"/>
          <p:cNvSpPr txBox="1"/>
          <p:nvPr/>
        </p:nvSpPr>
        <p:spPr>
          <a:xfrm>
            <a:off x="581660" y="659678"/>
            <a:ext cx="7980680" cy="40934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文件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Demo0101.java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代码主要功能就是向控制台（屏幕）输出打印“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This is the first Java program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！”这个字符串，下面详细解释这段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代码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  <a:spcBef>
                <a:spcPts val="600"/>
              </a:spcBef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一行代码：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public class Demo0101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，在这里定义了一个公共的类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Demo0101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public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声明的是这个类是公共类，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class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是定义类的关键字，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Demo0101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是这个类的名字。在这里需要注意的是，每个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源文件中，最多有一个公共类，一旦某个类被声明成公共类，这个类所在的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文件的名称要与类名保持一致；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Demo0101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作为类的名称，建议首字母大写，方便与变量名进行区分；在类名后有一对大括号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{}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，大括号内部便是类的功能实现的地方，类的主体部分，可以简单成为类体。</a:t>
            </a:r>
          </a:p>
          <a:p>
            <a:pPr indent="457200">
              <a:lnSpc>
                <a:spcPct val="125000"/>
              </a:lnSpc>
              <a:spcBef>
                <a:spcPts val="600"/>
              </a:spcBef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行代码：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public static void main(String[] 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args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，定义了静态的、公共的主方法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main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public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用于声明此方法为公共方法，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static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声明方法为静态方法，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void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声明了方法的返回值类型，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main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是方法的名称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 String[] 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args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定义了字符串数组作为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main()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方法的形式参数。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main()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作为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程序执行的入口，程序将从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main()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后面的大括号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{}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内部的代码开始执行。</a:t>
            </a:r>
          </a:p>
          <a:p>
            <a:pPr indent="457200">
              <a:lnSpc>
                <a:spcPct val="125000"/>
              </a:lnSpc>
              <a:spcBef>
                <a:spcPts val="600"/>
              </a:spcBef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第三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行代码：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System.out.println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("This is the first Java program!");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，它的作用是实现了向控制台打印输出“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This is the first Java program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！”。</a:t>
            </a:r>
          </a:p>
          <a:p>
            <a:pPr indent="457200">
              <a:lnSpc>
                <a:spcPct val="125000"/>
              </a:lnSpc>
            </a:pP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34480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32289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2214038"/>
      </p:ext>
    </p:extLst>
  </p:cSld>
  <p:clrMapOvr>
    <a:masterClrMapping/>
  </p:clrMapOvr>
  <p:transition advClick="0" advTm="0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1.4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Java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5"/>
          <p:cNvSpPr txBox="1"/>
          <p:nvPr/>
        </p:nvSpPr>
        <p:spPr>
          <a:xfrm>
            <a:off x="581660" y="659678"/>
            <a:ext cx="7980680" cy="11449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源代码编译</a:t>
            </a:r>
          </a:p>
          <a:p>
            <a:pPr indent="457200">
              <a:lnSpc>
                <a:spcPct val="125000"/>
              </a:lnSpc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第一，通过命令进入指定目录。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F:+enter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进入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盘根目录，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cd  test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进入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盘下面的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test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目录，如图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1.14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</a:p>
          <a:p>
            <a:pPr indent="457200">
              <a:lnSpc>
                <a:spcPct val="125000"/>
              </a:lnSpc>
            </a:pP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9" name="图片 8"/>
          <p:cNvPicPr/>
          <p:nvPr/>
        </p:nvPicPr>
        <p:blipFill>
          <a:blip r:embed="rId2"/>
          <a:stretch>
            <a:fillRect/>
          </a:stretch>
        </p:blipFill>
        <p:spPr>
          <a:xfrm>
            <a:off x="2328863" y="1419622"/>
            <a:ext cx="4400550" cy="1416050"/>
          </a:xfrm>
          <a:prstGeom prst="rect">
            <a:avLst/>
          </a:prstGeom>
        </p:spPr>
      </p:pic>
      <p:sp>
        <p:nvSpPr>
          <p:cNvPr id="11" name="文本框 5"/>
          <p:cNvSpPr txBox="1"/>
          <p:nvPr/>
        </p:nvSpPr>
        <p:spPr>
          <a:xfrm>
            <a:off x="581659" y="2866981"/>
            <a:ext cx="7980680" cy="60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第二，在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test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后面的命令提示符输入“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javac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Demo0101.java”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，然后回车执行命令，完成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源文件的编译，如图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1.15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2" name="图片 11"/>
          <p:cNvPicPr/>
          <p:nvPr/>
        </p:nvPicPr>
        <p:blipFill>
          <a:blip r:embed="rId3"/>
          <a:stretch>
            <a:fillRect/>
          </a:stretch>
        </p:blipFill>
        <p:spPr>
          <a:xfrm>
            <a:off x="2328862" y="3473301"/>
            <a:ext cx="4400550" cy="1389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811514"/>
      </p:ext>
    </p:extLst>
  </p:cSld>
  <p:clrMapOvr>
    <a:masterClrMapping/>
  </p:clrMapOvr>
  <p:transition advClick="0" advTm="0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1.4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Java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5"/>
          <p:cNvSpPr txBox="1"/>
          <p:nvPr/>
        </p:nvSpPr>
        <p:spPr>
          <a:xfrm>
            <a:off x="581660" y="659678"/>
            <a:ext cx="7980680" cy="60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javac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是编译工具，通过编译后，将源程序编译成字节码文件（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.class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文件），此时在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test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目录中就会有一个名为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Demo0101.class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的字节码文件，如图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1.16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8194" name="图片 103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23"/>
          <a:stretch>
            <a:fillRect/>
          </a:stretch>
        </p:blipFill>
        <p:spPr bwMode="auto">
          <a:xfrm>
            <a:off x="1475048" y="1265998"/>
            <a:ext cx="2628900" cy="120967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3" name="图片 103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3"/>
          <a:stretch>
            <a:fillRect/>
          </a:stretch>
        </p:blipFill>
        <p:spPr bwMode="auto">
          <a:xfrm>
            <a:off x="4499992" y="1265998"/>
            <a:ext cx="2524125" cy="120967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563888" y="2355726"/>
            <a:ext cx="154080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kumimoji="0" lang="en-US" altLang="zh-CN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图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1.16 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编译前后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test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目录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4" name="文本框 5"/>
          <p:cNvSpPr txBox="1"/>
          <p:nvPr/>
        </p:nvSpPr>
        <p:spPr>
          <a:xfrm>
            <a:off x="581660" y="2715766"/>
            <a:ext cx="7980680" cy="8756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编译完成后，便可以使用解释执行工具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，对字节码文件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Demo0101.class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进行解释执行了。在命令提示符后，输入“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 Demo0101”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命令，输入回车，执行命令，最终程序运行结果“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This is the first Java Program !”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输出打印在屏幕上，如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图所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示。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5" name="图片 14"/>
          <p:cNvPicPr/>
          <p:nvPr/>
        </p:nvPicPr>
        <p:blipFill>
          <a:blip r:embed="rId4"/>
          <a:stretch>
            <a:fillRect/>
          </a:stretch>
        </p:blipFill>
        <p:spPr>
          <a:xfrm>
            <a:off x="2987824" y="3651870"/>
            <a:ext cx="3313732" cy="127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006832"/>
      </p:ext>
    </p:extLst>
  </p:cSld>
  <p:clrMapOvr>
    <a:masterClrMapping/>
  </p:clrMapOvr>
  <p:transition advClick="0" advTm="0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 Eclipse IDE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5"/>
          <p:cNvSpPr txBox="1"/>
          <p:nvPr/>
        </p:nvSpPr>
        <p:spPr>
          <a:xfrm>
            <a:off x="581660" y="659678"/>
            <a:ext cx="7980680" cy="14142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Eclipse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的下载与安装</a:t>
            </a:r>
          </a:p>
          <a:p>
            <a:pPr indent="457200">
              <a:lnSpc>
                <a:spcPct val="125000"/>
              </a:lnSpc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Eclipse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官方网站下载页面（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https://www.eclipse.org/downloads/packages/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），根据需要选择合适的版本。若只进行桌面级开发，选择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Eclipse IDE for Java Developers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版本；若要进行企业级开发，选择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Eclipse IDE for Enterprise Java and Web Developers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版本。本书下载的是基于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Windows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系统的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Eclipse IDE Packages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，如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图所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示。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3" name="图片 12"/>
          <p:cNvPicPr/>
          <p:nvPr/>
        </p:nvPicPr>
        <p:blipFill>
          <a:blip r:embed="rId2"/>
          <a:stretch>
            <a:fillRect/>
          </a:stretch>
        </p:blipFill>
        <p:spPr>
          <a:xfrm>
            <a:off x="2051720" y="2139702"/>
            <a:ext cx="5126360" cy="298385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7302609"/>
      </p:ext>
    </p:extLst>
  </p:cSld>
  <p:clrMapOvr>
    <a:masterClrMapping/>
  </p:clrMapOvr>
  <p:transition advClick="0" advTm="0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 Eclipse IDE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5"/>
          <p:cNvSpPr txBox="1"/>
          <p:nvPr/>
        </p:nvSpPr>
        <p:spPr>
          <a:xfrm>
            <a:off x="581660" y="659678"/>
            <a:ext cx="7980680" cy="60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下载完成后，根据个人需求，将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Eclipse IDE Packages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压缩包放置本地电脑文件夹中，并解压压缩包，打开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eclipse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文件夹，直接双击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eclipse.exe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或者将其发送到桌面再启动，如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图所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示。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9" name="图片 8"/>
          <p:cNvPicPr/>
          <p:nvPr/>
        </p:nvPicPr>
        <p:blipFill>
          <a:blip r:embed="rId2"/>
          <a:stretch>
            <a:fillRect/>
          </a:stretch>
        </p:blipFill>
        <p:spPr>
          <a:xfrm>
            <a:off x="1838244" y="1851670"/>
            <a:ext cx="5486400" cy="229933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226056545"/>
      </p:ext>
    </p:extLst>
  </p:cSld>
  <p:clrMapOvr>
    <a:masterClrMapping/>
  </p:clrMapOvr>
  <p:transition advClick="0" advTm="0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 Java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8"/>
            <a:ext cx="7980680" cy="231140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1.1.1 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什么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</a:t>
            </a: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？</a:t>
            </a:r>
            <a:endParaRPr lang="en-US" altLang="zh-CN" sz="1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是目前最为流行的编程语言之一，它是由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Sun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公司（目前被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Oracle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公司收购）于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1995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年推出，以其面向对象的特性而闻名，不仅继承了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C++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语言的优点，同时摒弃了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C++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难以理解的多继承和指针等概念，得到了广大编程人员的喜爱。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语言简单易用、安全可靠，在桌面应用程序、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Web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应用程序和嵌入式系统应用程序开发等方面得到广泛应用。根据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2024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TIOBE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编程语言使用统计显示，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一直是最受欢迎的十款编程语言之一，如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图所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示。</a:t>
            </a:r>
          </a:p>
          <a:p>
            <a:pPr marL="342900" lvl="0" indent="-342900" algn="l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algn="l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1817052" y="2427734"/>
            <a:ext cx="5509895" cy="2343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 Eclipse IDE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5"/>
          <p:cNvSpPr txBox="1"/>
          <p:nvPr/>
        </p:nvSpPr>
        <p:spPr>
          <a:xfrm>
            <a:off x="581660" y="659678"/>
            <a:ext cx="7980680" cy="11449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Eclipse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启动之后，会弹出工作空间（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工程存放的目录）选择对话框。如需更改，单击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【Browse】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按钮，选择需要的目录位置。每次启动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Eclipse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，都会有选择工作空间对话框，若确定好工作空间后暂时不更改，可以勾选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Use this as the default and do not ask again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复选框，这样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Eclipse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就默认工作空间，再次启动不再出现选择工作空间对话框。如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图所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示。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" name="图片 9"/>
          <p:cNvPicPr/>
          <p:nvPr/>
        </p:nvPicPr>
        <p:blipFill>
          <a:blip r:embed="rId2"/>
          <a:stretch>
            <a:fillRect/>
          </a:stretch>
        </p:blipFill>
        <p:spPr>
          <a:xfrm>
            <a:off x="971600" y="2211710"/>
            <a:ext cx="2855481" cy="1908117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3"/>
          <a:stretch>
            <a:fillRect/>
          </a:stretch>
        </p:blipFill>
        <p:spPr>
          <a:xfrm>
            <a:off x="4247847" y="2211710"/>
            <a:ext cx="3852545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962048"/>
      </p:ext>
    </p:extLst>
  </p:cSld>
  <p:clrMapOvr>
    <a:masterClrMapping/>
  </p:clrMapOvr>
  <p:transition advClick="0" advTm="0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 Eclipse IDE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5"/>
          <p:cNvSpPr txBox="1"/>
          <p:nvPr/>
        </p:nvSpPr>
        <p:spPr>
          <a:xfrm>
            <a:off x="581660" y="659678"/>
            <a:ext cx="7980680" cy="8756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Eclipse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使用</a:t>
            </a:r>
          </a:p>
          <a:p>
            <a:pPr indent="457200">
              <a:lnSpc>
                <a:spcPct val="125000"/>
              </a:lnSpc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Eclipse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启动后，主界面如图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1.21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所示。与其他软件类似，最上面是菜单栏，菜单栏下面是工具栏，再下面便是工作区。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2" name="图片 11"/>
          <p:cNvPicPr/>
          <p:nvPr/>
        </p:nvPicPr>
        <p:blipFill>
          <a:blip r:embed="rId2"/>
          <a:stretch>
            <a:fillRect/>
          </a:stretch>
        </p:blipFill>
        <p:spPr>
          <a:xfrm>
            <a:off x="1934845" y="1779662"/>
            <a:ext cx="5274310" cy="267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535985"/>
      </p:ext>
    </p:extLst>
  </p:cSld>
  <p:clrMapOvr>
    <a:masterClrMapping/>
  </p:clrMapOvr>
  <p:transition advClick="0" advTm="0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 Eclipse IDE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5"/>
          <p:cNvSpPr txBox="1"/>
          <p:nvPr/>
        </p:nvSpPr>
        <p:spPr>
          <a:xfrm>
            <a:off x="581660" y="659678"/>
            <a:ext cx="7980680" cy="8756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下面通过编写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程序，来介绍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Eclipse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的基本应用。</a:t>
            </a:r>
          </a:p>
          <a:p>
            <a:pPr indent="457200">
              <a:lnSpc>
                <a:spcPct val="125000"/>
              </a:lnSpc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首先，单击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【File】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菜单，选择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【new】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命令，在下一级菜单选择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【Java Project】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，弹出新建工程的对话框，输入工程的名字，单击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【Finish】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按钮，完成工程的创建，如图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1.22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9" name="图片 8"/>
          <p:cNvPicPr/>
          <p:nvPr/>
        </p:nvPicPr>
        <p:blipFill>
          <a:blip r:embed="rId2"/>
          <a:stretch>
            <a:fillRect/>
          </a:stretch>
        </p:blipFill>
        <p:spPr>
          <a:xfrm>
            <a:off x="2987824" y="1635646"/>
            <a:ext cx="2951033" cy="312305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4204300"/>
      </p:ext>
    </p:extLst>
  </p:cSld>
  <p:clrMapOvr>
    <a:masterClrMapping/>
  </p:clrMapOvr>
  <p:transition advClick="0" advTm="0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 Eclipse IDE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5"/>
          <p:cNvSpPr txBox="1"/>
          <p:nvPr/>
        </p:nvSpPr>
        <p:spPr>
          <a:xfrm>
            <a:off x="581660" y="659678"/>
            <a:ext cx="7980680" cy="8756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其次，在工程中，右键单击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【new】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命令，在下一级菜单选择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【class】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，新建一个类，输入类的名字，可勾选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public static void main(String[] 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args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)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复选框，自动创建主方法，单击单击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【Finish】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按钮，完成类的创建，如图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1.23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" name="图片 9"/>
          <p:cNvPicPr/>
          <p:nvPr/>
        </p:nvPicPr>
        <p:blipFill>
          <a:blip r:embed="rId2"/>
          <a:stretch>
            <a:fillRect/>
          </a:stretch>
        </p:blipFill>
        <p:spPr>
          <a:xfrm>
            <a:off x="3110599" y="1635646"/>
            <a:ext cx="2613529" cy="3123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655927"/>
      </p:ext>
    </p:extLst>
  </p:cSld>
  <p:clrMapOvr>
    <a:masterClrMapping/>
  </p:clrMapOvr>
  <p:transition advClick="0" advTm="0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 Eclipse IDE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5"/>
          <p:cNvSpPr txBox="1"/>
          <p:nvPr/>
        </p:nvSpPr>
        <p:spPr>
          <a:xfrm>
            <a:off x="581660" y="659678"/>
            <a:ext cx="7980680" cy="9002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在代码编辑区域，编写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程序代码，代码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如左图所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示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在文件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Demo0102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代码中，编写了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的主方法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main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，它是程序执行的入口；在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main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方法中，编写了一条输出语句。文件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Demo0102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运行结果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如右图所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示。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9" name="图片 8"/>
          <p:cNvPicPr/>
          <p:nvPr/>
        </p:nvPicPr>
        <p:blipFill>
          <a:blip r:embed="rId2"/>
          <a:stretch>
            <a:fillRect/>
          </a:stretch>
        </p:blipFill>
        <p:spPr>
          <a:xfrm>
            <a:off x="683568" y="2139702"/>
            <a:ext cx="4305300" cy="133540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图片 10"/>
          <p:cNvPicPr/>
          <p:nvPr/>
        </p:nvPicPr>
        <p:blipFill>
          <a:blip r:embed="rId3"/>
          <a:stretch>
            <a:fillRect/>
          </a:stretch>
        </p:blipFill>
        <p:spPr>
          <a:xfrm>
            <a:off x="5076056" y="2388621"/>
            <a:ext cx="3380740" cy="83756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320759"/>
      </p:ext>
    </p:extLst>
  </p:cSld>
  <p:clrMapOvr>
    <a:masterClrMapping/>
  </p:clrMapOvr>
  <p:transition advClick="0" advTm="0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1.6 </a:t>
            </a:r>
            <a:r>
              <a:rPr lang="en-US" altLang="zh-CN" sz="2000" b="1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IntelliJ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IDEA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5"/>
          <p:cNvSpPr txBox="1"/>
          <p:nvPr/>
        </p:nvSpPr>
        <p:spPr>
          <a:xfrm>
            <a:off x="581660" y="659678"/>
            <a:ext cx="7980680" cy="222214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IntelliJ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IDEA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简称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IDEA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，是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编程的集成开发环境，深受广大开发者的喜爱。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IntelliJ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IDEA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分为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Ultimate Edition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旗舰版和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Community Edition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社区版本，旗舰版需要付费购买，社区版本免费使用，但是功能上对比旗舰版有所缩减。</a:t>
            </a:r>
          </a:p>
          <a:p>
            <a:pPr indent="457200">
              <a:lnSpc>
                <a:spcPct val="125000"/>
              </a:lnSpc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）下载与安装</a:t>
            </a:r>
          </a:p>
          <a:p>
            <a:pPr indent="457200">
              <a:lnSpc>
                <a:spcPct val="125000"/>
              </a:lnSpc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登录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IntelliJ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IDEA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的官网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https://www.jetbrains.com/idea/download/other.html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，根据本地操作系统，选择合适的安装版本进行。本书以社区版为例，对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IntelliJ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IDEA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的下载与安装进行详细将讲解。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IntelliJ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IDEA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各版本的下载页面如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图所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示。</a:t>
            </a:r>
          </a:p>
          <a:p>
            <a:pPr indent="457200">
              <a:lnSpc>
                <a:spcPct val="125000"/>
              </a:lnSpc>
            </a:pP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" name="图片 9"/>
          <p:cNvPicPr/>
          <p:nvPr/>
        </p:nvPicPr>
        <p:blipFill>
          <a:blip r:embed="rId2"/>
          <a:stretch>
            <a:fillRect/>
          </a:stretch>
        </p:blipFill>
        <p:spPr>
          <a:xfrm>
            <a:off x="2821374" y="2643758"/>
            <a:ext cx="3501251" cy="216752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519603156"/>
      </p:ext>
    </p:extLst>
  </p:cSld>
  <p:clrMapOvr>
    <a:masterClrMapping/>
  </p:clrMapOvr>
  <p:transition advClick="0" advTm="0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1.6 </a:t>
            </a:r>
            <a:r>
              <a:rPr lang="en-US" altLang="zh-CN" sz="2000" b="1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IntelliJ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IDEA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5"/>
          <p:cNvSpPr txBox="1"/>
          <p:nvPr/>
        </p:nvSpPr>
        <p:spPr>
          <a:xfrm>
            <a:off x="581660" y="659678"/>
            <a:ext cx="7980680" cy="116955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下载完成后，便可以进行安装。本书下载的是社区版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ideaIC-2024.2.exe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安装程序，进入到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IntelliJ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IDEA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社区版的安装向导界面，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如左图所示。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在作图中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，单击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下一步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按钮，进入到安装位置选择界面，可以默认安装，也可以单击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浏览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按钮，选择合适的安装目录，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如右图所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示。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9" name="图片 8"/>
          <p:cNvPicPr/>
          <p:nvPr/>
        </p:nvPicPr>
        <p:blipFill>
          <a:blip r:embed="rId2"/>
          <a:stretch>
            <a:fillRect/>
          </a:stretch>
        </p:blipFill>
        <p:spPr>
          <a:xfrm>
            <a:off x="818463" y="1995744"/>
            <a:ext cx="3393497" cy="2448214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3"/>
          <a:stretch>
            <a:fillRect/>
          </a:stretch>
        </p:blipFill>
        <p:spPr>
          <a:xfrm>
            <a:off x="4706897" y="1995744"/>
            <a:ext cx="3393495" cy="2448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205807"/>
      </p:ext>
    </p:extLst>
  </p:cSld>
  <p:clrMapOvr>
    <a:masterClrMapping/>
  </p:clrMapOvr>
  <p:transition advClick="0" advTm="0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1.6 </a:t>
            </a:r>
            <a:r>
              <a:rPr lang="en-US" altLang="zh-CN" sz="2000" b="1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IntelliJ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IDEA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5"/>
          <p:cNvSpPr txBox="1"/>
          <p:nvPr/>
        </p:nvSpPr>
        <p:spPr>
          <a:xfrm>
            <a:off x="581660" y="659678"/>
            <a:ext cx="7980680" cy="116955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继续上一步，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单击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下一步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按钮，进入到安装选项选择界面，可以根据自己需求勾选复选框，建议勾选最上面两个复选框，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如左图所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示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在左图中，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单击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下一步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按钮，进入到选择开始菜单文件夹界面，默认安装，也可以自定义名称，如图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1.30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" name="图片 9"/>
          <p:cNvPicPr/>
          <p:nvPr/>
        </p:nvPicPr>
        <p:blipFill>
          <a:blip r:embed="rId2"/>
          <a:stretch>
            <a:fillRect/>
          </a:stretch>
        </p:blipFill>
        <p:spPr>
          <a:xfrm>
            <a:off x="1110812" y="2067694"/>
            <a:ext cx="3461188" cy="2497050"/>
          </a:xfrm>
          <a:prstGeom prst="rect">
            <a:avLst/>
          </a:prstGeom>
        </p:spPr>
      </p:pic>
      <p:pic>
        <p:nvPicPr>
          <p:cNvPr id="12" name="图片 11"/>
          <p:cNvPicPr/>
          <p:nvPr/>
        </p:nvPicPr>
        <p:blipFill>
          <a:blip r:embed="rId3"/>
          <a:stretch>
            <a:fillRect/>
          </a:stretch>
        </p:blipFill>
        <p:spPr>
          <a:xfrm>
            <a:off x="4860032" y="2067694"/>
            <a:ext cx="3474409" cy="2506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923119"/>
      </p:ext>
    </p:extLst>
  </p:cSld>
  <p:clrMapOvr>
    <a:masterClrMapping/>
  </p:clrMapOvr>
  <p:transition advClick="0" advTm="0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1.6 </a:t>
            </a:r>
            <a:r>
              <a:rPr lang="en-US" altLang="zh-CN" sz="2000" b="1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IntelliJ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IDEA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5"/>
          <p:cNvSpPr txBox="1"/>
          <p:nvPr/>
        </p:nvSpPr>
        <p:spPr>
          <a:xfrm>
            <a:off x="581660" y="659678"/>
            <a:ext cx="7980680" cy="116955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继续上一步，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单击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安装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按钮，进人到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IntelliJ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IDEA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社区版过程中去，可以查看安装进度与安装详情，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如左图所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示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左图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，等待安装完成，进入安装结束界面，可以选择立即重启，也可选择稍后重启，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如右图所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示。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1" name="图片 10"/>
          <p:cNvPicPr/>
          <p:nvPr/>
        </p:nvPicPr>
        <p:blipFill>
          <a:blip r:embed="rId2"/>
          <a:stretch>
            <a:fillRect/>
          </a:stretch>
        </p:blipFill>
        <p:spPr>
          <a:xfrm>
            <a:off x="1097591" y="2038438"/>
            <a:ext cx="3474409" cy="2506588"/>
          </a:xfrm>
          <a:prstGeom prst="rect">
            <a:avLst/>
          </a:prstGeom>
        </p:spPr>
      </p:pic>
      <p:pic>
        <p:nvPicPr>
          <p:cNvPr id="13" name="图片 12"/>
          <p:cNvPicPr/>
          <p:nvPr/>
        </p:nvPicPr>
        <p:blipFill>
          <a:blip r:embed="rId3"/>
          <a:stretch>
            <a:fillRect/>
          </a:stretch>
        </p:blipFill>
        <p:spPr>
          <a:xfrm>
            <a:off x="4769999" y="2038438"/>
            <a:ext cx="3474409" cy="2506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573496"/>
      </p:ext>
    </p:extLst>
  </p:cSld>
  <p:clrMapOvr>
    <a:masterClrMapping/>
  </p:clrMapOvr>
  <p:transition advClick="0" advTm="0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1.6 </a:t>
            </a:r>
            <a:r>
              <a:rPr lang="en-US" altLang="zh-CN" sz="2000" b="1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IntelliJ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IDEA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5"/>
          <p:cNvSpPr txBox="1"/>
          <p:nvPr/>
        </p:nvSpPr>
        <p:spPr>
          <a:xfrm>
            <a:off x="581660" y="659678"/>
            <a:ext cx="7980680" cy="14142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IntelliJ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IDEA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使用</a:t>
            </a:r>
          </a:p>
          <a:p>
            <a:pPr indent="457200">
              <a:lnSpc>
                <a:spcPct val="125000"/>
              </a:lnSpc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安装完成后，就可以使用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IntelliJ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IDEA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进行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代码开发了，下面介绍使用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IntelliJ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IDEA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进行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代码开发的基本过程。</a:t>
            </a:r>
          </a:p>
          <a:p>
            <a:pPr indent="457200">
              <a:lnSpc>
                <a:spcPct val="125000"/>
              </a:lnSpc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在本地电脑桌面上找到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IntelliJ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IDEA Community Edition 2024.2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图标，双击图标启动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IntelliJ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IDEA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，启动界面如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图所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示。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" name="图片 9"/>
          <p:cNvPicPr/>
          <p:nvPr/>
        </p:nvPicPr>
        <p:blipFill>
          <a:blip r:embed="rId2"/>
          <a:stretch>
            <a:fillRect/>
          </a:stretch>
        </p:blipFill>
        <p:spPr>
          <a:xfrm>
            <a:off x="674249" y="2211710"/>
            <a:ext cx="3933299" cy="2458193"/>
          </a:xfrm>
          <a:prstGeom prst="rect">
            <a:avLst/>
          </a:prstGeom>
        </p:spPr>
      </p:pic>
      <p:pic>
        <p:nvPicPr>
          <p:cNvPr id="12" name="图片 11"/>
          <p:cNvPicPr/>
          <p:nvPr/>
        </p:nvPicPr>
        <p:blipFill>
          <a:blip r:embed="rId3"/>
          <a:stretch>
            <a:fillRect/>
          </a:stretch>
        </p:blipFill>
        <p:spPr>
          <a:xfrm>
            <a:off x="5004048" y="2211710"/>
            <a:ext cx="3180335" cy="2458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101045"/>
      </p:ext>
    </p:extLst>
  </p:cSld>
  <p:clrMapOvr>
    <a:masterClrMapping/>
  </p:clrMapOvr>
  <p:transition advClick="0" advTm="0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 Java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8"/>
            <a:ext cx="7980680" cy="359329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针对开发市场不同领域的需求，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分为</a:t>
            </a:r>
            <a:r>
              <a:rPr lang="en-US" altLang="zh-CN" sz="14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JavaSE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4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JavaEE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</a:t>
            </a:r>
            <a:r>
              <a:rPr lang="en-US" altLang="zh-CN" sz="14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JavaME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三个技术平台。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Standard Edition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）：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标准版平台，为开发普通桌面应用提供一个解决方案，也是三个平台中的核心部分。它为大多数个人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PC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上运行的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应用程序的提供编译和执行环境。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Enterprise Edition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）：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企业版平台，为企业级应用程序开发提供解决方案。作为一个技术平台，它增加了一些关键的服务、协议和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API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，如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Servlet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JSP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JavaBean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JDBC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EJB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Web Service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等技术。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Micro Edition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）：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微型版，为小型数字电子设备和小型移动设备设计提供解决方案，它的目标是提供一种轻量级的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实现，以便在这些设备上进行应用程序的开发。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 ME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支持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HTTP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等高级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Internet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协议，使得移动电话能够作为客户端和服务端直接访问互联网的信息，提高无线访问效率。</a:t>
            </a:r>
          </a:p>
          <a:p>
            <a:pPr marL="342900" lvl="0" indent="-342900" algn="l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algn="l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532851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1.6 </a:t>
            </a:r>
            <a:r>
              <a:rPr lang="en-US" altLang="zh-CN" sz="2000" b="1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IntelliJ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IDEA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5"/>
          <p:cNvSpPr txBox="1"/>
          <p:nvPr/>
        </p:nvSpPr>
        <p:spPr>
          <a:xfrm>
            <a:off x="581660" y="659678"/>
            <a:ext cx="7980680" cy="60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继续上一步，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单击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继续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按钮，进入到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IntelliJ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IDEA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欢迎界面，在这里单击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【New Project】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按钮新建工程；也可以单击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【Open】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按钮，打开已有工程，如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图所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示。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1" name="图片 10"/>
          <p:cNvPicPr/>
          <p:nvPr/>
        </p:nvPicPr>
        <p:blipFill>
          <a:blip r:embed="rId2"/>
          <a:stretch>
            <a:fillRect/>
          </a:stretch>
        </p:blipFill>
        <p:spPr>
          <a:xfrm>
            <a:off x="2641454" y="1419622"/>
            <a:ext cx="4468551" cy="3655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614363"/>
      </p:ext>
    </p:extLst>
  </p:cSld>
  <p:clrMapOvr>
    <a:masterClrMapping/>
  </p:clrMapOvr>
  <p:transition advClick="0" advTm="0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1.6 </a:t>
            </a:r>
            <a:r>
              <a:rPr lang="en-US" altLang="zh-CN" sz="2000" b="1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IntelliJ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IDEA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5"/>
          <p:cNvSpPr txBox="1"/>
          <p:nvPr/>
        </p:nvSpPr>
        <p:spPr>
          <a:xfrm>
            <a:off x="581660" y="659678"/>
            <a:ext cx="7980680" cy="1708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下面新建一个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工程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，单击上一步图中的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New Project】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按钮，进入到新建工程页面，选择页面左侧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【Java】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工程。在页面右侧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【Name】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标签右侧文本框为新建的工程填写工程名字；在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【Build system】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处，选择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IntelliJ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选项；若系统装有多个版本的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JDK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，可以根据需要进行选择，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如左图所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示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新建工程后，在左侧工程管理器下面的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src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包处右键单击，弹出第一级菜单，选择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【New】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命令，弹出第二级菜单，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如右图所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示。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9" name="图片 8"/>
          <p:cNvPicPr/>
          <p:nvPr/>
        </p:nvPicPr>
        <p:blipFill>
          <a:blip r:embed="rId2"/>
          <a:stretch>
            <a:fillRect/>
          </a:stretch>
        </p:blipFill>
        <p:spPr>
          <a:xfrm>
            <a:off x="611560" y="2367838"/>
            <a:ext cx="3024336" cy="2762538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3"/>
          <a:stretch>
            <a:fillRect/>
          </a:stretch>
        </p:blipFill>
        <p:spPr>
          <a:xfrm>
            <a:off x="3713968" y="2367838"/>
            <a:ext cx="4923957" cy="2762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677688"/>
      </p:ext>
    </p:extLst>
  </p:cSld>
  <p:clrMapOvr>
    <a:masterClrMapping/>
  </p:clrMapOvr>
  <p:transition advClick="0" advTm="0">
    <p:fad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1.6 </a:t>
            </a:r>
            <a:r>
              <a:rPr lang="en-US" altLang="zh-CN" sz="2000" b="1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IntelliJ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IDEA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5"/>
          <p:cNvSpPr txBox="1"/>
          <p:nvPr/>
        </p:nvSpPr>
        <p:spPr>
          <a:xfrm>
            <a:off x="581660" y="659678"/>
            <a:ext cx="7980680" cy="116955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上一步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界面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弹出第二级菜单上，单击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【Java Class】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命令，输入要新建的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类的名称，并可以选择要新建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类的类型（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Class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类、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Interface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接口、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Enum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枚举等），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左图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示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新建完成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类后，便可以在右侧代码编辑区域进行代码的编写，在这里编写能够输出“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Hello world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！”的程序，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右图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2" name="图片 11"/>
          <p:cNvPicPr/>
          <p:nvPr/>
        </p:nvPicPr>
        <p:blipFill>
          <a:blip r:embed="rId2"/>
          <a:stretch>
            <a:fillRect/>
          </a:stretch>
        </p:blipFill>
        <p:spPr>
          <a:xfrm>
            <a:off x="251520" y="2139703"/>
            <a:ext cx="3978166" cy="2231911"/>
          </a:xfrm>
          <a:prstGeom prst="rect">
            <a:avLst/>
          </a:prstGeom>
        </p:spPr>
      </p:pic>
      <p:pic>
        <p:nvPicPr>
          <p:cNvPr id="13" name="图片 12"/>
          <p:cNvPicPr/>
          <p:nvPr/>
        </p:nvPicPr>
        <p:blipFill>
          <a:blip r:embed="rId3"/>
          <a:stretch>
            <a:fillRect/>
          </a:stretch>
        </p:blipFill>
        <p:spPr>
          <a:xfrm>
            <a:off x="4283968" y="2139702"/>
            <a:ext cx="4760522" cy="2231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785538"/>
      </p:ext>
    </p:extLst>
  </p:cSld>
  <p:clrMapOvr>
    <a:masterClrMapping/>
  </p:clrMapOvr>
  <p:transition advClick="0" advTm="0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1.6 </a:t>
            </a:r>
            <a:r>
              <a:rPr lang="en-US" altLang="zh-CN" sz="2000" b="1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IntelliJ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IDEA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5"/>
          <p:cNvSpPr txBox="1"/>
          <p:nvPr/>
        </p:nvSpPr>
        <p:spPr>
          <a:xfrm>
            <a:off x="581660" y="659678"/>
            <a:ext cx="7980680" cy="60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编辑好代码后，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单击                                     顶部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的绿色三角，编译运行写好的代码，结果显示在控制台上，</a:t>
            </a:r>
            <a:r>
              <a:rPr lang="zh-CN" altLang="en-US" sz="14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</a:t>
            </a:r>
            <a:r>
              <a:rPr lang="zh-CN" altLang="en-US" sz="1400" b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图所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示。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" name="图片 9"/>
          <p:cNvPicPr/>
          <p:nvPr/>
        </p:nvPicPr>
        <p:blipFill>
          <a:blip r:embed="rId2"/>
          <a:stretch>
            <a:fillRect/>
          </a:stretch>
        </p:blipFill>
        <p:spPr>
          <a:xfrm>
            <a:off x="2810629" y="682803"/>
            <a:ext cx="1752600" cy="280035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3"/>
          <a:stretch>
            <a:fillRect/>
          </a:stretch>
        </p:blipFill>
        <p:spPr>
          <a:xfrm>
            <a:off x="1934845" y="1635646"/>
            <a:ext cx="5274310" cy="295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132673"/>
      </p:ext>
    </p:extLst>
  </p:cSld>
  <p:clrMapOvr>
    <a:masterClrMapping/>
  </p:clrMapOvr>
  <p:transition advClick="0" advTm="0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 Java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5"/>
          <p:cNvSpPr txBox="1"/>
          <p:nvPr/>
        </p:nvSpPr>
        <p:spPr>
          <a:xfrm>
            <a:off x="581660" y="659678"/>
            <a:ext cx="7980680" cy="924868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1.1.2 Java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特点</a:t>
            </a:r>
            <a:endParaRPr lang="zh-CN" altLang="en-US" sz="1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语言是一个面向对象的高级程序设计语言，它之所以被广泛使用，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语言有很多突出的特点，其中主要有以下几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个。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）安全性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的安全性主要体现在存储分配模型、网络环境和运行时安全性。它采用了存储分配模型来防止恶意代码的攻击，并提供了字节确认器来确保代码的安全性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）简单性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语言的语法与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语言和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C++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语言很相近，使得很多程序员学起来很容易。对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来说，它舍弃了很多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C++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中难以理解的特性，如操作符的重载和多继承等，而且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语言不使用指针，加入了垃圾回收机制，解决了程序员需要管理内存的问题，使编程变得更加简单。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）面向对象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提供了对类、对象、继承、封装、多态和接口等内容很好的支持。它只支持类之间的单继承，但支持接口之间的多继承可以使用接口来实现多继承。使用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语言开发程序，需要采用面向对象的思想设计程序和编写代码。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）多线程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的特点之一就是支持多线程，多线程是一种并发编程的方式，可以同时运行多个小任务，提高程序的并发性能和实时控制性能。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run()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方法可以同时运行多个线程，而不需要创建独立的线程对象。通过多线程，可以实现异步执行，同时可以同步执行多个小任务，提高程序的并发性能和实时控制性能。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）分布性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是一种分布式的编程语言，它支持在网络上应用。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的分布性意味着它可以在多个不同的网络环境中运行，并且可以支持不同的数据源。这使得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具有灵活性，适用于各种应用程序的需求。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）平台无关性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平台无关性，也就是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程序的可移植性，是指使用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语言编写的程序可以在不同的计算机系统上运行，而不需要进行任何修改。这是因为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编译成虚拟机后，只需要生成虚拟机上的目标代码，就可以在不同的平台上运行。而不会产生任何对平台无关性的影响。这种平台无关性可以大大降低开发、维护和管理的开销，提高开发效率。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algn="l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2381939"/>
      </p:ext>
    </p:extLst>
  </p:cSld>
  <p:clrMapOvr>
    <a:masterClrMapping/>
  </p:clrMapOvr>
  <p:transition advClick="0" advTm="0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1.1 Java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5"/>
          <p:cNvSpPr txBox="1"/>
          <p:nvPr/>
        </p:nvSpPr>
        <p:spPr>
          <a:xfrm>
            <a:off x="581660" y="659678"/>
            <a:ext cx="7980680" cy="44119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1.1.2 Java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特点</a:t>
            </a:r>
            <a:endParaRPr lang="zh-CN" altLang="en-US" sz="1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语言是一个面向对象的高级程序设计语言，它之所以被广泛使用，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语言有很多突出的特点，其中主要有以下几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个。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）多线程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的特点之一就是支持多线程，多线程是一种并发编程的方式，可以同时运行多个小任务，提高程序的并发性能和实时控制性能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）分布性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是一种分布式的编程语言，它支持在网络上应用。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的分布性意味着它可以在多个不同的网络环境中运行，并且可以支持不同的数据源。这使得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具有灵活性，适用于各种应用程序的需求。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）平台无关性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平台无关性，也就是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程序的可移植性，是指使用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语言编写的程序可以在不同的计算机系统上运行，而不需要进行任何修改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 algn="l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2830491"/>
      </p:ext>
    </p:extLst>
  </p:cSld>
  <p:clrMapOvr>
    <a:masterClrMapping/>
  </p:clrMapOvr>
  <p:transition advClick="0" advTm="0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 JDK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的下载与安装</a:t>
            </a:r>
          </a:p>
        </p:txBody>
      </p:sp>
      <p:sp>
        <p:nvSpPr>
          <p:cNvPr id="3" name="文本框 5"/>
          <p:cNvSpPr txBox="1"/>
          <p:nvPr/>
        </p:nvSpPr>
        <p:spPr>
          <a:xfrm>
            <a:off x="581660" y="659678"/>
            <a:ext cx="7980680" cy="20528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想要进行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代码的编译、执行及其他操作，需要在本地安装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开发环境。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Oracle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公司提供了开发者工具包，简称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JDK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 Development Kit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），包括包括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编译器、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虚拟机、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 API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类库等。下面以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64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Windows10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系统为例介绍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JDK-21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的下载与安装过程，步骤如下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>
              <a:lnSpc>
                <a:spcPct val="125000"/>
              </a:lnSpc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下载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JDK-21</a:t>
            </a:r>
            <a:endParaRPr lang="zh-CN" altLang="zh-CN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</a:pPr>
            <a:r>
              <a:rPr lang="zh-CN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访问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Oracle</a:t>
            </a:r>
            <a:r>
              <a:rPr lang="zh-CN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公司官网（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https://www.oracle.com/java/technologies/downloads/</a:t>
            </a:r>
            <a:r>
              <a:rPr lang="zh-CN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），下载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JDK</a:t>
            </a:r>
            <a:r>
              <a:rPr lang="zh-CN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安装文件“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jdk-21_windows-x64_bin.exe</a:t>
            </a:r>
            <a:r>
              <a:rPr lang="zh-CN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”。在这里，可以根据需要，选择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Linux</a:t>
            </a:r>
            <a:r>
              <a:rPr lang="zh-CN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macOS</a:t>
            </a:r>
            <a:r>
              <a:rPr lang="zh-CN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以及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Windows</a:t>
            </a:r>
            <a:r>
              <a:rPr lang="zh-CN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操作系统所对应的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JDK</a:t>
            </a:r>
            <a:r>
              <a:rPr lang="zh-CN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安装程序。如</a:t>
            </a:r>
            <a:r>
              <a:rPr lang="zh-CN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图所</a:t>
            </a:r>
            <a:r>
              <a:rPr lang="zh-CN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示。</a:t>
            </a: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2"/>
          <a:stretch>
            <a:fillRect/>
          </a:stretch>
        </p:blipFill>
        <p:spPr>
          <a:xfrm>
            <a:off x="2195736" y="2715766"/>
            <a:ext cx="5135656" cy="23042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89522860"/>
      </p:ext>
    </p:extLst>
  </p:cSld>
  <p:clrMapOvr>
    <a:masterClrMapping/>
  </p:clrMapOvr>
  <p:transition advClick="0" advTm="0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 JDK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的下载与安装</a:t>
            </a:r>
          </a:p>
        </p:txBody>
      </p:sp>
      <p:sp>
        <p:nvSpPr>
          <p:cNvPr id="3" name="文本框 5"/>
          <p:cNvSpPr txBox="1"/>
          <p:nvPr/>
        </p:nvSpPr>
        <p:spPr>
          <a:xfrm>
            <a:off x="581660" y="659678"/>
            <a:ext cx="7980680" cy="9002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25000"/>
              </a:lnSpc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）安装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JDK-21</a:t>
            </a:r>
            <a:endParaRPr lang="zh-CN" altLang="zh-CN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双击下载好的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JDK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安装文件，进入到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JDK-21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的安装界面，如图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1.3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</a:p>
          <a:p>
            <a:pPr indent="457200">
              <a:lnSpc>
                <a:spcPct val="125000"/>
              </a:lnSpc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在图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1.3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中，单击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下一步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按钮进入到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JDK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安装目录选择界面，如图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1.4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</a:p>
        </p:txBody>
      </p:sp>
      <p:pic>
        <p:nvPicPr>
          <p:cNvPr id="1026" name="图片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851670"/>
            <a:ext cx="2571750" cy="196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图片 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851670"/>
            <a:ext cx="2571750" cy="196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835696" y="3867894"/>
            <a:ext cx="552407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666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图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1.3 JDK-21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安装界面                                                       图</a:t>
            </a:r>
            <a:r>
              <a:rPr kumimoji="0" lang="en-US" alt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1.4 JDK-21</a:t>
            </a:r>
            <a:r>
              <a:rPr kumimoji="0" lang="zh-CN" alt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  <a:cs typeface="Times New Roman" pitchFamily="18" charset="0"/>
              </a:rPr>
              <a:t>安装目标文件夹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5979182"/>
      </p:ext>
    </p:extLst>
  </p:cSld>
  <p:clrMapOvr>
    <a:masterClrMapping/>
  </p:clrMapOvr>
  <p:transition advClick="0" advTm="0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1.2 JDK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的下载与安装</a:t>
            </a:r>
          </a:p>
        </p:txBody>
      </p:sp>
      <p:sp>
        <p:nvSpPr>
          <p:cNvPr id="3" name="文本框 5"/>
          <p:cNvSpPr txBox="1"/>
          <p:nvPr/>
        </p:nvSpPr>
        <p:spPr>
          <a:xfrm>
            <a:off x="581660" y="659678"/>
            <a:ext cx="7980680" cy="90024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>
              <a:lnSpc>
                <a:spcPct val="125000"/>
              </a:lnSpc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）安装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JDK-21</a:t>
            </a:r>
            <a:endParaRPr lang="zh-CN" altLang="zh-CN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在图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1.4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中，根据用户需要，单击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更改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按钮，更改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JDK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安装文件夹。完成更改后，单击单击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下一步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按钮，安装程序自动安装，直至完成，如图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1.5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所示。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835696" y="3867894"/>
            <a:ext cx="552407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6667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 smtClean="0"/>
              <a:t>                                                   </a:t>
            </a:r>
            <a:r>
              <a:rPr lang="zh-CN" altLang="zh-CN" sz="1000" dirty="0" smtClean="0"/>
              <a:t>图</a:t>
            </a:r>
            <a:r>
              <a:rPr lang="en-US" altLang="zh-CN" sz="1000" dirty="0"/>
              <a:t>1.5 JDK-21</a:t>
            </a:r>
            <a:r>
              <a:rPr lang="zh-CN" altLang="zh-CN" sz="1000" dirty="0"/>
              <a:t>完成安装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2"/>
          <a:stretch>
            <a:fillRect/>
          </a:stretch>
        </p:blipFill>
        <p:spPr>
          <a:xfrm>
            <a:off x="3281680" y="1757918"/>
            <a:ext cx="2580640" cy="19659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37366227"/>
      </p:ext>
    </p:extLst>
  </p:cSld>
  <p:clrMapOvr>
    <a:masterClrMapping/>
  </p:clrMapOvr>
  <p:transition advClick="0" advTm="0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1.3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环境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变量配置</a:t>
            </a:r>
          </a:p>
        </p:txBody>
      </p:sp>
      <p:sp>
        <p:nvSpPr>
          <p:cNvPr id="3" name="文本框 5"/>
          <p:cNvSpPr txBox="1"/>
          <p:nvPr/>
        </p:nvSpPr>
        <p:spPr>
          <a:xfrm>
            <a:off x="581660" y="659678"/>
            <a:ext cx="7980680" cy="11449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在进行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源程序编译和运行等操作时，需实用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JDK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中的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javac.exe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java.exe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等工具，若不配置环境变量，只能将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源程序放置于编译与运行同目录下，操作不便；配置环境变量后，可以在任何目录下运行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源程序。下面将详细介绍环境变量的配置过程。</a:t>
            </a:r>
          </a:p>
          <a:p>
            <a:pPr indent="457200">
              <a:lnSpc>
                <a:spcPct val="125000"/>
              </a:lnSpc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右键单击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开始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，选择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【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系统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】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，弹出系统设置窗口，如图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1.6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所示；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331640" y="4701793"/>
            <a:ext cx="502002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66675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/>
              <a:t>图</a:t>
            </a:r>
            <a:r>
              <a:rPr lang="en-US" altLang="zh-CN" sz="1000" dirty="0"/>
              <a:t>1.6 </a:t>
            </a:r>
            <a:r>
              <a:rPr lang="zh-CN" altLang="en-US" sz="1000" dirty="0"/>
              <a:t>系统设置窗口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9" name="图片 8"/>
          <p:cNvPicPr/>
          <p:nvPr/>
        </p:nvPicPr>
        <p:blipFill>
          <a:blip r:embed="rId2"/>
          <a:stretch>
            <a:fillRect/>
          </a:stretch>
        </p:blipFill>
        <p:spPr>
          <a:xfrm>
            <a:off x="2156284" y="1910515"/>
            <a:ext cx="3895328" cy="2605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036559"/>
      </p:ext>
    </p:extLst>
  </p:cSld>
  <p:clrMapOvr>
    <a:masterClrMapping/>
  </p:clrMapOvr>
  <p:transition advClick="0" advTm="0"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Write Your Title Here"/>
</p:tagLst>
</file>

<file path=ppt/theme/theme1.xml><?xml version="1.0" encoding="utf-8"?>
<a:theme xmlns:a="http://schemas.openxmlformats.org/drawingml/2006/main" name="Office 主题">
  <a:themeElements>
    <a:clrScheme name="自定义 23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5DA2"/>
      </a:accent1>
      <a:accent2>
        <a:srgbClr val="C4C7CB"/>
      </a:accent2>
      <a:accent3>
        <a:srgbClr val="7F7F7F"/>
      </a:accent3>
      <a:accent4>
        <a:srgbClr val="7F7F7F"/>
      </a:accent4>
      <a:accent5>
        <a:srgbClr val="7F7F7F"/>
      </a:accent5>
      <a:accent6>
        <a:srgbClr val="7F7F7F"/>
      </a:accent6>
      <a:hlink>
        <a:srgbClr val="17365D"/>
      </a:hlink>
      <a:folHlink>
        <a:srgbClr val="548DD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3383</Words>
  <Application>Microsoft Office PowerPoint</Application>
  <PresentationFormat>全屏显示(16:9)</PresentationFormat>
  <Paragraphs>146</Paragraphs>
  <Slides>33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熊猫办公PPT</dc:title>
  <dc:creator>熊猫办公</dc:creator>
  <cp:keywords>www.tukuppt.com</cp:keywords>
  <cp:lastModifiedBy>lenovo</cp:lastModifiedBy>
  <cp:revision>231</cp:revision>
  <dcterms:created xsi:type="dcterms:W3CDTF">2015-12-11T17:46:00Z</dcterms:created>
  <dcterms:modified xsi:type="dcterms:W3CDTF">2025-02-25T08:04:25Z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ICV">
    <vt:lpwstr>893E0E0BC76640EC9A4C7D086C614A96</vt:lpwstr>
  </property>
</Properties>
</file>