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1"/>
  </p:notesMasterIdLst>
  <p:handoutMasterIdLst>
    <p:handoutMasterId r:id="rId22"/>
  </p:handoutMasterIdLst>
  <p:sldIdLst>
    <p:sldId id="983" r:id="rId2"/>
    <p:sldId id="917" r:id="rId3"/>
    <p:sldId id="1150" r:id="rId4"/>
    <p:sldId id="1151" r:id="rId5"/>
    <p:sldId id="1152" r:id="rId6"/>
    <p:sldId id="1153" r:id="rId7"/>
    <p:sldId id="1154" r:id="rId8"/>
    <p:sldId id="1155" r:id="rId9"/>
    <p:sldId id="1157" r:id="rId10"/>
    <p:sldId id="1156" r:id="rId11"/>
    <p:sldId id="1158" r:id="rId12"/>
    <p:sldId id="1159" r:id="rId13"/>
    <p:sldId id="1160" r:id="rId14"/>
    <p:sldId id="1161" r:id="rId15"/>
    <p:sldId id="1163" r:id="rId16"/>
    <p:sldId id="1164" r:id="rId17"/>
    <p:sldId id="1165" r:id="rId18"/>
    <p:sldId id="1166" r:id="rId19"/>
    <p:sldId id="1167" r:id="rId20"/>
  </p:sldIdLst>
  <p:sldSz cx="9144000" cy="5143500" type="screen16x9"/>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84" userDrawn="1">
          <p15:clr>
            <a:srgbClr val="A4A3A4"/>
          </p15:clr>
        </p15:guide>
        <p15:guide id="2" pos="301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003366"/>
    <a:srgbClr val="005DA2"/>
    <a:srgbClr val="DCDAE3"/>
    <a:srgbClr val="584B3F"/>
    <a:srgbClr val="404040"/>
    <a:srgbClr val="76675D"/>
    <a:srgbClr val="9C7F7B"/>
    <a:srgbClr val="AB8C62"/>
    <a:srgbClr val="3434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5" autoAdjust="0"/>
    <p:restoredTop sz="94660" autoAdjust="0"/>
  </p:normalViewPr>
  <p:slideViewPr>
    <p:cSldViewPr>
      <p:cViewPr>
        <p:scale>
          <a:sx n="150" d="100"/>
          <a:sy n="150" d="100"/>
        </p:scale>
        <p:origin x="-642" y="-132"/>
      </p:cViewPr>
      <p:guideLst>
        <p:guide orient="horz" pos="1684"/>
        <p:guide pos="301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995"/>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2025-07-26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60044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2025-07-26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989042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p:transition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1" name="Rectangle 2"/>
          <p:cNvSpPr>
            <a:spLocks noChangeArrowheads="1"/>
          </p:cNvSpPr>
          <p:nvPr userDrawn="1"/>
        </p:nvSpPr>
        <p:spPr bwMode="auto">
          <a:xfrm>
            <a:off x="0" y="0"/>
            <a:ext cx="9144000" cy="628650"/>
          </a:xfrm>
          <a:prstGeom prst="rect">
            <a:avLst/>
          </a:prstGeom>
          <a:solidFill>
            <a:srgbClr val="0085C8"/>
          </a:solidFill>
          <a:ln w="12700" algn="ctr">
            <a:noFill/>
            <a:miter lim="800000"/>
          </a:ln>
          <a:effectLst/>
        </p:spPr>
        <p:txBody>
          <a:bodyPr wrap="none" anchor="ctr"/>
          <a:lstStyle/>
          <a:p>
            <a:endParaRPr lang="zh-CN" altLang="en-US" sz="1300"/>
          </a:p>
        </p:txBody>
      </p:sp>
      <p:grpSp>
        <p:nvGrpSpPr>
          <p:cNvPr id="3" name="组合 3"/>
          <p:cNvGrpSpPr/>
          <p:nvPr userDrawn="1"/>
        </p:nvGrpSpPr>
        <p:grpSpPr>
          <a:xfrm>
            <a:off x="3" y="4940621"/>
            <a:ext cx="9143999" cy="548636"/>
            <a:chOff x="1" y="2947547"/>
            <a:chExt cx="9143999" cy="2827685"/>
          </a:xfrm>
        </p:grpSpPr>
        <p:sp>
          <p:nvSpPr>
            <p:cNvPr id="5" name="任意多边形 4"/>
            <p:cNvSpPr/>
            <p:nvPr/>
          </p:nvSpPr>
          <p:spPr>
            <a:xfrm>
              <a:off x="1" y="2947547"/>
              <a:ext cx="9143999" cy="2297356"/>
            </a:xfrm>
            <a:custGeom>
              <a:avLst/>
              <a:gdLst>
                <a:gd name="connsiteX0" fmla="*/ 9143999 w 9143999"/>
                <a:gd name="connsiteY0" fmla="*/ 0 h 2051818"/>
                <a:gd name="connsiteX1" fmla="*/ 9143999 w 9143999"/>
                <a:gd name="connsiteY1" fmla="*/ 2051818 h 2051818"/>
                <a:gd name="connsiteX2" fmla="*/ 0 w 9143999"/>
                <a:gd name="connsiteY2" fmla="*/ 2051818 h 2051818"/>
                <a:gd name="connsiteX3" fmla="*/ 0 w 9143999"/>
                <a:gd name="connsiteY3" fmla="*/ 1204077 h 2051818"/>
                <a:gd name="connsiteX4" fmla="*/ 6027 w 9143999"/>
                <a:gd name="connsiteY4" fmla="*/ 1207403 h 2051818"/>
                <a:gd name="connsiteX5" fmla="*/ 7674511 w 9143999"/>
                <a:gd name="connsiteY5" fmla="*/ 718908 h 2051818"/>
                <a:gd name="connsiteX6" fmla="*/ 9044856 w 9143999"/>
                <a:gd name="connsiteY6" fmla="*/ 57555 h 2051818"/>
                <a:gd name="connsiteX7" fmla="*/ 9143999 w 9143999"/>
                <a:gd name="connsiteY7" fmla="*/ 0 h 20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051818">
                  <a:moveTo>
                    <a:pt x="9143999" y="0"/>
                  </a:moveTo>
                  <a:lnTo>
                    <a:pt x="9143999" y="2051818"/>
                  </a:lnTo>
                  <a:lnTo>
                    <a:pt x="0" y="2051818"/>
                  </a:lnTo>
                  <a:lnTo>
                    <a:pt x="0" y="1204077"/>
                  </a:lnTo>
                  <a:lnTo>
                    <a:pt x="6027" y="1207403"/>
                  </a:lnTo>
                  <a:cubicBezTo>
                    <a:pt x="2066505" y="2238985"/>
                    <a:pt x="5621740" y="1499327"/>
                    <a:pt x="7674511" y="718908"/>
                  </a:cubicBezTo>
                  <a:cubicBezTo>
                    <a:pt x="8085065" y="562824"/>
                    <a:pt x="8552064" y="336225"/>
                    <a:pt x="9044856" y="57555"/>
                  </a:cubicBezTo>
                  <a:lnTo>
                    <a:pt x="9143999" y="0"/>
                  </a:lnTo>
                  <a:close/>
                </a:path>
              </a:pathLst>
            </a:custGeom>
            <a:gradFill>
              <a:gsLst>
                <a:gs pos="0">
                  <a:srgbClr val="0178E9">
                    <a:alpha val="60000"/>
                  </a:srgbClr>
                </a:gs>
                <a:gs pos="100000">
                  <a:srgbClr val="0178E9">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5"/>
            <p:cNvSpPr/>
            <p:nvPr/>
          </p:nvSpPr>
          <p:spPr>
            <a:xfrm>
              <a:off x="1" y="3559995"/>
              <a:ext cx="9143999" cy="2215237"/>
            </a:xfrm>
            <a:custGeom>
              <a:avLst/>
              <a:gdLst>
                <a:gd name="connsiteX0" fmla="*/ 9143999 w 9143999"/>
                <a:gd name="connsiteY0" fmla="*/ 0 h 3478011"/>
                <a:gd name="connsiteX1" fmla="*/ 9143999 w 9143999"/>
                <a:gd name="connsiteY1" fmla="*/ 1393716 h 3478011"/>
                <a:gd name="connsiteX2" fmla="*/ 9143999 w 9143999"/>
                <a:gd name="connsiteY2" fmla="*/ 1513865 h 3478011"/>
                <a:gd name="connsiteX3" fmla="*/ 9143999 w 9143999"/>
                <a:gd name="connsiteY3" fmla="*/ 3478011 h 3478011"/>
                <a:gd name="connsiteX4" fmla="*/ 0 w 9143999"/>
                <a:gd name="connsiteY4" fmla="*/ 3478011 h 3478011"/>
                <a:gd name="connsiteX5" fmla="*/ 0 w 9143999"/>
                <a:gd name="connsiteY5" fmla="*/ 1513865 h 3478011"/>
                <a:gd name="connsiteX6" fmla="*/ 0 w 9143999"/>
                <a:gd name="connsiteY6" fmla="*/ 1393716 h 3478011"/>
                <a:gd name="connsiteX7" fmla="*/ 0 w 9143999"/>
                <a:gd name="connsiteY7" fmla="*/ 846204 h 3478011"/>
                <a:gd name="connsiteX8" fmla="*/ 303379 w 9143999"/>
                <a:gd name="connsiteY8" fmla="*/ 970246 h 3478011"/>
                <a:gd name="connsiteX9" fmla="*/ 8360497 w 9143999"/>
                <a:gd name="connsiteY9" fmla="*/ 342756 h 3478011"/>
                <a:gd name="connsiteX10" fmla="*/ 8941037 w 9143999"/>
                <a:gd name="connsiteY10" fmla="*/ 98098 h 347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3999" h="3478011">
                  <a:moveTo>
                    <a:pt x="9143999" y="0"/>
                  </a:moveTo>
                  <a:lnTo>
                    <a:pt x="9143999" y="1393716"/>
                  </a:lnTo>
                  <a:lnTo>
                    <a:pt x="9143999" y="1513865"/>
                  </a:lnTo>
                  <a:lnTo>
                    <a:pt x="9143999" y="3478011"/>
                  </a:lnTo>
                  <a:lnTo>
                    <a:pt x="0" y="3478011"/>
                  </a:lnTo>
                  <a:lnTo>
                    <a:pt x="0" y="1513865"/>
                  </a:lnTo>
                  <a:lnTo>
                    <a:pt x="0" y="1393716"/>
                  </a:lnTo>
                  <a:lnTo>
                    <a:pt x="0" y="846204"/>
                  </a:lnTo>
                  <a:lnTo>
                    <a:pt x="303379" y="970246"/>
                  </a:lnTo>
                  <a:cubicBezTo>
                    <a:pt x="2685816" y="1852356"/>
                    <a:pt x="6241504" y="1135756"/>
                    <a:pt x="8360497" y="342756"/>
                  </a:cubicBezTo>
                  <a:cubicBezTo>
                    <a:pt x="8544757" y="273800"/>
                    <a:pt x="8739002" y="191802"/>
                    <a:pt x="8941037" y="98098"/>
                  </a:cubicBezTo>
                  <a:close/>
                </a:path>
              </a:pathLst>
            </a:custGeom>
            <a:gradFill flip="none" rotWithShape="1">
              <a:gsLst>
                <a:gs pos="26000">
                  <a:schemeClr val="bg1"/>
                </a:gs>
                <a:gs pos="100000">
                  <a:srgbClr val="DFDFDF">
                    <a:lumMod val="52000"/>
                    <a:lumOff val="4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ea typeface="微软雅黑" panose="020B0503020204020204" pitchFamily="34" charset="-122"/>
              </a:endParaRPr>
            </a:p>
          </p:txBody>
        </p:sp>
      </p:grpSp>
      <p:sp>
        <p:nvSpPr>
          <p:cNvPr id="2" name="标题 1"/>
          <p:cNvSpPr>
            <a:spLocks noGrp="1"/>
          </p:cNvSpPr>
          <p:nvPr>
            <p:ph type="title"/>
          </p:nvPr>
        </p:nvSpPr>
        <p:spPr>
          <a:xfrm>
            <a:off x="115209" y="87084"/>
            <a:ext cx="822960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72000" rIns="0" bIns="72000"/>
          <a:lstStyle>
            <a:lvl1pPr algn="l" rtl="0" eaLnBrk="0" fontAlgn="base" hangingPunct="0">
              <a:spcBef>
                <a:spcPct val="0"/>
              </a:spcBef>
              <a:spcAft>
                <a:spcPct val="0"/>
              </a:spcAft>
              <a:defRPr lang="zh-CN" altLang="en-US" sz="3200" b="0" kern="1200">
                <a:solidFill>
                  <a:schemeClr val="bg1"/>
                </a:solidFill>
                <a:latin typeface="微软雅黑" panose="020B0503020204020204"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pic>
        <p:nvPicPr>
          <p:cNvPr id="9" name="图片 8" descr="index.png"/>
          <p:cNvPicPr>
            <a:picLocks noChangeAspect="1"/>
          </p:cNvPicPr>
          <p:nvPr userDrawn="1"/>
        </p:nvPicPr>
        <p:blipFill>
          <a:blip r:embed="rId2" cstate="print"/>
          <a:stretch>
            <a:fillRect/>
          </a:stretch>
        </p:blipFill>
        <p:spPr>
          <a:xfrm>
            <a:off x="8098970" y="65314"/>
            <a:ext cx="960659" cy="500744"/>
          </a:xfrm>
          <a:prstGeom prst="rect">
            <a:avLst/>
          </a:prstGeom>
        </p:spPr>
      </p:pic>
    </p:spTree>
  </p:cSld>
  <p:clrMapOvr>
    <a:masterClrMapping/>
  </p:clrMapOvr>
  <p:transition advClick="0"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grpSp>
        <p:nvGrpSpPr>
          <p:cNvPr id="9" name="组合 8"/>
          <p:cNvGrpSpPr/>
          <p:nvPr userDrawn="1"/>
        </p:nvGrpSpPr>
        <p:grpSpPr>
          <a:xfrm>
            <a:off x="0" y="0"/>
            <a:ext cx="9144000" cy="5193556"/>
            <a:chOff x="0" y="-50056"/>
            <a:chExt cx="9144000" cy="519355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p:nvGrpSpPr>
          <p:grpSpPr>
            <a:xfrm>
              <a:off x="0" y="-50056"/>
              <a:ext cx="9144000" cy="509969"/>
              <a:chOff x="0" y="-50055"/>
              <a:chExt cx="9144000" cy="395910"/>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9" name="矩形 18"/>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20" name="矩形 19"/>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4" name="组合 3"/>
          <p:cNvGrpSpPr/>
          <p:nvPr userDrawn="1"/>
        </p:nvGrpSpPr>
        <p:grpSpPr>
          <a:xfrm>
            <a:off x="0" y="0"/>
            <a:ext cx="9144000" cy="5193556"/>
            <a:chOff x="0" y="-50056"/>
            <a:chExt cx="9144000" cy="519355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3" name="组合 2"/>
          <p:cNvGrpSpPr/>
          <p:nvPr userDrawn="1"/>
        </p:nvGrpSpPr>
        <p:grpSpPr>
          <a:xfrm>
            <a:off x="0" y="0"/>
            <a:ext cx="9144000" cy="5193556"/>
            <a:chOff x="0" y="-50056"/>
            <a:chExt cx="9144000" cy="5193556"/>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6" name="组合 5"/>
          <p:cNvGrpSpPr/>
          <p:nvPr userDrawn="1"/>
        </p:nvGrpSpPr>
        <p:grpSpPr>
          <a:xfrm>
            <a:off x="0" y="-50056"/>
            <a:ext cx="9144000" cy="509969"/>
            <a:chOff x="0" y="-50055"/>
            <a:chExt cx="9144000" cy="39591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2025-07-26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2025-07-26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grpSp>
        <p:nvGrpSpPr>
          <p:cNvPr id="7" name="组合 6"/>
          <p:cNvGrpSpPr/>
          <p:nvPr userDrawn="1"/>
        </p:nvGrpSpPr>
        <p:grpSpPr>
          <a:xfrm>
            <a:off x="0" y="0"/>
            <a:ext cx="9144000" cy="5193556"/>
            <a:chOff x="0" y="-50056"/>
            <a:chExt cx="9144000" cy="5193556"/>
          </a:xfrm>
        </p:grpSpPr>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9" name="组合 8"/>
            <p:cNvGrpSpPr/>
            <p:nvPr userDrawn="1"/>
          </p:nvGrpSpPr>
          <p:grpSpPr>
            <a:xfrm>
              <a:off x="0" y="-50056"/>
              <a:ext cx="9144000" cy="509969"/>
              <a:chOff x="0" y="-50055"/>
              <a:chExt cx="9144000" cy="395910"/>
            </a:xfrm>
          </p:grpSpPr>
          <p:pic>
            <p:nvPicPr>
              <p:cNvPr id="10" name="图片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1" name="矩形 10"/>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12" name="矩形 11"/>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8" name="矩形 47"/>
          <p:cNvSpPr/>
          <p:nvPr/>
        </p:nvSpPr>
        <p:spPr>
          <a:xfrm>
            <a:off x="6719468" y="252782"/>
            <a:ext cx="2414745" cy="1177235"/>
          </a:xfrm>
          <a:prstGeom prst="rect">
            <a:avLst/>
          </a:prstGeom>
        </p:spPr>
        <p:txBody>
          <a:bodyPr wrap="none" lIns="68571" tIns="34285" rIns="68571" bIns="34285">
            <a:spAutoFit/>
          </a:bodyPr>
          <a:lstStyle/>
          <a:p>
            <a:pPr algn="r"/>
            <a:r>
              <a:rPr lang="en-US" altLang="zh-CN" sz="7200" b="1" dirty="0" smtClean="0">
                <a:solidFill>
                  <a:srgbClr val="005DA2"/>
                </a:solidFill>
                <a:latin typeface="微软雅黑" panose="020B0503020204020204" pitchFamily="34" charset="-122"/>
                <a:ea typeface="微软雅黑" panose="020B0503020204020204" pitchFamily="34" charset="-122"/>
              </a:rPr>
              <a:t>2024</a:t>
            </a:r>
            <a:endParaRPr lang="en-US" altLang="zh-CN" sz="72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2411760" y="1717637"/>
            <a:ext cx="6732240" cy="193423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平行四边形 13"/>
          <p:cNvSpPr/>
          <p:nvPr/>
        </p:nvSpPr>
        <p:spPr>
          <a:xfrm>
            <a:off x="-633060" y="1667695"/>
            <a:ext cx="4073415" cy="2366272"/>
          </a:xfrm>
          <a:prstGeom prst="parallelogram">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Rectangle 3"/>
          <p:cNvSpPr txBox="1">
            <a:spLocks noChangeArrowheads="1"/>
          </p:cNvSpPr>
          <p:nvPr/>
        </p:nvSpPr>
        <p:spPr>
          <a:xfrm>
            <a:off x="3558114" y="2994070"/>
            <a:ext cx="5566410" cy="7298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en-US" altLang="zh-CN" sz="2400" b="1" dirty="0" smtClean="0">
                <a:solidFill>
                  <a:schemeClr val="bg1"/>
                </a:solidFill>
                <a:latin typeface="微软雅黑" panose="020B0503020204020204" pitchFamily="34" charset="-122"/>
                <a:ea typeface="微软雅黑" panose="020B0503020204020204" pitchFamily="34" charset="-122"/>
              </a:rPr>
              <a:t>10</a:t>
            </a:r>
            <a:r>
              <a:rPr lang="zh-CN" altLang="en-US" sz="2400" b="1" dirty="0" smtClean="0">
                <a:solidFill>
                  <a:schemeClr val="bg1"/>
                </a:solidFill>
                <a:latin typeface="微软雅黑" panose="020B0503020204020204" pitchFamily="34" charset="-122"/>
                <a:ea typeface="微软雅黑" panose="020B0503020204020204" pitchFamily="34" charset="-122"/>
              </a:rPr>
              <a:t>章 多线程</a:t>
            </a:r>
            <a:endParaRPr lang="en-US" altLang="zh-CN" sz="2400" b="1" dirty="0" smtClean="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642241" y="3075806"/>
            <a:ext cx="5491972" cy="0"/>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a:xfrm>
            <a:off x="3440703" y="3817952"/>
            <a:ext cx="2098593" cy="276860"/>
          </a:xfrm>
          <a:prstGeom prst="rect">
            <a:avLst/>
          </a:prstGeom>
          <a:noFill/>
        </p:spPr>
        <p:txBody>
          <a:bodyPr wrap="square" lIns="0" tIns="0" rIns="0" bIns="0"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主讲</a:t>
            </a:r>
            <a:r>
              <a:rPr lang="zh-CN" altLang="en-US" b="1" dirty="0" smtClean="0">
                <a:solidFill>
                  <a:srgbClr val="005DA2"/>
                </a:solidFill>
                <a:latin typeface="微软雅黑" panose="020B0503020204020204" pitchFamily="34" charset="-122"/>
                <a:ea typeface="微软雅黑" panose="020B0503020204020204" pitchFamily="34" charset="-122"/>
              </a:rPr>
              <a:t>：任焕海</a:t>
            </a:r>
            <a:endParaRPr lang="en-US" altLang="zh-CN" b="1" dirty="0">
              <a:solidFill>
                <a:srgbClr val="005DA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89960" y="1830070"/>
            <a:ext cx="5692140" cy="1246495"/>
          </a:xfrm>
          <a:prstGeom prst="rect">
            <a:avLst/>
          </a:prstGeom>
          <a:noFill/>
        </p:spPr>
        <p:txBody>
          <a:bodyPr wrap="square" rtlCol="0" anchor="t">
            <a:spAutoFit/>
          </a:bodyPr>
          <a:lstStyle/>
          <a:p>
            <a:pPr algn="ctr">
              <a:lnSpc>
                <a:spcPts val="4500"/>
              </a:lnSpc>
            </a:pPr>
            <a:r>
              <a:rPr lang="en-US" altLang="zh-CN" sz="3600" b="1" dirty="0" smtClean="0">
                <a:solidFill>
                  <a:schemeClr val="bg1"/>
                </a:solidFill>
                <a:latin typeface="微软雅黑" panose="020B0503020204020204" pitchFamily="34" charset="-122"/>
                <a:ea typeface="微软雅黑" panose="020B0503020204020204" pitchFamily="34" charset="-122"/>
              </a:rPr>
              <a:t>Java</a:t>
            </a:r>
            <a:r>
              <a:rPr lang="zh-CN" altLang="en-US" sz="3600" b="1" dirty="0" smtClean="0">
                <a:solidFill>
                  <a:schemeClr val="bg1"/>
                </a:solidFill>
                <a:latin typeface="微软雅黑" panose="020B0503020204020204" pitchFamily="34" charset="-122"/>
                <a:ea typeface="微软雅黑" panose="020B0503020204020204" pitchFamily="34" charset="-122"/>
              </a:rPr>
              <a:t>程序设计</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lnSpc>
                <a:spcPts val="4500"/>
              </a:lnSpc>
            </a:pPr>
            <a:r>
              <a:rPr lang="zh-CN" altLang="en-US" sz="3600" b="1" dirty="0" smtClean="0">
                <a:solidFill>
                  <a:schemeClr val="bg1"/>
                </a:solidFill>
                <a:latin typeface="微软雅黑" panose="020B0503020204020204" pitchFamily="34" charset="-122"/>
                <a:ea typeface="微软雅黑" panose="020B0503020204020204" pitchFamily="34" charset="-122"/>
              </a:rPr>
              <a:t>实用教程</a:t>
            </a:r>
            <a:endParaRPr lang="zh-CN" sz="36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t="24665" b="26776"/>
          <a:stretch>
            <a:fillRect/>
          </a:stretch>
        </p:blipFill>
        <p:spPr>
          <a:xfrm>
            <a:off x="100909" y="144016"/>
            <a:ext cx="2166835" cy="555526"/>
          </a:xfrm>
          <a:prstGeom prst="rect">
            <a:avLst/>
          </a:prstGeom>
        </p:spPr>
      </p:pic>
    </p:spTree>
  </p:cSld>
  <p:clrMapOvr>
    <a:masterClrMapping/>
  </p:clrMapOvr>
  <p:transition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215000"/>
          </a:xfrm>
          <a:prstGeom prst="rect">
            <a:avLst/>
          </a:prstGeom>
          <a:noFill/>
        </p:spPr>
        <p:txBody>
          <a:bodyPr wrap="square" rtlCol="0" anchor="t">
            <a:spAutoFit/>
          </a:bodyPr>
          <a:lstStyle/>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10-3: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售票信息不同步的情况。</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示例代码如下：</a:t>
            </a:r>
          </a:p>
          <a:p>
            <a:r>
              <a:rPr lang="en-US" altLang="zh-CN" sz="800" b="1" dirty="0">
                <a:solidFill>
                  <a:srgbClr val="7F0055"/>
                </a:solidFill>
                <a:latin typeface="Consolas"/>
              </a:rPr>
              <a:t>package</a:t>
            </a:r>
            <a:r>
              <a:rPr lang="en-US" altLang="zh-CN" sz="800" b="1" dirty="0">
                <a:solidFill>
                  <a:srgbClr val="000000"/>
                </a:solidFill>
                <a:latin typeface="Consolas"/>
              </a:rPr>
              <a:t> ch10;</a:t>
            </a:r>
          </a:p>
          <a:p>
            <a:r>
              <a:rPr lang="en-US" altLang="zh-CN" sz="800" b="1" dirty="0">
                <a:solidFill>
                  <a:srgbClr val="7F0055"/>
                </a:solidFill>
                <a:latin typeface="Consolas"/>
              </a:rPr>
              <a:t>class</a:t>
            </a:r>
            <a:r>
              <a:rPr lang="en-US" altLang="zh-CN" sz="800" b="1" dirty="0">
                <a:solidFill>
                  <a:srgbClr val="000000"/>
                </a:solidFill>
                <a:latin typeface="Consolas"/>
              </a:rPr>
              <a:t> MyThread2 </a:t>
            </a:r>
            <a:r>
              <a:rPr lang="en-US" altLang="zh-CN" sz="800" b="1" dirty="0">
                <a:solidFill>
                  <a:srgbClr val="7F0055"/>
                </a:solidFill>
                <a:latin typeface="Consolas"/>
              </a:rPr>
              <a:t>implements</a:t>
            </a:r>
            <a:r>
              <a:rPr lang="en-US" altLang="zh-CN" sz="800" b="1" dirty="0">
                <a:solidFill>
                  <a:srgbClr val="000000"/>
                </a:solidFill>
                <a:latin typeface="Consolas"/>
              </a:rPr>
              <a:t> Runnable {</a:t>
            </a:r>
          </a:p>
          <a:p>
            <a:pPr lvl="1"/>
            <a:r>
              <a:rPr lang="en-US" altLang="zh-CN" sz="800" b="1" dirty="0">
                <a:solidFill>
                  <a:srgbClr val="7F0055"/>
                </a:solidFill>
                <a:latin typeface="Consolas"/>
              </a:rPr>
              <a:t>private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ticket</a:t>
            </a:r>
            <a:r>
              <a:rPr lang="en-US" altLang="zh-CN" sz="800" b="1" dirty="0">
                <a:solidFill>
                  <a:srgbClr val="000000"/>
                </a:solidFill>
                <a:latin typeface="Consolas"/>
              </a:rPr>
              <a:t> = 5; </a:t>
            </a:r>
            <a:r>
              <a:rPr lang="en-US" altLang="zh-CN" sz="800" b="1" dirty="0">
                <a:solidFill>
                  <a:srgbClr val="3F7F5F"/>
                </a:solidFill>
                <a:latin typeface="Consolas"/>
              </a:rPr>
              <a:t>// </a:t>
            </a:r>
            <a:r>
              <a:rPr lang="zh-CN" altLang="en-US" sz="800" b="1" dirty="0">
                <a:solidFill>
                  <a:srgbClr val="3F7F5F"/>
                </a:solidFill>
                <a:latin typeface="Consolas"/>
              </a:rPr>
              <a:t>设置</a:t>
            </a:r>
            <a:r>
              <a:rPr lang="en-US" altLang="zh-CN" sz="800" b="1" dirty="0">
                <a:solidFill>
                  <a:srgbClr val="3F7F5F"/>
                </a:solidFill>
                <a:latin typeface="Consolas"/>
              </a:rPr>
              <a:t>5</a:t>
            </a:r>
            <a:r>
              <a:rPr lang="zh-CN" altLang="en-US" sz="800" b="1" dirty="0">
                <a:solidFill>
                  <a:srgbClr val="3F7F5F"/>
                </a:solidFill>
                <a:latin typeface="Consolas"/>
              </a:rPr>
              <a:t>张票</a:t>
            </a:r>
          </a:p>
          <a:p>
            <a:pPr lvl="1"/>
            <a:r>
              <a:rPr lang="en-US" altLang="zh-CN" sz="800" dirty="0">
                <a:solidFill>
                  <a:srgbClr val="646464"/>
                </a:solidFill>
                <a:latin typeface="Consolas"/>
              </a:rPr>
              <a:t>@Override</a:t>
            </a: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run() {</a:t>
            </a:r>
          </a:p>
          <a:p>
            <a:pPr lvl="2"/>
            <a:r>
              <a:rPr lang="en-US" altLang="zh-CN" sz="800" b="1" dirty="0">
                <a:solidFill>
                  <a:srgbClr val="7F0055"/>
                </a:solidFill>
                <a:latin typeface="Consolas"/>
              </a:rPr>
              <a:t>for</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x</a:t>
            </a:r>
            <a:r>
              <a:rPr lang="en-US" altLang="zh-CN" sz="800" b="1" dirty="0">
                <a:solidFill>
                  <a:srgbClr val="000000"/>
                </a:solidFill>
                <a:latin typeface="Consolas"/>
              </a:rPr>
              <a:t> = 0; </a:t>
            </a:r>
            <a:r>
              <a:rPr lang="en-US" altLang="zh-CN" sz="800" b="1" dirty="0">
                <a:solidFill>
                  <a:srgbClr val="6A3E3E"/>
                </a:solidFill>
                <a:latin typeface="Consolas"/>
              </a:rPr>
              <a:t>x</a:t>
            </a:r>
            <a:r>
              <a:rPr lang="en-US" altLang="zh-CN" sz="800" b="1" dirty="0">
                <a:solidFill>
                  <a:srgbClr val="000000"/>
                </a:solidFill>
                <a:latin typeface="Consolas"/>
              </a:rPr>
              <a:t> &lt; 100; </a:t>
            </a:r>
            <a:r>
              <a:rPr lang="en-US" altLang="zh-CN" sz="800" b="1" dirty="0">
                <a:solidFill>
                  <a:srgbClr val="6A3E3E"/>
                </a:solidFill>
                <a:latin typeface="Consolas"/>
              </a:rPr>
              <a:t>x</a:t>
            </a:r>
            <a:r>
              <a:rPr lang="en-US" altLang="zh-CN" sz="800" b="1" dirty="0">
                <a:solidFill>
                  <a:srgbClr val="000000"/>
                </a:solidFill>
                <a:latin typeface="Consolas"/>
              </a:rPr>
              <a:t>++) {</a:t>
            </a:r>
          </a:p>
          <a:p>
            <a:pPr lvl="3"/>
            <a:r>
              <a:rPr lang="en-US" altLang="zh-CN" sz="800" b="1" dirty="0">
                <a:solidFill>
                  <a:srgbClr val="7F0055"/>
                </a:solidFill>
                <a:latin typeface="Consolas"/>
              </a:rPr>
              <a:t>if</a:t>
            </a:r>
            <a:r>
              <a:rPr lang="en-US" altLang="zh-CN" sz="800" b="1" dirty="0">
                <a:solidFill>
                  <a:srgbClr val="000000"/>
                </a:solidFill>
                <a:latin typeface="Consolas"/>
              </a:rPr>
              <a:t> (</a:t>
            </a:r>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ticket</a:t>
            </a:r>
            <a:r>
              <a:rPr lang="en-US" altLang="zh-CN" sz="800" b="1" dirty="0">
                <a:solidFill>
                  <a:srgbClr val="000000"/>
                </a:solidFill>
                <a:latin typeface="Consolas"/>
              </a:rPr>
              <a:t> &gt; 0) { </a:t>
            </a:r>
            <a:r>
              <a:rPr lang="en-US" altLang="zh-CN" sz="800" b="1" dirty="0">
                <a:solidFill>
                  <a:srgbClr val="3F7F5F"/>
                </a:solidFill>
                <a:latin typeface="Consolas"/>
              </a:rPr>
              <a:t>// </a:t>
            </a:r>
            <a:r>
              <a:rPr lang="zh-CN" altLang="en-US" sz="800" b="1" dirty="0">
                <a:solidFill>
                  <a:srgbClr val="3F7F5F"/>
                </a:solidFill>
                <a:latin typeface="Consolas"/>
              </a:rPr>
              <a:t>判断当前是否还有剩余票</a:t>
            </a:r>
          </a:p>
          <a:p>
            <a:pPr lvl="4"/>
            <a:r>
              <a:rPr lang="en-US" altLang="zh-CN" sz="800" b="1" dirty="0">
                <a:solidFill>
                  <a:srgbClr val="7F0055"/>
                </a:solidFill>
                <a:latin typeface="Consolas"/>
              </a:rPr>
              <a:t>try</a:t>
            </a:r>
            <a:r>
              <a:rPr lang="en-US" altLang="zh-CN" sz="800" b="1" dirty="0">
                <a:solidFill>
                  <a:srgbClr val="000000"/>
                </a:solidFill>
                <a:latin typeface="Consolas"/>
              </a:rPr>
              <a:t> {</a:t>
            </a:r>
          </a:p>
          <a:p>
            <a:pPr lvl="4"/>
            <a:r>
              <a:rPr lang="en-US" altLang="zh-CN" sz="800" dirty="0" smtClean="0">
                <a:solidFill>
                  <a:srgbClr val="000000"/>
                </a:solidFill>
                <a:latin typeface="Consolas"/>
              </a:rPr>
              <a:t>	</a:t>
            </a:r>
            <a:r>
              <a:rPr lang="en-US" altLang="zh-CN" sz="800" dirty="0" err="1" smtClean="0">
                <a:solidFill>
                  <a:srgbClr val="000000"/>
                </a:solidFill>
                <a:latin typeface="Consolas"/>
              </a:rPr>
              <a:t>Thread.</a:t>
            </a:r>
            <a:r>
              <a:rPr lang="en-US" altLang="zh-CN" sz="800" i="1" dirty="0" err="1" smtClean="0">
                <a:solidFill>
                  <a:srgbClr val="000000"/>
                </a:solidFill>
                <a:latin typeface="Consolas"/>
              </a:rPr>
              <a:t>sleep</a:t>
            </a:r>
            <a:r>
              <a:rPr lang="en-US" altLang="zh-CN" sz="800" i="1" dirty="0" smtClean="0">
                <a:solidFill>
                  <a:srgbClr val="000000"/>
                </a:solidFill>
                <a:latin typeface="Consolas"/>
              </a:rPr>
              <a:t>(100</a:t>
            </a:r>
            <a:r>
              <a:rPr lang="en-US" altLang="zh-CN" sz="800" i="1" dirty="0">
                <a:solidFill>
                  <a:srgbClr val="000000"/>
                </a:solidFill>
                <a:latin typeface="Consolas"/>
              </a:rPr>
              <a:t>); </a:t>
            </a:r>
            <a:r>
              <a:rPr lang="en-US" altLang="zh-CN" sz="800" i="1" dirty="0">
                <a:solidFill>
                  <a:srgbClr val="3F7F5F"/>
                </a:solidFill>
                <a:latin typeface="Consolas"/>
              </a:rPr>
              <a:t>// </a:t>
            </a:r>
            <a:r>
              <a:rPr lang="zh-CN" altLang="en-US" sz="800" i="1" dirty="0">
                <a:solidFill>
                  <a:srgbClr val="3F7F5F"/>
                </a:solidFill>
                <a:latin typeface="Consolas"/>
              </a:rPr>
              <a:t>模拟延迟，休眠</a:t>
            </a:r>
            <a:r>
              <a:rPr lang="en-US" altLang="zh-CN" sz="800" i="1" dirty="0">
                <a:solidFill>
                  <a:srgbClr val="3F7F5F"/>
                </a:solidFill>
                <a:latin typeface="Consolas"/>
              </a:rPr>
              <a:t>100</a:t>
            </a:r>
            <a:r>
              <a:rPr lang="zh-CN" altLang="en-US" sz="800" i="1" dirty="0">
                <a:solidFill>
                  <a:srgbClr val="3F7F5F"/>
                </a:solidFill>
                <a:latin typeface="Consolas"/>
              </a:rPr>
              <a:t>毫秒</a:t>
            </a:r>
          </a:p>
          <a:p>
            <a:pPr lvl="4"/>
            <a:r>
              <a:rPr lang="en-US" altLang="zh-CN" sz="800" dirty="0">
                <a:solidFill>
                  <a:srgbClr val="000000"/>
                </a:solidFill>
                <a:latin typeface="Consolas"/>
              </a:rPr>
              <a:t>} </a:t>
            </a:r>
            <a:r>
              <a:rPr lang="en-US" altLang="zh-CN" sz="800" b="1" dirty="0">
                <a:solidFill>
                  <a:srgbClr val="7F0055"/>
                </a:solidFill>
                <a:latin typeface="Consolas"/>
              </a:rPr>
              <a:t>catch</a:t>
            </a:r>
            <a:r>
              <a:rPr lang="en-US" altLang="zh-CN" sz="800" b="1" dirty="0">
                <a:solidFill>
                  <a:srgbClr val="000000"/>
                </a:solidFill>
                <a:latin typeface="Consolas"/>
              </a:rPr>
              <a:t> (</a:t>
            </a:r>
            <a:r>
              <a:rPr lang="en-US" altLang="zh-CN" sz="800" b="1" dirty="0" err="1">
                <a:solidFill>
                  <a:srgbClr val="000000"/>
                </a:solidFill>
                <a:latin typeface="Consolas"/>
              </a:rPr>
              <a:t>InterruptedException</a:t>
            </a:r>
            <a:r>
              <a:rPr lang="en-US" altLang="zh-CN" sz="800" b="1" dirty="0">
                <a:solidFill>
                  <a:srgbClr val="000000"/>
                </a:solidFill>
                <a:latin typeface="Consolas"/>
              </a:rPr>
              <a:t> </a:t>
            </a:r>
            <a:r>
              <a:rPr lang="en-US" altLang="zh-CN" sz="800" b="1" dirty="0">
                <a:solidFill>
                  <a:srgbClr val="6A3E3E"/>
                </a:solidFill>
                <a:latin typeface="Consolas"/>
              </a:rPr>
              <a:t>e</a:t>
            </a:r>
            <a:r>
              <a:rPr lang="en-US" altLang="zh-CN" sz="800" b="1" dirty="0">
                <a:solidFill>
                  <a:srgbClr val="000000"/>
                </a:solidFill>
                <a:latin typeface="Consolas"/>
              </a:rPr>
              <a:t>) {</a:t>
            </a:r>
          </a:p>
          <a:p>
            <a:pPr lvl="4"/>
            <a:r>
              <a:rPr lang="en-US" altLang="zh-CN" sz="800" dirty="0" smtClean="0">
                <a:solidFill>
                  <a:srgbClr val="6A3E3E"/>
                </a:solidFill>
                <a:latin typeface="Consolas"/>
              </a:rPr>
              <a:t>	</a:t>
            </a:r>
            <a:r>
              <a:rPr lang="en-US" altLang="zh-CN" sz="800" dirty="0" err="1" smtClean="0">
                <a:solidFill>
                  <a:srgbClr val="6A3E3E"/>
                </a:solidFill>
                <a:latin typeface="Consolas"/>
              </a:rPr>
              <a:t>e</a:t>
            </a:r>
            <a:r>
              <a:rPr lang="en-US" altLang="zh-CN" sz="800" dirty="0" err="1" smtClean="0">
                <a:solidFill>
                  <a:srgbClr val="000000"/>
                </a:solidFill>
                <a:latin typeface="Consolas"/>
              </a:rPr>
              <a:t>.printStackTrace</a:t>
            </a:r>
            <a:r>
              <a:rPr lang="en-US" altLang="zh-CN" sz="800" dirty="0">
                <a:solidFill>
                  <a:srgbClr val="000000"/>
                </a:solidFill>
                <a:latin typeface="Consolas"/>
              </a:rPr>
              <a:t>();</a:t>
            </a:r>
          </a:p>
          <a:p>
            <a:pPr lvl="4"/>
            <a:r>
              <a:rPr lang="en-US" altLang="zh-CN" sz="800" dirty="0">
                <a:solidFill>
                  <a:srgbClr val="000000"/>
                </a:solidFill>
                <a:latin typeface="Consolas"/>
              </a:rPr>
              <a:t>}</a:t>
            </a:r>
          </a:p>
          <a:p>
            <a:pPr lvl="4"/>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err="1">
                <a:solidFill>
                  <a:srgbClr val="000000"/>
                </a:solidFill>
                <a:latin typeface="Consolas"/>
              </a:rPr>
              <a:t>Thread.currentThread</a:t>
            </a:r>
            <a:r>
              <a:rPr lang="en-US" altLang="zh-CN" sz="800" b="1" i="1" dirty="0">
                <a:solidFill>
                  <a:srgbClr val="000000"/>
                </a:solidFill>
                <a:latin typeface="Consolas"/>
              </a:rPr>
              <a:t>().</a:t>
            </a:r>
            <a:r>
              <a:rPr lang="en-US" altLang="zh-CN" sz="800" b="1" i="1" dirty="0" err="1">
                <a:solidFill>
                  <a:srgbClr val="000000"/>
                </a:solidFill>
                <a:latin typeface="Consolas"/>
              </a:rPr>
              <a:t>getName</a:t>
            </a:r>
            <a:r>
              <a:rPr lang="en-US" altLang="zh-CN" sz="800" b="1" i="1" dirty="0">
                <a:solidFill>
                  <a:srgbClr val="000000"/>
                </a:solidFill>
                <a:latin typeface="Consolas"/>
              </a:rPr>
              <a:t>() + </a:t>
            </a:r>
            <a:r>
              <a:rPr lang="en-US" altLang="zh-CN" sz="800" b="1" i="1" dirty="0">
                <a:solidFill>
                  <a:srgbClr val="2A00FF"/>
                </a:solidFill>
                <a:latin typeface="Consolas"/>
              </a:rPr>
              <a:t>" </a:t>
            </a:r>
            <a:r>
              <a:rPr lang="zh-CN" altLang="en-US" sz="800" b="1" i="1" dirty="0">
                <a:solidFill>
                  <a:srgbClr val="2A00FF"/>
                </a:solidFill>
                <a:latin typeface="Consolas"/>
              </a:rPr>
              <a:t>卖票，</a:t>
            </a:r>
            <a:r>
              <a:rPr lang="en-US" altLang="zh-CN" sz="800" b="1" i="1" dirty="0">
                <a:solidFill>
                  <a:srgbClr val="2A00FF"/>
                </a:solidFill>
                <a:latin typeface="Consolas"/>
              </a:rPr>
              <a:t>ticket = "</a:t>
            </a:r>
            <a:r>
              <a:rPr lang="en-US" altLang="zh-CN" sz="800" b="1" i="1" dirty="0">
                <a:solidFill>
                  <a:srgbClr val="000000"/>
                </a:solidFill>
                <a:latin typeface="Consolas"/>
              </a:rPr>
              <a:t> + </a:t>
            </a:r>
            <a:r>
              <a:rPr lang="en-US" altLang="zh-CN" sz="800" b="1" i="1" dirty="0" err="1">
                <a:solidFill>
                  <a:srgbClr val="7F0055"/>
                </a:solidFill>
                <a:latin typeface="Consolas"/>
              </a:rPr>
              <a:t>this</a:t>
            </a:r>
            <a:r>
              <a:rPr lang="en-US" altLang="zh-CN" sz="800" b="1" i="1" dirty="0" err="1">
                <a:solidFill>
                  <a:srgbClr val="000000"/>
                </a:solidFill>
                <a:latin typeface="Consolas"/>
              </a:rPr>
              <a:t>.</a:t>
            </a:r>
            <a:r>
              <a:rPr lang="en-US" altLang="zh-CN" sz="800" b="1" i="1" dirty="0" err="1">
                <a:solidFill>
                  <a:srgbClr val="0000C0"/>
                </a:solidFill>
                <a:latin typeface="Consolas"/>
              </a:rPr>
              <a:t>ticket</a:t>
            </a:r>
            <a:r>
              <a:rPr lang="en-US" altLang="zh-CN" sz="800" b="1" i="1" dirty="0">
                <a:solidFill>
                  <a:srgbClr val="000000"/>
                </a:solidFill>
                <a:latin typeface="Consolas"/>
              </a:rPr>
              <a:t>--);</a:t>
            </a:r>
          </a:p>
          <a:p>
            <a:pPr lvl="3"/>
            <a:r>
              <a:rPr lang="en-US" altLang="zh-CN" sz="800" dirty="0">
                <a:solidFill>
                  <a:srgbClr val="000000"/>
                </a:solidFill>
                <a:latin typeface="Consolas"/>
              </a:rPr>
              <a:t>}</a:t>
            </a:r>
          </a:p>
          <a:p>
            <a:pPr lvl="2"/>
            <a:r>
              <a:rPr lang="en-US" altLang="zh-CN" sz="800" dirty="0">
                <a:solidFill>
                  <a:srgbClr val="000000"/>
                </a:solidFill>
                <a:latin typeface="Consolas"/>
              </a:rPr>
              <a:t>}</a:t>
            </a:r>
          </a:p>
          <a:p>
            <a:pPr lvl="1"/>
            <a:r>
              <a:rPr lang="en-US" altLang="zh-CN" sz="800" dirty="0">
                <a:solidFill>
                  <a:srgbClr val="000000"/>
                </a:solidFill>
                <a:latin typeface="Consolas"/>
              </a:rPr>
              <a:t>}</a:t>
            </a:r>
          </a:p>
          <a:p>
            <a:r>
              <a:rPr lang="en-US" altLang="zh-CN" sz="800" dirty="0">
                <a:solidFill>
                  <a:srgbClr val="000000"/>
                </a:solidFill>
                <a:latin typeface="Consolas"/>
              </a:rPr>
              <a:t>}</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class</a:t>
            </a:r>
            <a:r>
              <a:rPr lang="en-US" altLang="zh-CN" sz="800" b="1" dirty="0">
                <a:solidFill>
                  <a:srgbClr val="000000"/>
                </a:solidFill>
                <a:latin typeface="Consolas"/>
              </a:rPr>
              <a:t> Demo1003 {</a:t>
            </a: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static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main(String[] </a:t>
            </a:r>
            <a:r>
              <a:rPr lang="en-US" altLang="zh-CN" sz="800" b="1" dirty="0" err="1">
                <a:solidFill>
                  <a:srgbClr val="6A3E3E"/>
                </a:solidFill>
                <a:latin typeface="Consolas"/>
              </a:rPr>
              <a:t>args</a:t>
            </a:r>
            <a:r>
              <a:rPr lang="en-US" altLang="zh-CN" sz="800" b="1" dirty="0">
                <a:solidFill>
                  <a:srgbClr val="000000"/>
                </a:solidFill>
                <a:latin typeface="Consolas"/>
              </a:rPr>
              <a:t>) </a:t>
            </a:r>
            <a:r>
              <a:rPr lang="en-US" altLang="zh-CN" sz="800" b="1" dirty="0">
                <a:solidFill>
                  <a:srgbClr val="7F0055"/>
                </a:solidFill>
                <a:latin typeface="Consolas"/>
              </a:rPr>
              <a:t>throws</a:t>
            </a:r>
            <a:r>
              <a:rPr lang="en-US" altLang="zh-CN" sz="800" b="1" dirty="0">
                <a:solidFill>
                  <a:srgbClr val="000000"/>
                </a:solidFill>
                <a:latin typeface="Consolas"/>
              </a:rPr>
              <a:t> Exception {</a:t>
            </a:r>
          </a:p>
          <a:p>
            <a:pPr lvl="2"/>
            <a:r>
              <a:rPr lang="en-US" altLang="zh-CN" sz="800" dirty="0">
                <a:solidFill>
                  <a:srgbClr val="000000"/>
                </a:solidFill>
                <a:latin typeface="Consolas"/>
              </a:rPr>
              <a:t>MyThread2 </a:t>
            </a:r>
            <a:r>
              <a:rPr lang="en-US" altLang="zh-CN" sz="800" dirty="0" err="1">
                <a:solidFill>
                  <a:srgbClr val="6A3E3E"/>
                </a:solidFill>
                <a:latin typeface="Consolas"/>
              </a:rPr>
              <a:t>mt</a:t>
            </a:r>
            <a:r>
              <a:rPr lang="en-US" altLang="zh-CN" sz="800" dirty="0">
                <a:solidFill>
                  <a:srgbClr val="000000"/>
                </a:solidFill>
                <a:latin typeface="Consolas"/>
              </a:rPr>
              <a:t> = </a:t>
            </a:r>
            <a:r>
              <a:rPr lang="en-US" altLang="zh-CN" sz="800" b="1" dirty="0">
                <a:solidFill>
                  <a:srgbClr val="7F0055"/>
                </a:solidFill>
                <a:latin typeface="Consolas"/>
              </a:rPr>
              <a:t>new</a:t>
            </a:r>
            <a:r>
              <a:rPr lang="en-US" altLang="zh-CN" sz="800" b="1" dirty="0">
                <a:solidFill>
                  <a:srgbClr val="000000"/>
                </a:solidFill>
                <a:latin typeface="Consolas"/>
              </a:rPr>
              <a:t> MyThread2();</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err="1">
                <a:solidFill>
                  <a:srgbClr val="6A3E3E"/>
                </a:solidFill>
                <a:latin typeface="Consolas"/>
              </a:rPr>
              <a:t>mt</a:t>
            </a:r>
            <a:r>
              <a:rPr lang="en-US" altLang="zh-CN" sz="800" b="1" dirty="0">
                <a:solidFill>
                  <a:srgbClr val="000000"/>
                </a:solidFill>
                <a:latin typeface="Consolas"/>
              </a:rPr>
              <a:t>, </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A"</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err="1">
                <a:solidFill>
                  <a:srgbClr val="6A3E3E"/>
                </a:solidFill>
                <a:latin typeface="Consolas"/>
              </a:rPr>
              <a:t>mt</a:t>
            </a:r>
            <a:r>
              <a:rPr lang="en-US" altLang="zh-CN" sz="800" b="1" dirty="0">
                <a:solidFill>
                  <a:srgbClr val="000000"/>
                </a:solidFill>
                <a:latin typeface="Consolas"/>
              </a:rPr>
              <a:t>, </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B"</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err="1">
                <a:solidFill>
                  <a:srgbClr val="6A3E3E"/>
                </a:solidFill>
                <a:latin typeface="Consolas"/>
              </a:rPr>
              <a:t>mt</a:t>
            </a:r>
            <a:r>
              <a:rPr lang="en-US" altLang="zh-CN" sz="800" b="1" dirty="0">
                <a:solidFill>
                  <a:srgbClr val="000000"/>
                </a:solidFill>
                <a:latin typeface="Consolas"/>
              </a:rPr>
              <a:t>, </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C"</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err="1">
                <a:solidFill>
                  <a:srgbClr val="6A3E3E"/>
                </a:solidFill>
                <a:latin typeface="Consolas"/>
              </a:rPr>
              <a:t>mt</a:t>
            </a:r>
            <a:r>
              <a:rPr lang="en-US" altLang="zh-CN" sz="800" b="1" dirty="0">
                <a:solidFill>
                  <a:srgbClr val="000000"/>
                </a:solidFill>
                <a:latin typeface="Consolas"/>
              </a:rPr>
              <a:t>, </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D"</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1"/>
            <a:r>
              <a:rPr lang="en-US" altLang="zh-CN" sz="800" dirty="0">
                <a:solidFill>
                  <a:srgbClr val="000000"/>
                </a:solidFill>
                <a:latin typeface="Consolas"/>
              </a:rPr>
              <a:t>}</a:t>
            </a:r>
          </a:p>
          <a:p>
            <a:r>
              <a:rPr lang="en-US" altLang="zh-CN" sz="800" dirty="0">
                <a:solidFill>
                  <a:srgbClr val="000000"/>
                </a:solidFill>
                <a:latin typeface="Consolas"/>
              </a:rPr>
              <a:t>}</a:t>
            </a:r>
          </a:p>
          <a:p>
            <a:pPr lvl="0" indent="457200" algn="l" fontAlgn="auto">
              <a:lnSpc>
                <a:spcPct val="125000"/>
              </a:lnSpc>
              <a:spcAft>
                <a:spcPct val="35000"/>
              </a:spcAft>
              <a:buClrTx/>
              <a:buSzTx/>
              <a:buFontTx/>
            </a:pPr>
            <a:r>
              <a:rPr lang="zh-CN" altLang="en-US" sz="10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仔细</a:t>
            </a:r>
            <a:r>
              <a:rPr lang="zh-CN" altLang="en-US"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观察文件</a:t>
            </a:r>
            <a:r>
              <a:rPr lang="en-US" altLang="zh-CN"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Demo1003</a:t>
            </a:r>
            <a:r>
              <a:rPr lang="zh-CN" altLang="en-US"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运行结果，可以看出首先售票窗口</a:t>
            </a:r>
            <a:r>
              <a:rPr lang="en-US" altLang="zh-CN"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线程，但不一定第一个执行；另一个方面，标号为</a:t>
            </a:r>
            <a:r>
              <a:rPr lang="en-US" altLang="zh-CN"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的票被出售了两次，并出现了售票为</a:t>
            </a:r>
            <a:r>
              <a:rPr lang="en-US" altLang="zh-CN"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0</a:t>
            </a:r>
            <a:r>
              <a:rPr lang="zh-CN" altLang="en-US" sz="10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和负数的情况。这两方面可以看出，由于各个售票窗口（也就是线程）他们之间没有同步票的数量，导致了一票多卖，下面就来看一下如何解决这个问题。</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252" name="图片 10252"/>
          <p:cNvPicPr>
            <a:picLocks noChangeAspect="1"/>
          </p:cNvPicPr>
          <p:nvPr/>
        </p:nvPicPr>
        <p:blipFill>
          <a:blip r:embed="rId2"/>
          <a:stretch>
            <a:fillRect/>
          </a:stretch>
        </p:blipFill>
        <p:spPr>
          <a:xfrm>
            <a:off x="6084168" y="2715896"/>
            <a:ext cx="2478172" cy="1412876"/>
          </a:xfrm>
          <a:prstGeom prst="rect">
            <a:avLst/>
          </a:prstGeom>
          <a:ln>
            <a:solidFill>
              <a:schemeClr val="tx1"/>
            </a:solidFill>
          </a:ln>
        </p:spPr>
      </p:pic>
    </p:spTree>
  </p:cSld>
  <p:clrMapOvr>
    <a:masterClrMapping/>
  </p:clrMapOvr>
  <p:transition advClick="0" advTm="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548390"/>
          </a:xfrm>
          <a:prstGeom prst="rect">
            <a:avLst/>
          </a:prstGeom>
          <a:noFill/>
        </p:spPr>
        <p:txBody>
          <a:bodyPr wrap="square" rtlCol="0" anchor="t">
            <a:spAutoFit/>
          </a:bodyPr>
          <a:lstStyle/>
          <a:p>
            <a:pPr lvl="0" indent="457200" algn="l" fontAlgn="auto">
              <a:lnSpc>
                <a:spcPct val="125000"/>
              </a:lnSpc>
              <a:spcAft>
                <a:spcPct val="35000"/>
              </a:spcAft>
              <a:buClrTx/>
              <a:buSzTx/>
              <a:buFontTx/>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10.3.2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线程同步</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果想解决以上程序的问题，就必须使用同步，所谓的同步就是一个代码块中的多个操作在同一个时间段内只能有一个线程进行，其他线程要等待此线程完成之后才可以继续执行，这个时候就要给正在操作的线程加一把锁，其他线程就不能操作当前资源了，只有等正在操作的线程完成后，线程锁打开，其他线程才可以进入操作。</a:t>
            </a:r>
          </a:p>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在Java中，较为常用的是使用synchronized关键字完成线程同步，它两种方式使用：</a:t>
            </a:r>
          </a:p>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）同步代码块</a:t>
            </a:r>
          </a:p>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利用synchronized包装的代码块，但是需要指定同步对象，一般设置为this</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8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705630"/>
          </a:xfrm>
          <a:prstGeom prst="rect">
            <a:avLst/>
          </a:prstGeom>
          <a:noFill/>
        </p:spPr>
        <p:txBody>
          <a:bodyPr wrap="square" rtlCol="0" anchor="t">
            <a:spAutoFit/>
          </a:bodyPr>
          <a:lstStyle/>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）同步代码块</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synchronized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同步代码块的方式重写火车票售票过程，代码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class</a:t>
            </a:r>
            <a:r>
              <a:rPr lang="en-US" altLang="zh-CN" sz="1000" b="1" dirty="0">
                <a:solidFill>
                  <a:srgbClr val="000000"/>
                </a:solidFill>
                <a:latin typeface="Consolas"/>
              </a:rPr>
              <a:t> MyThread3 </a:t>
            </a:r>
            <a:r>
              <a:rPr lang="en-US" altLang="zh-CN" sz="1000" b="1" dirty="0">
                <a:solidFill>
                  <a:srgbClr val="7F0055"/>
                </a:solidFill>
                <a:latin typeface="Consolas"/>
              </a:rPr>
              <a:t>implements</a:t>
            </a:r>
            <a:r>
              <a:rPr lang="en-US" altLang="zh-CN" sz="1000" b="1" dirty="0">
                <a:solidFill>
                  <a:srgbClr val="000000"/>
                </a:solidFill>
                <a:latin typeface="Consolas"/>
              </a:rPr>
              <a:t> Runnable {</a:t>
            </a:r>
          </a:p>
          <a:p>
            <a:pPr lvl="1"/>
            <a:r>
              <a:rPr lang="en-US" altLang="zh-CN" sz="1000" b="1" dirty="0">
                <a:solidFill>
                  <a:srgbClr val="7F0055"/>
                </a:solidFill>
                <a:latin typeface="Consolas"/>
              </a:rPr>
              <a:t>private</a:t>
            </a:r>
            <a:r>
              <a:rPr lang="en-US" altLang="zh-CN" sz="1000" b="1" dirty="0">
                <a:solidFill>
                  <a:srgbClr val="000000"/>
                </a:solidFill>
                <a:latin typeface="Consolas"/>
              </a:rPr>
              <a:t> </a:t>
            </a:r>
            <a:r>
              <a:rPr lang="en-US" altLang="zh-CN" sz="1000" b="1" dirty="0" err="1">
                <a:solidFill>
                  <a:srgbClr val="7F0055"/>
                </a:solidFill>
                <a:latin typeface="Consolas"/>
              </a:rPr>
              <a:t>int</a:t>
            </a:r>
            <a:r>
              <a:rPr lang="en-US" altLang="zh-CN" sz="1000" b="1" dirty="0">
                <a:solidFill>
                  <a:srgbClr val="000000"/>
                </a:solidFill>
                <a:latin typeface="Consolas"/>
              </a:rPr>
              <a:t> </a:t>
            </a:r>
            <a:r>
              <a:rPr lang="en-US" altLang="zh-CN" sz="1000" b="1" dirty="0">
                <a:solidFill>
                  <a:srgbClr val="0000C0"/>
                </a:solidFill>
                <a:latin typeface="Consolas"/>
              </a:rPr>
              <a:t>ticket</a:t>
            </a:r>
            <a:r>
              <a:rPr lang="en-US" altLang="zh-CN" sz="1000" b="1" dirty="0">
                <a:solidFill>
                  <a:srgbClr val="000000"/>
                </a:solidFill>
                <a:latin typeface="Consolas"/>
              </a:rPr>
              <a:t> = 5; </a:t>
            </a:r>
            <a:r>
              <a:rPr lang="en-US" altLang="zh-CN" sz="1000" b="1" dirty="0">
                <a:solidFill>
                  <a:srgbClr val="3F7F5F"/>
                </a:solidFill>
                <a:latin typeface="Consolas"/>
              </a:rPr>
              <a:t>// </a:t>
            </a:r>
            <a:r>
              <a:rPr lang="zh-CN" altLang="en-US" sz="1000" b="1" dirty="0">
                <a:solidFill>
                  <a:srgbClr val="3F7F5F"/>
                </a:solidFill>
                <a:latin typeface="Consolas"/>
              </a:rPr>
              <a:t>设置</a:t>
            </a:r>
            <a:r>
              <a:rPr lang="en-US" altLang="zh-CN" sz="1000" b="1" dirty="0">
                <a:solidFill>
                  <a:srgbClr val="3F7F5F"/>
                </a:solidFill>
                <a:latin typeface="Consolas"/>
              </a:rPr>
              <a:t>5</a:t>
            </a:r>
            <a:r>
              <a:rPr lang="zh-CN" altLang="en-US" sz="1000" b="1" dirty="0">
                <a:solidFill>
                  <a:srgbClr val="3F7F5F"/>
                </a:solidFill>
                <a:latin typeface="Consolas"/>
              </a:rPr>
              <a:t>张票</a:t>
            </a:r>
          </a:p>
          <a:p>
            <a:pPr lvl="1"/>
            <a:r>
              <a:rPr lang="en-US" altLang="zh-CN" sz="1000" dirty="0">
                <a:solidFill>
                  <a:srgbClr val="646464"/>
                </a:solidFill>
                <a:latin typeface="Consolas"/>
              </a:rPr>
              <a:t>@Override</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run() {</a:t>
            </a:r>
          </a:p>
          <a:p>
            <a:pPr lvl="2"/>
            <a:r>
              <a:rPr lang="en-US" altLang="zh-CN" sz="1000" b="1" dirty="0">
                <a:solidFill>
                  <a:srgbClr val="7F0055"/>
                </a:solidFill>
                <a:latin typeface="Consolas"/>
              </a:rPr>
              <a:t>for</a:t>
            </a:r>
            <a:r>
              <a:rPr lang="en-US" altLang="zh-CN" sz="1000" b="1" dirty="0">
                <a:solidFill>
                  <a:srgbClr val="000000"/>
                </a:solidFill>
                <a:latin typeface="Consolas"/>
              </a:rPr>
              <a:t> (</a:t>
            </a:r>
            <a:r>
              <a:rPr lang="en-US" altLang="zh-CN" sz="1000" b="1" dirty="0" err="1">
                <a:solidFill>
                  <a:srgbClr val="7F0055"/>
                </a:solidFill>
                <a:latin typeface="Consolas"/>
              </a:rPr>
              <a:t>int</a:t>
            </a:r>
            <a:r>
              <a:rPr lang="en-US" altLang="zh-CN" sz="1000" b="1" dirty="0">
                <a:solidFill>
                  <a:srgbClr val="000000"/>
                </a:solidFill>
                <a:latin typeface="Consolas"/>
              </a:rPr>
              <a:t> </a:t>
            </a:r>
            <a:r>
              <a:rPr lang="en-US" altLang="zh-CN" sz="1000" b="1" dirty="0">
                <a:solidFill>
                  <a:srgbClr val="6A3E3E"/>
                </a:solidFill>
                <a:latin typeface="Consolas"/>
              </a:rPr>
              <a:t>x</a:t>
            </a:r>
            <a:r>
              <a:rPr lang="en-US" altLang="zh-CN" sz="1000" b="1" dirty="0">
                <a:solidFill>
                  <a:srgbClr val="000000"/>
                </a:solidFill>
                <a:latin typeface="Consolas"/>
              </a:rPr>
              <a:t> = 0; </a:t>
            </a:r>
            <a:r>
              <a:rPr lang="en-US" altLang="zh-CN" sz="1000" b="1" dirty="0">
                <a:solidFill>
                  <a:srgbClr val="6A3E3E"/>
                </a:solidFill>
                <a:latin typeface="Consolas"/>
              </a:rPr>
              <a:t>x</a:t>
            </a:r>
            <a:r>
              <a:rPr lang="en-US" altLang="zh-CN" sz="1000" b="1" dirty="0">
                <a:solidFill>
                  <a:srgbClr val="000000"/>
                </a:solidFill>
                <a:latin typeface="Consolas"/>
              </a:rPr>
              <a:t> &lt; 20; </a:t>
            </a:r>
            <a:r>
              <a:rPr lang="en-US" altLang="zh-CN" sz="1000" b="1" dirty="0">
                <a:solidFill>
                  <a:srgbClr val="6A3E3E"/>
                </a:solidFill>
                <a:latin typeface="Consolas"/>
              </a:rPr>
              <a:t>x</a:t>
            </a:r>
            <a:r>
              <a:rPr lang="en-US" altLang="zh-CN" sz="1000" b="1" dirty="0">
                <a:solidFill>
                  <a:srgbClr val="000000"/>
                </a:solidFill>
                <a:latin typeface="Consolas"/>
              </a:rPr>
              <a:t>++) {</a:t>
            </a:r>
          </a:p>
          <a:p>
            <a:pPr lvl="2"/>
            <a:r>
              <a:rPr lang="en-US" altLang="zh-CN" sz="1000" b="1" dirty="0" smtClean="0">
                <a:solidFill>
                  <a:srgbClr val="7F0055"/>
                </a:solidFill>
                <a:latin typeface="Consolas"/>
              </a:rPr>
              <a:t>synchronized</a:t>
            </a:r>
            <a:r>
              <a:rPr lang="en-US" altLang="zh-CN" sz="1000" b="1" dirty="0" smtClean="0">
                <a:solidFill>
                  <a:srgbClr val="000000"/>
                </a:solidFill>
                <a:latin typeface="Consolas"/>
              </a:rPr>
              <a:t>(</a:t>
            </a:r>
            <a:r>
              <a:rPr lang="en-US" altLang="zh-CN" sz="1000" b="1" dirty="0" smtClean="0">
                <a:solidFill>
                  <a:srgbClr val="7F0055"/>
                </a:solidFill>
                <a:latin typeface="Consolas"/>
              </a:rPr>
              <a:t>this</a:t>
            </a:r>
            <a:r>
              <a:rPr lang="en-US" altLang="zh-CN" sz="1000" b="1" dirty="0">
                <a:solidFill>
                  <a:srgbClr val="000000"/>
                </a:solidFill>
                <a:latin typeface="Consolas"/>
              </a:rPr>
              <a:t>) {</a:t>
            </a:r>
            <a:r>
              <a:rPr lang="en-US" altLang="zh-CN" sz="1000" b="1" dirty="0">
                <a:solidFill>
                  <a:srgbClr val="3F7F5F"/>
                </a:solidFill>
                <a:latin typeface="Consolas"/>
              </a:rPr>
              <a:t>// </a:t>
            </a:r>
            <a:r>
              <a:rPr lang="zh-CN" altLang="en-US" sz="1000" b="1" dirty="0">
                <a:solidFill>
                  <a:srgbClr val="3F7F5F"/>
                </a:solidFill>
                <a:latin typeface="Consolas"/>
              </a:rPr>
              <a:t>定义同步代码块</a:t>
            </a:r>
          </a:p>
          <a:p>
            <a:pPr lvl="3"/>
            <a:r>
              <a:rPr lang="en-US" altLang="zh-CN" sz="1000" b="1" dirty="0" smtClean="0">
                <a:solidFill>
                  <a:srgbClr val="7F0055"/>
                </a:solidFill>
                <a:latin typeface="Consolas"/>
              </a:rPr>
              <a:t>if</a:t>
            </a:r>
            <a:r>
              <a:rPr lang="en-US" altLang="zh-CN" sz="1000" b="1" dirty="0" smtClean="0">
                <a:solidFill>
                  <a:srgbClr val="000000"/>
                </a:solidFill>
                <a:latin typeface="Consolas"/>
              </a:rPr>
              <a:t> </a:t>
            </a:r>
            <a:r>
              <a:rPr lang="en-US" altLang="zh-CN" sz="1000" b="1" dirty="0">
                <a:solidFill>
                  <a:srgbClr val="000000"/>
                </a:solidFill>
                <a:latin typeface="Consolas"/>
              </a:rPr>
              <a:t>(</a:t>
            </a:r>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ticket</a:t>
            </a:r>
            <a:r>
              <a:rPr lang="en-US" altLang="zh-CN" sz="1000" b="1" dirty="0">
                <a:solidFill>
                  <a:srgbClr val="000000"/>
                </a:solidFill>
                <a:latin typeface="Consolas"/>
              </a:rPr>
              <a:t> &gt; 0) {</a:t>
            </a:r>
            <a:r>
              <a:rPr lang="en-US" altLang="zh-CN" sz="1000" b="1" dirty="0">
                <a:solidFill>
                  <a:srgbClr val="3F7F5F"/>
                </a:solidFill>
                <a:latin typeface="Consolas"/>
              </a:rPr>
              <a:t>// </a:t>
            </a:r>
            <a:r>
              <a:rPr lang="zh-CN" altLang="en-US" sz="1000" b="1" dirty="0">
                <a:solidFill>
                  <a:srgbClr val="3F7F5F"/>
                </a:solidFill>
                <a:latin typeface="Consolas"/>
              </a:rPr>
              <a:t>判断当前是否还有剩余票</a:t>
            </a:r>
          </a:p>
          <a:p>
            <a:pPr lvl="4"/>
            <a:r>
              <a:rPr lang="en-US" altLang="zh-CN" sz="1000" b="1" dirty="0">
                <a:solidFill>
                  <a:srgbClr val="7F0055"/>
                </a:solidFill>
                <a:latin typeface="Consolas"/>
              </a:rPr>
              <a:t>try</a:t>
            </a:r>
            <a:r>
              <a:rPr lang="en-US" altLang="zh-CN" sz="1000" b="1" dirty="0">
                <a:solidFill>
                  <a:srgbClr val="000000"/>
                </a:solidFill>
                <a:latin typeface="Consolas"/>
              </a:rPr>
              <a:t> {</a:t>
            </a:r>
          </a:p>
          <a:p>
            <a:pPr lvl="4"/>
            <a:r>
              <a:rPr lang="en-US" altLang="zh-CN" sz="1000" dirty="0" smtClean="0">
                <a:solidFill>
                  <a:srgbClr val="000000"/>
                </a:solidFill>
                <a:latin typeface="Consolas"/>
              </a:rPr>
              <a:t>	</a:t>
            </a:r>
            <a:r>
              <a:rPr lang="en-US" altLang="zh-CN" sz="1000" dirty="0" err="1" smtClean="0">
                <a:solidFill>
                  <a:srgbClr val="000000"/>
                </a:solidFill>
                <a:latin typeface="Consolas"/>
              </a:rPr>
              <a:t>Thread.</a:t>
            </a:r>
            <a:r>
              <a:rPr lang="en-US" altLang="zh-CN" sz="1000" i="1" dirty="0" err="1" smtClean="0">
                <a:solidFill>
                  <a:srgbClr val="000000"/>
                </a:solidFill>
                <a:latin typeface="Consolas"/>
              </a:rPr>
              <a:t>sleep</a:t>
            </a:r>
            <a:r>
              <a:rPr lang="en-US" altLang="zh-CN" sz="1000" i="1" dirty="0" smtClean="0">
                <a:solidFill>
                  <a:srgbClr val="000000"/>
                </a:solidFill>
                <a:latin typeface="Consolas"/>
              </a:rPr>
              <a:t>(100</a:t>
            </a:r>
            <a:r>
              <a:rPr lang="en-US" altLang="zh-CN" sz="1000" i="1" dirty="0">
                <a:solidFill>
                  <a:srgbClr val="000000"/>
                </a:solidFill>
                <a:latin typeface="Consolas"/>
              </a:rPr>
              <a:t>);</a:t>
            </a:r>
            <a:r>
              <a:rPr lang="en-US" altLang="zh-CN" sz="1000" i="1" dirty="0">
                <a:solidFill>
                  <a:srgbClr val="3F7F5F"/>
                </a:solidFill>
                <a:latin typeface="Consolas"/>
              </a:rPr>
              <a:t>// </a:t>
            </a:r>
            <a:r>
              <a:rPr lang="zh-CN" altLang="en-US" sz="1000" i="1" dirty="0">
                <a:solidFill>
                  <a:srgbClr val="3F7F5F"/>
                </a:solidFill>
                <a:latin typeface="Consolas"/>
              </a:rPr>
              <a:t>模拟延迟，休眠</a:t>
            </a:r>
            <a:r>
              <a:rPr lang="en-US" altLang="zh-CN" sz="1000" i="1" dirty="0">
                <a:solidFill>
                  <a:srgbClr val="3F7F5F"/>
                </a:solidFill>
                <a:latin typeface="Consolas"/>
              </a:rPr>
              <a:t>100</a:t>
            </a:r>
            <a:r>
              <a:rPr lang="zh-CN" altLang="en-US" sz="1000" i="1" dirty="0">
                <a:solidFill>
                  <a:srgbClr val="3F7F5F"/>
                </a:solidFill>
                <a:latin typeface="Consolas"/>
              </a:rPr>
              <a:t>毫秒</a:t>
            </a:r>
          </a:p>
          <a:p>
            <a:pPr lvl="4"/>
            <a:r>
              <a:rPr lang="en-US" altLang="zh-CN" sz="1000" dirty="0">
                <a:solidFill>
                  <a:srgbClr val="000000"/>
                </a:solidFill>
                <a:latin typeface="Consolas"/>
              </a:rPr>
              <a:t>} </a:t>
            </a:r>
            <a:r>
              <a:rPr lang="en-US" altLang="zh-CN" sz="1000" b="1" dirty="0">
                <a:solidFill>
                  <a:srgbClr val="7F0055"/>
                </a:solidFill>
                <a:latin typeface="Consolas"/>
              </a:rPr>
              <a:t>catch</a:t>
            </a:r>
            <a:r>
              <a:rPr lang="en-US" altLang="zh-CN" sz="1000" b="1" dirty="0">
                <a:solidFill>
                  <a:srgbClr val="000000"/>
                </a:solidFill>
                <a:latin typeface="Consolas"/>
              </a:rPr>
              <a:t> (</a:t>
            </a:r>
            <a:r>
              <a:rPr lang="en-US" altLang="zh-CN" sz="1000" b="1" dirty="0" err="1">
                <a:solidFill>
                  <a:srgbClr val="000000"/>
                </a:solidFill>
                <a:latin typeface="Consolas"/>
              </a:rPr>
              <a:t>InterruptedException</a:t>
            </a:r>
            <a:r>
              <a:rPr lang="en-US" altLang="zh-CN" sz="1000" b="1" dirty="0">
                <a:solidFill>
                  <a:srgbClr val="000000"/>
                </a:solidFill>
                <a:latin typeface="Consolas"/>
              </a:rPr>
              <a:t> </a:t>
            </a:r>
            <a:r>
              <a:rPr lang="en-US" altLang="zh-CN" sz="1000" b="1" dirty="0">
                <a:solidFill>
                  <a:srgbClr val="6A3E3E"/>
                </a:solidFill>
                <a:latin typeface="Consolas"/>
              </a:rPr>
              <a:t>e</a:t>
            </a:r>
            <a:r>
              <a:rPr lang="en-US" altLang="zh-CN" sz="1000" b="1" dirty="0">
                <a:solidFill>
                  <a:srgbClr val="000000"/>
                </a:solidFill>
                <a:latin typeface="Consolas"/>
              </a:rPr>
              <a:t>) {</a:t>
            </a:r>
          </a:p>
          <a:p>
            <a:pPr lvl="4"/>
            <a:r>
              <a:rPr lang="en-US" altLang="zh-CN" sz="1000" dirty="0" smtClean="0">
                <a:solidFill>
                  <a:srgbClr val="6A3E3E"/>
                </a:solidFill>
                <a:latin typeface="Consolas"/>
              </a:rPr>
              <a:t>	</a:t>
            </a:r>
            <a:r>
              <a:rPr lang="en-US" altLang="zh-CN" sz="1000" dirty="0" err="1" smtClean="0">
                <a:solidFill>
                  <a:srgbClr val="6A3E3E"/>
                </a:solidFill>
                <a:latin typeface="Consolas"/>
              </a:rPr>
              <a:t>e</a:t>
            </a:r>
            <a:r>
              <a:rPr lang="en-US" altLang="zh-CN" sz="1000" dirty="0" err="1" smtClean="0">
                <a:solidFill>
                  <a:srgbClr val="000000"/>
                </a:solidFill>
                <a:latin typeface="Consolas"/>
              </a:rPr>
              <a:t>.printStackTrace</a:t>
            </a:r>
            <a:r>
              <a:rPr lang="en-US" altLang="zh-CN" sz="1000" dirty="0">
                <a:solidFill>
                  <a:srgbClr val="000000"/>
                </a:solidFill>
                <a:latin typeface="Consolas"/>
              </a:rPr>
              <a:t>();</a:t>
            </a:r>
          </a:p>
          <a:p>
            <a:pPr lvl="4"/>
            <a:r>
              <a:rPr lang="en-US" altLang="zh-CN" sz="1000" dirty="0">
                <a:solidFill>
                  <a:srgbClr val="000000"/>
                </a:solidFill>
                <a:latin typeface="Consolas"/>
              </a:rPr>
              <a:t>}</a:t>
            </a:r>
          </a:p>
          <a:p>
            <a:pPr lvl="3"/>
            <a:r>
              <a:rPr lang="en-US" altLang="zh-CN" sz="1000" dirty="0" smtClean="0">
                <a:solidFill>
                  <a:srgbClr val="000000"/>
                </a:solidFill>
                <a:latin typeface="Consolas"/>
              </a:rPr>
              <a:t>	</a:t>
            </a:r>
            <a:r>
              <a:rPr lang="en-US" altLang="zh-CN" sz="1000" dirty="0" err="1" smtClean="0">
                <a:solidFill>
                  <a:srgbClr val="000000"/>
                </a:solidFill>
                <a:latin typeface="Consolas"/>
              </a:rPr>
              <a:t>System.</a:t>
            </a:r>
            <a:r>
              <a:rPr lang="en-US" altLang="zh-CN" sz="1000" b="1" i="1" dirty="0" err="1" smtClean="0">
                <a:solidFill>
                  <a:srgbClr val="0000C0"/>
                </a:solidFill>
                <a:latin typeface="Consolas"/>
              </a:rPr>
              <a:t>out</a:t>
            </a:r>
            <a:r>
              <a:rPr lang="en-US" altLang="zh-CN" sz="1000" b="1" i="1" dirty="0" err="1" smtClean="0">
                <a:solidFill>
                  <a:srgbClr val="000000"/>
                </a:solidFill>
                <a:latin typeface="Consolas"/>
              </a:rPr>
              <a:t>.println</a:t>
            </a:r>
            <a:r>
              <a:rPr lang="en-US" altLang="zh-CN" sz="1000" b="1" i="1" dirty="0" smtClean="0">
                <a:solidFill>
                  <a:srgbClr val="000000"/>
                </a:solidFill>
                <a:latin typeface="Consolas"/>
              </a:rPr>
              <a:t>(</a:t>
            </a:r>
            <a:r>
              <a:rPr lang="en-US" altLang="zh-CN" sz="1000" b="1" i="1" dirty="0" err="1" smtClean="0">
                <a:solidFill>
                  <a:srgbClr val="000000"/>
                </a:solidFill>
                <a:latin typeface="Consolas"/>
              </a:rPr>
              <a:t>Thread.currentThread</a:t>
            </a:r>
            <a:r>
              <a:rPr lang="en-US" altLang="zh-CN" sz="1000" b="1" i="1" dirty="0">
                <a:solidFill>
                  <a:srgbClr val="000000"/>
                </a:solidFill>
                <a:latin typeface="Consolas"/>
              </a:rPr>
              <a:t>().</a:t>
            </a:r>
            <a:r>
              <a:rPr lang="en-US" altLang="zh-CN" sz="1000" b="1" i="1" dirty="0" err="1">
                <a:solidFill>
                  <a:srgbClr val="000000"/>
                </a:solidFill>
                <a:latin typeface="Consolas"/>
              </a:rPr>
              <a:t>getName</a:t>
            </a:r>
            <a:r>
              <a:rPr lang="en-US" altLang="zh-CN" sz="1000" b="1" i="1" dirty="0">
                <a:solidFill>
                  <a:srgbClr val="000000"/>
                </a:solidFill>
                <a:latin typeface="Consolas"/>
              </a:rPr>
              <a:t>()</a:t>
            </a:r>
          </a:p>
          <a:p>
            <a:pPr lvl="3"/>
            <a:r>
              <a:rPr lang="en-US" altLang="zh-CN" sz="1000" dirty="0" smtClean="0">
                <a:solidFill>
                  <a:srgbClr val="000000"/>
                </a:solidFill>
                <a:latin typeface="Consolas"/>
              </a:rPr>
              <a:t>	+ </a:t>
            </a:r>
            <a:r>
              <a:rPr lang="en-US" altLang="zh-CN" sz="1000" dirty="0">
                <a:solidFill>
                  <a:srgbClr val="2A00FF"/>
                </a:solidFill>
                <a:latin typeface="Consolas"/>
              </a:rPr>
              <a:t>" </a:t>
            </a:r>
            <a:r>
              <a:rPr lang="zh-CN" altLang="en-US" sz="1000" dirty="0">
                <a:solidFill>
                  <a:srgbClr val="2A00FF"/>
                </a:solidFill>
                <a:latin typeface="Consolas"/>
              </a:rPr>
              <a:t>卖票，</a:t>
            </a:r>
            <a:r>
              <a:rPr lang="en-US" altLang="zh-CN" sz="1000" dirty="0">
                <a:solidFill>
                  <a:srgbClr val="2A00FF"/>
                </a:solidFill>
                <a:latin typeface="Consolas"/>
              </a:rPr>
              <a:t>ticket = "</a:t>
            </a:r>
            <a:r>
              <a:rPr lang="en-US" altLang="zh-CN" sz="1000" dirty="0">
                <a:solidFill>
                  <a:srgbClr val="000000"/>
                </a:solidFill>
                <a:latin typeface="Consolas"/>
              </a:rPr>
              <a:t> + </a:t>
            </a:r>
            <a:r>
              <a:rPr lang="en-US" altLang="zh-CN" sz="1000" b="1" dirty="0" err="1">
                <a:solidFill>
                  <a:srgbClr val="7F0055"/>
                </a:solidFill>
                <a:latin typeface="Consolas"/>
              </a:rPr>
              <a:t>this</a:t>
            </a:r>
            <a:r>
              <a:rPr lang="en-US" altLang="zh-CN" sz="1000" b="1" dirty="0" err="1">
                <a:solidFill>
                  <a:srgbClr val="000000"/>
                </a:solidFill>
                <a:latin typeface="Consolas"/>
              </a:rPr>
              <a:t>.</a:t>
            </a:r>
            <a:r>
              <a:rPr lang="en-US" altLang="zh-CN" sz="1000" b="1" dirty="0" err="1">
                <a:solidFill>
                  <a:srgbClr val="0000C0"/>
                </a:solidFill>
                <a:latin typeface="Consolas"/>
              </a:rPr>
              <a:t>ticket</a:t>
            </a:r>
            <a:r>
              <a:rPr lang="en-US" altLang="zh-CN" sz="1000" b="1" dirty="0">
                <a:solidFill>
                  <a:srgbClr val="000000"/>
                </a:solidFill>
                <a:latin typeface="Consolas"/>
              </a:rPr>
              <a:t>--);</a:t>
            </a:r>
          </a:p>
          <a:p>
            <a:pPr lvl="3"/>
            <a:r>
              <a:rPr lang="en-US" altLang="zh-CN" sz="1000" dirty="0">
                <a:solidFill>
                  <a:srgbClr val="000000"/>
                </a:solidFill>
                <a:latin typeface="Consolas"/>
              </a:rPr>
              <a:t>}</a:t>
            </a:r>
          </a:p>
          <a:p>
            <a:pPr lvl="3"/>
            <a:r>
              <a:rPr lang="en-US" altLang="zh-CN" sz="1000" dirty="0">
                <a:solidFill>
                  <a:srgbClr val="000000"/>
                </a:solidFill>
                <a:latin typeface="Consolas"/>
              </a:rPr>
              <a:t>}</a:t>
            </a:r>
          </a:p>
          <a:p>
            <a:pPr lvl="2"/>
            <a:r>
              <a:rPr lang="en-US" altLang="zh-CN" sz="1000" dirty="0">
                <a:solidFill>
                  <a:srgbClr val="000000"/>
                </a:solidFill>
                <a:latin typeface="Consolas"/>
              </a:rPr>
              <a:t>}</a:t>
            </a:r>
          </a:p>
          <a:p>
            <a:pPr lvl="1"/>
            <a:r>
              <a:rPr lang="en-US" altLang="zh-CN" sz="1000" dirty="0">
                <a:solidFill>
                  <a:srgbClr val="000000"/>
                </a:solidFill>
                <a:latin typeface="Consolas"/>
              </a:rPr>
              <a:t>}</a:t>
            </a:r>
          </a:p>
          <a:p>
            <a:r>
              <a:rPr lang="en-US" altLang="zh-CN" sz="1000" dirty="0">
                <a:solidFill>
                  <a:srgbClr val="000000"/>
                </a:solidFill>
                <a:latin typeface="Consolas"/>
              </a:rPr>
              <a:t>}</a:t>
            </a:r>
            <a:endPar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668423"/>
          </a:xfrm>
          <a:prstGeom prst="rect">
            <a:avLst/>
          </a:prstGeom>
          <a:noFill/>
        </p:spPr>
        <p:txBody>
          <a:bodyPr wrap="square" rtlCol="0" anchor="t">
            <a:spAutoFit/>
          </a:bodyPr>
          <a:lstStyle/>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为上述两种实现线程同步代码创建测试类</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观察测试结果</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测试类代码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Demo1004 {</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pPr lvl="1"/>
            <a:r>
              <a:rPr lang="en-US" altLang="zh-CN" sz="1000" dirty="0">
                <a:solidFill>
                  <a:srgbClr val="3F7F5F"/>
                </a:solidFill>
                <a:latin typeface="Consolas"/>
              </a:rPr>
              <a:t>// </a:t>
            </a:r>
            <a:r>
              <a:rPr lang="en-US" altLang="zh-CN" sz="1000" b="1" dirty="0">
                <a:solidFill>
                  <a:srgbClr val="7F9FBF"/>
                </a:solidFill>
                <a:latin typeface="Consolas"/>
              </a:rPr>
              <a:t>TODO</a:t>
            </a:r>
            <a:r>
              <a:rPr lang="en-US" altLang="zh-CN" sz="1000" b="1" dirty="0">
                <a:solidFill>
                  <a:srgbClr val="3F7F5F"/>
                </a:solidFill>
                <a:latin typeface="Consolas"/>
              </a:rPr>
              <a:t> Auto-generated method stub</a:t>
            </a:r>
          </a:p>
          <a:p>
            <a:pPr lvl="2"/>
            <a:r>
              <a:rPr lang="en-US" altLang="zh-CN" sz="1000" dirty="0">
                <a:solidFill>
                  <a:srgbClr val="000000"/>
                </a:solidFill>
                <a:latin typeface="Consolas"/>
              </a:rPr>
              <a:t>MyThread3 </a:t>
            </a:r>
            <a:r>
              <a:rPr lang="en-US" altLang="zh-CN" sz="1000" dirty="0" err="1">
                <a:solidFill>
                  <a:srgbClr val="6A3E3E"/>
                </a:solidFill>
                <a:latin typeface="Consolas"/>
              </a:rPr>
              <a:t>mt</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MyThread3();</a:t>
            </a:r>
          </a:p>
          <a:p>
            <a:pPr lvl="2"/>
            <a:r>
              <a:rPr lang="en-US" altLang="zh-CN" sz="1000" b="1" dirty="0">
                <a:solidFill>
                  <a:srgbClr val="7F0055"/>
                </a:solidFill>
                <a:latin typeface="Consolas"/>
              </a:rPr>
              <a:t>new</a:t>
            </a:r>
            <a:r>
              <a:rPr lang="en-US" altLang="zh-CN" sz="1000" b="1" dirty="0">
                <a:solidFill>
                  <a:srgbClr val="000000"/>
                </a:solidFill>
                <a:latin typeface="Consolas"/>
              </a:rPr>
              <a:t> Thread(</a:t>
            </a:r>
            <a:r>
              <a:rPr lang="en-US" altLang="zh-CN" sz="1000" b="1" dirty="0" err="1">
                <a:solidFill>
                  <a:srgbClr val="6A3E3E"/>
                </a:solidFill>
                <a:latin typeface="Consolas"/>
              </a:rPr>
              <a:t>mt</a:t>
            </a:r>
            <a:r>
              <a:rPr lang="en-US" altLang="zh-CN" sz="1000" b="1" dirty="0">
                <a:solidFill>
                  <a:srgbClr val="000000"/>
                </a:solidFill>
                <a:latin typeface="Consolas"/>
              </a:rPr>
              <a:t>, </a:t>
            </a:r>
            <a:r>
              <a:rPr lang="en-US" altLang="zh-CN" sz="1000" b="1" dirty="0">
                <a:solidFill>
                  <a:srgbClr val="2A00FF"/>
                </a:solidFill>
                <a:latin typeface="Consolas"/>
              </a:rPr>
              <a:t>"</a:t>
            </a:r>
            <a:r>
              <a:rPr lang="zh-CN" altLang="en-US" sz="1000" b="1" dirty="0">
                <a:solidFill>
                  <a:srgbClr val="2A00FF"/>
                </a:solidFill>
                <a:latin typeface="Consolas"/>
              </a:rPr>
              <a:t>售票窗口</a:t>
            </a:r>
            <a:r>
              <a:rPr lang="en-US" altLang="zh-CN" sz="1000" b="1" dirty="0">
                <a:solidFill>
                  <a:srgbClr val="2A00FF"/>
                </a:solidFill>
                <a:latin typeface="Consolas"/>
              </a:rPr>
              <a:t>A"</a:t>
            </a:r>
            <a:r>
              <a:rPr lang="en-US" altLang="zh-CN" sz="1000" b="1" dirty="0">
                <a:solidFill>
                  <a:srgbClr val="000000"/>
                </a:solidFill>
                <a:latin typeface="Consolas"/>
              </a:rPr>
              <a:t>).start(); </a:t>
            </a:r>
            <a:r>
              <a:rPr lang="en-US" altLang="zh-CN" sz="1000" b="1" dirty="0">
                <a:solidFill>
                  <a:srgbClr val="3F7F5F"/>
                </a:solidFill>
                <a:latin typeface="Consolas"/>
              </a:rPr>
              <a:t>// </a:t>
            </a:r>
            <a:r>
              <a:rPr lang="zh-CN" altLang="en-US" sz="1000" b="1" dirty="0">
                <a:solidFill>
                  <a:srgbClr val="3F7F5F"/>
                </a:solidFill>
                <a:latin typeface="Consolas"/>
              </a:rPr>
              <a:t>启动多线程</a:t>
            </a:r>
          </a:p>
          <a:p>
            <a:pPr lvl="2"/>
            <a:r>
              <a:rPr lang="en-US" altLang="zh-CN" sz="1000" b="1" dirty="0">
                <a:solidFill>
                  <a:srgbClr val="7F0055"/>
                </a:solidFill>
                <a:latin typeface="Consolas"/>
              </a:rPr>
              <a:t>new</a:t>
            </a:r>
            <a:r>
              <a:rPr lang="en-US" altLang="zh-CN" sz="1000" b="1" dirty="0">
                <a:solidFill>
                  <a:srgbClr val="000000"/>
                </a:solidFill>
                <a:latin typeface="Consolas"/>
              </a:rPr>
              <a:t> Thread(</a:t>
            </a:r>
            <a:r>
              <a:rPr lang="en-US" altLang="zh-CN" sz="1000" b="1" dirty="0" err="1">
                <a:solidFill>
                  <a:srgbClr val="6A3E3E"/>
                </a:solidFill>
                <a:latin typeface="Consolas"/>
              </a:rPr>
              <a:t>mt</a:t>
            </a:r>
            <a:r>
              <a:rPr lang="en-US" altLang="zh-CN" sz="1000" b="1" dirty="0">
                <a:solidFill>
                  <a:srgbClr val="000000"/>
                </a:solidFill>
                <a:latin typeface="Consolas"/>
              </a:rPr>
              <a:t>, </a:t>
            </a:r>
            <a:r>
              <a:rPr lang="en-US" altLang="zh-CN" sz="1000" b="1" dirty="0">
                <a:solidFill>
                  <a:srgbClr val="2A00FF"/>
                </a:solidFill>
                <a:latin typeface="Consolas"/>
              </a:rPr>
              <a:t>"</a:t>
            </a:r>
            <a:r>
              <a:rPr lang="zh-CN" altLang="en-US" sz="1000" b="1" dirty="0">
                <a:solidFill>
                  <a:srgbClr val="2A00FF"/>
                </a:solidFill>
                <a:latin typeface="Consolas"/>
              </a:rPr>
              <a:t>售票窗口</a:t>
            </a:r>
            <a:r>
              <a:rPr lang="en-US" altLang="zh-CN" sz="1000" b="1" dirty="0">
                <a:solidFill>
                  <a:srgbClr val="2A00FF"/>
                </a:solidFill>
                <a:latin typeface="Consolas"/>
              </a:rPr>
              <a:t>B"</a:t>
            </a:r>
            <a:r>
              <a:rPr lang="en-US" altLang="zh-CN" sz="1000" b="1" dirty="0">
                <a:solidFill>
                  <a:srgbClr val="000000"/>
                </a:solidFill>
                <a:latin typeface="Consolas"/>
              </a:rPr>
              <a:t>).start(); </a:t>
            </a:r>
            <a:r>
              <a:rPr lang="en-US" altLang="zh-CN" sz="1000" b="1" dirty="0">
                <a:solidFill>
                  <a:srgbClr val="3F7F5F"/>
                </a:solidFill>
                <a:latin typeface="Consolas"/>
              </a:rPr>
              <a:t>// </a:t>
            </a:r>
            <a:r>
              <a:rPr lang="zh-CN" altLang="en-US" sz="1000" b="1" dirty="0">
                <a:solidFill>
                  <a:srgbClr val="3F7F5F"/>
                </a:solidFill>
                <a:latin typeface="Consolas"/>
              </a:rPr>
              <a:t>启动多线程</a:t>
            </a:r>
          </a:p>
          <a:p>
            <a:pPr lvl="2"/>
            <a:r>
              <a:rPr lang="en-US" altLang="zh-CN" sz="1000" b="1" dirty="0">
                <a:solidFill>
                  <a:srgbClr val="7F0055"/>
                </a:solidFill>
                <a:latin typeface="Consolas"/>
              </a:rPr>
              <a:t>new</a:t>
            </a:r>
            <a:r>
              <a:rPr lang="en-US" altLang="zh-CN" sz="1000" b="1" dirty="0">
                <a:solidFill>
                  <a:srgbClr val="000000"/>
                </a:solidFill>
                <a:latin typeface="Consolas"/>
              </a:rPr>
              <a:t> Thread(</a:t>
            </a:r>
            <a:r>
              <a:rPr lang="en-US" altLang="zh-CN" sz="1000" b="1" dirty="0" err="1">
                <a:solidFill>
                  <a:srgbClr val="6A3E3E"/>
                </a:solidFill>
                <a:latin typeface="Consolas"/>
              </a:rPr>
              <a:t>mt</a:t>
            </a:r>
            <a:r>
              <a:rPr lang="en-US" altLang="zh-CN" sz="1000" b="1" dirty="0">
                <a:solidFill>
                  <a:srgbClr val="000000"/>
                </a:solidFill>
                <a:latin typeface="Consolas"/>
              </a:rPr>
              <a:t>, </a:t>
            </a:r>
            <a:r>
              <a:rPr lang="en-US" altLang="zh-CN" sz="1000" b="1" dirty="0">
                <a:solidFill>
                  <a:srgbClr val="2A00FF"/>
                </a:solidFill>
                <a:latin typeface="Consolas"/>
              </a:rPr>
              <a:t>"</a:t>
            </a:r>
            <a:r>
              <a:rPr lang="zh-CN" altLang="en-US" sz="1000" b="1" dirty="0">
                <a:solidFill>
                  <a:srgbClr val="2A00FF"/>
                </a:solidFill>
                <a:latin typeface="Consolas"/>
              </a:rPr>
              <a:t>售票窗口</a:t>
            </a:r>
            <a:r>
              <a:rPr lang="en-US" altLang="zh-CN" sz="1000" b="1" dirty="0">
                <a:solidFill>
                  <a:srgbClr val="2A00FF"/>
                </a:solidFill>
                <a:latin typeface="Consolas"/>
              </a:rPr>
              <a:t>C"</a:t>
            </a:r>
            <a:r>
              <a:rPr lang="en-US" altLang="zh-CN" sz="1000" b="1" dirty="0">
                <a:solidFill>
                  <a:srgbClr val="000000"/>
                </a:solidFill>
                <a:latin typeface="Consolas"/>
              </a:rPr>
              <a:t>).start(); </a:t>
            </a:r>
            <a:r>
              <a:rPr lang="en-US" altLang="zh-CN" sz="1000" b="1" dirty="0">
                <a:solidFill>
                  <a:srgbClr val="3F7F5F"/>
                </a:solidFill>
                <a:latin typeface="Consolas"/>
              </a:rPr>
              <a:t>// </a:t>
            </a:r>
            <a:r>
              <a:rPr lang="zh-CN" altLang="en-US" sz="1000" b="1" dirty="0">
                <a:solidFill>
                  <a:srgbClr val="3F7F5F"/>
                </a:solidFill>
                <a:latin typeface="Consolas"/>
              </a:rPr>
              <a:t>启动多线程</a:t>
            </a:r>
          </a:p>
          <a:p>
            <a:pPr lvl="2"/>
            <a:r>
              <a:rPr lang="en-US" altLang="zh-CN" sz="1000" b="1" dirty="0">
                <a:solidFill>
                  <a:srgbClr val="7F0055"/>
                </a:solidFill>
                <a:latin typeface="Consolas"/>
              </a:rPr>
              <a:t>new</a:t>
            </a:r>
            <a:r>
              <a:rPr lang="en-US" altLang="zh-CN" sz="1000" b="1" dirty="0">
                <a:solidFill>
                  <a:srgbClr val="000000"/>
                </a:solidFill>
                <a:latin typeface="Consolas"/>
              </a:rPr>
              <a:t> Thread(</a:t>
            </a:r>
            <a:r>
              <a:rPr lang="en-US" altLang="zh-CN" sz="1000" b="1" dirty="0" err="1">
                <a:solidFill>
                  <a:srgbClr val="6A3E3E"/>
                </a:solidFill>
                <a:latin typeface="Consolas"/>
              </a:rPr>
              <a:t>mt</a:t>
            </a:r>
            <a:r>
              <a:rPr lang="en-US" altLang="zh-CN" sz="1000" b="1" dirty="0">
                <a:solidFill>
                  <a:srgbClr val="000000"/>
                </a:solidFill>
                <a:latin typeface="Consolas"/>
              </a:rPr>
              <a:t>, </a:t>
            </a:r>
            <a:r>
              <a:rPr lang="en-US" altLang="zh-CN" sz="1000" b="1" dirty="0">
                <a:solidFill>
                  <a:srgbClr val="2A00FF"/>
                </a:solidFill>
                <a:latin typeface="Consolas"/>
              </a:rPr>
              <a:t>"</a:t>
            </a:r>
            <a:r>
              <a:rPr lang="zh-CN" altLang="en-US" sz="1000" b="1" dirty="0">
                <a:solidFill>
                  <a:srgbClr val="2A00FF"/>
                </a:solidFill>
                <a:latin typeface="Consolas"/>
              </a:rPr>
              <a:t>售票窗口</a:t>
            </a:r>
            <a:r>
              <a:rPr lang="en-US" altLang="zh-CN" sz="1000" b="1" dirty="0">
                <a:solidFill>
                  <a:srgbClr val="2A00FF"/>
                </a:solidFill>
                <a:latin typeface="Consolas"/>
              </a:rPr>
              <a:t>D"</a:t>
            </a:r>
            <a:r>
              <a:rPr lang="en-US" altLang="zh-CN" sz="1000" b="1" dirty="0">
                <a:solidFill>
                  <a:srgbClr val="000000"/>
                </a:solidFill>
                <a:latin typeface="Consolas"/>
              </a:rPr>
              <a:t>).start(); </a:t>
            </a:r>
            <a:r>
              <a:rPr lang="en-US" altLang="zh-CN" sz="1000" b="1" dirty="0">
                <a:solidFill>
                  <a:srgbClr val="3F7F5F"/>
                </a:solidFill>
                <a:latin typeface="Consolas"/>
              </a:rPr>
              <a:t>// </a:t>
            </a:r>
            <a:r>
              <a:rPr lang="zh-CN" altLang="en-US" sz="1000" b="1" dirty="0">
                <a:solidFill>
                  <a:srgbClr val="3F7F5F"/>
                </a:solidFill>
                <a:latin typeface="Consolas"/>
              </a:rPr>
              <a:t>启动多线程</a:t>
            </a:r>
          </a:p>
          <a:p>
            <a:pPr lvl="1"/>
            <a:r>
              <a:rPr lang="en-US" altLang="zh-CN" sz="1000" dirty="0">
                <a:solidFill>
                  <a:srgbClr val="000000"/>
                </a:solidFill>
                <a:latin typeface="Consolas"/>
              </a:rPr>
              <a:t>}</a:t>
            </a:r>
          </a:p>
          <a:p>
            <a:r>
              <a:rPr lang="en-US" altLang="zh-CN" sz="1000" dirty="0" smtClean="0">
                <a:solidFill>
                  <a:srgbClr val="000000"/>
                </a:solidFill>
                <a:latin typeface="Consolas"/>
              </a:rPr>
              <a:t>}</a:t>
            </a:r>
          </a:p>
          <a:p>
            <a:endParaRPr lang="en-US" altLang="zh-CN" sz="1000" b="1" dirty="0">
              <a:solidFill>
                <a:srgbClr val="000000"/>
              </a:solidFill>
              <a:latin typeface="Consolas"/>
              <a:ea typeface="微软雅黑" panose="020B0503020204020204" pitchFamily="34" charset="-122"/>
              <a:cs typeface="微软雅黑" panose="020B0503020204020204" pitchFamily="34" charset="-122"/>
              <a:sym typeface="+mn-ea"/>
            </a:endParaRPr>
          </a:p>
          <a:p>
            <a:pPr indent="457200">
              <a:lnSpc>
                <a:spcPct val="125000"/>
              </a:lnSpc>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从运行结果可以看出，在线程同步的作用下，火车票有序的售出，但有的读者也会观察到，各售票窗口线程执行顺序粗在不确定性，这与每个线程抢夺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CPU</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时间片有关系。</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7" name="图片 6"/>
          <p:cNvPicPr>
            <a:picLocks noChangeAspect="1"/>
          </p:cNvPicPr>
          <p:nvPr/>
        </p:nvPicPr>
        <p:blipFill>
          <a:blip r:embed="rId2"/>
          <a:stretch>
            <a:fillRect/>
          </a:stretch>
        </p:blipFill>
        <p:spPr>
          <a:xfrm>
            <a:off x="5988257" y="1347614"/>
            <a:ext cx="2542333" cy="1088275"/>
          </a:xfrm>
          <a:prstGeom prst="rect">
            <a:avLst/>
          </a:prstGeom>
          <a:ln>
            <a:solidFill>
              <a:schemeClr val="tx1"/>
            </a:solidFill>
          </a:ln>
        </p:spPr>
      </p:pic>
    </p:spTree>
    <p:extLst>
      <p:ext uri="{BB962C8B-B14F-4D97-AF65-F5344CB8AC3E}">
        <p14:creationId xmlns:p14="http://schemas.microsoft.com/office/powerpoint/2010/main" val="1550532231"/>
      </p:ext>
    </p:extLst>
  </p:cSld>
  <p:clrMapOvr>
    <a:masterClrMapping/>
  </p:clrMapOvr>
  <p:transition advClick="0" advTm="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860783"/>
          </a:xfrm>
          <a:prstGeom prst="rect">
            <a:avLst/>
          </a:prstGeom>
          <a:noFill/>
        </p:spPr>
        <p:txBody>
          <a:bodyPr wrap="square" rtlCol="0" anchor="t">
            <a:spAutoFit/>
          </a:bodyPr>
          <a:lstStyle/>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10.3.3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线程死锁</a:t>
            </a:r>
            <a:endParaRPr lang="en-US" altLang="zh-CN" sz="1000" dirty="0">
              <a:solidFill>
                <a:srgbClr val="FF0000"/>
              </a:solidFill>
              <a:latin typeface="Consolas"/>
            </a:endParaRPr>
          </a:p>
          <a:p>
            <a:pPr indent="457200">
              <a:lnSpc>
                <a:spcPct val="125000"/>
              </a:lnSpc>
              <a:spcAft>
                <a:spcPts val="42"/>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死锁是多线程编程中一个常见的问题，它发生在两个或多个线程相互等待对方持有的资源，从而导致它们都无法继续执行的情况。死锁会导致程序挂起，直到外部干预（如重启程序）否则无法自行恢复。</a:t>
            </a:r>
          </a:p>
          <a:p>
            <a:pPr indent="457200">
              <a:lnSpc>
                <a:spcPct val="125000"/>
              </a:lnSpc>
              <a:spcAft>
                <a:spcPts val="42"/>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）产生死锁的必要条件</a:t>
            </a:r>
          </a:p>
          <a:p>
            <a:pPr indent="457200">
              <a:lnSpc>
                <a:spcPct val="125000"/>
              </a:lnSpc>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互斥</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条件：线程必须互斥地访问资源，即一次只有一个线程可以使用资源。</a:t>
            </a:r>
          </a:p>
          <a:p>
            <a:pPr indent="457200">
              <a:lnSpc>
                <a:spcPct val="125000"/>
              </a:lnSpc>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占有</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与等待：线程已经持有一个或多个资源，但仍等待其他资源，这些资源已经被其他线程持有。</a:t>
            </a:r>
          </a:p>
          <a:p>
            <a:pPr indent="457200">
              <a:lnSpc>
                <a:spcPct val="125000"/>
              </a:lnSpc>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非</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抢占：资源不能被抢占，只有持有资源的线程才能释放资源。</a:t>
            </a:r>
          </a:p>
          <a:p>
            <a:pPr indent="457200">
              <a:lnSpc>
                <a:spcPct val="125000"/>
              </a:lnSpc>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等待：存在一种线程等待链，其中每个线程都在等待下一个线程所持有的资源</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extLst>
      <p:ext uri="{BB962C8B-B14F-4D97-AF65-F5344CB8AC3E}">
        <p14:creationId xmlns:p14="http://schemas.microsoft.com/office/powerpoint/2010/main" val="4059952174"/>
      </p:ext>
    </p:extLst>
  </p:cSld>
  <p:clrMapOvr>
    <a:masterClrMapping/>
  </p:clrMapOvr>
  <p:transition advClick="0" advTm="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37809"/>
          </a:xfrm>
          <a:prstGeom prst="rect">
            <a:avLst/>
          </a:prstGeom>
          <a:noFill/>
        </p:spPr>
        <p:txBody>
          <a:bodyPr wrap="square" rtlCol="0" anchor="t">
            <a:spAutoFit/>
          </a:bodyPr>
          <a:lstStyle/>
          <a:p>
            <a:pPr lvl="0" indent="457200">
              <a:lnSpc>
                <a:spcPct val="125000"/>
              </a:lnSpc>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）死锁的</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机制</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当多个线程试图获取多个锁时，可能会发生死锁。例如，如果有两个线程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，以及两个锁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X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需要先获取对象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X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的锁，然后再获取对象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Y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的锁；而线程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则需要先获取对象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Y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的锁，然后再获取对象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X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的锁。在这种情况下，如果线程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先获取了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X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的锁，而线程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先获取了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Y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的锁，那么它们将陷入死锁状态。</a:t>
            </a:r>
          </a:p>
          <a:p>
            <a:pPr lvl="0" indent="457200">
              <a:lnSpc>
                <a:spcPct val="125000"/>
              </a:lnSpc>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）避免死锁的方法</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避免</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嵌套锁：尽量不要在一个方法中获取多个锁，而是将它们分离到不同的方法中。</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按</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顺序获取锁：如果多个线程需要获取多个锁，确保它们总是按照相同的顺序获取锁。</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使用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锁顺序：为锁分配一个顺序编号，并始终按照这个顺序获取锁。</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使用超时：在尝试获取锁时使用超时，如果超时则放弃尝试。</a:t>
            </a:r>
            <a:endParaRPr lang="zh-CN" altLang="en-US" sz="8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extLst>
      <p:ext uri="{BB962C8B-B14F-4D97-AF65-F5344CB8AC3E}">
        <p14:creationId xmlns:p14="http://schemas.microsoft.com/office/powerpoint/2010/main" val="2590315125"/>
      </p:ext>
    </p:extLst>
  </p:cSld>
  <p:clrMapOvr>
    <a:masterClrMapping/>
  </p:clrMapOvr>
  <p:transition advClick="0" advTm="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10.4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588675"/>
          </a:xfrm>
          <a:prstGeom prst="rect">
            <a:avLst/>
          </a:prstGeom>
          <a:noFill/>
        </p:spPr>
        <p:txBody>
          <a:bodyPr wrap="square" rtlCol="0" anchor="t">
            <a:spAutoFit/>
          </a:bodyPr>
          <a:lstStyle/>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10.4.1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线程状态</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的生命周期是指一个线程从创建到结束所经历的不同状态。传统线程模型中把线程的生命周期分为新建、就绪、运行、阻塞和死亡这五个状态。</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java.lang.Thread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类内部定义了一个枚举类用来描述线程的六种状态，跟传统线程模型中的线程状态有两点不同，第一，枚举类中没有区分就绪和运行状态，而是定义成了一种状态</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；第二，传统模型中的阻塞状态在枚举类的定义中又细分为了三种状态的：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BLOCKED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WAITING</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TIMED_WAITING</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java.lang.Thread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类内部定义了一个枚举类结构如下所示。。</a:t>
            </a:r>
          </a:p>
          <a:p>
            <a:pPr lvl="0"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a:t>
            </a:r>
            <a:r>
              <a:rPr lang="en-US" altLang="zh-CN" sz="9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enum</a:t>
            </a: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State {</a:t>
            </a:r>
          </a:p>
          <a:p>
            <a:pPr lvl="1"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a:t>
            </a:r>
          </a:p>
          <a:p>
            <a:pPr lvl="1"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a:t>
            </a:r>
          </a:p>
          <a:p>
            <a:pPr lvl="1"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BLOCKED,</a:t>
            </a:r>
          </a:p>
          <a:p>
            <a:pPr lvl="1"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WAITING,</a:t>
            </a:r>
          </a:p>
          <a:p>
            <a:pPr lvl="1"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TIMED_WAITING,</a:t>
            </a:r>
          </a:p>
          <a:p>
            <a:pPr lvl="1" indent="457200">
              <a:lnSpc>
                <a:spcPct val="125000"/>
              </a:lnSpc>
            </a:pPr>
            <a:r>
              <a:rPr lang="en-US" altLang="zh-CN"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TERMINATED;</a:t>
            </a:r>
          </a:p>
          <a:p>
            <a:pPr lvl="0" indent="457200">
              <a:lnSpc>
                <a:spcPct val="125000"/>
              </a:lnSpc>
            </a:pPr>
            <a:r>
              <a:rPr lang="en-US" altLang="zh-CN" sz="9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extLst>
      <p:ext uri="{BB962C8B-B14F-4D97-AF65-F5344CB8AC3E}">
        <p14:creationId xmlns:p14="http://schemas.microsoft.com/office/powerpoint/2010/main" val="4095164300"/>
      </p:ext>
    </p:extLst>
  </p:cSld>
  <p:clrMapOvr>
    <a:masterClrMapping/>
  </p:clrMapOvr>
  <p:transition advClick="0" advTm="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10.4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17035"/>
          </a:xfrm>
          <a:prstGeom prst="rect">
            <a:avLst/>
          </a:prstGeom>
          <a:noFill/>
        </p:spPr>
        <p:txBody>
          <a:bodyPr wrap="square" rtlCol="0" anchor="t">
            <a:spAutoFit/>
          </a:bodyPr>
          <a:lstStyle/>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下面对这六中状态进行详细讲解。</a:t>
            </a:r>
          </a:p>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NEW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新建</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当创建一个新的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Thread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对象时，线程处于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状态，此时线程还没有被启动。</a:t>
            </a:r>
          </a:p>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可运行，也称为就绪</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当调用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start()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方法后，线程进入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状态；在这个状态下，线程可以被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CPU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调度执行。注意，线程处于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状态并不意味着它正在运行，只是表示它准备好运行而已。</a:t>
            </a:r>
          </a:p>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BLOCKED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阻塞</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当线程等待某个锁以便进入同步块时，它处于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BLOCKED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状态；一旦获取到锁，线程就会回到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a:t>
            </a:r>
          </a:p>
          <a:p>
            <a:pPr lvl="0" indent="457200">
              <a:lnSpc>
                <a:spcPct val="125000"/>
              </a:lnSpc>
              <a:spcAft>
                <a:spcPct val="35000"/>
              </a:spcAft>
            </a:pPr>
            <a:endParaRPr lang="zh-CN" altLang="en-US"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extLst>
      <p:ext uri="{BB962C8B-B14F-4D97-AF65-F5344CB8AC3E}">
        <p14:creationId xmlns:p14="http://schemas.microsoft.com/office/powerpoint/2010/main" val="3073873810"/>
      </p:ext>
    </p:extLst>
  </p:cSld>
  <p:clrMapOvr>
    <a:masterClrMapping/>
  </p:clrMapOvr>
  <p:transition advClick="0" advTm="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10.4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271939"/>
          </a:xfrm>
          <a:prstGeom prst="rect">
            <a:avLst/>
          </a:prstGeom>
          <a:noFill/>
        </p:spPr>
        <p:txBody>
          <a:bodyPr wrap="square" rtlCol="0" anchor="t">
            <a:spAutoFit/>
          </a:bodyPr>
          <a:lstStyle/>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WAITING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等待</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当线程调用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Object.wait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Thread.join</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或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Thread.sleep</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(long)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等方法时，线程进入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WAITING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线程将放弃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CPU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并等待其他线程唤醒它。</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wait()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方法需要在同步块中调用，并且需要持有对象的锁。</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join()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方法使当前线程等待另一个线程结束。</a:t>
            </a: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sleep(long)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方法使线程暂停指定的时间。</a:t>
            </a:r>
          </a:p>
          <a:p>
            <a:pPr lvl="0" indent="457200">
              <a:lnSpc>
                <a:spcPct val="125000"/>
              </a:lnSpc>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TIMED_WAITING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定时等待</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当线程调用带有超时时间的等待方法时，线程进入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TIMED_WAITING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状态；线程将在指定的时间后自动返回到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TERMINATED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终止</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当线程的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方法执行完毕或抛出了未捕获的异常时，线程进入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TERMINATED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状态。一旦线程进入此状态，它就无法再次启动</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extLst>
      <p:ext uri="{BB962C8B-B14F-4D97-AF65-F5344CB8AC3E}">
        <p14:creationId xmlns:p14="http://schemas.microsoft.com/office/powerpoint/2010/main" val="3345034842"/>
      </p:ext>
    </p:extLst>
  </p:cSld>
  <p:clrMapOvr>
    <a:masterClrMapping/>
  </p:clrMapOvr>
  <p:transition advClick="0" advTm="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10.4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623795"/>
          </a:xfrm>
          <a:prstGeom prst="rect">
            <a:avLst/>
          </a:prstGeom>
          <a:noFill/>
        </p:spPr>
        <p:txBody>
          <a:bodyPr wrap="square" rtlCol="0" anchor="t">
            <a:spAutoFit/>
          </a:bodyPr>
          <a:lstStyle/>
          <a:p>
            <a:pPr lvl="0" indent="457200">
              <a:lnSpc>
                <a:spcPct val="125000"/>
              </a:lnSpc>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10.4.2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线程状态的转换</a:t>
            </a:r>
          </a:p>
          <a:p>
            <a:pPr lvl="0" indent="457200">
              <a:lnSpc>
                <a:spcPct val="125000"/>
              </a:lnSpc>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线程状态的转换按照以下四种形式进行。</a:t>
            </a:r>
          </a:p>
          <a:p>
            <a:pPr marL="285750" lvl="0" indent="-285750">
              <a:lnSpc>
                <a:spcPct val="125000"/>
              </a:lnSpc>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NEW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状态变为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状态，当调用了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start()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p>
          <a:p>
            <a:pPr marL="285750" lvl="0" indent="-285750">
              <a:lnSpc>
                <a:spcPct val="125000"/>
              </a:lnSpc>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状态可以转到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BLOCKED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WAITING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或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TIMED_WAITING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状态，取决于线程是否等待锁、是否调用了等待方法，或者是否调用了带超时的等待方法。</a:t>
            </a:r>
          </a:p>
          <a:p>
            <a:pPr marL="285750" lvl="0" indent="-285750">
              <a:lnSpc>
                <a:spcPct val="125000"/>
              </a:lnSpc>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WAITING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TIMED_WAITING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状态可以返回到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状态，当等待条件满足时。</a:t>
            </a:r>
          </a:p>
          <a:p>
            <a:pPr marL="285750" lvl="0" indent="-285750">
              <a:lnSpc>
                <a:spcPct val="125000"/>
              </a:lnSpc>
              <a:spcAft>
                <a:spcPct val="35000"/>
              </a:spcAft>
              <a:buFont typeface="Wingdings" pitchFamily="2" charset="2"/>
              <a:buChar char="u"/>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状态可以转到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TERMINATED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状态，当线程的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方法执行完毕或抛出未捕获的异常时。</a:t>
            </a:r>
            <a:endParaRPr lang="zh-CN" altLang="en-US"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extLst>
      <p:ext uri="{BB962C8B-B14F-4D97-AF65-F5344CB8AC3E}">
        <p14:creationId xmlns:p14="http://schemas.microsoft.com/office/powerpoint/2010/main" val="3345034842"/>
      </p:ext>
    </p:extLst>
  </p:cSld>
  <p:clrMapOvr>
    <a:masterClrMapping/>
  </p:clrMapOvr>
  <p:transition advClick="0" advTm="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10.1 </a:t>
            </a:r>
            <a:r>
              <a:rPr lang="zh-CN" altLang="en-US" sz="2000" b="1" dirty="0">
                <a:solidFill>
                  <a:schemeClr val="bg1"/>
                </a:solidFill>
                <a:latin typeface="微软雅黑" panose="020B0503020204020204" pitchFamily="34" charset="-122"/>
                <a:ea typeface="微软雅黑" panose="020B0503020204020204" pitchFamily="34" charset="-122"/>
              </a:rPr>
              <a:t>线程相关概念</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477385"/>
          </a:xfrm>
          <a:prstGeom prst="rect">
            <a:avLst/>
          </a:prstGeom>
          <a:noFill/>
        </p:spPr>
        <p:txBody>
          <a:bodyPr wrap="square" rtlCol="0" anchor="t">
            <a:spAutoFit/>
          </a:bodyPr>
          <a:lstStyle/>
          <a:p>
            <a:pPr lvl="0" indent="0" fontAlgn="auto">
              <a:lnSpc>
                <a:spcPct val="125000"/>
              </a:lnSpc>
              <a:spcBef>
                <a:spcPct val="0"/>
              </a:spcBef>
              <a:spcAft>
                <a:spcPts val="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10. 1. 1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程序、</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进程以及线程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在讲</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的多线程之前，先来共同了解一下程序、进程以及线程的概念，以及它们之间的关系，它们在操作系统和软件开发中扮演着重要角色。下面分别讲述这三者的基本概念和特点。</a:t>
            </a:r>
          </a:p>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）程序</a:t>
            </a: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程序是指一系列指令的集合，这些指令被编写成特定的编程语言，然后通过编译或解释过程转换成计算机可以理解的形式。程序本身并不是一个正在运行的实体，而是一个静态的文件，通常以二进制形式存在。</a:t>
            </a: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程序是一个静态的概念，代表了一组指令；它可以包含一个或多个源代码文件；通常被保存在磁盘上或其他存储介质上。</a:t>
            </a:r>
          </a:p>
          <a:p>
            <a:pPr lvl="0" indent="457200" algn="l">
              <a:lnSpc>
                <a:spcPct val="125000"/>
              </a:lnSpc>
              <a:spcAft>
                <a:spcPct val="35000"/>
              </a:spcAft>
              <a:buClrTx/>
              <a:buSzTx/>
              <a:buFontTx/>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）进程</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进程是程序的一次执行实例。每个进程都有自己的独立地址空间和系统资源（如文件描述符、网络连接等）。操作系统负责调度进程，确保它们能够公平地访问</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CPU</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和其他资源。</a:t>
            </a: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进程是一个动态的概念，代表了程序的一次执行；每个进程都有一个唯一的进程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；进程有自己的私有内存空间，不同进程之间不会共享内存；进程可以通过进程间通信机制进行通信。</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10.1 </a:t>
            </a:r>
            <a:r>
              <a:rPr lang="zh-CN" altLang="en-US" sz="2000" b="1" dirty="0">
                <a:solidFill>
                  <a:schemeClr val="bg1"/>
                </a:solidFill>
                <a:latin typeface="微软雅黑" panose="020B0503020204020204" pitchFamily="34" charset="-122"/>
                <a:ea typeface="微软雅黑" panose="020B0503020204020204" pitchFamily="34" charset="-122"/>
              </a:rPr>
              <a:t>线程相关概念</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310380"/>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）线程</a:t>
            </a: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线程是进程内的一个执行单元，是进程的一个组成部分。线程共享所属进程的地址空间和其他资源，但拥有自己的栈和寄存器状态。</a:t>
            </a: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线程相当于轻量级的进程；同一进程内的线程共享该进程的内存空间；线程切换的成本低于进程切换；线程可以并发执行，提高程序的执行效率。</a:t>
            </a:r>
          </a:p>
          <a:p>
            <a:pPr lvl="0" indent="457200" algn="l">
              <a:lnSpc>
                <a:spcPct val="125000"/>
              </a:lnSpc>
              <a:spcAft>
                <a:spcPct val="35000"/>
              </a:spcAft>
              <a:buClrTx/>
              <a:buSzTx/>
              <a:buFontTx/>
            </a:pP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）程序、</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进程及线程之间的关系</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l">
              <a:lnSpc>
                <a:spcPct val="125000"/>
              </a:lnSpc>
              <a:spcAft>
                <a:spcPct val="35000"/>
              </a:spcAft>
              <a:buClrTx/>
              <a:buSzTx/>
              <a:buFontTx/>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）程序与进程</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程序是静态的，而进程是动态的；一个程序可以启动多个进程；进程是程序在操作系统中执行的一种活动。</a:t>
            </a:r>
          </a:p>
          <a:p>
            <a:pPr lvl="0" indent="457200" algn="l">
              <a:lnSpc>
                <a:spcPct val="125000"/>
              </a:lnSpc>
              <a:spcAft>
                <a:spcPct val="35000"/>
              </a:spcAft>
              <a:buClrTx/>
              <a:buSzTx/>
              <a:buFontTx/>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）进程与线程</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gn="l">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一个进程可以包含一个或多个线程；同一进程中的线程共享相同的内存空间，可以访问相同的全局变量；不同进程中的线程则不共享任何资源；线程之间的通信比进程间的通信更容易，因为它们共享内存空间。</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10.1 </a:t>
            </a:r>
            <a:r>
              <a:rPr lang="zh-CN" altLang="en-US" sz="2000" b="1" dirty="0">
                <a:solidFill>
                  <a:schemeClr val="bg1"/>
                </a:solidFill>
                <a:latin typeface="微软雅黑" panose="020B0503020204020204" pitchFamily="34" charset="-122"/>
                <a:ea typeface="微软雅黑" panose="020B0503020204020204" pitchFamily="34" charset="-122"/>
              </a:rPr>
              <a:t>线程相关概念</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078990"/>
          </a:xfrm>
          <a:prstGeom prst="rect">
            <a:avLst/>
          </a:prstGeom>
          <a:noFill/>
        </p:spPr>
        <p:txBody>
          <a:bodyPr wrap="square" rtlCol="0" anchor="t">
            <a:spAutoFit/>
          </a:bodyPr>
          <a:lstStyle/>
          <a:p>
            <a:pPr lvl="0" indent="0" fontAlgn="auto">
              <a:lnSpc>
                <a:spcPct val="125000"/>
              </a:lnSpc>
              <a:spcBef>
                <a:spcPct val="0"/>
              </a:spcBef>
              <a:spcAft>
                <a:spcPts val="0"/>
              </a:spcAft>
            </a:pPr>
            <a:r>
              <a:rPr lang="en-US" altLang="zh-CN" sz="1400" b="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10.1.2 </a:t>
            </a:r>
            <a:r>
              <a:rPr 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多线程</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多线程是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中的一个重要概念，它允许程序同时执行多个任务。在多线程环境中，单个程序可以创建和管理多个执行路径，这些路径被称为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。每个线程都是一个独立的控制流，可以并发执行。</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线程有很多的有点，比如多线程可以使程序在执行长时间任务的同时保持用户界面的响应性；可以更有效地利用多核处理器的能力，从而提高系统的整体性能；也可以使复杂的任务分解为更小的、易于管理的部分。</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10.2 </a:t>
            </a:r>
            <a:r>
              <a:rPr lang="zh-CN" altLang="en-US" sz="2000" b="1" dirty="0">
                <a:solidFill>
                  <a:schemeClr val="bg1"/>
                </a:solidFill>
                <a:latin typeface="微软雅黑" panose="020B0503020204020204" pitchFamily="34" charset="-122"/>
                <a:ea typeface="微软雅黑" panose="020B0503020204020204" pitchFamily="34" charset="-122"/>
              </a:rPr>
              <a:t>多线程实现</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091815"/>
          </a:xfrm>
          <a:prstGeom prst="rect">
            <a:avLst/>
          </a:prstGeom>
          <a:noFill/>
        </p:spPr>
        <p:txBody>
          <a:bodyPr wrap="square" rtlCol="0" anchor="t">
            <a:spAutoFit/>
          </a:bodyPr>
          <a:lstStyle/>
          <a:p>
            <a:pPr lvl="0" indent="457200" algn="l" fontAlgn="auto">
              <a:lnSpc>
                <a:spcPct val="125000"/>
              </a:lnSpc>
              <a:spcAft>
                <a:spcPct val="35000"/>
              </a:spcAft>
              <a:buClrTx/>
              <a:buSzTx/>
              <a:buFontTx/>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提供了几种不同的方式来实现多线程，包括继承</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Thread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类、实现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接口、使用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Callable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Future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接口等高级并发工具。</a:t>
            </a: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10.2.1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继承</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Thread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java.lang.Thread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是一个负责线程操作的类，这是创建线程最直接的方式，通过继承</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Thread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类并重写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run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方法来定义线程的行为。其定义格式如下所示。</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class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类名称</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extends Thread{		//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声明类继承</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Thread</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属性</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定义属性</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 			//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定义方法</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public void run(){		//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覆写</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Thread</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类中的</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方法，此方法是线程的主体</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线程主体方法</a:t>
            </a: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10.2 </a:t>
            </a:r>
            <a:r>
              <a:rPr lang="zh-CN" altLang="en-US" sz="2000" b="1" dirty="0">
                <a:solidFill>
                  <a:schemeClr val="bg1"/>
                </a:solidFill>
                <a:latin typeface="微软雅黑" panose="020B0503020204020204" pitchFamily="34" charset="-122"/>
                <a:ea typeface="微软雅黑" panose="020B0503020204020204" pitchFamily="34" charset="-122"/>
              </a:rPr>
              <a:t>多线程实现</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805931"/>
          </a:xfrm>
          <a:prstGeom prst="rect">
            <a:avLst/>
          </a:prstGeom>
          <a:noFill/>
        </p:spPr>
        <p:txBody>
          <a:bodyPr wrap="square" rtlCol="0" anchor="t">
            <a:spAutoFit/>
          </a:bodyPr>
          <a:lstStyle/>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面通过案例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10-1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来说明线程的实现过程。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火车票售票，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示例代码如下。</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java.lang.Thread</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是一个负责线程操作的类，这是创建线程最直接的方式，通过继承</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Thread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类并重写</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run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方法来定义线程的行为。其定义格式如下所示。</a:t>
            </a:r>
          </a:p>
          <a:p>
            <a:r>
              <a:rPr lang="en-US" altLang="zh-CN" sz="900" b="1" dirty="0">
                <a:solidFill>
                  <a:srgbClr val="7F0055"/>
                </a:solidFill>
                <a:latin typeface="Consolas"/>
              </a:rPr>
              <a:t>package</a:t>
            </a:r>
            <a:r>
              <a:rPr lang="en-US" altLang="zh-CN" sz="900" b="1" dirty="0">
                <a:solidFill>
                  <a:srgbClr val="000000"/>
                </a:solidFill>
                <a:latin typeface="Consolas"/>
              </a:rPr>
              <a:t> ch10;</a:t>
            </a:r>
          </a:p>
          <a:p>
            <a:r>
              <a:rPr lang="en-US" altLang="zh-CN" sz="900" b="1" dirty="0">
                <a:solidFill>
                  <a:srgbClr val="7F0055"/>
                </a:solidFill>
                <a:latin typeface="Consolas"/>
              </a:rPr>
              <a:t>class</a:t>
            </a:r>
            <a:r>
              <a:rPr lang="en-US" altLang="zh-CN" sz="900" b="1" dirty="0">
                <a:solidFill>
                  <a:srgbClr val="000000"/>
                </a:solidFill>
                <a:latin typeface="Consolas"/>
              </a:rPr>
              <a:t> </a:t>
            </a:r>
            <a:r>
              <a:rPr lang="en-US" altLang="zh-CN" sz="900" b="1" dirty="0" err="1">
                <a:solidFill>
                  <a:srgbClr val="000000"/>
                </a:solidFill>
                <a:latin typeface="Consolas"/>
              </a:rPr>
              <a:t>MyThread</a:t>
            </a:r>
            <a:r>
              <a:rPr lang="en-US" altLang="zh-CN" sz="900" b="1" dirty="0">
                <a:solidFill>
                  <a:srgbClr val="000000"/>
                </a:solidFill>
                <a:latin typeface="Consolas"/>
              </a:rPr>
              <a:t> </a:t>
            </a:r>
            <a:r>
              <a:rPr lang="en-US" altLang="zh-CN" sz="900" b="1" dirty="0">
                <a:solidFill>
                  <a:srgbClr val="7F0055"/>
                </a:solidFill>
                <a:latin typeface="Consolas"/>
              </a:rPr>
              <a:t>extends</a:t>
            </a:r>
            <a:r>
              <a:rPr lang="en-US" altLang="zh-CN" sz="900" b="1" dirty="0">
                <a:solidFill>
                  <a:srgbClr val="000000"/>
                </a:solidFill>
                <a:latin typeface="Consolas"/>
              </a:rPr>
              <a:t> Thread { </a:t>
            </a:r>
            <a:r>
              <a:rPr lang="en-US" altLang="zh-CN" sz="900" b="1" dirty="0">
                <a:solidFill>
                  <a:srgbClr val="3F7F5F"/>
                </a:solidFill>
                <a:latin typeface="Consolas"/>
              </a:rPr>
              <a:t>// </a:t>
            </a:r>
            <a:r>
              <a:rPr lang="zh-CN" altLang="en-US" sz="900" b="1" dirty="0">
                <a:solidFill>
                  <a:srgbClr val="3F7F5F"/>
                </a:solidFill>
                <a:latin typeface="Consolas"/>
              </a:rPr>
              <a:t>线程的主体类</a:t>
            </a:r>
          </a:p>
          <a:p>
            <a:pPr lvl="1"/>
            <a:r>
              <a:rPr lang="en-US" altLang="zh-CN" sz="900" b="1" dirty="0">
                <a:solidFill>
                  <a:srgbClr val="7F0055"/>
                </a:solidFill>
                <a:latin typeface="Consolas"/>
              </a:rPr>
              <a:t>private</a:t>
            </a:r>
            <a:r>
              <a:rPr lang="en-US" altLang="zh-CN" sz="900" b="1" dirty="0">
                <a:solidFill>
                  <a:srgbClr val="000000"/>
                </a:solidFill>
                <a:latin typeface="Consolas"/>
              </a:rPr>
              <a:t> String </a:t>
            </a:r>
            <a:r>
              <a:rPr lang="en-US" altLang="zh-CN" sz="900" b="1" dirty="0">
                <a:solidFill>
                  <a:srgbClr val="0000C0"/>
                </a:solidFill>
                <a:latin typeface="Consolas"/>
              </a:rPr>
              <a:t>name</a:t>
            </a:r>
            <a:r>
              <a:rPr lang="en-US" altLang="zh-CN" sz="900" b="1" dirty="0">
                <a:solidFill>
                  <a:srgbClr val="000000"/>
                </a:solidFill>
                <a:latin typeface="Consolas"/>
              </a:rPr>
              <a:t>;</a:t>
            </a:r>
            <a:r>
              <a:rPr lang="en-US" altLang="zh-CN" sz="900" b="1" dirty="0">
                <a:solidFill>
                  <a:srgbClr val="3F7F5F"/>
                </a:solidFill>
                <a:latin typeface="Consolas"/>
              </a:rPr>
              <a:t>// </a:t>
            </a:r>
            <a:r>
              <a:rPr lang="zh-CN" altLang="en-US" sz="900" b="1" dirty="0">
                <a:solidFill>
                  <a:srgbClr val="3F7F5F"/>
                </a:solidFill>
                <a:latin typeface="Consolas"/>
              </a:rPr>
              <a:t>定义线程名字</a:t>
            </a:r>
          </a:p>
          <a:p>
            <a:pPr lvl="1"/>
            <a:r>
              <a:rPr lang="en-US" altLang="zh-CN" sz="900" b="1" dirty="0">
                <a:solidFill>
                  <a:srgbClr val="7F0055"/>
                </a:solidFill>
                <a:latin typeface="Consolas"/>
              </a:rPr>
              <a:t>private</a:t>
            </a:r>
            <a:r>
              <a:rPr lang="en-US" altLang="zh-CN" sz="900" b="1" dirty="0">
                <a:solidFill>
                  <a:srgbClr val="000000"/>
                </a:solidFill>
                <a:latin typeface="Consolas"/>
              </a:rPr>
              <a:t> </a:t>
            </a:r>
            <a:r>
              <a:rPr lang="en-US" altLang="zh-CN" sz="900" b="1" dirty="0" err="1">
                <a:solidFill>
                  <a:srgbClr val="7F0055"/>
                </a:solidFill>
                <a:latin typeface="Consolas"/>
              </a:rPr>
              <a:t>int</a:t>
            </a:r>
            <a:r>
              <a:rPr lang="en-US" altLang="zh-CN" sz="900" b="1" dirty="0">
                <a:solidFill>
                  <a:srgbClr val="000000"/>
                </a:solidFill>
                <a:latin typeface="Consolas"/>
              </a:rPr>
              <a:t> </a:t>
            </a:r>
            <a:r>
              <a:rPr lang="en-US" altLang="zh-CN" sz="900" b="1" dirty="0">
                <a:solidFill>
                  <a:srgbClr val="0000C0"/>
                </a:solidFill>
                <a:latin typeface="Consolas"/>
              </a:rPr>
              <a:t>ticket</a:t>
            </a:r>
            <a:r>
              <a:rPr lang="en-US" altLang="zh-CN" sz="900" b="1" dirty="0">
                <a:solidFill>
                  <a:srgbClr val="000000"/>
                </a:solidFill>
                <a:latin typeface="Consolas"/>
              </a:rPr>
              <a:t> = 5; </a:t>
            </a:r>
            <a:r>
              <a:rPr lang="en-US" altLang="zh-CN" sz="900" b="1" dirty="0">
                <a:solidFill>
                  <a:srgbClr val="3F7F5F"/>
                </a:solidFill>
                <a:latin typeface="Consolas"/>
              </a:rPr>
              <a:t>// </a:t>
            </a:r>
            <a:r>
              <a:rPr lang="zh-CN" altLang="en-US" sz="900" b="1" dirty="0">
                <a:solidFill>
                  <a:srgbClr val="3F7F5F"/>
                </a:solidFill>
                <a:latin typeface="Consolas"/>
              </a:rPr>
              <a:t>一共</a:t>
            </a:r>
            <a:r>
              <a:rPr lang="en-US" altLang="zh-CN" sz="900" b="1" dirty="0">
                <a:solidFill>
                  <a:srgbClr val="3F7F5F"/>
                </a:solidFill>
                <a:latin typeface="Consolas"/>
              </a:rPr>
              <a:t>5</a:t>
            </a:r>
            <a:r>
              <a:rPr lang="zh-CN" altLang="en-US" sz="900" b="1" dirty="0">
                <a:solidFill>
                  <a:srgbClr val="3F7F5F"/>
                </a:solidFill>
                <a:latin typeface="Consolas"/>
              </a:rPr>
              <a:t>张票</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err="1">
                <a:solidFill>
                  <a:srgbClr val="000000"/>
                </a:solidFill>
                <a:latin typeface="Consolas"/>
              </a:rPr>
              <a:t>MyThread</a:t>
            </a:r>
            <a:r>
              <a:rPr lang="en-US" altLang="zh-CN" sz="900" b="1" dirty="0">
                <a:solidFill>
                  <a:srgbClr val="000000"/>
                </a:solidFill>
                <a:latin typeface="Consolas"/>
              </a:rPr>
              <a:t>(String </a:t>
            </a:r>
            <a:r>
              <a:rPr lang="en-US" altLang="zh-CN" sz="900" b="1" dirty="0">
                <a:solidFill>
                  <a:srgbClr val="6A3E3E"/>
                </a:solidFill>
                <a:latin typeface="Consolas"/>
              </a:rPr>
              <a:t>name</a:t>
            </a:r>
            <a:r>
              <a:rPr lang="en-US" altLang="zh-CN" sz="900" b="1" dirty="0">
                <a:solidFill>
                  <a:srgbClr val="000000"/>
                </a:solidFill>
                <a:latin typeface="Consolas"/>
              </a:rPr>
              <a:t>) {</a:t>
            </a:r>
            <a:r>
              <a:rPr lang="en-US" altLang="zh-CN" sz="900" b="1" dirty="0">
                <a:solidFill>
                  <a:srgbClr val="3F7F5F"/>
                </a:solidFill>
                <a:latin typeface="Consolas"/>
              </a:rPr>
              <a:t>// </a:t>
            </a:r>
            <a:r>
              <a:rPr lang="zh-CN" altLang="en-US" sz="900" b="1" dirty="0">
                <a:solidFill>
                  <a:srgbClr val="3F7F5F"/>
                </a:solidFill>
                <a:latin typeface="Consolas"/>
              </a:rPr>
              <a:t>定义构造方法</a:t>
            </a:r>
          </a:p>
          <a:p>
            <a:pPr lvl="1"/>
            <a:r>
              <a:rPr lang="en-US" altLang="zh-CN" sz="900" b="1" dirty="0" smtClean="0">
                <a:solidFill>
                  <a:srgbClr val="7F0055"/>
                </a:solidFill>
                <a:latin typeface="Consolas"/>
              </a:rPr>
              <a:t>	this</a:t>
            </a:r>
            <a:r>
              <a:rPr lang="en-US" altLang="zh-CN" sz="900" b="1" dirty="0" smtClean="0">
                <a:solidFill>
                  <a:srgbClr val="000000"/>
                </a:solidFill>
                <a:latin typeface="Consolas"/>
              </a:rPr>
              <a:t>.</a:t>
            </a:r>
            <a:r>
              <a:rPr lang="en-US" altLang="zh-CN" sz="900" b="1" dirty="0" smtClean="0">
                <a:solidFill>
                  <a:srgbClr val="0000C0"/>
                </a:solidFill>
                <a:latin typeface="Consolas"/>
              </a:rPr>
              <a:t>name</a:t>
            </a:r>
            <a:r>
              <a:rPr lang="en-US" altLang="zh-CN" sz="900" b="1" dirty="0" smtClean="0">
                <a:solidFill>
                  <a:srgbClr val="000000"/>
                </a:solidFill>
                <a:latin typeface="Consolas"/>
              </a:rPr>
              <a:t> </a:t>
            </a:r>
            <a:r>
              <a:rPr lang="en-US" altLang="zh-CN" sz="900" b="1" dirty="0">
                <a:solidFill>
                  <a:srgbClr val="000000"/>
                </a:solidFill>
                <a:latin typeface="Consolas"/>
              </a:rPr>
              <a:t>= </a:t>
            </a:r>
            <a:r>
              <a:rPr lang="en-US" altLang="zh-CN" sz="900" b="1" dirty="0">
                <a:solidFill>
                  <a:srgbClr val="6A3E3E"/>
                </a:solidFill>
                <a:latin typeface="Consolas"/>
              </a:rPr>
              <a:t>name</a:t>
            </a:r>
            <a:r>
              <a:rPr lang="en-US" altLang="zh-CN" sz="900" b="1" dirty="0">
                <a:solidFill>
                  <a:srgbClr val="000000"/>
                </a:solidFill>
                <a:latin typeface="Consolas"/>
              </a:rPr>
              <a:t> ;</a:t>
            </a:r>
          </a:p>
          <a:p>
            <a:pPr lvl="1"/>
            <a:r>
              <a:rPr lang="en-US" altLang="zh-CN" sz="900" dirty="0">
                <a:solidFill>
                  <a:srgbClr val="000000"/>
                </a:solidFill>
                <a:latin typeface="Consolas"/>
              </a:rPr>
              <a:t>}</a:t>
            </a:r>
          </a:p>
          <a:p>
            <a:pPr lvl="1"/>
            <a:r>
              <a:rPr lang="en-US" altLang="zh-CN" sz="900" dirty="0">
                <a:solidFill>
                  <a:srgbClr val="646464"/>
                </a:solidFill>
                <a:latin typeface="Consolas"/>
              </a:rPr>
              <a:t>@Override</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run() { </a:t>
            </a:r>
            <a:r>
              <a:rPr lang="en-US" altLang="zh-CN" sz="900" b="1" dirty="0">
                <a:solidFill>
                  <a:srgbClr val="3F7F5F"/>
                </a:solidFill>
                <a:latin typeface="Consolas"/>
              </a:rPr>
              <a:t>// </a:t>
            </a:r>
            <a:r>
              <a:rPr lang="zh-CN" altLang="en-US" sz="900" b="1" dirty="0">
                <a:solidFill>
                  <a:srgbClr val="3F7F5F"/>
                </a:solidFill>
                <a:latin typeface="Consolas"/>
              </a:rPr>
              <a:t>重写</a:t>
            </a:r>
            <a:r>
              <a:rPr lang="en-US" altLang="zh-CN" sz="900" b="1" dirty="0">
                <a:solidFill>
                  <a:srgbClr val="3F7F5F"/>
                </a:solidFill>
                <a:latin typeface="Consolas"/>
              </a:rPr>
              <a:t>Thread</a:t>
            </a:r>
            <a:r>
              <a:rPr lang="zh-CN" altLang="en-US" sz="900" b="1" dirty="0">
                <a:solidFill>
                  <a:srgbClr val="3F7F5F"/>
                </a:solidFill>
                <a:latin typeface="Consolas"/>
              </a:rPr>
              <a:t>类的</a:t>
            </a:r>
            <a:r>
              <a:rPr lang="en-US" altLang="zh-CN" sz="900" b="1" dirty="0">
                <a:solidFill>
                  <a:srgbClr val="3F7F5F"/>
                </a:solidFill>
                <a:latin typeface="Consolas"/>
              </a:rPr>
              <a:t>run</a:t>
            </a:r>
            <a:r>
              <a:rPr lang="zh-CN" altLang="en-US" sz="900" b="1" dirty="0">
                <a:solidFill>
                  <a:srgbClr val="3F7F5F"/>
                </a:solidFill>
                <a:latin typeface="Consolas"/>
              </a:rPr>
              <a:t>方法线程的主方法</a:t>
            </a:r>
          </a:p>
          <a:p>
            <a:pPr lvl="2"/>
            <a:r>
              <a:rPr lang="en-US" altLang="zh-CN" sz="900" b="1" dirty="0">
                <a:solidFill>
                  <a:srgbClr val="7F0055"/>
                </a:solidFill>
                <a:latin typeface="Consolas"/>
              </a:rPr>
              <a:t>for</a:t>
            </a:r>
            <a:r>
              <a:rPr lang="en-US" altLang="zh-CN" sz="900" b="1" dirty="0">
                <a:solidFill>
                  <a:srgbClr val="000000"/>
                </a:solidFill>
                <a:latin typeface="Consolas"/>
              </a:rPr>
              <a:t> (</a:t>
            </a:r>
            <a:r>
              <a:rPr lang="en-US" altLang="zh-CN" sz="900" b="1" dirty="0" err="1">
                <a:solidFill>
                  <a:srgbClr val="7F0055"/>
                </a:solidFill>
                <a:latin typeface="Consolas"/>
              </a:rPr>
              <a:t>int</a:t>
            </a:r>
            <a:r>
              <a:rPr lang="en-US" altLang="zh-CN" sz="900" b="1" dirty="0">
                <a:solidFill>
                  <a:srgbClr val="000000"/>
                </a:solidFill>
                <a:latin typeface="Consolas"/>
              </a:rPr>
              <a:t> </a:t>
            </a:r>
            <a:r>
              <a:rPr lang="en-US" altLang="zh-CN" sz="900" b="1" dirty="0">
                <a:solidFill>
                  <a:srgbClr val="6A3E3E"/>
                </a:solidFill>
                <a:latin typeface="Consolas"/>
              </a:rPr>
              <a:t>x</a:t>
            </a:r>
            <a:r>
              <a:rPr lang="en-US" altLang="zh-CN" sz="900" b="1" dirty="0">
                <a:solidFill>
                  <a:srgbClr val="000000"/>
                </a:solidFill>
                <a:latin typeface="Consolas"/>
              </a:rPr>
              <a:t> = 0; </a:t>
            </a:r>
            <a:r>
              <a:rPr lang="en-US" altLang="zh-CN" sz="900" b="1" dirty="0">
                <a:solidFill>
                  <a:srgbClr val="6A3E3E"/>
                </a:solidFill>
                <a:latin typeface="Consolas"/>
              </a:rPr>
              <a:t>x</a:t>
            </a:r>
            <a:r>
              <a:rPr lang="en-US" altLang="zh-CN" sz="900" b="1" dirty="0">
                <a:solidFill>
                  <a:srgbClr val="000000"/>
                </a:solidFill>
                <a:latin typeface="Consolas"/>
              </a:rPr>
              <a:t> &lt; 100; </a:t>
            </a:r>
            <a:r>
              <a:rPr lang="en-US" altLang="zh-CN" sz="900" b="1" dirty="0">
                <a:solidFill>
                  <a:srgbClr val="6A3E3E"/>
                </a:solidFill>
                <a:latin typeface="Consolas"/>
              </a:rPr>
              <a:t>x</a:t>
            </a:r>
            <a:r>
              <a:rPr lang="en-US" altLang="zh-CN" sz="900" b="1" dirty="0">
                <a:solidFill>
                  <a:srgbClr val="000000"/>
                </a:solidFill>
                <a:latin typeface="Consolas"/>
              </a:rPr>
              <a:t>++) { </a:t>
            </a:r>
            <a:r>
              <a:rPr lang="en-US" altLang="zh-CN" sz="900" b="1" dirty="0">
                <a:solidFill>
                  <a:srgbClr val="3F7F5F"/>
                </a:solidFill>
                <a:latin typeface="Consolas"/>
              </a:rPr>
              <a:t>// </a:t>
            </a:r>
            <a:r>
              <a:rPr lang="zh-CN" altLang="en-US" sz="900" b="1" dirty="0">
                <a:solidFill>
                  <a:srgbClr val="3F7F5F"/>
                </a:solidFill>
                <a:latin typeface="Consolas"/>
              </a:rPr>
              <a:t>循环</a:t>
            </a:r>
            <a:r>
              <a:rPr lang="en-US" altLang="zh-CN" sz="900" b="1" dirty="0">
                <a:solidFill>
                  <a:srgbClr val="3F7F5F"/>
                </a:solidFill>
                <a:latin typeface="Consolas"/>
              </a:rPr>
              <a:t>50</a:t>
            </a:r>
            <a:r>
              <a:rPr lang="zh-CN" altLang="en-US" sz="900" b="1" dirty="0">
                <a:solidFill>
                  <a:srgbClr val="3F7F5F"/>
                </a:solidFill>
                <a:latin typeface="Consolas"/>
              </a:rPr>
              <a:t>次</a:t>
            </a:r>
          </a:p>
          <a:p>
            <a:pPr lvl="3"/>
            <a:r>
              <a:rPr lang="en-US" altLang="zh-CN" sz="900" b="1" dirty="0">
                <a:solidFill>
                  <a:srgbClr val="7F0055"/>
                </a:solidFill>
                <a:latin typeface="Consolas"/>
              </a:rPr>
              <a:t>if</a:t>
            </a:r>
            <a:r>
              <a:rPr lang="en-US" altLang="zh-CN" sz="900" b="1" dirty="0">
                <a:solidFill>
                  <a:srgbClr val="000000"/>
                </a:solidFill>
                <a:latin typeface="Consolas"/>
              </a:rPr>
              <a:t> (</a:t>
            </a:r>
            <a:r>
              <a:rPr lang="en-US" altLang="zh-CN" sz="900" b="1" dirty="0" err="1">
                <a:solidFill>
                  <a:srgbClr val="7F0055"/>
                </a:solidFill>
                <a:latin typeface="Consolas"/>
              </a:rPr>
              <a:t>this</a:t>
            </a:r>
            <a:r>
              <a:rPr lang="en-US" altLang="zh-CN" sz="900" b="1" dirty="0" err="1">
                <a:solidFill>
                  <a:srgbClr val="000000"/>
                </a:solidFill>
                <a:latin typeface="Consolas"/>
              </a:rPr>
              <a:t>.</a:t>
            </a:r>
            <a:r>
              <a:rPr lang="en-US" altLang="zh-CN" sz="900" b="1" dirty="0" err="1">
                <a:solidFill>
                  <a:srgbClr val="0000C0"/>
                </a:solidFill>
                <a:latin typeface="Consolas"/>
              </a:rPr>
              <a:t>ticket</a:t>
            </a:r>
            <a:r>
              <a:rPr lang="en-US" altLang="zh-CN" sz="900" b="1" dirty="0">
                <a:solidFill>
                  <a:srgbClr val="000000"/>
                </a:solidFill>
                <a:latin typeface="Consolas"/>
              </a:rPr>
              <a:t> &gt; 0) {</a:t>
            </a:r>
          </a:p>
          <a:p>
            <a:pPr lvl="3"/>
            <a:r>
              <a:rPr lang="en-US" altLang="zh-CN" sz="900" dirty="0" smtClean="0">
                <a:solidFill>
                  <a:srgbClr val="000000"/>
                </a:solidFill>
                <a:latin typeface="Consolas"/>
              </a:rPr>
              <a:t>	</a:t>
            </a:r>
            <a:r>
              <a:rPr lang="en-US" altLang="zh-CN" sz="900" dirty="0" err="1" smtClean="0">
                <a:solidFill>
                  <a:srgbClr val="000000"/>
                </a:solidFill>
                <a:latin typeface="Consolas"/>
              </a:rPr>
              <a:t>System.</a:t>
            </a:r>
            <a:r>
              <a:rPr lang="en-US" altLang="zh-CN" sz="900" b="1" i="1" dirty="0" err="1" smtClean="0">
                <a:solidFill>
                  <a:srgbClr val="0000C0"/>
                </a:solidFill>
                <a:latin typeface="Consolas"/>
              </a:rPr>
              <a:t>out</a:t>
            </a:r>
            <a:r>
              <a:rPr lang="en-US" altLang="zh-CN" sz="900" b="1" i="1" dirty="0" err="1" smtClean="0">
                <a:solidFill>
                  <a:srgbClr val="000000"/>
                </a:solidFill>
                <a:latin typeface="Consolas"/>
              </a:rPr>
              <a:t>.println</a:t>
            </a:r>
            <a:r>
              <a:rPr lang="en-US" altLang="zh-CN" sz="900" b="1" i="1" dirty="0" smtClean="0">
                <a:solidFill>
                  <a:srgbClr val="000000"/>
                </a:solidFill>
                <a:latin typeface="Consolas"/>
              </a:rPr>
              <a:t>(</a:t>
            </a:r>
            <a:r>
              <a:rPr lang="en-US" altLang="zh-CN" sz="900" b="1" i="1" dirty="0" smtClean="0">
                <a:solidFill>
                  <a:srgbClr val="7F0055"/>
                </a:solidFill>
                <a:latin typeface="Consolas"/>
              </a:rPr>
              <a:t>this</a:t>
            </a:r>
            <a:r>
              <a:rPr lang="en-US" altLang="zh-CN" sz="900" b="1" i="1" dirty="0" smtClean="0">
                <a:solidFill>
                  <a:srgbClr val="000000"/>
                </a:solidFill>
                <a:latin typeface="Consolas"/>
              </a:rPr>
              <a:t>.</a:t>
            </a:r>
            <a:r>
              <a:rPr lang="en-US" altLang="zh-CN" sz="900" b="1" i="1" dirty="0" smtClean="0">
                <a:solidFill>
                  <a:srgbClr val="0000C0"/>
                </a:solidFill>
                <a:latin typeface="Consolas"/>
              </a:rPr>
              <a:t>name</a:t>
            </a:r>
            <a:r>
              <a:rPr lang="en-US" altLang="zh-CN" sz="900" b="1" i="1" dirty="0">
                <a:solidFill>
                  <a:srgbClr val="000000"/>
                </a:solidFill>
                <a:latin typeface="Consolas"/>
              </a:rPr>
              <a:t>+</a:t>
            </a:r>
            <a:r>
              <a:rPr lang="en-US" altLang="zh-CN" sz="900" b="1" i="1" dirty="0">
                <a:solidFill>
                  <a:srgbClr val="2A00FF"/>
                </a:solidFill>
                <a:latin typeface="Consolas"/>
              </a:rPr>
              <a:t>"</a:t>
            </a:r>
            <a:r>
              <a:rPr lang="zh-CN" altLang="en-US" sz="900" b="1" i="1" dirty="0">
                <a:solidFill>
                  <a:srgbClr val="2A00FF"/>
                </a:solidFill>
                <a:latin typeface="Consolas"/>
              </a:rPr>
              <a:t>卖票，</a:t>
            </a:r>
            <a:r>
              <a:rPr lang="en-US" altLang="zh-CN" sz="900" b="1" i="1" dirty="0">
                <a:solidFill>
                  <a:srgbClr val="2A00FF"/>
                </a:solidFill>
                <a:latin typeface="Consolas"/>
              </a:rPr>
              <a:t>ticket = "</a:t>
            </a:r>
            <a:r>
              <a:rPr lang="en-US" altLang="zh-CN" sz="900" b="1" i="1" dirty="0">
                <a:solidFill>
                  <a:srgbClr val="000000"/>
                </a:solidFill>
                <a:latin typeface="Consolas"/>
              </a:rPr>
              <a:t> + </a:t>
            </a:r>
            <a:r>
              <a:rPr lang="en-US" altLang="zh-CN" sz="900" b="1" i="1" dirty="0" err="1">
                <a:solidFill>
                  <a:srgbClr val="7F0055"/>
                </a:solidFill>
                <a:latin typeface="Consolas"/>
              </a:rPr>
              <a:t>this</a:t>
            </a:r>
            <a:r>
              <a:rPr lang="en-US" altLang="zh-CN" sz="900" b="1" i="1" dirty="0" err="1">
                <a:solidFill>
                  <a:srgbClr val="000000"/>
                </a:solidFill>
                <a:latin typeface="Consolas"/>
              </a:rPr>
              <a:t>.</a:t>
            </a:r>
            <a:r>
              <a:rPr lang="en-US" altLang="zh-CN" sz="900" b="1" i="1" dirty="0" err="1">
                <a:solidFill>
                  <a:srgbClr val="0000C0"/>
                </a:solidFill>
                <a:latin typeface="Consolas"/>
              </a:rPr>
              <a:t>ticket</a:t>
            </a:r>
            <a:r>
              <a:rPr lang="en-US" altLang="zh-CN" sz="900" b="1" i="1" dirty="0">
                <a:solidFill>
                  <a:srgbClr val="000000"/>
                </a:solidFill>
                <a:latin typeface="Consolas"/>
              </a:rPr>
              <a:t>--);</a:t>
            </a:r>
          </a:p>
          <a:p>
            <a:pPr lvl="3"/>
            <a:r>
              <a:rPr lang="en-US" altLang="zh-CN" sz="900" dirty="0">
                <a:solidFill>
                  <a:srgbClr val="000000"/>
                </a:solidFill>
                <a:latin typeface="Consolas"/>
              </a:rPr>
              <a:t>}</a:t>
            </a:r>
          </a:p>
          <a:p>
            <a:pPr lvl="2"/>
            <a:r>
              <a:rPr lang="en-US" altLang="zh-CN" sz="900" dirty="0">
                <a:solidFill>
                  <a:srgbClr val="000000"/>
                </a:solidFill>
                <a:latin typeface="Consolas"/>
              </a:rPr>
              <a:t>}</a:t>
            </a:r>
          </a:p>
          <a:p>
            <a:pPr lvl="1"/>
            <a:r>
              <a:rPr lang="en-US" altLang="zh-CN" sz="900" dirty="0">
                <a:solidFill>
                  <a:srgbClr val="000000"/>
                </a:solidFill>
                <a:latin typeface="Consolas"/>
              </a:rPr>
              <a:t>}</a:t>
            </a:r>
          </a:p>
          <a:p>
            <a:r>
              <a:rPr lang="en-US" altLang="zh-CN" sz="900" dirty="0">
                <a:solidFill>
                  <a:srgbClr val="000000"/>
                </a:solidFill>
                <a:latin typeface="Consolas"/>
              </a:rPr>
              <a:t>}</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Demo1001 {</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r>
              <a:rPr lang="en-US" altLang="zh-CN" sz="900" b="1" dirty="0">
                <a:solidFill>
                  <a:srgbClr val="7F0055"/>
                </a:solidFill>
                <a:latin typeface="Consolas"/>
              </a:rPr>
              <a:t>throws</a:t>
            </a:r>
            <a:r>
              <a:rPr lang="en-US" altLang="zh-CN" sz="900" b="1" dirty="0">
                <a:solidFill>
                  <a:srgbClr val="000000"/>
                </a:solidFill>
                <a:latin typeface="Consolas"/>
              </a:rPr>
              <a:t> Exception {</a:t>
            </a:r>
          </a:p>
          <a:p>
            <a:pPr lvl="2"/>
            <a:r>
              <a:rPr lang="en-US" altLang="zh-CN" sz="900" dirty="0" err="1">
                <a:solidFill>
                  <a:srgbClr val="000000"/>
                </a:solidFill>
                <a:latin typeface="Consolas"/>
              </a:rPr>
              <a:t>MyThread</a:t>
            </a:r>
            <a:r>
              <a:rPr lang="en-US" altLang="zh-CN" sz="900" dirty="0">
                <a:solidFill>
                  <a:srgbClr val="000000"/>
                </a:solidFill>
                <a:latin typeface="Consolas"/>
              </a:rPr>
              <a:t> </a:t>
            </a:r>
            <a:r>
              <a:rPr lang="en-US" altLang="zh-CN" sz="900" dirty="0">
                <a:solidFill>
                  <a:srgbClr val="6A3E3E"/>
                </a:solidFill>
                <a:latin typeface="Consolas"/>
              </a:rPr>
              <a:t>mt1</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MyThread</a:t>
            </a:r>
            <a:r>
              <a:rPr lang="en-US" altLang="zh-CN" sz="900" b="1" dirty="0">
                <a:solidFill>
                  <a:srgbClr val="000000"/>
                </a:solidFill>
                <a:latin typeface="Consolas"/>
              </a:rPr>
              <a:t>(</a:t>
            </a:r>
            <a:r>
              <a:rPr lang="en-US" altLang="zh-CN" sz="900" b="1" dirty="0">
                <a:solidFill>
                  <a:srgbClr val="2A00FF"/>
                </a:solidFill>
                <a:latin typeface="Consolas"/>
              </a:rPr>
              <a:t>"</a:t>
            </a:r>
            <a:r>
              <a:rPr lang="zh-CN" altLang="en-US" sz="900" b="1" dirty="0">
                <a:solidFill>
                  <a:srgbClr val="2A00FF"/>
                </a:solidFill>
                <a:latin typeface="Consolas"/>
              </a:rPr>
              <a:t>售票窗口</a:t>
            </a:r>
            <a:r>
              <a:rPr lang="en-US" altLang="zh-CN" sz="900" b="1" dirty="0">
                <a:solidFill>
                  <a:srgbClr val="2A00FF"/>
                </a:solidFill>
                <a:latin typeface="Consolas"/>
              </a:rPr>
              <a:t>A"</a:t>
            </a:r>
            <a:r>
              <a:rPr lang="en-US" altLang="zh-CN" sz="900" b="1" dirty="0">
                <a:solidFill>
                  <a:srgbClr val="000000"/>
                </a:solidFill>
                <a:latin typeface="Consolas"/>
              </a:rPr>
              <a:t>); </a:t>
            </a:r>
            <a:r>
              <a:rPr lang="en-US" altLang="zh-CN" sz="900" b="1" dirty="0">
                <a:solidFill>
                  <a:srgbClr val="3F7F5F"/>
                </a:solidFill>
                <a:latin typeface="Consolas"/>
              </a:rPr>
              <a:t>// </a:t>
            </a:r>
            <a:r>
              <a:rPr lang="zh-CN" altLang="en-US" sz="900" b="1" dirty="0">
                <a:solidFill>
                  <a:srgbClr val="3F7F5F"/>
                </a:solidFill>
                <a:latin typeface="Consolas"/>
              </a:rPr>
              <a:t>创建线程对象</a:t>
            </a:r>
            <a:r>
              <a:rPr lang="en-US" altLang="zh-CN" sz="900" b="1" dirty="0">
                <a:solidFill>
                  <a:srgbClr val="3F7F5F"/>
                </a:solidFill>
                <a:latin typeface="Consolas"/>
              </a:rPr>
              <a:t>mt1</a:t>
            </a:r>
          </a:p>
          <a:p>
            <a:pPr lvl="2"/>
            <a:r>
              <a:rPr lang="en-US" altLang="zh-CN" sz="900" dirty="0" err="1">
                <a:solidFill>
                  <a:srgbClr val="000000"/>
                </a:solidFill>
                <a:latin typeface="Consolas"/>
              </a:rPr>
              <a:t>MyThread</a:t>
            </a:r>
            <a:r>
              <a:rPr lang="en-US" altLang="zh-CN" sz="900" dirty="0">
                <a:solidFill>
                  <a:srgbClr val="000000"/>
                </a:solidFill>
                <a:latin typeface="Consolas"/>
              </a:rPr>
              <a:t> </a:t>
            </a:r>
            <a:r>
              <a:rPr lang="en-US" altLang="zh-CN" sz="900" dirty="0">
                <a:solidFill>
                  <a:srgbClr val="6A3E3E"/>
                </a:solidFill>
                <a:latin typeface="Consolas"/>
              </a:rPr>
              <a:t>mt2</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MyThread</a:t>
            </a:r>
            <a:r>
              <a:rPr lang="en-US" altLang="zh-CN" sz="900" b="1" dirty="0">
                <a:solidFill>
                  <a:srgbClr val="000000"/>
                </a:solidFill>
                <a:latin typeface="Consolas"/>
              </a:rPr>
              <a:t>(</a:t>
            </a:r>
            <a:r>
              <a:rPr lang="en-US" altLang="zh-CN" sz="900" b="1" dirty="0">
                <a:solidFill>
                  <a:srgbClr val="2A00FF"/>
                </a:solidFill>
                <a:latin typeface="Consolas"/>
              </a:rPr>
              <a:t>"</a:t>
            </a:r>
            <a:r>
              <a:rPr lang="zh-CN" altLang="en-US" sz="900" b="1" dirty="0">
                <a:solidFill>
                  <a:srgbClr val="2A00FF"/>
                </a:solidFill>
                <a:latin typeface="Consolas"/>
              </a:rPr>
              <a:t>售票窗口</a:t>
            </a:r>
            <a:r>
              <a:rPr lang="en-US" altLang="zh-CN" sz="900" b="1" dirty="0">
                <a:solidFill>
                  <a:srgbClr val="2A00FF"/>
                </a:solidFill>
                <a:latin typeface="Consolas"/>
              </a:rPr>
              <a:t>B"</a:t>
            </a:r>
            <a:r>
              <a:rPr lang="en-US" altLang="zh-CN" sz="900" b="1" dirty="0">
                <a:solidFill>
                  <a:srgbClr val="000000"/>
                </a:solidFill>
                <a:latin typeface="Consolas"/>
              </a:rPr>
              <a:t>); </a:t>
            </a:r>
            <a:r>
              <a:rPr lang="en-US" altLang="zh-CN" sz="900" b="1" dirty="0">
                <a:solidFill>
                  <a:srgbClr val="3F7F5F"/>
                </a:solidFill>
                <a:latin typeface="Consolas"/>
              </a:rPr>
              <a:t>// </a:t>
            </a:r>
            <a:r>
              <a:rPr lang="zh-CN" altLang="en-US" sz="900" b="1" dirty="0">
                <a:solidFill>
                  <a:srgbClr val="3F7F5F"/>
                </a:solidFill>
                <a:latin typeface="Consolas"/>
              </a:rPr>
              <a:t>创建线程对象</a:t>
            </a:r>
            <a:r>
              <a:rPr lang="en-US" altLang="zh-CN" sz="900" b="1" dirty="0">
                <a:solidFill>
                  <a:srgbClr val="3F7F5F"/>
                </a:solidFill>
                <a:latin typeface="Consolas"/>
              </a:rPr>
              <a:t>mt2</a:t>
            </a:r>
          </a:p>
          <a:p>
            <a:pPr lvl="2"/>
            <a:r>
              <a:rPr lang="en-US" altLang="zh-CN" sz="900" dirty="0" err="1">
                <a:solidFill>
                  <a:srgbClr val="000000"/>
                </a:solidFill>
                <a:latin typeface="Consolas"/>
              </a:rPr>
              <a:t>MyThread</a:t>
            </a:r>
            <a:r>
              <a:rPr lang="en-US" altLang="zh-CN" sz="900" dirty="0">
                <a:solidFill>
                  <a:srgbClr val="000000"/>
                </a:solidFill>
                <a:latin typeface="Consolas"/>
              </a:rPr>
              <a:t> </a:t>
            </a:r>
            <a:r>
              <a:rPr lang="en-US" altLang="zh-CN" sz="900" dirty="0">
                <a:solidFill>
                  <a:srgbClr val="6A3E3E"/>
                </a:solidFill>
                <a:latin typeface="Consolas"/>
              </a:rPr>
              <a:t>mt3</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MyThread</a:t>
            </a:r>
            <a:r>
              <a:rPr lang="en-US" altLang="zh-CN" sz="900" b="1" dirty="0">
                <a:solidFill>
                  <a:srgbClr val="000000"/>
                </a:solidFill>
                <a:latin typeface="Consolas"/>
              </a:rPr>
              <a:t>(</a:t>
            </a:r>
            <a:r>
              <a:rPr lang="en-US" altLang="zh-CN" sz="900" b="1" dirty="0">
                <a:solidFill>
                  <a:srgbClr val="2A00FF"/>
                </a:solidFill>
                <a:latin typeface="Consolas"/>
              </a:rPr>
              <a:t>"</a:t>
            </a:r>
            <a:r>
              <a:rPr lang="zh-CN" altLang="en-US" sz="900" b="1" dirty="0">
                <a:solidFill>
                  <a:srgbClr val="2A00FF"/>
                </a:solidFill>
                <a:latin typeface="Consolas"/>
              </a:rPr>
              <a:t>售票窗口</a:t>
            </a:r>
            <a:r>
              <a:rPr lang="en-US" altLang="zh-CN" sz="900" b="1" dirty="0">
                <a:solidFill>
                  <a:srgbClr val="2A00FF"/>
                </a:solidFill>
                <a:latin typeface="Consolas"/>
              </a:rPr>
              <a:t>C"</a:t>
            </a:r>
            <a:r>
              <a:rPr lang="en-US" altLang="zh-CN" sz="900" b="1" dirty="0">
                <a:solidFill>
                  <a:srgbClr val="000000"/>
                </a:solidFill>
                <a:latin typeface="Consolas"/>
              </a:rPr>
              <a:t>); </a:t>
            </a:r>
            <a:r>
              <a:rPr lang="en-US" altLang="zh-CN" sz="900" b="1" dirty="0">
                <a:solidFill>
                  <a:srgbClr val="3F7F5F"/>
                </a:solidFill>
                <a:latin typeface="Consolas"/>
              </a:rPr>
              <a:t>// </a:t>
            </a:r>
            <a:r>
              <a:rPr lang="zh-CN" altLang="en-US" sz="900" b="1" dirty="0">
                <a:solidFill>
                  <a:srgbClr val="3F7F5F"/>
                </a:solidFill>
                <a:latin typeface="Consolas"/>
              </a:rPr>
              <a:t>创建线程对象</a:t>
            </a:r>
            <a:r>
              <a:rPr lang="en-US" altLang="zh-CN" sz="900" b="1" dirty="0">
                <a:solidFill>
                  <a:srgbClr val="3F7F5F"/>
                </a:solidFill>
                <a:latin typeface="Consolas"/>
              </a:rPr>
              <a:t>mt3</a:t>
            </a:r>
          </a:p>
          <a:p>
            <a:pPr lvl="2"/>
            <a:r>
              <a:rPr lang="en-US" altLang="zh-CN" sz="900" dirty="0">
                <a:solidFill>
                  <a:srgbClr val="6A3E3E"/>
                </a:solidFill>
                <a:latin typeface="Consolas"/>
              </a:rPr>
              <a:t>mt1</a:t>
            </a:r>
            <a:r>
              <a:rPr lang="en-US" altLang="zh-CN" sz="900" dirty="0">
                <a:solidFill>
                  <a:srgbClr val="000000"/>
                </a:solidFill>
                <a:latin typeface="Consolas"/>
              </a:rPr>
              <a:t>.start(); </a:t>
            </a:r>
            <a:r>
              <a:rPr lang="en-US" altLang="zh-CN" sz="900" dirty="0">
                <a:solidFill>
                  <a:srgbClr val="3F7F5F"/>
                </a:solidFill>
                <a:latin typeface="Consolas"/>
              </a:rPr>
              <a:t>// </a:t>
            </a:r>
            <a:r>
              <a:rPr lang="zh-CN" altLang="en-US" sz="900" dirty="0">
                <a:solidFill>
                  <a:srgbClr val="3F7F5F"/>
                </a:solidFill>
                <a:latin typeface="Consolas"/>
              </a:rPr>
              <a:t>启动多线程</a:t>
            </a:r>
          </a:p>
          <a:p>
            <a:pPr lvl="2"/>
            <a:r>
              <a:rPr lang="en-US" altLang="zh-CN" sz="900" dirty="0">
                <a:solidFill>
                  <a:srgbClr val="6A3E3E"/>
                </a:solidFill>
                <a:latin typeface="Consolas"/>
              </a:rPr>
              <a:t>mt2</a:t>
            </a:r>
            <a:r>
              <a:rPr lang="en-US" altLang="zh-CN" sz="900" dirty="0">
                <a:solidFill>
                  <a:srgbClr val="000000"/>
                </a:solidFill>
                <a:latin typeface="Consolas"/>
              </a:rPr>
              <a:t>.start(); </a:t>
            </a:r>
            <a:r>
              <a:rPr lang="en-US" altLang="zh-CN" sz="900" dirty="0">
                <a:solidFill>
                  <a:srgbClr val="3F7F5F"/>
                </a:solidFill>
                <a:latin typeface="Consolas"/>
              </a:rPr>
              <a:t>// </a:t>
            </a:r>
            <a:r>
              <a:rPr lang="zh-CN" altLang="en-US" sz="900" dirty="0">
                <a:solidFill>
                  <a:srgbClr val="3F7F5F"/>
                </a:solidFill>
                <a:latin typeface="Consolas"/>
              </a:rPr>
              <a:t>启动多线程</a:t>
            </a:r>
          </a:p>
          <a:p>
            <a:pPr lvl="2"/>
            <a:r>
              <a:rPr lang="en-US" altLang="zh-CN" sz="900" dirty="0">
                <a:solidFill>
                  <a:srgbClr val="6A3E3E"/>
                </a:solidFill>
                <a:latin typeface="Consolas"/>
              </a:rPr>
              <a:t>mt3</a:t>
            </a:r>
            <a:r>
              <a:rPr lang="en-US" altLang="zh-CN" sz="900" dirty="0">
                <a:solidFill>
                  <a:srgbClr val="000000"/>
                </a:solidFill>
                <a:latin typeface="Consolas"/>
              </a:rPr>
              <a:t>.start(); </a:t>
            </a:r>
            <a:r>
              <a:rPr lang="en-US" altLang="zh-CN" sz="900" dirty="0">
                <a:solidFill>
                  <a:srgbClr val="3F7F5F"/>
                </a:solidFill>
                <a:latin typeface="Consolas"/>
              </a:rPr>
              <a:t>// </a:t>
            </a:r>
            <a:r>
              <a:rPr lang="zh-CN" altLang="en-US" sz="900" dirty="0">
                <a:solidFill>
                  <a:srgbClr val="3F7F5F"/>
                </a:solidFill>
                <a:latin typeface="Consolas"/>
              </a:rPr>
              <a:t>启动多线程</a:t>
            </a:r>
          </a:p>
          <a:p>
            <a:pPr lvl="1"/>
            <a:r>
              <a:rPr lang="en-US" altLang="zh-CN" sz="900" dirty="0">
                <a:solidFill>
                  <a:srgbClr val="000000"/>
                </a:solidFill>
                <a:latin typeface="Consolas"/>
              </a:rPr>
              <a:t>}</a:t>
            </a:r>
          </a:p>
          <a:p>
            <a:r>
              <a:rPr lang="en-US" altLang="zh-CN" sz="900" dirty="0">
                <a:solidFill>
                  <a:srgbClr val="000000"/>
                </a:solidFill>
                <a:latin typeface="Consolas"/>
              </a:rPr>
              <a:t>}</a:t>
            </a:r>
          </a:p>
          <a:p>
            <a:pPr lvl="0" indent="457200" fontAlgn="auto">
              <a:lnSpc>
                <a:spcPct val="125000"/>
              </a:lnSpc>
              <a:spcBef>
                <a:spcPct val="0"/>
              </a:spcBef>
              <a:spcAft>
                <a:spcPts val="0"/>
              </a:spcAft>
            </a:pPr>
            <a:endParaRPr lang="en-US" altLang="zh-CN" sz="8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247" name="图片 10247"/>
          <p:cNvPicPr>
            <a:picLocks noChangeAspect="1"/>
          </p:cNvPicPr>
          <p:nvPr/>
        </p:nvPicPr>
        <p:blipFill>
          <a:blip r:embed="rId2"/>
          <a:stretch>
            <a:fillRect/>
          </a:stretch>
        </p:blipFill>
        <p:spPr>
          <a:xfrm>
            <a:off x="7020560" y="3291840"/>
            <a:ext cx="1985645" cy="1795145"/>
          </a:xfrm>
          <a:prstGeom prst="rect">
            <a:avLst/>
          </a:prstGeom>
          <a:ln>
            <a:solidFill>
              <a:schemeClr val="tx1"/>
            </a:solidFill>
          </a:ln>
        </p:spPr>
      </p:pic>
      <p:sp>
        <p:nvSpPr>
          <p:cNvPr id="5" name="文本框 4"/>
          <p:cNvSpPr txBox="1"/>
          <p:nvPr/>
        </p:nvSpPr>
        <p:spPr>
          <a:xfrm>
            <a:off x="5796280" y="3291840"/>
            <a:ext cx="1213485" cy="645160"/>
          </a:xfrm>
          <a:prstGeom prst="rect">
            <a:avLst/>
          </a:prstGeom>
          <a:noFill/>
        </p:spPr>
        <p:txBody>
          <a:bodyPr wrap="square" rtlCol="0">
            <a:spAutoFit/>
          </a:bodyPr>
          <a:lstStyle/>
          <a:p>
            <a:r>
              <a:rPr lang="zh-CN" altLang="en-US" sz="1200" b="1" dirty="0" smtClean="0">
                <a:solidFill>
                  <a:srgbClr val="FF0000"/>
                </a:solidFill>
                <a:latin typeface="微软雅黑" panose="020B0503020204020204" pitchFamily="34" charset="-122"/>
                <a:ea typeface="微软雅黑" panose="020B0503020204020204" pitchFamily="34" charset="-122"/>
              </a:rPr>
              <a:t>思考：每次运行结果不同，为什么？</a:t>
            </a:r>
          </a:p>
        </p:txBody>
      </p:sp>
    </p:spTree>
  </p:cSld>
  <p:clrMapOvr>
    <a:masterClrMapping/>
  </p:clrMapOvr>
  <p:transition advClick="0" advTm="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10.2 </a:t>
            </a:r>
            <a:r>
              <a:rPr lang="zh-CN" altLang="en-US" sz="2000" b="1" dirty="0">
                <a:solidFill>
                  <a:schemeClr val="bg1"/>
                </a:solidFill>
                <a:latin typeface="微软雅黑" panose="020B0503020204020204" pitchFamily="34" charset="-122"/>
                <a:ea typeface="微软雅黑" panose="020B0503020204020204" pitchFamily="34" charset="-122"/>
              </a:rPr>
              <a:t>多线程实现</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322955"/>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10.2.2 实现 Runnable 接口</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接口是一个非常重要的接口，用于定义线程的行为。当要创建一个可以被线程执行的任务时，通常会实现这个接口。实现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接口比继承</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Thread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类更加灵活，因为它允许实现多继承。</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接口的定义如下：</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interface Runnable {</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void run();</a:t>
            </a:r>
          </a:p>
          <a:p>
            <a:pPr lvl="0" indent="457200" fontAlgn="auto">
              <a:lnSpc>
                <a:spcPct val="125000"/>
              </a:lnSpc>
              <a:spcBef>
                <a:spcPct val="0"/>
              </a:spcBef>
              <a:spcAft>
                <a:spcPts val="0"/>
              </a:spcAft>
            </a:pPr>
            <a:r>
              <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fontAlgn="auto">
              <a:lnSpc>
                <a:spcPct val="125000"/>
              </a:lnSpc>
              <a:spcBef>
                <a:spcPct val="0"/>
              </a:spcBef>
              <a:spcAft>
                <a:spcPts val="0"/>
              </a:spcAft>
            </a:pPr>
            <a:endParaRPr lang="en-US" altLang="zh-CN"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fontAlgn="auto">
              <a:lnSpc>
                <a:spcPct val="125000"/>
              </a:lnSpc>
              <a:spcBef>
                <a:spcPct val="0"/>
              </a:spcBef>
              <a:spcAft>
                <a:spcPts val="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实现Runnable接口的简要步骤：要实现 Runnable 接口，需要创建一个类，让它实现 Runnable 接口，并重写 run() 方法。然后，需要创建一个 Thread 对象，并将 Runnable 实例传递给 Thread 的构造函数。这样，当调用 Thread 对象的 start() 方法时，线程将执行 run() 方法。</a:t>
            </a:r>
            <a:endParaRPr lang="zh-CN" altLang="en-US" sz="10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10.2 </a:t>
            </a:r>
            <a:r>
              <a:rPr lang="zh-CN" altLang="en-US" sz="2000" b="1" dirty="0">
                <a:solidFill>
                  <a:schemeClr val="bg1"/>
                </a:solidFill>
                <a:latin typeface="微软雅黑" panose="020B0503020204020204" pitchFamily="34" charset="-122"/>
                <a:ea typeface="微软雅黑" panose="020B0503020204020204" pitchFamily="34" charset="-122"/>
              </a:rPr>
              <a:t>多线程实现</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03802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10-2: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通过实现</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Runnable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接口的方式来实现火车票售票过程。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示例代码如下。</a:t>
            </a:r>
          </a:p>
          <a:p>
            <a:r>
              <a:rPr lang="en-US" altLang="zh-CN" sz="800" b="1" dirty="0">
                <a:solidFill>
                  <a:srgbClr val="7F0055"/>
                </a:solidFill>
                <a:latin typeface="Consolas"/>
              </a:rPr>
              <a:t>package</a:t>
            </a:r>
            <a:r>
              <a:rPr lang="en-US" altLang="zh-CN" sz="800" b="1" dirty="0">
                <a:solidFill>
                  <a:srgbClr val="000000"/>
                </a:solidFill>
                <a:latin typeface="Consolas"/>
              </a:rPr>
              <a:t> ch10;</a:t>
            </a:r>
          </a:p>
          <a:p>
            <a:r>
              <a:rPr lang="en-US" altLang="zh-CN" sz="800" b="1" dirty="0">
                <a:solidFill>
                  <a:srgbClr val="7F0055"/>
                </a:solidFill>
                <a:latin typeface="Consolas"/>
              </a:rPr>
              <a:t>class</a:t>
            </a:r>
            <a:r>
              <a:rPr lang="en-US" altLang="zh-CN" sz="800" b="1" dirty="0">
                <a:solidFill>
                  <a:srgbClr val="000000"/>
                </a:solidFill>
                <a:latin typeface="Consolas"/>
              </a:rPr>
              <a:t> MyThread1 </a:t>
            </a:r>
            <a:r>
              <a:rPr lang="en-US" altLang="zh-CN" sz="800" b="1" dirty="0">
                <a:solidFill>
                  <a:srgbClr val="7F0055"/>
                </a:solidFill>
                <a:latin typeface="Consolas"/>
              </a:rPr>
              <a:t>implements</a:t>
            </a:r>
            <a:r>
              <a:rPr lang="en-US" altLang="zh-CN" sz="800" b="1" dirty="0">
                <a:solidFill>
                  <a:srgbClr val="000000"/>
                </a:solidFill>
                <a:latin typeface="Consolas"/>
              </a:rPr>
              <a:t> Runnable {</a:t>
            </a:r>
          </a:p>
          <a:p>
            <a:pPr lvl="1"/>
            <a:r>
              <a:rPr lang="zh-CN" altLang="en-US" sz="800" dirty="0">
                <a:solidFill>
                  <a:srgbClr val="000000"/>
                </a:solidFill>
                <a:latin typeface="Consolas"/>
              </a:rPr>
              <a:t> </a:t>
            </a:r>
            <a:r>
              <a:rPr lang="en-US" altLang="zh-CN" sz="800" dirty="0">
                <a:solidFill>
                  <a:srgbClr val="3F7F5F"/>
                </a:solidFill>
                <a:latin typeface="Consolas"/>
              </a:rPr>
              <a:t>// </a:t>
            </a:r>
            <a:r>
              <a:rPr lang="zh-CN" altLang="en-US" sz="800" dirty="0">
                <a:solidFill>
                  <a:srgbClr val="3F7F5F"/>
                </a:solidFill>
                <a:latin typeface="Consolas"/>
              </a:rPr>
              <a:t>线程的主体类</a:t>
            </a:r>
          </a:p>
          <a:p>
            <a:pPr lvl="1"/>
            <a:r>
              <a:rPr lang="en-US" altLang="zh-CN" sz="800" b="1" dirty="0">
                <a:solidFill>
                  <a:srgbClr val="7F0055"/>
                </a:solidFill>
                <a:latin typeface="Consolas"/>
              </a:rPr>
              <a:t>private</a:t>
            </a:r>
            <a:r>
              <a:rPr lang="en-US" altLang="zh-CN" sz="800" b="1" dirty="0">
                <a:solidFill>
                  <a:srgbClr val="000000"/>
                </a:solidFill>
                <a:latin typeface="Consolas"/>
              </a:rPr>
              <a:t> String </a:t>
            </a:r>
            <a:r>
              <a:rPr lang="en-US" altLang="zh-CN" sz="800" b="1" dirty="0">
                <a:solidFill>
                  <a:srgbClr val="0000C0"/>
                </a:solidFill>
                <a:latin typeface="Consolas"/>
              </a:rPr>
              <a:t>name</a:t>
            </a:r>
            <a:r>
              <a:rPr lang="en-US" altLang="zh-CN" sz="800" b="1" dirty="0">
                <a:solidFill>
                  <a:srgbClr val="000000"/>
                </a:solidFill>
                <a:latin typeface="Consolas"/>
              </a:rPr>
              <a:t>;</a:t>
            </a:r>
            <a:r>
              <a:rPr lang="en-US" altLang="zh-CN" sz="800" b="1" dirty="0">
                <a:solidFill>
                  <a:srgbClr val="3F7F5F"/>
                </a:solidFill>
                <a:latin typeface="Consolas"/>
              </a:rPr>
              <a:t>// </a:t>
            </a:r>
            <a:r>
              <a:rPr lang="zh-CN" altLang="en-US" sz="800" b="1" dirty="0">
                <a:solidFill>
                  <a:srgbClr val="3F7F5F"/>
                </a:solidFill>
                <a:latin typeface="Consolas"/>
              </a:rPr>
              <a:t>定义线程名字</a:t>
            </a:r>
          </a:p>
          <a:p>
            <a:pPr lvl="1"/>
            <a:r>
              <a:rPr lang="en-US" altLang="zh-CN" sz="800" b="1" dirty="0">
                <a:solidFill>
                  <a:srgbClr val="7F0055"/>
                </a:solidFill>
                <a:latin typeface="Consolas"/>
              </a:rPr>
              <a:t>private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ticket</a:t>
            </a:r>
            <a:r>
              <a:rPr lang="en-US" altLang="zh-CN" sz="800" b="1" dirty="0">
                <a:solidFill>
                  <a:srgbClr val="000000"/>
                </a:solidFill>
                <a:latin typeface="Consolas"/>
              </a:rPr>
              <a:t> = 5; </a:t>
            </a:r>
            <a:r>
              <a:rPr lang="en-US" altLang="zh-CN" sz="800" b="1" dirty="0">
                <a:solidFill>
                  <a:srgbClr val="3F7F5F"/>
                </a:solidFill>
                <a:latin typeface="Consolas"/>
              </a:rPr>
              <a:t>// </a:t>
            </a:r>
            <a:r>
              <a:rPr lang="zh-CN" altLang="en-US" sz="800" b="1" dirty="0">
                <a:solidFill>
                  <a:srgbClr val="3F7F5F"/>
                </a:solidFill>
                <a:latin typeface="Consolas"/>
              </a:rPr>
              <a:t>一共</a:t>
            </a:r>
            <a:r>
              <a:rPr lang="en-US" altLang="zh-CN" sz="800" b="1" dirty="0">
                <a:solidFill>
                  <a:srgbClr val="3F7F5F"/>
                </a:solidFill>
                <a:latin typeface="Consolas"/>
              </a:rPr>
              <a:t>5</a:t>
            </a:r>
            <a:r>
              <a:rPr lang="zh-CN" altLang="en-US" sz="800" b="1" dirty="0">
                <a:solidFill>
                  <a:srgbClr val="3F7F5F"/>
                </a:solidFill>
                <a:latin typeface="Consolas"/>
              </a:rPr>
              <a:t>张票</a:t>
            </a:r>
          </a:p>
          <a:p>
            <a:pPr lvl="1"/>
            <a:r>
              <a:rPr lang="en-US" altLang="zh-CN" sz="800" b="1" dirty="0">
                <a:solidFill>
                  <a:srgbClr val="7F0055"/>
                </a:solidFill>
                <a:latin typeface="Consolas"/>
              </a:rPr>
              <a:t>public</a:t>
            </a:r>
            <a:r>
              <a:rPr lang="en-US" altLang="zh-CN" sz="800" b="1" dirty="0">
                <a:solidFill>
                  <a:srgbClr val="000000"/>
                </a:solidFill>
                <a:latin typeface="Consolas"/>
              </a:rPr>
              <a:t> MyThread1(String </a:t>
            </a:r>
            <a:r>
              <a:rPr lang="en-US" altLang="zh-CN" sz="800" b="1" dirty="0">
                <a:solidFill>
                  <a:srgbClr val="6A3E3E"/>
                </a:solidFill>
                <a:latin typeface="Consolas"/>
              </a:rPr>
              <a:t>name</a:t>
            </a:r>
            <a:r>
              <a:rPr lang="en-US" altLang="zh-CN" sz="800" b="1" dirty="0">
                <a:solidFill>
                  <a:srgbClr val="000000"/>
                </a:solidFill>
                <a:latin typeface="Consolas"/>
              </a:rPr>
              <a:t>) {</a:t>
            </a:r>
            <a:r>
              <a:rPr lang="en-US" altLang="zh-CN" sz="800" b="1" dirty="0">
                <a:solidFill>
                  <a:srgbClr val="3F7F5F"/>
                </a:solidFill>
                <a:latin typeface="Consolas"/>
              </a:rPr>
              <a:t>// </a:t>
            </a:r>
            <a:r>
              <a:rPr lang="zh-CN" altLang="en-US" sz="800" b="1" dirty="0">
                <a:solidFill>
                  <a:srgbClr val="3F7F5F"/>
                </a:solidFill>
                <a:latin typeface="Consolas"/>
              </a:rPr>
              <a:t>定义构造方法</a:t>
            </a:r>
          </a:p>
          <a:p>
            <a:pPr lvl="1"/>
            <a:r>
              <a:rPr lang="en-US" altLang="zh-CN" sz="800" b="1" dirty="0" smtClean="0">
                <a:solidFill>
                  <a:srgbClr val="7F0055"/>
                </a:solidFill>
                <a:latin typeface="Consolas"/>
              </a:rPr>
              <a:t>	this</a:t>
            </a:r>
            <a:r>
              <a:rPr lang="en-US" altLang="zh-CN" sz="800" b="1" dirty="0" smtClean="0">
                <a:solidFill>
                  <a:srgbClr val="000000"/>
                </a:solidFill>
                <a:latin typeface="Consolas"/>
              </a:rPr>
              <a:t>.</a:t>
            </a:r>
            <a:r>
              <a:rPr lang="en-US" altLang="zh-CN" sz="800" b="1" dirty="0" smtClean="0">
                <a:solidFill>
                  <a:srgbClr val="0000C0"/>
                </a:solidFill>
                <a:latin typeface="Consolas"/>
              </a:rPr>
              <a:t>name</a:t>
            </a:r>
            <a:r>
              <a:rPr lang="en-US" altLang="zh-CN" sz="800" b="1" dirty="0" smtClean="0">
                <a:solidFill>
                  <a:srgbClr val="000000"/>
                </a:solidFill>
                <a:latin typeface="Consolas"/>
              </a:rPr>
              <a:t> </a:t>
            </a:r>
            <a:r>
              <a:rPr lang="en-US" altLang="zh-CN" sz="800" b="1" dirty="0">
                <a:solidFill>
                  <a:srgbClr val="000000"/>
                </a:solidFill>
                <a:latin typeface="Consolas"/>
              </a:rPr>
              <a:t>= </a:t>
            </a:r>
            <a:r>
              <a:rPr lang="en-US" altLang="zh-CN" sz="800" b="1" dirty="0">
                <a:solidFill>
                  <a:srgbClr val="6A3E3E"/>
                </a:solidFill>
                <a:latin typeface="Consolas"/>
              </a:rPr>
              <a:t>name</a:t>
            </a:r>
            <a:r>
              <a:rPr lang="en-US" altLang="zh-CN" sz="800" b="1" dirty="0">
                <a:solidFill>
                  <a:srgbClr val="000000"/>
                </a:solidFill>
                <a:latin typeface="Consolas"/>
              </a:rPr>
              <a:t> ;</a:t>
            </a:r>
          </a:p>
          <a:p>
            <a:pPr lvl="1"/>
            <a:r>
              <a:rPr lang="en-US" altLang="zh-CN" sz="800" dirty="0">
                <a:solidFill>
                  <a:srgbClr val="000000"/>
                </a:solidFill>
                <a:latin typeface="Consolas"/>
              </a:rPr>
              <a:t>}</a:t>
            </a:r>
          </a:p>
          <a:p>
            <a:pPr lvl="1"/>
            <a:r>
              <a:rPr lang="en-US" altLang="zh-CN" sz="800" dirty="0">
                <a:solidFill>
                  <a:srgbClr val="646464"/>
                </a:solidFill>
                <a:latin typeface="Consolas"/>
              </a:rPr>
              <a:t>@Override</a:t>
            </a: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run() { </a:t>
            </a:r>
            <a:r>
              <a:rPr lang="en-US" altLang="zh-CN" sz="800" b="1" dirty="0">
                <a:solidFill>
                  <a:srgbClr val="3F7F5F"/>
                </a:solidFill>
                <a:latin typeface="Consolas"/>
              </a:rPr>
              <a:t>// </a:t>
            </a:r>
            <a:r>
              <a:rPr lang="zh-CN" altLang="en-US" sz="800" b="1" dirty="0">
                <a:solidFill>
                  <a:srgbClr val="3F7F5F"/>
                </a:solidFill>
                <a:latin typeface="Consolas"/>
              </a:rPr>
              <a:t>重写</a:t>
            </a:r>
            <a:r>
              <a:rPr lang="en-US" altLang="zh-CN" sz="800" b="1" dirty="0">
                <a:solidFill>
                  <a:srgbClr val="3F7F5F"/>
                </a:solidFill>
                <a:latin typeface="Consolas"/>
              </a:rPr>
              <a:t>Thread</a:t>
            </a:r>
            <a:r>
              <a:rPr lang="zh-CN" altLang="en-US" sz="800" b="1" dirty="0">
                <a:solidFill>
                  <a:srgbClr val="3F7F5F"/>
                </a:solidFill>
                <a:latin typeface="Consolas"/>
              </a:rPr>
              <a:t>类的</a:t>
            </a:r>
            <a:r>
              <a:rPr lang="en-US" altLang="zh-CN" sz="800" b="1" dirty="0">
                <a:solidFill>
                  <a:srgbClr val="3F7F5F"/>
                </a:solidFill>
                <a:latin typeface="Consolas"/>
              </a:rPr>
              <a:t>run</a:t>
            </a:r>
            <a:r>
              <a:rPr lang="zh-CN" altLang="en-US" sz="800" b="1" dirty="0">
                <a:solidFill>
                  <a:srgbClr val="3F7F5F"/>
                </a:solidFill>
                <a:latin typeface="Consolas"/>
              </a:rPr>
              <a:t>方法线程的主方法</a:t>
            </a:r>
          </a:p>
          <a:p>
            <a:pPr lvl="2"/>
            <a:r>
              <a:rPr lang="en-US" altLang="zh-CN" sz="800" b="1" dirty="0">
                <a:solidFill>
                  <a:srgbClr val="7F0055"/>
                </a:solidFill>
                <a:latin typeface="Consolas"/>
              </a:rPr>
              <a:t>for</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x</a:t>
            </a:r>
            <a:r>
              <a:rPr lang="en-US" altLang="zh-CN" sz="800" b="1" dirty="0">
                <a:solidFill>
                  <a:srgbClr val="000000"/>
                </a:solidFill>
                <a:latin typeface="Consolas"/>
              </a:rPr>
              <a:t> = 0; </a:t>
            </a:r>
            <a:r>
              <a:rPr lang="en-US" altLang="zh-CN" sz="800" b="1" dirty="0">
                <a:solidFill>
                  <a:srgbClr val="6A3E3E"/>
                </a:solidFill>
                <a:latin typeface="Consolas"/>
              </a:rPr>
              <a:t>x</a:t>
            </a:r>
            <a:r>
              <a:rPr lang="en-US" altLang="zh-CN" sz="800" b="1" dirty="0">
                <a:solidFill>
                  <a:srgbClr val="000000"/>
                </a:solidFill>
                <a:latin typeface="Consolas"/>
              </a:rPr>
              <a:t> &lt; 100; </a:t>
            </a:r>
            <a:r>
              <a:rPr lang="en-US" altLang="zh-CN" sz="800" b="1" dirty="0">
                <a:solidFill>
                  <a:srgbClr val="6A3E3E"/>
                </a:solidFill>
                <a:latin typeface="Consolas"/>
              </a:rPr>
              <a:t>x</a:t>
            </a:r>
            <a:r>
              <a:rPr lang="en-US" altLang="zh-CN" sz="800" b="1" dirty="0">
                <a:solidFill>
                  <a:srgbClr val="000000"/>
                </a:solidFill>
                <a:latin typeface="Consolas"/>
              </a:rPr>
              <a:t>++) { </a:t>
            </a:r>
            <a:r>
              <a:rPr lang="en-US" altLang="zh-CN" sz="800" b="1" dirty="0">
                <a:solidFill>
                  <a:srgbClr val="3F7F5F"/>
                </a:solidFill>
                <a:latin typeface="Consolas"/>
              </a:rPr>
              <a:t>// </a:t>
            </a:r>
            <a:r>
              <a:rPr lang="zh-CN" altLang="en-US" sz="800" b="1" dirty="0">
                <a:solidFill>
                  <a:srgbClr val="3F7F5F"/>
                </a:solidFill>
                <a:latin typeface="Consolas"/>
              </a:rPr>
              <a:t>循环</a:t>
            </a:r>
            <a:r>
              <a:rPr lang="en-US" altLang="zh-CN" sz="800" b="1" dirty="0">
                <a:solidFill>
                  <a:srgbClr val="3F7F5F"/>
                </a:solidFill>
                <a:latin typeface="Consolas"/>
              </a:rPr>
              <a:t>50</a:t>
            </a:r>
            <a:r>
              <a:rPr lang="zh-CN" altLang="en-US" sz="800" b="1" dirty="0">
                <a:solidFill>
                  <a:srgbClr val="3F7F5F"/>
                </a:solidFill>
                <a:latin typeface="Consolas"/>
              </a:rPr>
              <a:t>次</a:t>
            </a:r>
          </a:p>
          <a:p>
            <a:pPr lvl="3"/>
            <a:r>
              <a:rPr lang="en-US" altLang="zh-CN" sz="800" b="1" dirty="0">
                <a:solidFill>
                  <a:srgbClr val="7F0055"/>
                </a:solidFill>
                <a:latin typeface="Consolas"/>
              </a:rPr>
              <a:t>if</a:t>
            </a:r>
            <a:r>
              <a:rPr lang="en-US" altLang="zh-CN" sz="800" b="1" dirty="0">
                <a:solidFill>
                  <a:srgbClr val="000000"/>
                </a:solidFill>
                <a:latin typeface="Consolas"/>
              </a:rPr>
              <a:t> (</a:t>
            </a:r>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ticket</a:t>
            </a:r>
            <a:r>
              <a:rPr lang="en-US" altLang="zh-CN" sz="800" b="1" dirty="0">
                <a:solidFill>
                  <a:srgbClr val="000000"/>
                </a:solidFill>
                <a:latin typeface="Consolas"/>
              </a:rPr>
              <a:t> &gt; 0) {</a:t>
            </a:r>
          </a:p>
          <a:p>
            <a:pPr lvl="3"/>
            <a:r>
              <a:rPr lang="en-US" altLang="zh-CN" sz="800" dirty="0" smtClean="0">
                <a:solidFill>
                  <a:srgbClr val="000000"/>
                </a:solidFill>
                <a:latin typeface="Consolas"/>
              </a:rPr>
              <a:t>	</a:t>
            </a:r>
            <a:r>
              <a:rPr lang="en-US" altLang="zh-CN" sz="800" dirty="0" err="1" smtClean="0">
                <a:solidFill>
                  <a:srgbClr val="000000"/>
                </a:solidFill>
                <a:latin typeface="Consolas"/>
              </a:rPr>
              <a:t>System.</a:t>
            </a:r>
            <a:r>
              <a:rPr lang="en-US" altLang="zh-CN" sz="800" b="1" i="1" dirty="0" err="1" smtClean="0">
                <a:solidFill>
                  <a:srgbClr val="0000C0"/>
                </a:solidFill>
                <a:latin typeface="Consolas"/>
              </a:rPr>
              <a:t>out</a:t>
            </a:r>
            <a:r>
              <a:rPr lang="en-US" altLang="zh-CN" sz="800" b="1" i="1" dirty="0" err="1" smtClean="0">
                <a:solidFill>
                  <a:srgbClr val="000000"/>
                </a:solidFill>
                <a:latin typeface="Consolas"/>
              </a:rPr>
              <a:t>.println</a:t>
            </a:r>
            <a:r>
              <a:rPr lang="en-US" altLang="zh-CN" sz="800" b="1" i="1" dirty="0" smtClean="0">
                <a:solidFill>
                  <a:srgbClr val="000000"/>
                </a:solidFill>
                <a:latin typeface="Consolas"/>
              </a:rPr>
              <a:t>(</a:t>
            </a:r>
            <a:r>
              <a:rPr lang="en-US" altLang="zh-CN" sz="800" b="1" i="1" dirty="0" smtClean="0">
                <a:solidFill>
                  <a:srgbClr val="7F0055"/>
                </a:solidFill>
                <a:latin typeface="Consolas"/>
              </a:rPr>
              <a:t>this</a:t>
            </a:r>
            <a:r>
              <a:rPr lang="en-US" altLang="zh-CN" sz="800" b="1" i="1" dirty="0" smtClean="0">
                <a:solidFill>
                  <a:srgbClr val="000000"/>
                </a:solidFill>
                <a:latin typeface="Consolas"/>
              </a:rPr>
              <a:t>.</a:t>
            </a:r>
            <a:r>
              <a:rPr lang="en-US" altLang="zh-CN" sz="800" b="1" i="1" dirty="0" smtClean="0">
                <a:solidFill>
                  <a:srgbClr val="0000C0"/>
                </a:solidFill>
                <a:latin typeface="Consolas"/>
              </a:rPr>
              <a:t>name</a:t>
            </a:r>
            <a:r>
              <a:rPr lang="en-US" altLang="zh-CN" sz="800" b="1" i="1" dirty="0">
                <a:solidFill>
                  <a:srgbClr val="000000"/>
                </a:solidFill>
                <a:latin typeface="Consolas"/>
              </a:rPr>
              <a:t>+</a:t>
            </a:r>
            <a:r>
              <a:rPr lang="en-US" altLang="zh-CN" sz="800" b="1" i="1" dirty="0">
                <a:solidFill>
                  <a:srgbClr val="2A00FF"/>
                </a:solidFill>
                <a:latin typeface="Consolas"/>
              </a:rPr>
              <a:t>"</a:t>
            </a:r>
            <a:r>
              <a:rPr lang="zh-CN" altLang="en-US" sz="800" b="1" i="1" dirty="0">
                <a:solidFill>
                  <a:srgbClr val="2A00FF"/>
                </a:solidFill>
                <a:latin typeface="Consolas"/>
              </a:rPr>
              <a:t>卖票，</a:t>
            </a:r>
            <a:r>
              <a:rPr lang="en-US" altLang="zh-CN" sz="800" b="1" i="1" dirty="0">
                <a:solidFill>
                  <a:srgbClr val="2A00FF"/>
                </a:solidFill>
                <a:latin typeface="Consolas"/>
              </a:rPr>
              <a:t>ticket = "</a:t>
            </a:r>
            <a:r>
              <a:rPr lang="en-US" altLang="zh-CN" sz="800" b="1" i="1" dirty="0">
                <a:solidFill>
                  <a:srgbClr val="000000"/>
                </a:solidFill>
                <a:latin typeface="Consolas"/>
              </a:rPr>
              <a:t> + </a:t>
            </a:r>
            <a:r>
              <a:rPr lang="en-US" altLang="zh-CN" sz="800" b="1" i="1" dirty="0" err="1">
                <a:solidFill>
                  <a:srgbClr val="7F0055"/>
                </a:solidFill>
                <a:latin typeface="Consolas"/>
              </a:rPr>
              <a:t>this</a:t>
            </a:r>
            <a:r>
              <a:rPr lang="en-US" altLang="zh-CN" sz="800" b="1" i="1" dirty="0" err="1">
                <a:solidFill>
                  <a:srgbClr val="000000"/>
                </a:solidFill>
                <a:latin typeface="Consolas"/>
              </a:rPr>
              <a:t>.</a:t>
            </a:r>
            <a:r>
              <a:rPr lang="en-US" altLang="zh-CN" sz="800" b="1" i="1" dirty="0" err="1">
                <a:solidFill>
                  <a:srgbClr val="0000C0"/>
                </a:solidFill>
                <a:latin typeface="Consolas"/>
              </a:rPr>
              <a:t>ticket</a:t>
            </a:r>
            <a:r>
              <a:rPr lang="en-US" altLang="zh-CN" sz="800" b="1" i="1" dirty="0">
                <a:solidFill>
                  <a:srgbClr val="000000"/>
                </a:solidFill>
                <a:latin typeface="Consolas"/>
              </a:rPr>
              <a:t>--);</a:t>
            </a:r>
          </a:p>
          <a:p>
            <a:pPr lvl="3"/>
            <a:r>
              <a:rPr lang="en-US" altLang="zh-CN" sz="800" dirty="0">
                <a:solidFill>
                  <a:srgbClr val="000000"/>
                </a:solidFill>
                <a:latin typeface="Consolas"/>
              </a:rPr>
              <a:t>}</a:t>
            </a:r>
          </a:p>
          <a:p>
            <a:pPr lvl="2"/>
            <a:r>
              <a:rPr lang="en-US" altLang="zh-CN" sz="800" dirty="0">
                <a:solidFill>
                  <a:srgbClr val="000000"/>
                </a:solidFill>
                <a:latin typeface="Consolas"/>
              </a:rPr>
              <a:t>}</a:t>
            </a:r>
          </a:p>
          <a:p>
            <a:pPr lvl="1"/>
            <a:r>
              <a:rPr lang="en-US" altLang="zh-CN" sz="800" dirty="0">
                <a:solidFill>
                  <a:srgbClr val="000000"/>
                </a:solidFill>
                <a:latin typeface="Consolas"/>
              </a:rPr>
              <a:t>}</a:t>
            </a:r>
          </a:p>
          <a:p>
            <a:r>
              <a:rPr lang="en-US" altLang="zh-CN" sz="800" dirty="0">
                <a:solidFill>
                  <a:srgbClr val="000000"/>
                </a:solidFill>
                <a:latin typeface="Consolas"/>
              </a:rPr>
              <a:t>}</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class</a:t>
            </a:r>
            <a:r>
              <a:rPr lang="en-US" altLang="zh-CN" sz="800" b="1" dirty="0">
                <a:solidFill>
                  <a:srgbClr val="000000"/>
                </a:solidFill>
                <a:latin typeface="Consolas"/>
              </a:rPr>
              <a:t> Demo1002 {</a:t>
            </a: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static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main(String[] </a:t>
            </a:r>
            <a:r>
              <a:rPr lang="en-US" altLang="zh-CN" sz="800" b="1" dirty="0" err="1">
                <a:solidFill>
                  <a:srgbClr val="6A3E3E"/>
                </a:solidFill>
                <a:latin typeface="Consolas"/>
              </a:rPr>
              <a:t>args</a:t>
            </a:r>
            <a:r>
              <a:rPr lang="en-US" altLang="zh-CN" sz="800" b="1" dirty="0">
                <a:solidFill>
                  <a:srgbClr val="000000"/>
                </a:solidFill>
                <a:latin typeface="Consolas"/>
              </a:rPr>
              <a:t>) {</a:t>
            </a:r>
          </a:p>
          <a:p>
            <a:pPr lvl="1"/>
            <a:r>
              <a:rPr lang="en-US" altLang="zh-CN" sz="800" dirty="0">
                <a:solidFill>
                  <a:srgbClr val="3F7F5F"/>
                </a:solidFill>
                <a:latin typeface="Consolas"/>
              </a:rPr>
              <a:t>// </a:t>
            </a:r>
            <a:r>
              <a:rPr lang="en-US" altLang="zh-CN" sz="800" b="1" dirty="0">
                <a:solidFill>
                  <a:srgbClr val="7F9FBF"/>
                </a:solidFill>
                <a:latin typeface="Consolas"/>
              </a:rPr>
              <a:t>TODO</a:t>
            </a:r>
            <a:r>
              <a:rPr lang="en-US" altLang="zh-CN" sz="800" b="1" dirty="0">
                <a:solidFill>
                  <a:srgbClr val="3F7F5F"/>
                </a:solidFill>
                <a:latin typeface="Consolas"/>
              </a:rPr>
              <a:t> Auto-generated method stub</a:t>
            </a:r>
          </a:p>
          <a:p>
            <a:pPr lvl="2"/>
            <a:r>
              <a:rPr lang="en-US" altLang="zh-CN" sz="800" dirty="0">
                <a:solidFill>
                  <a:srgbClr val="000000"/>
                </a:solidFill>
                <a:latin typeface="Consolas"/>
              </a:rPr>
              <a:t>MyThread1 </a:t>
            </a:r>
            <a:r>
              <a:rPr lang="en-US" altLang="zh-CN" sz="800" dirty="0">
                <a:solidFill>
                  <a:srgbClr val="6A3E3E"/>
                </a:solidFill>
                <a:latin typeface="Consolas"/>
              </a:rPr>
              <a:t>mt1</a:t>
            </a:r>
            <a:r>
              <a:rPr lang="en-US" altLang="zh-CN" sz="800" dirty="0">
                <a:solidFill>
                  <a:srgbClr val="000000"/>
                </a:solidFill>
                <a:latin typeface="Consolas"/>
              </a:rPr>
              <a:t> = </a:t>
            </a:r>
            <a:r>
              <a:rPr lang="en-US" altLang="zh-CN" sz="800" b="1" dirty="0">
                <a:solidFill>
                  <a:srgbClr val="7F0055"/>
                </a:solidFill>
                <a:latin typeface="Consolas"/>
              </a:rPr>
              <a:t>new</a:t>
            </a:r>
            <a:r>
              <a:rPr lang="en-US" altLang="zh-CN" sz="800" b="1" dirty="0">
                <a:solidFill>
                  <a:srgbClr val="000000"/>
                </a:solidFill>
                <a:latin typeface="Consolas"/>
              </a:rPr>
              <a:t> MyThread1(</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A"</a:t>
            </a:r>
            <a:r>
              <a:rPr lang="en-US" altLang="zh-CN" sz="800" b="1" dirty="0">
                <a:solidFill>
                  <a:srgbClr val="000000"/>
                </a:solidFill>
                <a:latin typeface="Consolas"/>
              </a:rPr>
              <a:t>); </a:t>
            </a:r>
            <a:r>
              <a:rPr lang="en-US" altLang="zh-CN" sz="800" b="1" dirty="0">
                <a:solidFill>
                  <a:srgbClr val="3F7F5F"/>
                </a:solidFill>
                <a:latin typeface="Consolas"/>
              </a:rPr>
              <a:t>// </a:t>
            </a:r>
            <a:r>
              <a:rPr lang="zh-CN" altLang="en-US" sz="800" b="1" dirty="0">
                <a:solidFill>
                  <a:srgbClr val="3F7F5F"/>
                </a:solidFill>
                <a:latin typeface="Consolas"/>
              </a:rPr>
              <a:t>创建线程对象</a:t>
            </a:r>
            <a:r>
              <a:rPr lang="en-US" altLang="zh-CN" sz="800" b="1" dirty="0">
                <a:solidFill>
                  <a:srgbClr val="3F7F5F"/>
                </a:solidFill>
                <a:latin typeface="Consolas"/>
              </a:rPr>
              <a:t>mt1</a:t>
            </a:r>
          </a:p>
          <a:p>
            <a:pPr lvl="2"/>
            <a:r>
              <a:rPr lang="en-US" altLang="zh-CN" sz="800" dirty="0">
                <a:solidFill>
                  <a:srgbClr val="000000"/>
                </a:solidFill>
                <a:latin typeface="Consolas"/>
              </a:rPr>
              <a:t>MyThread1 </a:t>
            </a:r>
            <a:r>
              <a:rPr lang="en-US" altLang="zh-CN" sz="800" dirty="0">
                <a:solidFill>
                  <a:srgbClr val="6A3E3E"/>
                </a:solidFill>
                <a:latin typeface="Consolas"/>
              </a:rPr>
              <a:t>mt2</a:t>
            </a:r>
            <a:r>
              <a:rPr lang="en-US" altLang="zh-CN" sz="800" dirty="0">
                <a:solidFill>
                  <a:srgbClr val="000000"/>
                </a:solidFill>
                <a:latin typeface="Consolas"/>
              </a:rPr>
              <a:t> = </a:t>
            </a:r>
            <a:r>
              <a:rPr lang="en-US" altLang="zh-CN" sz="800" b="1" dirty="0">
                <a:solidFill>
                  <a:srgbClr val="7F0055"/>
                </a:solidFill>
                <a:latin typeface="Consolas"/>
              </a:rPr>
              <a:t>new</a:t>
            </a:r>
            <a:r>
              <a:rPr lang="en-US" altLang="zh-CN" sz="800" b="1" dirty="0">
                <a:solidFill>
                  <a:srgbClr val="000000"/>
                </a:solidFill>
                <a:latin typeface="Consolas"/>
              </a:rPr>
              <a:t> MyThread1(</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B"</a:t>
            </a:r>
            <a:r>
              <a:rPr lang="en-US" altLang="zh-CN" sz="800" b="1" dirty="0">
                <a:solidFill>
                  <a:srgbClr val="000000"/>
                </a:solidFill>
                <a:latin typeface="Consolas"/>
              </a:rPr>
              <a:t>); </a:t>
            </a:r>
            <a:r>
              <a:rPr lang="en-US" altLang="zh-CN" sz="800" b="1" dirty="0">
                <a:solidFill>
                  <a:srgbClr val="3F7F5F"/>
                </a:solidFill>
                <a:latin typeface="Consolas"/>
              </a:rPr>
              <a:t>// </a:t>
            </a:r>
            <a:r>
              <a:rPr lang="zh-CN" altLang="en-US" sz="800" b="1" dirty="0">
                <a:solidFill>
                  <a:srgbClr val="3F7F5F"/>
                </a:solidFill>
                <a:latin typeface="Consolas"/>
              </a:rPr>
              <a:t>创建线程对象</a:t>
            </a:r>
            <a:r>
              <a:rPr lang="en-US" altLang="zh-CN" sz="800" b="1" dirty="0">
                <a:solidFill>
                  <a:srgbClr val="3F7F5F"/>
                </a:solidFill>
                <a:latin typeface="Consolas"/>
              </a:rPr>
              <a:t>mt2</a:t>
            </a:r>
          </a:p>
          <a:p>
            <a:pPr lvl="2"/>
            <a:r>
              <a:rPr lang="en-US" altLang="zh-CN" sz="800" dirty="0">
                <a:solidFill>
                  <a:srgbClr val="000000"/>
                </a:solidFill>
                <a:latin typeface="Consolas"/>
              </a:rPr>
              <a:t>MyThread1 </a:t>
            </a:r>
            <a:r>
              <a:rPr lang="en-US" altLang="zh-CN" sz="800" dirty="0">
                <a:solidFill>
                  <a:srgbClr val="6A3E3E"/>
                </a:solidFill>
                <a:latin typeface="Consolas"/>
              </a:rPr>
              <a:t>mt3</a:t>
            </a:r>
            <a:r>
              <a:rPr lang="en-US" altLang="zh-CN" sz="800" dirty="0">
                <a:solidFill>
                  <a:srgbClr val="000000"/>
                </a:solidFill>
                <a:latin typeface="Consolas"/>
              </a:rPr>
              <a:t> = </a:t>
            </a:r>
            <a:r>
              <a:rPr lang="en-US" altLang="zh-CN" sz="800" b="1" dirty="0">
                <a:solidFill>
                  <a:srgbClr val="7F0055"/>
                </a:solidFill>
                <a:latin typeface="Consolas"/>
              </a:rPr>
              <a:t>new</a:t>
            </a:r>
            <a:r>
              <a:rPr lang="en-US" altLang="zh-CN" sz="800" b="1" dirty="0">
                <a:solidFill>
                  <a:srgbClr val="000000"/>
                </a:solidFill>
                <a:latin typeface="Consolas"/>
              </a:rPr>
              <a:t> MyThread1(</a:t>
            </a:r>
            <a:r>
              <a:rPr lang="en-US" altLang="zh-CN" sz="800" b="1" dirty="0">
                <a:solidFill>
                  <a:srgbClr val="2A00FF"/>
                </a:solidFill>
                <a:latin typeface="Consolas"/>
              </a:rPr>
              <a:t>"</a:t>
            </a:r>
            <a:r>
              <a:rPr lang="zh-CN" altLang="en-US" sz="800" b="1" dirty="0">
                <a:solidFill>
                  <a:srgbClr val="2A00FF"/>
                </a:solidFill>
                <a:latin typeface="Consolas"/>
              </a:rPr>
              <a:t>售票窗口</a:t>
            </a:r>
            <a:r>
              <a:rPr lang="en-US" altLang="zh-CN" sz="800" b="1" dirty="0">
                <a:solidFill>
                  <a:srgbClr val="2A00FF"/>
                </a:solidFill>
                <a:latin typeface="Consolas"/>
              </a:rPr>
              <a:t>C"</a:t>
            </a:r>
            <a:r>
              <a:rPr lang="en-US" altLang="zh-CN" sz="800" b="1" dirty="0">
                <a:solidFill>
                  <a:srgbClr val="000000"/>
                </a:solidFill>
                <a:latin typeface="Consolas"/>
              </a:rPr>
              <a:t>); </a:t>
            </a:r>
            <a:r>
              <a:rPr lang="en-US" altLang="zh-CN" sz="800" b="1" dirty="0">
                <a:solidFill>
                  <a:srgbClr val="3F7F5F"/>
                </a:solidFill>
                <a:latin typeface="Consolas"/>
              </a:rPr>
              <a:t>// </a:t>
            </a:r>
            <a:r>
              <a:rPr lang="zh-CN" altLang="en-US" sz="800" b="1" dirty="0">
                <a:solidFill>
                  <a:srgbClr val="3F7F5F"/>
                </a:solidFill>
                <a:latin typeface="Consolas"/>
              </a:rPr>
              <a:t>创建线程对象</a:t>
            </a:r>
            <a:r>
              <a:rPr lang="en-US" altLang="zh-CN" sz="800" b="1" dirty="0">
                <a:solidFill>
                  <a:srgbClr val="3F7F5F"/>
                </a:solidFill>
                <a:latin typeface="Consolas"/>
              </a:rPr>
              <a:t>mt3</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a:solidFill>
                  <a:srgbClr val="6A3E3E"/>
                </a:solidFill>
                <a:latin typeface="Consolas"/>
              </a:rPr>
              <a:t>mt1</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a:solidFill>
                  <a:srgbClr val="6A3E3E"/>
                </a:solidFill>
                <a:latin typeface="Consolas"/>
              </a:rPr>
              <a:t>mt2</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2"/>
            <a:r>
              <a:rPr lang="en-US" altLang="zh-CN" sz="800" b="1" dirty="0">
                <a:solidFill>
                  <a:srgbClr val="7F0055"/>
                </a:solidFill>
                <a:latin typeface="Consolas"/>
              </a:rPr>
              <a:t>new</a:t>
            </a:r>
            <a:r>
              <a:rPr lang="en-US" altLang="zh-CN" sz="800" b="1" dirty="0">
                <a:solidFill>
                  <a:srgbClr val="000000"/>
                </a:solidFill>
                <a:latin typeface="Consolas"/>
              </a:rPr>
              <a:t> Thread(</a:t>
            </a:r>
            <a:r>
              <a:rPr lang="en-US" altLang="zh-CN" sz="800" b="1" dirty="0">
                <a:solidFill>
                  <a:srgbClr val="6A3E3E"/>
                </a:solidFill>
                <a:latin typeface="Consolas"/>
              </a:rPr>
              <a:t>mt3</a:t>
            </a:r>
            <a:r>
              <a:rPr lang="en-US" altLang="zh-CN" sz="800" b="1" dirty="0">
                <a:solidFill>
                  <a:srgbClr val="000000"/>
                </a:solidFill>
                <a:latin typeface="Consolas"/>
              </a:rPr>
              <a:t>).start(); </a:t>
            </a:r>
            <a:r>
              <a:rPr lang="en-US" altLang="zh-CN" sz="800" b="1" dirty="0">
                <a:solidFill>
                  <a:srgbClr val="3F7F5F"/>
                </a:solidFill>
                <a:latin typeface="Consolas"/>
              </a:rPr>
              <a:t>// </a:t>
            </a:r>
            <a:r>
              <a:rPr lang="zh-CN" altLang="en-US" sz="800" b="1" dirty="0">
                <a:solidFill>
                  <a:srgbClr val="3F7F5F"/>
                </a:solidFill>
                <a:latin typeface="Consolas"/>
              </a:rPr>
              <a:t>启动多线程</a:t>
            </a:r>
          </a:p>
          <a:p>
            <a:pPr lvl="1"/>
            <a:r>
              <a:rPr lang="en-US" altLang="zh-CN" sz="800" dirty="0">
                <a:solidFill>
                  <a:srgbClr val="000000"/>
                </a:solidFill>
                <a:latin typeface="Consolas"/>
              </a:rPr>
              <a:t>}</a:t>
            </a:r>
          </a:p>
          <a:p>
            <a:r>
              <a:rPr lang="en-US" altLang="zh-CN" sz="800" dirty="0">
                <a:solidFill>
                  <a:srgbClr val="000000"/>
                </a:solidFill>
                <a:latin typeface="Consolas"/>
              </a:rPr>
              <a:t>}</a:t>
            </a:r>
          </a:p>
          <a:p>
            <a:pPr lvl="0" indent="457200">
              <a:lnSpc>
                <a:spcPct val="125000"/>
              </a:lnSpc>
              <a:spcBef>
                <a:spcPct val="0"/>
              </a:spcBef>
              <a:spcAft>
                <a:spcPct val="35000"/>
              </a:spcAft>
            </a:pPr>
            <a:endParaRPr lang="en-US" altLang="zh-CN" sz="8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32" name="图片 28"/>
          <p:cNvPicPr>
            <a:picLocks noChangeAspect="1"/>
          </p:cNvPicPr>
          <p:nvPr/>
        </p:nvPicPr>
        <p:blipFill>
          <a:blip r:embed="rId2"/>
          <a:stretch>
            <a:fillRect/>
          </a:stretch>
        </p:blipFill>
        <p:spPr>
          <a:xfrm>
            <a:off x="6088583" y="2859782"/>
            <a:ext cx="2155825" cy="1997075"/>
          </a:xfrm>
          <a:prstGeom prst="rect">
            <a:avLst/>
          </a:prstGeom>
          <a:noFill/>
          <a:ln>
            <a:solidFill>
              <a:schemeClr val="tx1"/>
            </a:solidFill>
          </a:ln>
        </p:spPr>
      </p:pic>
    </p:spTree>
  </p:cSld>
  <p:clrMapOvr>
    <a:masterClrMapping/>
  </p:clrMapOvr>
  <p:transition advClick="0"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706755"/>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10.3 </a:t>
            </a:r>
            <a:r>
              <a:rPr lang="zh-CN" altLang="en-US" sz="2000" b="1" dirty="0">
                <a:solidFill>
                  <a:schemeClr val="bg1"/>
                </a:solidFill>
                <a:latin typeface="微软雅黑" panose="020B0503020204020204" pitchFamily="34" charset="-122"/>
                <a:ea typeface="微软雅黑" panose="020B0503020204020204" pitchFamily="34" charset="-122"/>
              </a:rPr>
              <a:t>线程同步与死锁</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014855"/>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线程同步是指在多线程环境中控制对共享资源的访问，以确保数据一致性、避免竞态条件和死锁等问题。但是既然有同步，那么就一定会存在有不同步的操作。</a:t>
            </a:r>
          </a:p>
          <a:p>
            <a:pPr lvl="0" indent="457200">
              <a:lnSpc>
                <a:spcPct val="125000"/>
              </a:lnSpc>
              <a:spcBef>
                <a:spcPct val="0"/>
              </a:spcBef>
              <a:spcAft>
                <a:spcPct val="35000"/>
              </a:spcAft>
            </a:pPr>
            <a:r>
              <a:rPr 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10.3.1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线程不同步</a:t>
            </a:r>
          </a:p>
          <a:p>
            <a:pPr lvl="0" indent="457200" algn="l" fontAlgn="auto">
              <a:lnSpc>
                <a:spcPct val="125000"/>
              </a:lnSpc>
              <a:spcAft>
                <a:spcPct val="35000"/>
              </a:spcAft>
              <a:buClrTx/>
              <a:buSzTx/>
              <a:buFontTx/>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多个线程操作同一资源时就有可能出现不同步的问题，例如，在上一节中火车票售票问题，当N个窗口售票时就有可能出现不同步的现象（出现一票多卖的情况）。</a:t>
            </a:r>
          </a:p>
          <a:p>
            <a:pPr lvl="0" indent="457200" algn="l" fontAlgn="auto">
              <a:lnSpc>
                <a:spcPct val="125000"/>
              </a:lnSpc>
              <a:spcAft>
                <a:spcPct val="35000"/>
              </a:spcAft>
              <a:buClrTx/>
              <a:buSzTx/>
              <a:buFontTx/>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TotalTime>
  <Words>2504</Words>
  <Application>Microsoft Office PowerPoint</Application>
  <PresentationFormat>全屏显示(16:9)</PresentationFormat>
  <Paragraphs>237</Paragraphs>
  <Slides>19</Slides>
  <Notes>1</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lenovo</cp:lastModifiedBy>
  <cp:revision>384</cp:revision>
  <dcterms:created xsi:type="dcterms:W3CDTF">2015-12-11T17:46:00Z</dcterms:created>
  <dcterms:modified xsi:type="dcterms:W3CDTF">2025-07-26T10:38:16Z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2052-12.1.0.21541</vt:lpwstr>
  </property>
  <property fmtid="{D5CDD505-2E9C-101B-9397-08002B2CF9AE}" pid="3" name="ICV">
    <vt:lpwstr>893E0E0BC76640EC9A4C7D086C614A96</vt:lpwstr>
  </property>
</Properties>
</file>