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handoutMasterIdLst>
    <p:handoutMasterId r:id="rId28"/>
  </p:handoutMasterIdLst>
  <p:sldIdLst>
    <p:sldId id="983" r:id="rId2"/>
    <p:sldId id="917" r:id="rId3"/>
    <p:sldId id="984" r:id="rId4"/>
    <p:sldId id="985" r:id="rId5"/>
    <p:sldId id="986" r:id="rId6"/>
    <p:sldId id="988" r:id="rId7"/>
    <p:sldId id="987" r:id="rId8"/>
    <p:sldId id="989" r:id="rId9"/>
    <p:sldId id="990" r:id="rId10"/>
    <p:sldId id="991" r:id="rId11"/>
    <p:sldId id="992" r:id="rId12"/>
    <p:sldId id="993" r:id="rId13"/>
    <p:sldId id="994" r:id="rId14"/>
    <p:sldId id="995" r:id="rId15"/>
    <p:sldId id="996" r:id="rId16"/>
    <p:sldId id="997" r:id="rId17"/>
    <p:sldId id="998" r:id="rId18"/>
    <p:sldId id="999" r:id="rId19"/>
    <p:sldId id="1000" r:id="rId20"/>
    <p:sldId id="1001" r:id="rId21"/>
    <p:sldId id="1002" r:id="rId22"/>
    <p:sldId id="1003" r:id="rId23"/>
    <p:sldId id="1004" r:id="rId24"/>
    <p:sldId id="1005" r:id="rId25"/>
    <p:sldId id="1006" r:id="rId26"/>
  </p:sldIdLst>
  <p:sldSz cx="9144000" cy="5143500" type="screen16x9"/>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4" name="作者" initials="A" lastIdx="0"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B3D7"/>
    <a:srgbClr val="003366"/>
    <a:srgbClr val="005DA2"/>
    <a:srgbClr val="DCDAE3"/>
    <a:srgbClr val="584B3F"/>
    <a:srgbClr val="404040"/>
    <a:srgbClr val="76675D"/>
    <a:srgbClr val="9C7F7B"/>
    <a:srgbClr val="AB8C62"/>
    <a:srgbClr val="34343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695" autoAdjust="0"/>
    <p:restoredTop sz="94660" autoAdjust="0"/>
  </p:normalViewPr>
  <p:slideViewPr>
    <p:cSldViewPr>
      <p:cViewPr>
        <p:scale>
          <a:sx n="150" d="100"/>
          <a:sy n="150" d="100"/>
        </p:scale>
        <p:origin x="-642" y="-132"/>
      </p:cViewPr>
      <p:guideLst>
        <p:guide orient="horz" pos="1631"/>
        <p:guide pos="3018"/>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86" d="100"/>
          <a:sy n="86" d="100"/>
        </p:scale>
        <p:origin x="-3810" y="-90"/>
      </p:cViewPr>
      <p:guideLst>
        <p:guide orient="horz" pos="2899"/>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353A075-29DF-4CAE-8BA7-CDA0ED456C88}" type="datetimeFigureOut">
              <a:rPr lang="zh-CN" altLang="en-US" smtClean="0"/>
              <a:t>2025-06-12</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3E3924EE-29F1-4E68-A53A-86CBCBDF827A}" type="slidenum">
              <a:rPr lang="zh-CN" altLang="en-US" smtClean="0"/>
              <a:t>‹#›</a:t>
            </a:fld>
            <a:endParaRPr lang="zh-CN" altLang="en-US"/>
          </a:p>
        </p:txBody>
      </p:sp>
    </p:spTree>
    <p:extLst>
      <p:ext uri="{BB962C8B-B14F-4D97-AF65-F5344CB8AC3E}">
        <p14:creationId xmlns:p14="http://schemas.microsoft.com/office/powerpoint/2010/main" val="39530906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2025-06-12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38990880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2025-06-12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2025-06-12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advClick="0" advTm="0">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空白1">
    <p:spTree>
      <p:nvGrpSpPr>
        <p:cNvPr id="1" name=""/>
        <p:cNvGrpSpPr/>
        <p:nvPr/>
      </p:nvGrpSpPr>
      <p:grpSpPr>
        <a:xfrm>
          <a:off x="0" y="0"/>
          <a:ext cx="0" cy="0"/>
          <a:chOff x="0" y="0"/>
          <a:chExt cx="0" cy="0"/>
        </a:xfrm>
      </p:grpSpPr>
    </p:spTree>
  </p:cSld>
  <p:clrMapOvr>
    <a:masterClrMapping/>
  </p:clrMapOvr>
  <p:transition advClick="0" advTm="0">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_标题和内容">
    <p:spTree>
      <p:nvGrpSpPr>
        <p:cNvPr id="1" name=""/>
        <p:cNvGrpSpPr/>
        <p:nvPr/>
      </p:nvGrpSpPr>
      <p:grpSpPr>
        <a:xfrm>
          <a:off x="0" y="0"/>
          <a:ext cx="0" cy="0"/>
          <a:chOff x="0" y="0"/>
          <a:chExt cx="0" cy="0"/>
        </a:xfrm>
      </p:grpSpPr>
      <p:sp>
        <p:nvSpPr>
          <p:cNvPr id="11" name="Rectangle 2"/>
          <p:cNvSpPr>
            <a:spLocks noChangeArrowheads="1"/>
          </p:cNvSpPr>
          <p:nvPr userDrawn="1"/>
        </p:nvSpPr>
        <p:spPr bwMode="auto">
          <a:xfrm>
            <a:off x="0" y="0"/>
            <a:ext cx="9144000" cy="628650"/>
          </a:xfrm>
          <a:prstGeom prst="rect">
            <a:avLst/>
          </a:prstGeom>
          <a:solidFill>
            <a:srgbClr val="0085C8"/>
          </a:solidFill>
          <a:ln w="12700" algn="ctr">
            <a:noFill/>
            <a:miter lim="800000"/>
          </a:ln>
          <a:effectLst/>
        </p:spPr>
        <p:txBody>
          <a:bodyPr wrap="none" anchor="ctr"/>
          <a:lstStyle/>
          <a:p>
            <a:endParaRPr lang="zh-CN" altLang="en-US" sz="1300"/>
          </a:p>
        </p:txBody>
      </p:sp>
      <p:grpSp>
        <p:nvGrpSpPr>
          <p:cNvPr id="3" name="组合 3"/>
          <p:cNvGrpSpPr/>
          <p:nvPr userDrawn="1"/>
        </p:nvGrpSpPr>
        <p:grpSpPr>
          <a:xfrm>
            <a:off x="3" y="4940621"/>
            <a:ext cx="9143999" cy="548636"/>
            <a:chOff x="1" y="2947547"/>
            <a:chExt cx="9143999" cy="2827685"/>
          </a:xfrm>
        </p:grpSpPr>
        <p:sp>
          <p:nvSpPr>
            <p:cNvPr id="5" name="任意多边形 4"/>
            <p:cNvSpPr/>
            <p:nvPr/>
          </p:nvSpPr>
          <p:spPr>
            <a:xfrm>
              <a:off x="1" y="2947547"/>
              <a:ext cx="9143999" cy="2297356"/>
            </a:xfrm>
            <a:custGeom>
              <a:avLst/>
              <a:gdLst>
                <a:gd name="connsiteX0" fmla="*/ 9143999 w 9143999"/>
                <a:gd name="connsiteY0" fmla="*/ 0 h 2051818"/>
                <a:gd name="connsiteX1" fmla="*/ 9143999 w 9143999"/>
                <a:gd name="connsiteY1" fmla="*/ 2051818 h 2051818"/>
                <a:gd name="connsiteX2" fmla="*/ 0 w 9143999"/>
                <a:gd name="connsiteY2" fmla="*/ 2051818 h 2051818"/>
                <a:gd name="connsiteX3" fmla="*/ 0 w 9143999"/>
                <a:gd name="connsiteY3" fmla="*/ 1204077 h 2051818"/>
                <a:gd name="connsiteX4" fmla="*/ 6027 w 9143999"/>
                <a:gd name="connsiteY4" fmla="*/ 1207403 h 2051818"/>
                <a:gd name="connsiteX5" fmla="*/ 7674511 w 9143999"/>
                <a:gd name="connsiteY5" fmla="*/ 718908 h 2051818"/>
                <a:gd name="connsiteX6" fmla="*/ 9044856 w 9143999"/>
                <a:gd name="connsiteY6" fmla="*/ 57555 h 2051818"/>
                <a:gd name="connsiteX7" fmla="*/ 9143999 w 9143999"/>
                <a:gd name="connsiteY7" fmla="*/ 0 h 2051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3999" h="2051818">
                  <a:moveTo>
                    <a:pt x="9143999" y="0"/>
                  </a:moveTo>
                  <a:lnTo>
                    <a:pt x="9143999" y="2051818"/>
                  </a:lnTo>
                  <a:lnTo>
                    <a:pt x="0" y="2051818"/>
                  </a:lnTo>
                  <a:lnTo>
                    <a:pt x="0" y="1204077"/>
                  </a:lnTo>
                  <a:lnTo>
                    <a:pt x="6027" y="1207403"/>
                  </a:lnTo>
                  <a:cubicBezTo>
                    <a:pt x="2066505" y="2238985"/>
                    <a:pt x="5621740" y="1499327"/>
                    <a:pt x="7674511" y="718908"/>
                  </a:cubicBezTo>
                  <a:cubicBezTo>
                    <a:pt x="8085065" y="562824"/>
                    <a:pt x="8552064" y="336225"/>
                    <a:pt x="9044856" y="57555"/>
                  </a:cubicBezTo>
                  <a:lnTo>
                    <a:pt x="9143999" y="0"/>
                  </a:lnTo>
                  <a:close/>
                </a:path>
              </a:pathLst>
            </a:custGeom>
            <a:gradFill>
              <a:gsLst>
                <a:gs pos="0">
                  <a:srgbClr val="0178E9">
                    <a:alpha val="60000"/>
                  </a:srgbClr>
                </a:gs>
                <a:gs pos="100000">
                  <a:srgbClr val="0178E9">
                    <a:alpha val="8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6" name="任意多边形 5"/>
            <p:cNvSpPr/>
            <p:nvPr/>
          </p:nvSpPr>
          <p:spPr>
            <a:xfrm>
              <a:off x="1" y="3559995"/>
              <a:ext cx="9143999" cy="2215237"/>
            </a:xfrm>
            <a:custGeom>
              <a:avLst/>
              <a:gdLst>
                <a:gd name="connsiteX0" fmla="*/ 9143999 w 9143999"/>
                <a:gd name="connsiteY0" fmla="*/ 0 h 3478011"/>
                <a:gd name="connsiteX1" fmla="*/ 9143999 w 9143999"/>
                <a:gd name="connsiteY1" fmla="*/ 1393716 h 3478011"/>
                <a:gd name="connsiteX2" fmla="*/ 9143999 w 9143999"/>
                <a:gd name="connsiteY2" fmla="*/ 1513865 h 3478011"/>
                <a:gd name="connsiteX3" fmla="*/ 9143999 w 9143999"/>
                <a:gd name="connsiteY3" fmla="*/ 3478011 h 3478011"/>
                <a:gd name="connsiteX4" fmla="*/ 0 w 9143999"/>
                <a:gd name="connsiteY4" fmla="*/ 3478011 h 3478011"/>
                <a:gd name="connsiteX5" fmla="*/ 0 w 9143999"/>
                <a:gd name="connsiteY5" fmla="*/ 1513865 h 3478011"/>
                <a:gd name="connsiteX6" fmla="*/ 0 w 9143999"/>
                <a:gd name="connsiteY6" fmla="*/ 1393716 h 3478011"/>
                <a:gd name="connsiteX7" fmla="*/ 0 w 9143999"/>
                <a:gd name="connsiteY7" fmla="*/ 846204 h 3478011"/>
                <a:gd name="connsiteX8" fmla="*/ 303379 w 9143999"/>
                <a:gd name="connsiteY8" fmla="*/ 970246 h 3478011"/>
                <a:gd name="connsiteX9" fmla="*/ 8360497 w 9143999"/>
                <a:gd name="connsiteY9" fmla="*/ 342756 h 3478011"/>
                <a:gd name="connsiteX10" fmla="*/ 8941037 w 9143999"/>
                <a:gd name="connsiteY10" fmla="*/ 98098 h 347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43999" h="3478011">
                  <a:moveTo>
                    <a:pt x="9143999" y="0"/>
                  </a:moveTo>
                  <a:lnTo>
                    <a:pt x="9143999" y="1393716"/>
                  </a:lnTo>
                  <a:lnTo>
                    <a:pt x="9143999" y="1513865"/>
                  </a:lnTo>
                  <a:lnTo>
                    <a:pt x="9143999" y="3478011"/>
                  </a:lnTo>
                  <a:lnTo>
                    <a:pt x="0" y="3478011"/>
                  </a:lnTo>
                  <a:lnTo>
                    <a:pt x="0" y="1513865"/>
                  </a:lnTo>
                  <a:lnTo>
                    <a:pt x="0" y="1393716"/>
                  </a:lnTo>
                  <a:lnTo>
                    <a:pt x="0" y="846204"/>
                  </a:lnTo>
                  <a:lnTo>
                    <a:pt x="303379" y="970246"/>
                  </a:lnTo>
                  <a:cubicBezTo>
                    <a:pt x="2685816" y="1852356"/>
                    <a:pt x="6241504" y="1135756"/>
                    <a:pt x="8360497" y="342756"/>
                  </a:cubicBezTo>
                  <a:cubicBezTo>
                    <a:pt x="8544757" y="273800"/>
                    <a:pt x="8739002" y="191802"/>
                    <a:pt x="8941037" y="98098"/>
                  </a:cubicBezTo>
                  <a:close/>
                </a:path>
              </a:pathLst>
            </a:custGeom>
            <a:gradFill flip="none" rotWithShape="1">
              <a:gsLst>
                <a:gs pos="26000">
                  <a:schemeClr val="bg1"/>
                </a:gs>
                <a:gs pos="100000">
                  <a:srgbClr val="DFDFDF">
                    <a:lumMod val="52000"/>
                    <a:lumOff val="48000"/>
                  </a:srgbClr>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ea typeface="微软雅黑" panose="020B0503020204020204" pitchFamily="34" charset="-122"/>
              </a:endParaRPr>
            </a:p>
          </p:txBody>
        </p:sp>
      </p:grpSp>
      <p:sp>
        <p:nvSpPr>
          <p:cNvPr id="2" name="标题 1"/>
          <p:cNvSpPr>
            <a:spLocks noGrp="1"/>
          </p:cNvSpPr>
          <p:nvPr>
            <p:ph type="title"/>
          </p:nvPr>
        </p:nvSpPr>
        <p:spPr>
          <a:xfrm>
            <a:off x="115209" y="87084"/>
            <a:ext cx="8229600" cy="400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72000" rIns="0" bIns="72000"/>
          <a:lstStyle>
            <a:lvl1pPr algn="l" rtl="0" eaLnBrk="0" fontAlgn="base" hangingPunct="0">
              <a:spcBef>
                <a:spcPct val="0"/>
              </a:spcBef>
              <a:spcAft>
                <a:spcPct val="0"/>
              </a:spcAft>
              <a:defRPr lang="zh-CN" altLang="en-US" sz="3200" b="0" kern="1200">
                <a:solidFill>
                  <a:schemeClr val="bg1"/>
                </a:solidFill>
                <a:latin typeface="微软雅黑" panose="020B0503020204020204" pitchFamily="34" charset="-122"/>
                <a:ea typeface="微软雅黑" panose="020B0503020204020204" pitchFamily="34" charset="-122"/>
                <a:cs typeface="+mn-cs"/>
              </a:defRPr>
            </a:lvl1pPr>
          </a:lstStyle>
          <a:p>
            <a:pPr lvl="0" algn="l"/>
            <a:r>
              <a:rPr lang="zh-CN" altLang="en-US" dirty="0" smtClean="0"/>
              <a:t>单击此处编辑母版标题样式</a:t>
            </a:r>
            <a:endParaRPr lang="zh-CN" altLang="en-US" dirty="0"/>
          </a:p>
        </p:txBody>
      </p:sp>
      <p:pic>
        <p:nvPicPr>
          <p:cNvPr id="9" name="图片 8" descr="index.png"/>
          <p:cNvPicPr>
            <a:picLocks noChangeAspect="1"/>
          </p:cNvPicPr>
          <p:nvPr userDrawn="1"/>
        </p:nvPicPr>
        <p:blipFill>
          <a:blip r:embed="rId2" cstate="print"/>
          <a:stretch>
            <a:fillRect/>
          </a:stretch>
        </p:blipFill>
        <p:spPr>
          <a:xfrm>
            <a:off x="8098970" y="65314"/>
            <a:ext cx="960659" cy="500744"/>
          </a:xfrm>
          <a:prstGeom prst="rect">
            <a:avLst/>
          </a:prstGeom>
        </p:spPr>
      </p:pic>
    </p:spTree>
  </p:cSld>
  <p:clrMapOvr>
    <a:masterClrMapping/>
  </p:clrMapOvr>
  <p:transition advClick="0" advTm="0">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7" name="图片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cxnSp>
        <p:nvCxnSpPr>
          <p:cNvPr id="7" name="直接连接符 6"/>
          <p:cNvCxnSpPr/>
          <p:nvPr userDrawn="1"/>
        </p:nvCxnSpPr>
        <p:spPr>
          <a:xfrm>
            <a:off x="755576" y="625398"/>
            <a:ext cx="7848872"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12" name="Group 7"/>
          <p:cNvGrpSpPr/>
          <p:nvPr userDrawn="1"/>
        </p:nvGrpSpPr>
        <p:grpSpPr bwMode="auto">
          <a:xfrm>
            <a:off x="323528" y="292895"/>
            <a:ext cx="390372" cy="205979"/>
            <a:chOff x="0" y="0"/>
            <a:chExt cx="1041399" cy="549275"/>
          </a:xfrm>
        </p:grpSpPr>
        <p:sp>
          <p:nvSpPr>
            <p:cNvPr id="13" name="Freeform 16"/>
            <p:cNvSpPr/>
            <p:nvPr/>
          </p:nvSpPr>
          <p:spPr bwMode="auto">
            <a:xfrm>
              <a:off x="0" y="0"/>
              <a:ext cx="361950" cy="549275"/>
            </a:xfrm>
            <a:custGeom>
              <a:avLst/>
              <a:gdLst>
                <a:gd name="T0" fmla="*/ 4 w 400"/>
                <a:gd name="T1" fmla="*/ 92 h 608"/>
                <a:gd name="T2" fmla="*/ 96 w 400"/>
                <a:gd name="T3" fmla="*/ 0 h 608"/>
                <a:gd name="T4" fmla="*/ 400 w 400"/>
                <a:gd name="T5" fmla="*/ 304 h 608"/>
                <a:gd name="T6" fmla="*/ 96 w 400"/>
                <a:gd name="T7" fmla="*/ 608 h 608"/>
                <a:gd name="T8" fmla="*/ 0 w 400"/>
                <a:gd name="T9" fmla="*/ 512 h 608"/>
                <a:gd name="T10" fmla="*/ 212 w 400"/>
                <a:gd name="T11" fmla="*/ 300 h 608"/>
                <a:gd name="T12" fmla="*/ 4 w 400"/>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400" h="608">
                  <a:moveTo>
                    <a:pt x="4" y="92"/>
                  </a:moveTo>
                  <a:lnTo>
                    <a:pt x="96" y="0"/>
                  </a:lnTo>
                  <a:lnTo>
                    <a:pt x="400" y="304"/>
                  </a:lnTo>
                  <a:lnTo>
                    <a:pt x="96" y="608"/>
                  </a:lnTo>
                  <a:lnTo>
                    <a:pt x="0" y="512"/>
                  </a:lnTo>
                  <a:lnTo>
                    <a:pt x="212" y="300"/>
                  </a:lnTo>
                  <a:lnTo>
                    <a:pt x="4" y="92"/>
                  </a:lnTo>
                  <a:close/>
                </a:path>
              </a:pathLst>
            </a:custGeom>
            <a:solidFill>
              <a:srgbClr val="005DA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7"/>
            <p:cNvSpPr/>
            <p:nvPr/>
          </p:nvSpPr>
          <p:spPr bwMode="auto">
            <a:xfrm>
              <a:off x="338137" y="0"/>
              <a:ext cx="360362" cy="549275"/>
            </a:xfrm>
            <a:custGeom>
              <a:avLst/>
              <a:gdLst>
                <a:gd name="T0" fmla="*/ 4 w 399"/>
                <a:gd name="T1" fmla="*/ 92 h 608"/>
                <a:gd name="T2" fmla="*/ 96 w 399"/>
                <a:gd name="T3" fmla="*/ 0 h 608"/>
                <a:gd name="T4" fmla="*/ 399 w 399"/>
                <a:gd name="T5" fmla="*/ 304 h 608"/>
                <a:gd name="T6" fmla="*/ 96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6" y="0"/>
                  </a:lnTo>
                  <a:lnTo>
                    <a:pt x="399" y="304"/>
                  </a:lnTo>
                  <a:lnTo>
                    <a:pt x="96" y="608"/>
                  </a:lnTo>
                  <a:lnTo>
                    <a:pt x="0" y="512"/>
                  </a:lnTo>
                  <a:lnTo>
                    <a:pt x="212" y="300"/>
                  </a:lnTo>
                  <a:lnTo>
                    <a:pt x="4" y="92"/>
                  </a:lnTo>
                  <a:close/>
                </a:path>
              </a:pathLst>
            </a:custGeom>
            <a:solidFill>
              <a:srgbClr val="3992D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8"/>
            <p:cNvSpPr/>
            <p:nvPr/>
          </p:nvSpPr>
          <p:spPr bwMode="auto">
            <a:xfrm>
              <a:off x="681037" y="0"/>
              <a:ext cx="360362" cy="549275"/>
            </a:xfrm>
            <a:custGeom>
              <a:avLst/>
              <a:gdLst>
                <a:gd name="T0" fmla="*/ 4 w 399"/>
                <a:gd name="T1" fmla="*/ 92 h 608"/>
                <a:gd name="T2" fmla="*/ 95 w 399"/>
                <a:gd name="T3" fmla="*/ 0 h 608"/>
                <a:gd name="T4" fmla="*/ 399 w 399"/>
                <a:gd name="T5" fmla="*/ 304 h 608"/>
                <a:gd name="T6" fmla="*/ 95 w 399"/>
                <a:gd name="T7" fmla="*/ 608 h 608"/>
                <a:gd name="T8" fmla="*/ 0 w 399"/>
                <a:gd name="T9" fmla="*/ 512 h 608"/>
                <a:gd name="T10" fmla="*/ 212 w 399"/>
                <a:gd name="T11" fmla="*/ 300 h 608"/>
                <a:gd name="T12" fmla="*/ 4 w 399"/>
                <a:gd name="T13" fmla="*/ 92 h 608"/>
              </a:gdLst>
              <a:ahLst/>
              <a:cxnLst>
                <a:cxn ang="0">
                  <a:pos x="T0" y="T1"/>
                </a:cxn>
                <a:cxn ang="0">
                  <a:pos x="T2" y="T3"/>
                </a:cxn>
                <a:cxn ang="0">
                  <a:pos x="T4" y="T5"/>
                </a:cxn>
                <a:cxn ang="0">
                  <a:pos x="T6" y="T7"/>
                </a:cxn>
                <a:cxn ang="0">
                  <a:pos x="T8" y="T9"/>
                </a:cxn>
                <a:cxn ang="0">
                  <a:pos x="T10" y="T11"/>
                </a:cxn>
                <a:cxn ang="0">
                  <a:pos x="T12" y="T13"/>
                </a:cxn>
              </a:cxnLst>
              <a:rect l="0" t="0" r="r" b="b"/>
              <a:pathLst>
                <a:path w="399" h="608">
                  <a:moveTo>
                    <a:pt x="4" y="92"/>
                  </a:moveTo>
                  <a:lnTo>
                    <a:pt x="95" y="0"/>
                  </a:lnTo>
                  <a:lnTo>
                    <a:pt x="399" y="304"/>
                  </a:lnTo>
                  <a:lnTo>
                    <a:pt x="95" y="608"/>
                  </a:lnTo>
                  <a:lnTo>
                    <a:pt x="0" y="512"/>
                  </a:lnTo>
                  <a:lnTo>
                    <a:pt x="212" y="300"/>
                  </a:lnTo>
                  <a:lnTo>
                    <a:pt x="4" y="92"/>
                  </a:lnTo>
                  <a:close/>
                </a:path>
              </a:pathLst>
            </a:custGeom>
            <a:solidFill>
              <a:srgbClr val="F79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8" name="TextBox 15"/>
          <p:cNvSpPr txBox="1"/>
          <p:nvPr userDrawn="1"/>
        </p:nvSpPr>
        <p:spPr>
          <a:xfrm>
            <a:off x="8100392" y="241995"/>
            <a:ext cx="671347" cy="369332"/>
          </a:xfrm>
          <a:prstGeom prst="rect">
            <a:avLst/>
          </a:prstGeom>
          <a:noFill/>
        </p:spPr>
        <p:txBody>
          <a:bodyPr wrap="square" rtlCol="0">
            <a:spAutoFit/>
          </a:bodyPr>
          <a:lstStyle/>
          <a:p>
            <a:pPr algn="ctr"/>
            <a:fld id="{2EEF1883-7A0E-4F66-9932-E581691AD397}" type="slidenum">
              <a:rPr lang="zh-CN" altLang="en-US" sz="1800" b="0" smtClean="0">
                <a:solidFill>
                  <a:schemeClr val="accent1"/>
                </a:solidFill>
                <a:latin typeface="微软雅黑 Light" panose="020B0502040204020203" pitchFamily="34" charset="-122"/>
                <a:ea typeface="微软雅黑 Light" panose="020B0502040204020203" pitchFamily="34" charset="-122"/>
              </a:rPr>
              <a:t>‹#›</a:t>
            </a:fld>
            <a:r>
              <a:rPr lang="zh-CN" altLang="en-US" sz="1800" b="0" dirty="0">
                <a:solidFill>
                  <a:schemeClr val="accent1"/>
                </a:solidFill>
                <a:latin typeface="微软雅黑 Light" panose="020B0502040204020203" pitchFamily="34" charset="-122"/>
                <a:ea typeface="微软雅黑 Light" panose="020B0502040204020203" pitchFamily="34" charset="-122"/>
              </a:rPr>
              <a:t> </a:t>
            </a:r>
          </a:p>
        </p:txBody>
      </p:sp>
      <p:grpSp>
        <p:nvGrpSpPr>
          <p:cNvPr id="9" name="组合 8"/>
          <p:cNvGrpSpPr/>
          <p:nvPr userDrawn="1"/>
        </p:nvGrpSpPr>
        <p:grpSpPr>
          <a:xfrm>
            <a:off x="0" y="0"/>
            <a:ext cx="9144000" cy="5193556"/>
            <a:chOff x="0" y="-50056"/>
            <a:chExt cx="9144000" cy="5193556"/>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11" name="组合 10"/>
            <p:cNvGrpSpPr/>
            <p:nvPr/>
          </p:nvGrpSpPr>
          <p:grpSpPr>
            <a:xfrm>
              <a:off x="0" y="-50056"/>
              <a:ext cx="9144000" cy="509969"/>
              <a:chOff x="0" y="-50055"/>
              <a:chExt cx="9144000" cy="395910"/>
            </a:xfrm>
          </p:grpSpPr>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19" name="矩形 18"/>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20" name="矩形 19"/>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advClick="0" advTm="0">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grpSp>
        <p:nvGrpSpPr>
          <p:cNvPr id="4" name="组合 3"/>
          <p:cNvGrpSpPr/>
          <p:nvPr userDrawn="1"/>
        </p:nvGrpSpPr>
        <p:grpSpPr>
          <a:xfrm>
            <a:off x="0" y="0"/>
            <a:ext cx="9144000" cy="5193556"/>
            <a:chOff x="0" y="-50056"/>
            <a:chExt cx="9144000" cy="5193556"/>
          </a:xfrm>
        </p:grpSpPr>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6" name="组合 5"/>
            <p:cNvGrpSpPr/>
            <p:nvPr/>
          </p:nvGrpSpPr>
          <p:grpSpPr>
            <a:xfrm>
              <a:off x="0" y="-50056"/>
              <a:ext cx="9144000" cy="509969"/>
              <a:chOff x="0" y="-50055"/>
              <a:chExt cx="9144000" cy="395910"/>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8" name="矩形 7"/>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9" name="矩形 8"/>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advClick="0" advTm="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866"/>
            <a:ext cx="9144001" cy="5146366"/>
          </a:xfrm>
          <a:prstGeom prst="rect">
            <a:avLst/>
          </a:prstGeom>
        </p:spPr>
      </p:pic>
      <p:grpSp>
        <p:nvGrpSpPr>
          <p:cNvPr id="3" name="组合 2"/>
          <p:cNvGrpSpPr/>
          <p:nvPr userDrawn="1"/>
        </p:nvGrpSpPr>
        <p:grpSpPr>
          <a:xfrm>
            <a:off x="0" y="0"/>
            <a:ext cx="9144000" cy="5193556"/>
            <a:chOff x="0" y="-50056"/>
            <a:chExt cx="9144000" cy="5193556"/>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6" name="组合 5"/>
            <p:cNvGrpSpPr/>
            <p:nvPr/>
          </p:nvGrpSpPr>
          <p:grpSpPr>
            <a:xfrm>
              <a:off x="0" y="-50056"/>
              <a:ext cx="9144000" cy="509969"/>
              <a:chOff x="0" y="-50055"/>
              <a:chExt cx="9144000" cy="395910"/>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8" name="矩形 7"/>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9" name="矩形 8"/>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Ovr>
    <a:masterClrMapping/>
  </p:clrMapOvr>
  <p:transition advClick="0" advTm="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2025-06-12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2025-06-12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2025-06-12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2025-06-12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grpSp>
        <p:nvGrpSpPr>
          <p:cNvPr id="6" name="组合 5"/>
          <p:cNvGrpSpPr/>
          <p:nvPr userDrawn="1"/>
        </p:nvGrpSpPr>
        <p:grpSpPr>
          <a:xfrm>
            <a:off x="0" y="-50056"/>
            <a:ext cx="9144000" cy="509969"/>
            <a:chOff x="0" y="-50055"/>
            <a:chExt cx="9144000" cy="39591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8" name="矩形 7"/>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9" name="矩形 8"/>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advClick="0" advTm="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2025-06-12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ransition advClick="0" advTm="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2025-06-12</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grpSp>
        <p:nvGrpSpPr>
          <p:cNvPr id="7" name="组合 6"/>
          <p:cNvGrpSpPr/>
          <p:nvPr userDrawn="1"/>
        </p:nvGrpSpPr>
        <p:grpSpPr>
          <a:xfrm>
            <a:off x="0" y="0"/>
            <a:ext cx="9144000" cy="5193556"/>
            <a:chOff x="0" y="-50056"/>
            <a:chExt cx="9144000" cy="5193556"/>
          </a:xfrm>
        </p:grpSpPr>
        <p:pic>
          <p:nvPicPr>
            <p:cNvPr id="8" name="图片 7"/>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grpSp>
          <p:nvGrpSpPr>
            <p:cNvPr id="9" name="组合 8"/>
            <p:cNvGrpSpPr/>
            <p:nvPr userDrawn="1"/>
          </p:nvGrpSpPr>
          <p:grpSpPr>
            <a:xfrm>
              <a:off x="0" y="-50056"/>
              <a:ext cx="9144000" cy="509969"/>
              <a:chOff x="0" y="-50055"/>
              <a:chExt cx="9144000" cy="395910"/>
            </a:xfrm>
          </p:grpSpPr>
          <p:pic>
            <p:nvPicPr>
              <p:cNvPr id="10" name="图片 9"/>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0" y="-50055"/>
                <a:ext cx="9144000" cy="395910"/>
              </a:xfrm>
              <a:prstGeom prst="rect">
                <a:avLst/>
              </a:prstGeom>
            </p:spPr>
          </p:pic>
          <p:sp>
            <p:nvSpPr>
              <p:cNvPr id="11" name="矩形 10"/>
              <p:cNvSpPr/>
              <p:nvPr/>
            </p:nvSpPr>
            <p:spPr>
              <a:xfrm>
                <a:off x="323528" y="25011"/>
                <a:ext cx="1514019" cy="295822"/>
              </a:xfrm>
              <a:prstGeom prst="rect">
                <a:avLst/>
              </a:prstGeom>
              <a:solidFill>
                <a:srgbClr val="0033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3366"/>
                  </a:solidFill>
                </a:endParaRPr>
              </a:p>
            </p:txBody>
          </p:sp>
          <p:sp>
            <p:nvSpPr>
              <p:cNvPr id="12" name="矩形 11"/>
              <p:cNvSpPr/>
              <p:nvPr/>
            </p:nvSpPr>
            <p:spPr>
              <a:xfrm>
                <a:off x="4860032" y="21409"/>
                <a:ext cx="4283968" cy="253220"/>
              </a:xfrm>
              <a:prstGeom prst="rect">
                <a:avLst/>
              </a:prstGeom>
              <a:solidFill>
                <a:srgbClr val="95B3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ransition advClick="0" advTm="0">
    <p:fade/>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9.xml"/><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
        <p:nvSpPr>
          <p:cNvPr id="48" name="矩形 47"/>
          <p:cNvSpPr/>
          <p:nvPr/>
        </p:nvSpPr>
        <p:spPr>
          <a:xfrm>
            <a:off x="6719468" y="252782"/>
            <a:ext cx="2414745" cy="1177235"/>
          </a:xfrm>
          <a:prstGeom prst="rect">
            <a:avLst/>
          </a:prstGeom>
        </p:spPr>
        <p:txBody>
          <a:bodyPr wrap="none" lIns="68571" tIns="34285" rIns="68571" bIns="34285">
            <a:spAutoFit/>
          </a:bodyPr>
          <a:lstStyle/>
          <a:p>
            <a:pPr algn="r"/>
            <a:r>
              <a:rPr lang="en-US" altLang="zh-CN" sz="7200" b="1" dirty="0" smtClean="0">
                <a:solidFill>
                  <a:srgbClr val="005DA2"/>
                </a:solidFill>
                <a:latin typeface="微软雅黑" panose="020B0503020204020204" pitchFamily="34" charset="-122"/>
                <a:ea typeface="微软雅黑" panose="020B0503020204020204" pitchFamily="34" charset="-122"/>
              </a:rPr>
              <a:t>2024</a:t>
            </a:r>
            <a:endParaRPr lang="en-US" altLang="zh-CN" sz="7200" b="1" dirty="0">
              <a:solidFill>
                <a:srgbClr val="005DA2"/>
              </a:solidFill>
              <a:latin typeface="微软雅黑" panose="020B0503020204020204" pitchFamily="34" charset="-122"/>
              <a:ea typeface="微软雅黑" panose="020B0503020204020204" pitchFamily="34" charset="-122"/>
            </a:endParaRPr>
          </a:p>
        </p:txBody>
      </p:sp>
      <p:sp>
        <p:nvSpPr>
          <p:cNvPr id="15" name="矩形 14"/>
          <p:cNvSpPr/>
          <p:nvPr/>
        </p:nvSpPr>
        <p:spPr>
          <a:xfrm>
            <a:off x="2411760" y="1717637"/>
            <a:ext cx="6732240" cy="1934233"/>
          </a:xfrm>
          <a:prstGeom prst="rect">
            <a:avLst/>
          </a:prstGeom>
          <a:solidFill>
            <a:srgbClr val="005DA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平行四边形 13"/>
          <p:cNvSpPr/>
          <p:nvPr/>
        </p:nvSpPr>
        <p:spPr>
          <a:xfrm>
            <a:off x="-633060" y="1667695"/>
            <a:ext cx="4073415" cy="2366272"/>
          </a:xfrm>
          <a:prstGeom prst="parallelogram">
            <a:avLst/>
          </a:prstGeom>
          <a:blipFill dpi="0" rotWithShape="0">
            <a:blip r:embed="rId4"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3" name="Rectangle 3"/>
          <p:cNvSpPr txBox="1">
            <a:spLocks noChangeArrowheads="1"/>
          </p:cNvSpPr>
          <p:nvPr/>
        </p:nvSpPr>
        <p:spPr>
          <a:xfrm>
            <a:off x="3558114" y="2994070"/>
            <a:ext cx="5566410" cy="72980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ts val="3500"/>
              </a:lnSpc>
            </a:pPr>
            <a:r>
              <a:rPr lang="zh-CN" altLang="en-US" sz="2400" b="1" dirty="0" smtClean="0">
                <a:solidFill>
                  <a:schemeClr val="bg1"/>
                </a:solidFill>
                <a:latin typeface="微软雅黑" panose="020B0503020204020204" pitchFamily="34" charset="-122"/>
                <a:ea typeface="微软雅黑" panose="020B0503020204020204" pitchFamily="34" charset="-122"/>
              </a:rPr>
              <a:t>第</a:t>
            </a:r>
            <a:r>
              <a:rPr lang="en-US" altLang="zh-CN" sz="2400" b="1" dirty="0" smtClean="0">
                <a:solidFill>
                  <a:schemeClr val="bg1"/>
                </a:solidFill>
                <a:latin typeface="微软雅黑" panose="020B0503020204020204" pitchFamily="34" charset="-122"/>
                <a:ea typeface="微软雅黑" panose="020B0503020204020204" pitchFamily="34" charset="-122"/>
              </a:rPr>
              <a:t>11</a:t>
            </a:r>
            <a:r>
              <a:rPr lang="zh-CN" altLang="en-US" sz="2400" b="1" dirty="0" smtClean="0">
                <a:solidFill>
                  <a:schemeClr val="bg1"/>
                </a:solidFill>
                <a:latin typeface="微软雅黑" panose="020B0503020204020204" pitchFamily="34" charset="-122"/>
                <a:ea typeface="微软雅黑" panose="020B0503020204020204" pitchFamily="34" charset="-122"/>
              </a:rPr>
              <a:t>章 泛</a:t>
            </a:r>
            <a:r>
              <a:rPr lang="zh-CN" altLang="en-US" sz="2400" b="1" dirty="0">
                <a:solidFill>
                  <a:schemeClr val="bg1"/>
                </a:solidFill>
                <a:latin typeface="微软雅黑" panose="020B0503020204020204" pitchFamily="34" charset="-122"/>
                <a:ea typeface="微软雅黑" panose="020B0503020204020204" pitchFamily="34" charset="-122"/>
              </a:rPr>
              <a:t>型、枚举与集合</a:t>
            </a:r>
            <a:endParaRPr lang="en-US" altLang="zh-CN" sz="2400" b="1" dirty="0" smtClean="0">
              <a:solidFill>
                <a:schemeClr val="bg1"/>
              </a:solidFill>
              <a:latin typeface="微软雅黑" panose="020B0503020204020204" pitchFamily="34" charset="-122"/>
              <a:ea typeface="微软雅黑" panose="020B0503020204020204" pitchFamily="34" charset="-122"/>
            </a:endParaRPr>
          </a:p>
        </p:txBody>
      </p:sp>
      <p:cxnSp>
        <p:nvCxnSpPr>
          <p:cNvPr id="46" name="直接连接符 5"/>
          <p:cNvCxnSpPr>
            <a:cxnSpLocks noChangeShapeType="1"/>
          </p:cNvCxnSpPr>
          <p:nvPr/>
        </p:nvCxnSpPr>
        <p:spPr bwMode="auto">
          <a:xfrm flipH="1">
            <a:off x="3642241" y="3075806"/>
            <a:ext cx="5491972" cy="0"/>
          </a:xfrm>
          <a:prstGeom prst="line">
            <a:avLst/>
          </a:prstGeom>
          <a:noFill/>
          <a:ln w="12700">
            <a:solidFill>
              <a:schemeClr val="bg1"/>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6" name="文本框 75"/>
          <p:cNvSpPr txBox="1"/>
          <p:nvPr/>
        </p:nvSpPr>
        <p:spPr>
          <a:xfrm>
            <a:off x="3440703" y="3817952"/>
            <a:ext cx="2098593" cy="276860"/>
          </a:xfrm>
          <a:prstGeom prst="rect">
            <a:avLst/>
          </a:prstGeom>
          <a:noFill/>
        </p:spPr>
        <p:txBody>
          <a:bodyPr wrap="square" lIns="0" tIns="0" rIns="0" bIns="0" rtlCol="0">
            <a:spAutoFit/>
          </a:bodyPr>
          <a:lstStyle/>
          <a:p>
            <a:r>
              <a:rPr lang="zh-CN" altLang="en-US" b="1" dirty="0">
                <a:solidFill>
                  <a:srgbClr val="005DA2"/>
                </a:solidFill>
                <a:latin typeface="微软雅黑" panose="020B0503020204020204" pitchFamily="34" charset="-122"/>
                <a:ea typeface="微软雅黑" panose="020B0503020204020204" pitchFamily="34" charset="-122"/>
              </a:rPr>
              <a:t>主讲</a:t>
            </a:r>
            <a:r>
              <a:rPr lang="zh-CN" altLang="en-US" b="1" dirty="0" smtClean="0">
                <a:solidFill>
                  <a:srgbClr val="005DA2"/>
                </a:solidFill>
                <a:latin typeface="微软雅黑" panose="020B0503020204020204" pitchFamily="34" charset="-122"/>
                <a:ea typeface="微软雅黑" panose="020B0503020204020204" pitchFamily="34" charset="-122"/>
              </a:rPr>
              <a:t>：任焕海</a:t>
            </a:r>
            <a:endParaRPr lang="en-US" altLang="zh-CN" b="1" dirty="0">
              <a:solidFill>
                <a:srgbClr val="005DA2"/>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489960" y="1830070"/>
            <a:ext cx="5692140" cy="1246495"/>
          </a:xfrm>
          <a:prstGeom prst="rect">
            <a:avLst/>
          </a:prstGeom>
          <a:noFill/>
        </p:spPr>
        <p:txBody>
          <a:bodyPr wrap="square" rtlCol="0" anchor="t">
            <a:spAutoFit/>
          </a:bodyPr>
          <a:lstStyle/>
          <a:p>
            <a:pPr algn="ctr">
              <a:lnSpc>
                <a:spcPts val="4500"/>
              </a:lnSpc>
            </a:pPr>
            <a:r>
              <a:rPr lang="en-US" altLang="zh-CN" sz="3600" b="1" dirty="0" smtClean="0">
                <a:solidFill>
                  <a:schemeClr val="bg1"/>
                </a:solidFill>
                <a:latin typeface="微软雅黑" panose="020B0503020204020204" pitchFamily="34" charset="-122"/>
                <a:ea typeface="微软雅黑" panose="020B0503020204020204" pitchFamily="34" charset="-122"/>
              </a:rPr>
              <a:t>Java</a:t>
            </a:r>
            <a:r>
              <a:rPr lang="zh-CN" altLang="en-US" sz="3600" b="1" dirty="0" smtClean="0">
                <a:solidFill>
                  <a:schemeClr val="bg1"/>
                </a:solidFill>
                <a:latin typeface="微软雅黑" panose="020B0503020204020204" pitchFamily="34" charset="-122"/>
                <a:ea typeface="微软雅黑" panose="020B0503020204020204" pitchFamily="34" charset="-122"/>
              </a:rPr>
              <a:t>程序设计</a:t>
            </a:r>
            <a:endParaRPr lang="en-US" altLang="zh-CN" sz="3600" b="1" dirty="0" smtClean="0">
              <a:solidFill>
                <a:schemeClr val="bg1"/>
              </a:solidFill>
              <a:latin typeface="微软雅黑" panose="020B0503020204020204" pitchFamily="34" charset="-122"/>
              <a:ea typeface="微软雅黑" panose="020B0503020204020204" pitchFamily="34" charset="-122"/>
            </a:endParaRPr>
          </a:p>
          <a:p>
            <a:pPr algn="ctr">
              <a:lnSpc>
                <a:spcPts val="4500"/>
              </a:lnSpc>
            </a:pPr>
            <a:r>
              <a:rPr lang="zh-CN" altLang="en-US" sz="3600" b="1" dirty="0" smtClean="0">
                <a:solidFill>
                  <a:schemeClr val="bg1"/>
                </a:solidFill>
                <a:latin typeface="微软雅黑" panose="020B0503020204020204" pitchFamily="34" charset="-122"/>
                <a:ea typeface="微软雅黑" panose="020B0503020204020204" pitchFamily="34" charset="-122"/>
              </a:rPr>
              <a:t>实用教程</a:t>
            </a:r>
            <a:endParaRPr lang="zh-CN" sz="3600" b="1" dirty="0">
              <a:solidFill>
                <a:schemeClr val="bg1"/>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rcRect t="24665" b="26776"/>
          <a:stretch>
            <a:fillRect/>
          </a:stretch>
        </p:blipFill>
        <p:spPr>
          <a:xfrm>
            <a:off x="100909" y="144016"/>
            <a:ext cx="2166835" cy="555526"/>
          </a:xfrm>
          <a:prstGeom prst="rect">
            <a:avLst/>
          </a:prstGeom>
        </p:spPr>
      </p:pic>
    </p:spTree>
  </p:cSld>
  <p:clrMapOvr>
    <a:masterClrMapping/>
  </p:clrMapOvr>
  <p:transition advClick="0" advTm="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11.3 </a:t>
            </a:r>
            <a:r>
              <a:rPr lang="zh-CN" altLang="en-US" sz="2000" b="1" dirty="0">
                <a:solidFill>
                  <a:schemeClr val="bg1"/>
                </a:solidFill>
                <a:latin typeface="微软雅黑" panose="020B0503020204020204" pitchFamily="34" charset="-122"/>
                <a:ea typeface="微软雅黑" panose="020B0503020204020204" pitchFamily="34" charset="-122"/>
              </a:rPr>
              <a:t>集合</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086999"/>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集合与数组的选择</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对于数组与集合，具体应如何选择呢</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？这要看具体的应用场景，当知道确切的数据数量并且需要快速的随机访问时，数组是一个好的选择；当需要动态添加或删除元素，并且希望使用更高级的功能时，集合更为合适。</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总之，</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集合框架提供了一种更灵活、类型安全的方式来存储和操作数据，而数组则提供了一种简单直接的方式来处理固定大小的数据集合</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5.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集合</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分类</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集合框架主要包括两种类型的容器，一种是</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Collection</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，存储一个对象元素的集合；另一种是</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，存储一对对象（键</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值对映射）元素的集合</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直接子接口</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ConcurrentMap</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SortedMap</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。下面对常用的集合接口、实现类及相关方法进行详细讲解</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813580481"/>
      </p:ext>
    </p:extLst>
  </p:cSld>
  <p:clrMapOvr>
    <a:masterClrMapping/>
  </p:clrMapOvr>
  <p:transition advClick="0" advTm="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11.3 </a:t>
            </a:r>
            <a:r>
              <a:rPr lang="zh-CN" altLang="en-US" sz="2000" b="1" dirty="0">
                <a:solidFill>
                  <a:schemeClr val="bg1"/>
                </a:solidFill>
                <a:latin typeface="微软雅黑" panose="020B0503020204020204" pitchFamily="34" charset="-122"/>
                <a:ea typeface="微软雅黑" panose="020B0503020204020204" pitchFamily="34" charset="-122"/>
              </a:rPr>
              <a:t>集合</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2009781"/>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11.3.2 Collection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及其子接口</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 Collection</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接口</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Collection</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接口是保存单个对象元素的最顶层父接口，其定义为：</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public interface Collection&lt;E&gt; extends </a:t>
            </a:r>
            <a:r>
              <a:rPr lang="en-US" altLang="zh-CN" sz="1400" b="1" dirty="0" err="1"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Iterable</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&lt;E&gt;</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它表示一组对象，这些对象也称为 </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collection </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的元素。</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Collection </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接口直接子接口有</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List</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Set </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等，并拥有以下核心方法，如表</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11.1</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所示。</a:t>
            </a:r>
            <a:endPar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表格 4"/>
          <p:cNvGraphicFramePr>
            <a:graphicFrameLocks noGrp="1"/>
          </p:cNvGraphicFramePr>
          <p:nvPr>
            <p:extLst>
              <p:ext uri="{D42A27DB-BD31-4B8C-83A1-F6EECF244321}">
                <p14:modId xmlns:p14="http://schemas.microsoft.com/office/powerpoint/2010/main" val="1444555680"/>
              </p:ext>
            </p:extLst>
          </p:nvPr>
        </p:nvGraphicFramePr>
        <p:xfrm>
          <a:off x="1896834" y="2864326"/>
          <a:ext cx="5411470" cy="2011680"/>
        </p:xfrm>
        <a:graphic>
          <a:graphicData uri="http://schemas.openxmlformats.org/drawingml/2006/table">
            <a:tbl>
              <a:tblPr>
                <a:tableStyleId>{5C22544A-7EE6-4342-B048-85BDC9FD1C3A}</a:tableStyleId>
              </a:tblPr>
              <a:tblGrid>
                <a:gridCol w="699135"/>
                <a:gridCol w="1889760"/>
                <a:gridCol w="2822575"/>
              </a:tblGrid>
              <a:tr h="0">
                <a:tc>
                  <a:txBody>
                    <a:bodyPr/>
                    <a:lstStyle/>
                    <a:p>
                      <a:pPr marL="0" marR="0" algn="ctr">
                        <a:spcBef>
                          <a:spcPts val="0"/>
                        </a:spcBef>
                        <a:spcAft>
                          <a:spcPts val="0"/>
                        </a:spcAft>
                      </a:pPr>
                      <a:r>
                        <a:rPr lang="zh-CN" altLang="en-US" sz="1050" kern="100" dirty="0">
                          <a:effectLst/>
                        </a:rPr>
                        <a:t>序号</a:t>
                      </a:r>
                      <a:endParaRPr lang="zh-CN" altLang="en-US" sz="1050" kern="100" dirty="0">
                        <a:effectLst/>
                        <a:latin typeface="Calibri"/>
                        <a:ea typeface="宋体"/>
                        <a:cs typeface="Times New Roman"/>
                      </a:endParaRPr>
                    </a:p>
                  </a:txBody>
                  <a:tcPr marL="68580" marR="68580"/>
                </a:tc>
                <a:tc>
                  <a:txBody>
                    <a:bodyPr/>
                    <a:lstStyle/>
                    <a:p>
                      <a:pPr marL="0" marR="0" algn="ctr">
                        <a:spcBef>
                          <a:spcPts val="0"/>
                        </a:spcBef>
                        <a:spcAft>
                          <a:spcPts val="0"/>
                        </a:spcAft>
                      </a:pPr>
                      <a:r>
                        <a:rPr lang="zh-CN" altLang="en-US" sz="1050" kern="100">
                          <a:effectLst/>
                        </a:rPr>
                        <a:t>方法名称</a:t>
                      </a:r>
                      <a:endParaRPr lang="zh-CN" altLang="en-US" sz="1050" kern="100">
                        <a:effectLst/>
                        <a:latin typeface="Calibri"/>
                        <a:ea typeface="宋体"/>
                        <a:cs typeface="Times New Roman"/>
                      </a:endParaRPr>
                    </a:p>
                  </a:txBody>
                  <a:tcPr marL="68580" marR="68580"/>
                </a:tc>
                <a:tc>
                  <a:txBody>
                    <a:bodyPr/>
                    <a:lstStyle/>
                    <a:p>
                      <a:pPr marL="0" marR="0" algn="ctr">
                        <a:spcBef>
                          <a:spcPts val="0"/>
                        </a:spcBef>
                        <a:spcAft>
                          <a:spcPts val="0"/>
                        </a:spcAft>
                      </a:pPr>
                      <a:r>
                        <a:rPr lang="zh-CN" altLang="en-US" sz="1050" kern="100">
                          <a:effectLst/>
                        </a:rPr>
                        <a:t>方法描述</a:t>
                      </a:r>
                      <a:endParaRPr lang="zh-CN" altLang="en-US" sz="1050" kern="100">
                        <a:effectLst/>
                        <a:latin typeface="Calibri"/>
                        <a:ea typeface="宋体"/>
                        <a:cs typeface="Times New Roman"/>
                      </a:endParaRPr>
                    </a:p>
                  </a:txBody>
                  <a:tcPr marL="68580" marR="68580"/>
                </a:tc>
              </a:tr>
              <a:tr h="0">
                <a:tc>
                  <a:txBody>
                    <a:bodyPr/>
                    <a:lstStyle/>
                    <a:p>
                      <a:pPr marL="0" marR="0" algn="ctr">
                        <a:spcBef>
                          <a:spcPts val="0"/>
                        </a:spcBef>
                        <a:spcAft>
                          <a:spcPts val="0"/>
                        </a:spcAft>
                      </a:pPr>
                      <a:r>
                        <a:rPr lang="en-US" altLang="zh-CN" sz="1050" kern="100">
                          <a:effectLst/>
                        </a:rPr>
                        <a:t>1</a:t>
                      </a:r>
                      <a:endParaRPr lang="en-US" altLang="zh-CN"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en-US" sz="1050" kern="100">
                          <a:effectLst/>
                        </a:rPr>
                        <a:t>int size()</a:t>
                      </a:r>
                      <a:endParaRPr 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050" kern="100" dirty="0">
                          <a:effectLst/>
                        </a:rPr>
                        <a:t>返回集合中的元素个数</a:t>
                      </a:r>
                      <a:endParaRPr lang="zh-CN" altLang="en-US" sz="1050" kern="100" dirty="0">
                        <a:effectLst/>
                        <a:latin typeface="Calibri"/>
                        <a:ea typeface="宋体"/>
                        <a:cs typeface="Times New Roman"/>
                      </a:endParaRPr>
                    </a:p>
                  </a:txBody>
                  <a:tcPr marL="68580" marR="68580" anchor="ctr"/>
                </a:tc>
              </a:tr>
              <a:tr h="0">
                <a:tc>
                  <a:txBody>
                    <a:bodyPr/>
                    <a:lstStyle/>
                    <a:p>
                      <a:pPr marL="0" marR="0" algn="ctr">
                        <a:spcBef>
                          <a:spcPts val="0"/>
                        </a:spcBef>
                        <a:spcAft>
                          <a:spcPts val="0"/>
                        </a:spcAft>
                      </a:pPr>
                      <a:r>
                        <a:rPr lang="en-US" altLang="zh-CN" sz="1050" kern="100">
                          <a:effectLst/>
                        </a:rPr>
                        <a:t>2</a:t>
                      </a:r>
                      <a:endParaRPr lang="en-US" altLang="zh-CN"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en-US" sz="1050" kern="100">
                          <a:effectLst/>
                        </a:rPr>
                        <a:t>boolean isEmpty()</a:t>
                      </a:r>
                      <a:endParaRPr 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050" kern="100">
                          <a:effectLst/>
                        </a:rPr>
                        <a:t>如果此集合不包含元素，则返回</a:t>
                      </a:r>
                      <a:r>
                        <a:rPr lang="en-US" sz="1050" kern="100">
                          <a:effectLst/>
                        </a:rPr>
                        <a:t>true</a:t>
                      </a:r>
                      <a:endParaRPr lang="en-US" sz="1050" kern="100">
                        <a:effectLst/>
                        <a:latin typeface="Calibri"/>
                        <a:ea typeface="宋体"/>
                        <a:cs typeface="Times New Roman"/>
                      </a:endParaRPr>
                    </a:p>
                  </a:txBody>
                  <a:tcPr marL="68580" marR="68580" anchor="ctr"/>
                </a:tc>
              </a:tr>
              <a:tr h="0">
                <a:tc>
                  <a:txBody>
                    <a:bodyPr/>
                    <a:lstStyle/>
                    <a:p>
                      <a:pPr marL="0" marR="0" algn="ctr">
                        <a:spcBef>
                          <a:spcPts val="0"/>
                        </a:spcBef>
                        <a:spcAft>
                          <a:spcPts val="0"/>
                        </a:spcAft>
                      </a:pPr>
                      <a:r>
                        <a:rPr lang="en-US" altLang="zh-CN" sz="1050" kern="100">
                          <a:effectLst/>
                        </a:rPr>
                        <a:t>3</a:t>
                      </a:r>
                      <a:endParaRPr lang="en-US" altLang="zh-CN"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en-US" sz="1050" kern="100">
                          <a:effectLst/>
                        </a:rPr>
                        <a:t>boolean contains(Object o)</a:t>
                      </a:r>
                      <a:endParaRPr 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050" kern="100" dirty="0">
                          <a:effectLst/>
                        </a:rPr>
                        <a:t>如果此集合包含指定的元素，则返回</a:t>
                      </a:r>
                      <a:r>
                        <a:rPr lang="en-US" sz="1050" kern="100" dirty="0">
                          <a:effectLst/>
                        </a:rPr>
                        <a:t>true</a:t>
                      </a:r>
                      <a:endParaRPr lang="en-US" sz="1050" kern="100" dirty="0">
                        <a:effectLst/>
                        <a:latin typeface="Calibri"/>
                        <a:ea typeface="宋体"/>
                        <a:cs typeface="Times New Roman"/>
                      </a:endParaRPr>
                    </a:p>
                  </a:txBody>
                  <a:tcPr marL="68580" marR="68580" anchor="ctr"/>
                </a:tc>
              </a:tr>
              <a:tr h="0">
                <a:tc>
                  <a:txBody>
                    <a:bodyPr/>
                    <a:lstStyle/>
                    <a:p>
                      <a:pPr marL="0" marR="0" algn="ctr">
                        <a:spcBef>
                          <a:spcPts val="0"/>
                        </a:spcBef>
                        <a:spcAft>
                          <a:spcPts val="0"/>
                        </a:spcAft>
                      </a:pPr>
                      <a:r>
                        <a:rPr lang="en-US" altLang="zh-CN" sz="1050" kern="100">
                          <a:effectLst/>
                        </a:rPr>
                        <a:t>4</a:t>
                      </a:r>
                      <a:endParaRPr lang="en-US" altLang="zh-CN"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en-US" sz="1050" kern="100">
                          <a:effectLst/>
                        </a:rPr>
                        <a:t>Object[] toArray()</a:t>
                      </a:r>
                      <a:endParaRPr 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050" kern="100">
                          <a:effectLst/>
                        </a:rPr>
                        <a:t>将集合变为对象数组</a:t>
                      </a:r>
                      <a:endParaRPr lang="zh-CN" altLang="en-US" sz="1050" kern="100">
                        <a:effectLst/>
                        <a:latin typeface="Calibri"/>
                        <a:ea typeface="宋体"/>
                        <a:cs typeface="Times New Roman"/>
                      </a:endParaRPr>
                    </a:p>
                  </a:txBody>
                  <a:tcPr marL="68580" marR="68580" anchor="ctr"/>
                </a:tc>
              </a:tr>
              <a:tr h="0">
                <a:tc>
                  <a:txBody>
                    <a:bodyPr/>
                    <a:lstStyle/>
                    <a:p>
                      <a:pPr marL="0" marR="0" algn="ctr">
                        <a:spcBef>
                          <a:spcPts val="0"/>
                        </a:spcBef>
                        <a:spcAft>
                          <a:spcPts val="0"/>
                        </a:spcAft>
                      </a:pPr>
                      <a:r>
                        <a:rPr lang="en-US" altLang="zh-CN" sz="1050" kern="100">
                          <a:effectLst/>
                        </a:rPr>
                        <a:t>5</a:t>
                      </a:r>
                      <a:endParaRPr lang="en-US" altLang="zh-CN"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en-US" sz="1050" kern="100">
                          <a:effectLst/>
                        </a:rPr>
                        <a:t>boolean add(E o)</a:t>
                      </a:r>
                      <a:endParaRPr 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050" kern="100">
                          <a:effectLst/>
                        </a:rPr>
                        <a:t>向集合中添加元素（尾部）</a:t>
                      </a:r>
                      <a:endParaRPr lang="zh-CN" altLang="en-US" sz="1050" kern="100">
                        <a:effectLst/>
                        <a:latin typeface="Calibri"/>
                        <a:ea typeface="宋体"/>
                        <a:cs typeface="Times New Roman"/>
                      </a:endParaRPr>
                    </a:p>
                  </a:txBody>
                  <a:tcPr marL="68580" marR="68580" anchor="ctr"/>
                </a:tc>
              </a:tr>
              <a:tr h="0">
                <a:tc>
                  <a:txBody>
                    <a:bodyPr/>
                    <a:lstStyle/>
                    <a:p>
                      <a:pPr marL="0" marR="0" algn="ctr">
                        <a:spcBef>
                          <a:spcPts val="0"/>
                        </a:spcBef>
                        <a:spcAft>
                          <a:spcPts val="0"/>
                        </a:spcAft>
                      </a:pPr>
                      <a:r>
                        <a:rPr lang="en-US" altLang="zh-CN" sz="1050" kern="100">
                          <a:effectLst/>
                        </a:rPr>
                        <a:t>6</a:t>
                      </a:r>
                      <a:endParaRPr lang="en-US" altLang="zh-CN"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en-US" sz="1050" kern="100">
                          <a:effectLst/>
                        </a:rPr>
                        <a:t>boolean remove(Object o)</a:t>
                      </a:r>
                      <a:endParaRPr 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050" kern="100">
                          <a:effectLst/>
                        </a:rPr>
                        <a:t>删除集合中指定的元素</a:t>
                      </a:r>
                      <a:endParaRPr lang="zh-CN" altLang="en-US" sz="1050" kern="100">
                        <a:effectLst/>
                        <a:latin typeface="Calibri"/>
                        <a:ea typeface="宋体"/>
                        <a:cs typeface="Times New Roman"/>
                      </a:endParaRPr>
                    </a:p>
                  </a:txBody>
                  <a:tcPr marL="68580" marR="68580" anchor="ctr"/>
                </a:tc>
              </a:tr>
              <a:tr h="0">
                <a:tc>
                  <a:txBody>
                    <a:bodyPr/>
                    <a:lstStyle/>
                    <a:p>
                      <a:pPr marL="0" marR="0" algn="ctr">
                        <a:spcBef>
                          <a:spcPts val="0"/>
                        </a:spcBef>
                        <a:spcAft>
                          <a:spcPts val="0"/>
                        </a:spcAft>
                      </a:pPr>
                      <a:r>
                        <a:rPr lang="en-US" altLang="zh-CN" sz="1050" kern="100">
                          <a:effectLst/>
                        </a:rPr>
                        <a:t>7</a:t>
                      </a:r>
                      <a:endParaRPr lang="en-US" altLang="zh-CN"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en-US" sz="1050" kern="100">
                          <a:effectLst/>
                        </a:rPr>
                        <a:t>void clear()</a:t>
                      </a:r>
                      <a:endParaRPr lang="en-US" sz="1050" kern="100">
                        <a:effectLst/>
                        <a:latin typeface="Calibri"/>
                        <a:ea typeface="宋体"/>
                        <a:cs typeface="Times New Roman"/>
                      </a:endParaRPr>
                    </a:p>
                  </a:txBody>
                  <a:tcPr marL="68580" marR="68580" anchor="ctr"/>
                </a:tc>
                <a:tc>
                  <a:txBody>
                    <a:bodyPr/>
                    <a:lstStyle/>
                    <a:p>
                      <a:pPr marL="0" marR="0" algn="ctr">
                        <a:spcBef>
                          <a:spcPts val="0"/>
                        </a:spcBef>
                        <a:spcAft>
                          <a:spcPts val="0"/>
                        </a:spcAft>
                      </a:pPr>
                      <a:r>
                        <a:rPr lang="zh-CN" altLang="en-US" sz="1050" kern="100" dirty="0">
                          <a:effectLst/>
                        </a:rPr>
                        <a:t>移除集合中所有元素</a:t>
                      </a:r>
                      <a:endParaRPr lang="zh-CN" altLang="en-US" sz="1050" kern="100" dirty="0">
                        <a:effectLst/>
                        <a:latin typeface="Calibri"/>
                        <a:ea typeface="宋体"/>
                        <a:cs typeface="Times New Roman"/>
                      </a:endParaRPr>
                    </a:p>
                  </a:txBody>
                  <a:tcPr marL="68580" marR="68580" anchor="ctr"/>
                </a:tc>
              </a:tr>
            </a:tbl>
          </a:graphicData>
        </a:graphic>
      </p:graphicFrame>
    </p:spTree>
    <p:extLst>
      <p:ext uri="{BB962C8B-B14F-4D97-AF65-F5344CB8AC3E}">
        <p14:creationId xmlns:p14="http://schemas.microsoft.com/office/powerpoint/2010/main" val="2464883768"/>
      </p:ext>
    </p:extLst>
  </p:cSld>
  <p:clrMapOvr>
    <a:masterClrMapping/>
  </p:clrMapOvr>
  <p:transition advClick="0" advTm="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11.3 </a:t>
            </a:r>
            <a:r>
              <a:rPr lang="zh-CN" altLang="en-US" sz="2000" b="1" dirty="0">
                <a:solidFill>
                  <a:schemeClr val="bg1"/>
                </a:solidFill>
                <a:latin typeface="微软雅黑" panose="020B0503020204020204" pitchFamily="34" charset="-122"/>
                <a:ea typeface="微软雅黑" panose="020B0503020204020204" pitchFamily="34" charset="-122"/>
              </a:rPr>
              <a:t>集合</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237809"/>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 List</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接口</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List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接口是</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Collection</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接口的一个较为常用的子接口，它代表一个有序的集合，允许重复元素。</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List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接口提供了对集合中元素的精确控制，包括通过索引（</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0~n-1</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）进行访问和修改的能力。</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List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接口有几个常见的实现类，每个实现类都有其特定的性能特征：</a:t>
            </a:r>
          </a:p>
          <a:p>
            <a:pPr lvl="0" indent="457200">
              <a:lnSpc>
                <a:spcPct val="125000"/>
              </a:lnSpc>
              <a:spcBef>
                <a:spcPct val="0"/>
              </a:spcBef>
              <a:spcAft>
                <a:spcPct val="35000"/>
              </a:spcAft>
            </a:pP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ArrayList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：基于动态数组实现，提供了对元素的快速随机访问。适合频繁访问元素但较少修改元素的情况。</a:t>
            </a:r>
          </a:p>
          <a:p>
            <a:pPr lvl="0" indent="457200">
              <a:lnSpc>
                <a:spcPct val="125000"/>
              </a:lnSpc>
              <a:spcBef>
                <a:spcPct val="0"/>
              </a:spcBef>
              <a:spcAft>
                <a:spcPct val="35000"/>
              </a:spcAft>
            </a:pP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LinkedList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：基于双向链表实现，提供了对元素的快速插入和删除。适合频繁插入和删除元素但较少访问元素的情况。</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Vector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：类似于 </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ArrayList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，但是线程同步的。适合多线程环境下的使用。</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Stack</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：基于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Vector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的后进先出（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LIFO</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）集合，提供了一些额外的方法，如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push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pop</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537079484"/>
      </p:ext>
    </p:extLst>
  </p:cSld>
  <p:clrMapOvr>
    <a:masterClrMapping/>
  </p:clrMapOvr>
  <p:transition advClick="0" advTm="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11.3 </a:t>
            </a:r>
            <a:r>
              <a:rPr lang="zh-CN" altLang="en-US" sz="2000" b="1" dirty="0">
                <a:solidFill>
                  <a:schemeClr val="bg1"/>
                </a:solidFill>
                <a:latin typeface="微软雅黑" panose="020B0503020204020204" pitchFamily="34" charset="-122"/>
                <a:ea typeface="微软雅黑" panose="020B0503020204020204" pitchFamily="34" charset="-122"/>
              </a:rPr>
              <a:t>集合</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706347"/>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 List</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接口</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面通过案例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11-5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来说明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List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接口的</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应用</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示例</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代码如下。</a:t>
            </a:r>
            <a:endPar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TextBox 6"/>
          <p:cNvSpPr txBox="1"/>
          <p:nvPr/>
        </p:nvSpPr>
        <p:spPr>
          <a:xfrm>
            <a:off x="539552" y="1366024"/>
            <a:ext cx="8064896" cy="4524315"/>
          </a:xfrm>
          <a:prstGeom prst="rect">
            <a:avLst/>
          </a:prstGeom>
          <a:noFill/>
        </p:spPr>
        <p:txBody>
          <a:bodyPr wrap="square" numCol="2" rtlCol="0">
            <a:spAutoFit/>
          </a:bodyPr>
          <a:lstStyle/>
          <a:p>
            <a:r>
              <a:rPr lang="en-US" altLang="zh-CN" sz="1000" b="1" dirty="0" smtClean="0">
                <a:solidFill>
                  <a:srgbClr val="7F0055"/>
                </a:solidFill>
                <a:latin typeface="Consolas"/>
              </a:rPr>
              <a:t>package</a:t>
            </a:r>
            <a:r>
              <a:rPr lang="en-US" altLang="zh-CN" sz="1000" b="1" dirty="0" smtClean="0">
                <a:solidFill>
                  <a:srgbClr val="000000"/>
                </a:solidFill>
                <a:latin typeface="Consolas"/>
              </a:rPr>
              <a:t> </a:t>
            </a:r>
            <a:r>
              <a:rPr lang="en-US" altLang="zh-CN" sz="1000" b="1" dirty="0">
                <a:solidFill>
                  <a:srgbClr val="000000"/>
                </a:solidFill>
                <a:latin typeface="Consolas"/>
              </a:rPr>
              <a:t>ch11;</a:t>
            </a:r>
          </a:p>
          <a:p>
            <a:r>
              <a:rPr lang="en-US" altLang="zh-CN" sz="1000" b="1" dirty="0">
                <a:solidFill>
                  <a:srgbClr val="7F0055"/>
                </a:solidFill>
                <a:latin typeface="Consolas"/>
              </a:rPr>
              <a:t>import</a:t>
            </a:r>
            <a:r>
              <a:rPr lang="en-US" altLang="zh-CN" sz="1000" b="1" dirty="0">
                <a:solidFill>
                  <a:srgbClr val="000000"/>
                </a:solidFill>
                <a:latin typeface="Consolas"/>
              </a:rPr>
              <a:t> </a:t>
            </a:r>
            <a:r>
              <a:rPr lang="en-US" altLang="zh-CN" sz="1000" b="1" dirty="0" err="1">
                <a:solidFill>
                  <a:srgbClr val="000000"/>
                </a:solidFill>
                <a:latin typeface="Consolas"/>
              </a:rPr>
              <a:t>java.util.ArrayList</a:t>
            </a:r>
            <a:r>
              <a:rPr lang="en-US" altLang="zh-CN" sz="1000" b="1" dirty="0">
                <a:solidFill>
                  <a:srgbClr val="000000"/>
                </a:solidFill>
                <a:latin typeface="Consolas"/>
              </a:rPr>
              <a:t>;</a:t>
            </a:r>
          </a:p>
          <a:p>
            <a:r>
              <a:rPr lang="en-US" altLang="zh-CN" sz="1000" b="1" dirty="0">
                <a:solidFill>
                  <a:srgbClr val="7F0055"/>
                </a:solidFill>
                <a:latin typeface="Consolas"/>
              </a:rPr>
              <a:t>import</a:t>
            </a:r>
            <a:r>
              <a:rPr lang="en-US" altLang="zh-CN" sz="1000" b="1" dirty="0">
                <a:solidFill>
                  <a:srgbClr val="000000"/>
                </a:solidFill>
                <a:latin typeface="Consolas"/>
              </a:rPr>
              <a:t> </a:t>
            </a:r>
            <a:r>
              <a:rPr lang="en-US" altLang="zh-CN" sz="1000" b="1" dirty="0" err="1">
                <a:solidFill>
                  <a:srgbClr val="000000"/>
                </a:solidFill>
                <a:latin typeface="Consolas"/>
              </a:rPr>
              <a:t>java.util.List</a:t>
            </a:r>
            <a:r>
              <a:rPr lang="en-US" altLang="zh-CN" sz="1000" b="1" dirty="0">
                <a:solidFill>
                  <a:srgbClr val="000000"/>
                </a:solidFill>
                <a:latin typeface="Consolas"/>
              </a:rPr>
              <a:t>;</a:t>
            </a:r>
          </a:p>
          <a:p>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class</a:t>
            </a:r>
            <a:r>
              <a:rPr lang="en-US" altLang="zh-CN" sz="1000" b="1" dirty="0">
                <a:solidFill>
                  <a:srgbClr val="000000"/>
                </a:solidFill>
                <a:latin typeface="Consolas"/>
              </a:rPr>
              <a:t> Demo1105 {</a:t>
            </a:r>
          </a:p>
          <a:p>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static</a:t>
            </a:r>
            <a:r>
              <a:rPr lang="en-US" altLang="zh-CN" sz="1000" b="1" dirty="0">
                <a:solidFill>
                  <a:srgbClr val="000000"/>
                </a:solidFill>
                <a:latin typeface="Consolas"/>
              </a:rPr>
              <a:t> </a:t>
            </a:r>
            <a:r>
              <a:rPr lang="en-US" altLang="zh-CN" sz="1000" b="1" dirty="0">
                <a:solidFill>
                  <a:srgbClr val="7F0055"/>
                </a:solidFill>
                <a:latin typeface="Consolas"/>
              </a:rPr>
              <a:t>void</a:t>
            </a:r>
            <a:r>
              <a:rPr lang="en-US" altLang="zh-CN" sz="1000" b="1" dirty="0">
                <a:solidFill>
                  <a:srgbClr val="000000"/>
                </a:solidFill>
                <a:latin typeface="Consolas"/>
              </a:rPr>
              <a:t> main(String[] </a:t>
            </a:r>
            <a:r>
              <a:rPr lang="en-US" altLang="zh-CN" sz="1000" b="1" dirty="0" err="1">
                <a:solidFill>
                  <a:srgbClr val="6A3E3E"/>
                </a:solidFill>
                <a:latin typeface="Consolas"/>
              </a:rPr>
              <a:t>args</a:t>
            </a:r>
            <a:r>
              <a:rPr lang="en-US" altLang="zh-CN" sz="1000" b="1" dirty="0">
                <a:solidFill>
                  <a:srgbClr val="000000"/>
                </a:solidFill>
                <a:latin typeface="Consolas"/>
              </a:rPr>
              <a:t>) {</a:t>
            </a:r>
          </a:p>
          <a:p>
            <a:pPr lvl="1"/>
            <a:r>
              <a:rPr lang="en-US" altLang="zh-CN" sz="1000" dirty="0">
                <a:solidFill>
                  <a:srgbClr val="3F7F5F"/>
                </a:solidFill>
                <a:latin typeface="Consolas"/>
              </a:rPr>
              <a:t>// </a:t>
            </a:r>
            <a:r>
              <a:rPr lang="en-US" altLang="zh-CN" sz="1000" b="1" dirty="0">
                <a:solidFill>
                  <a:srgbClr val="7F9FBF"/>
                </a:solidFill>
                <a:latin typeface="Consolas"/>
              </a:rPr>
              <a:t>TODO</a:t>
            </a:r>
            <a:r>
              <a:rPr lang="en-US" altLang="zh-CN" sz="1000" b="1" dirty="0">
                <a:solidFill>
                  <a:srgbClr val="3F7F5F"/>
                </a:solidFill>
                <a:latin typeface="Consolas"/>
              </a:rPr>
              <a:t> Auto-generated method stub</a:t>
            </a:r>
          </a:p>
          <a:p>
            <a:pPr lvl="1"/>
            <a:r>
              <a:rPr lang="en-US" altLang="zh-CN" sz="1000" dirty="0">
                <a:solidFill>
                  <a:srgbClr val="000000"/>
                </a:solidFill>
                <a:latin typeface="Consolas"/>
              </a:rPr>
              <a:t>List&lt;String&gt; </a:t>
            </a:r>
            <a:r>
              <a:rPr lang="en-US" altLang="zh-CN" sz="1000" dirty="0">
                <a:solidFill>
                  <a:srgbClr val="6A3E3E"/>
                </a:solidFill>
                <a:latin typeface="Consolas"/>
              </a:rPr>
              <a:t>fruit</a:t>
            </a:r>
            <a:r>
              <a:rPr lang="en-US" altLang="zh-CN" sz="1000" dirty="0">
                <a:solidFill>
                  <a:srgbClr val="000000"/>
                </a:solidFill>
                <a:latin typeface="Consolas"/>
              </a:rPr>
              <a:t> = </a:t>
            </a:r>
            <a:r>
              <a:rPr lang="en-US" altLang="zh-CN" sz="1000" b="1" dirty="0">
                <a:solidFill>
                  <a:srgbClr val="7F0055"/>
                </a:solidFill>
                <a:latin typeface="Consolas"/>
              </a:rPr>
              <a:t>new</a:t>
            </a:r>
            <a:r>
              <a:rPr lang="en-US" altLang="zh-CN" sz="1000" b="1" dirty="0">
                <a:solidFill>
                  <a:srgbClr val="000000"/>
                </a:solidFill>
                <a:latin typeface="Consolas"/>
              </a:rPr>
              <a:t> </a:t>
            </a:r>
            <a:r>
              <a:rPr lang="en-US" altLang="zh-CN" sz="1000" b="1" dirty="0" err="1">
                <a:solidFill>
                  <a:srgbClr val="000000"/>
                </a:solidFill>
                <a:latin typeface="Consolas"/>
              </a:rPr>
              <a:t>ArrayList</a:t>
            </a:r>
            <a:r>
              <a:rPr lang="en-US" altLang="zh-CN" sz="1000" b="1" dirty="0">
                <a:solidFill>
                  <a:srgbClr val="000000"/>
                </a:solidFill>
                <a:latin typeface="Consolas"/>
              </a:rPr>
              <a:t>&lt;&gt;();</a:t>
            </a:r>
          </a:p>
          <a:p>
            <a:pPr lvl="1"/>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"List</a:t>
            </a:r>
            <a:r>
              <a:rPr lang="zh-CN" altLang="en-US" sz="1000" b="1" i="1" dirty="0">
                <a:solidFill>
                  <a:srgbClr val="2A00FF"/>
                </a:solidFill>
                <a:latin typeface="Consolas"/>
              </a:rPr>
              <a:t>集合当前长度为：</a:t>
            </a:r>
            <a:r>
              <a:rPr lang="en-US" altLang="zh-CN" sz="1000" b="1" i="1" dirty="0">
                <a:solidFill>
                  <a:srgbClr val="2A00FF"/>
                </a:solidFill>
                <a:latin typeface="Consolas"/>
              </a:rPr>
              <a:t>"</a:t>
            </a:r>
            <a:r>
              <a:rPr lang="zh-CN" altLang="en-US" sz="1000" b="1" i="1" dirty="0">
                <a:solidFill>
                  <a:srgbClr val="000000"/>
                </a:solidFill>
                <a:latin typeface="Consolas"/>
              </a:rPr>
              <a:t> </a:t>
            </a:r>
            <a:r>
              <a:rPr lang="en-US" altLang="zh-CN" sz="1000" b="1" i="1" dirty="0">
                <a:solidFill>
                  <a:srgbClr val="000000"/>
                </a:solidFill>
                <a:latin typeface="Consolas"/>
              </a:rPr>
              <a:t>+ </a:t>
            </a:r>
            <a:r>
              <a:rPr lang="en-US" altLang="zh-CN" sz="1000" b="1" i="1" dirty="0" err="1">
                <a:solidFill>
                  <a:srgbClr val="6A3E3E"/>
                </a:solidFill>
                <a:latin typeface="Consolas"/>
              </a:rPr>
              <a:t>fruit</a:t>
            </a:r>
            <a:r>
              <a:rPr lang="en-US" altLang="zh-CN" sz="1000" b="1" i="1" dirty="0" err="1">
                <a:solidFill>
                  <a:srgbClr val="000000"/>
                </a:solidFill>
                <a:latin typeface="Consolas"/>
              </a:rPr>
              <a:t>.size</a:t>
            </a:r>
            <a:r>
              <a:rPr lang="en-US" altLang="zh-CN" sz="1000" b="1" i="1" dirty="0">
                <a:solidFill>
                  <a:srgbClr val="000000"/>
                </a:solidFill>
                <a:latin typeface="Consolas"/>
              </a:rPr>
              <a:t>() + </a:t>
            </a:r>
            <a:r>
              <a:rPr lang="en-US" altLang="zh-CN" sz="1000" b="1" i="1" dirty="0">
                <a:solidFill>
                  <a:srgbClr val="2A00FF"/>
                </a:solidFill>
                <a:latin typeface="Consolas"/>
              </a:rPr>
              <a:t>"</a:t>
            </a:r>
            <a:r>
              <a:rPr lang="zh-CN" altLang="en-US" sz="1000" b="1" i="1" dirty="0">
                <a:solidFill>
                  <a:srgbClr val="2A00FF"/>
                </a:solidFill>
                <a:latin typeface="Consolas"/>
              </a:rPr>
              <a:t>，是否为空：</a:t>
            </a:r>
            <a:r>
              <a:rPr lang="en-US" altLang="zh-CN" sz="1000" b="1" i="1" dirty="0">
                <a:solidFill>
                  <a:srgbClr val="2A00FF"/>
                </a:solidFill>
                <a:latin typeface="Consolas"/>
              </a:rPr>
              <a:t>"</a:t>
            </a:r>
            <a:r>
              <a:rPr lang="zh-CN" altLang="en-US" sz="1000" b="1" i="1" dirty="0">
                <a:solidFill>
                  <a:srgbClr val="000000"/>
                </a:solidFill>
                <a:latin typeface="Consolas"/>
              </a:rPr>
              <a:t> </a:t>
            </a:r>
            <a:r>
              <a:rPr lang="en-US" altLang="zh-CN" sz="1000" b="1" i="1" dirty="0">
                <a:solidFill>
                  <a:srgbClr val="000000"/>
                </a:solidFill>
                <a:latin typeface="Consolas"/>
              </a:rPr>
              <a:t>+ </a:t>
            </a:r>
            <a:r>
              <a:rPr lang="en-US" altLang="zh-CN" sz="1000" b="1" i="1" dirty="0" err="1">
                <a:solidFill>
                  <a:srgbClr val="6A3E3E"/>
                </a:solidFill>
                <a:latin typeface="Consolas"/>
              </a:rPr>
              <a:t>fruit</a:t>
            </a:r>
            <a:r>
              <a:rPr lang="en-US" altLang="zh-CN" sz="1000" b="1" i="1" dirty="0" err="1">
                <a:solidFill>
                  <a:srgbClr val="000000"/>
                </a:solidFill>
                <a:latin typeface="Consolas"/>
              </a:rPr>
              <a:t>.isEmpty</a:t>
            </a:r>
            <a:r>
              <a:rPr lang="en-US" altLang="zh-CN" sz="1000" b="1" i="1" dirty="0">
                <a:solidFill>
                  <a:srgbClr val="000000"/>
                </a:solidFill>
                <a:latin typeface="Consolas"/>
              </a:rPr>
              <a:t>());</a:t>
            </a:r>
          </a:p>
          <a:p>
            <a:pPr lvl="1"/>
            <a:r>
              <a:rPr lang="en-US" altLang="zh-CN" sz="1000" dirty="0" err="1">
                <a:solidFill>
                  <a:srgbClr val="6A3E3E"/>
                </a:solidFill>
                <a:latin typeface="Consolas"/>
              </a:rPr>
              <a:t>fruit</a:t>
            </a:r>
            <a:r>
              <a:rPr lang="en-US" altLang="zh-CN" sz="1000" dirty="0" err="1">
                <a:solidFill>
                  <a:srgbClr val="000000"/>
                </a:solidFill>
                <a:latin typeface="Consolas"/>
              </a:rPr>
              <a:t>.add</a:t>
            </a:r>
            <a:r>
              <a:rPr lang="en-US" altLang="zh-CN" sz="1000" dirty="0">
                <a:solidFill>
                  <a:srgbClr val="000000"/>
                </a:solidFill>
                <a:latin typeface="Consolas"/>
              </a:rPr>
              <a:t>(</a:t>
            </a:r>
            <a:r>
              <a:rPr lang="en-US" altLang="zh-CN" sz="1000" dirty="0">
                <a:solidFill>
                  <a:srgbClr val="2A00FF"/>
                </a:solidFill>
                <a:latin typeface="Consolas"/>
              </a:rPr>
              <a:t>"Lemon"</a:t>
            </a:r>
            <a:r>
              <a:rPr lang="en-US" altLang="zh-CN" sz="1000" dirty="0">
                <a:solidFill>
                  <a:srgbClr val="000000"/>
                </a:solidFill>
                <a:latin typeface="Consolas"/>
              </a:rPr>
              <a:t>);</a:t>
            </a:r>
          </a:p>
          <a:p>
            <a:pPr lvl="1"/>
            <a:r>
              <a:rPr lang="en-US" altLang="zh-CN" sz="1000" dirty="0" err="1">
                <a:solidFill>
                  <a:srgbClr val="6A3E3E"/>
                </a:solidFill>
                <a:latin typeface="Consolas"/>
              </a:rPr>
              <a:t>fruit</a:t>
            </a:r>
            <a:r>
              <a:rPr lang="en-US" altLang="zh-CN" sz="1000" dirty="0" err="1">
                <a:solidFill>
                  <a:srgbClr val="000000"/>
                </a:solidFill>
                <a:latin typeface="Consolas"/>
              </a:rPr>
              <a:t>.add</a:t>
            </a:r>
            <a:r>
              <a:rPr lang="en-US" altLang="zh-CN" sz="1000" dirty="0">
                <a:solidFill>
                  <a:srgbClr val="000000"/>
                </a:solidFill>
                <a:latin typeface="Consolas"/>
              </a:rPr>
              <a:t>(</a:t>
            </a:r>
            <a:r>
              <a:rPr lang="en-US" altLang="zh-CN" sz="1000" dirty="0">
                <a:solidFill>
                  <a:srgbClr val="2A00FF"/>
                </a:solidFill>
                <a:latin typeface="Consolas"/>
              </a:rPr>
              <a:t>"Blueberry"</a:t>
            </a:r>
            <a:r>
              <a:rPr lang="en-US" altLang="zh-CN" sz="1000" dirty="0">
                <a:solidFill>
                  <a:srgbClr val="000000"/>
                </a:solidFill>
                <a:latin typeface="Consolas"/>
              </a:rPr>
              <a:t>);</a:t>
            </a:r>
          </a:p>
          <a:p>
            <a:pPr lvl="1"/>
            <a:r>
              <a:rPr lang="en-US" altLang="zh-CN" sz="1000" dirty="0" err="1">
                <a:solidFill>
                  <a:srgbClr val="6A3E3E"/>
                </a:solidFill>
                <a:latin typeface="Consolas"/>
              </a:rPr>
              <a:t>fruit</a:t>
            </a:r>
            <a:r>
              <a:rPr lang="en-US" altLang="zh-CN" sz="1000" dirty="0" err="1">
                <a:solidFill>
                  <a:srgbClr val="000000"/>
                </a:solidFill>
                <a:latin typeface="Consolas"/>
              </a:rPr>
              <a:t>.add</a:t>
            </a:r>
            <a:r>
              <a:rPr lang="en-US" altLang="zh-CN" sz="1000" dirty="0">
                <a:solidFill>
                  <a:srgbClr val="000000"/>
                </a:solidFill>
                <a:latin typeface="Consolas"/>
              </a:rPr>
              <a:t>(</a:t>
            </a:r>
            <a:r>
              <a:rPr lang="en-US" altLang="zh-CN" sz="1000" dirty="0">
                <a:solidFill>
                  <a:srgbClr val="2A00FF"/>
                </a:solidFill>
                <a:latin typeface="Consolas"/>
              </a:rPr>
              <a:t>"Apple"</a:t>
            </a:r>
            <a:r>
              <a:rPr lang="en-US" altLang="zh-CN" sz="1000" dirty="0">
                <a:solidFill>
                  <a:srgbClr val="000000"/>
                </a:solidFill>
                <a:latin typeface="Consolas"/>
              </a:rPr>
              <a:t>);</a:t>
            </a:r>
          </a:p>
          <a:p>
            <a:pPr lvl="1"/>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"List</a:t>
            </a:r>
            <a:r>
              <a:rPr lang="zh-CN" altLang="en-US" sz="1000" b="1" i="1" dirty="0">
                <a:solidFill>
                  <a:srgbClr val="2A00FF"/>
                </a:solidFill>
                <a:latin typeface="Consolas"/>
              </a:rPr>
              <a:t>集合当前长度为：</a:t>
            </a:r>
            <a:r>
              <a:rPr lang="en-US" altLang="zh-CN" sz="1000" b="1" i="1" dirty="0">
                <a:solidFill>
                  <a:srgbClr val="2A00FF"/>
                </a:solidFill>
                <a:latin typeface="Consolas"/>
              </a:rPr>
              <a:t>"</a:t>
            </a:r>
            <a:r>
              <a:rPr lang="zh-CN" altLang="en-US" sz="1000" b="1" i="1" dirty="0">
                <a:solidFill>
                  <a:srgbClr val="000000"/>
                </a:solidFill>
                <a:latin typeface="Consolas"/>
              </a:rPr>
              <a:t> </a:t>
            </a:r>
            <a:r>
              <a:rPr lang="en-US" altLang="zh-CN" sz="1000" b="1" i="1" dirty="0">
                <a:solidFill>
                  <a:srgbClr val="000000"/>
                </a:solidFill>
                <a:latin typeface="Consolas"/>
              </a:rPr>
              <a:t>+ </a:t>
            </a:r>
            <a:r>
              <a:rPr lang="en-US" altLang="zh-CN" sz="1000" b="1" i="1" dirty="0" err="1">
                <a:solidFill>
                  <a:srgbClr val="6A3E3E"/>
                </a:solidFill>
                <a:latin typeface="Consolas"/>
              </a:rPr>
              <a:t>fruit</a:t>
            </a:r>
            <a:r>
              <a:rPr lang="en-US" altLang="zh-CN" sz="1000" b="1" i="1" dirty="0" err="1">
                <a:solidFill>
                  <a:srgbClr val="000000"/>
                </a:solidFill>
                <a:latin typeface="Consolas"/>
              </a:rPr>
              <a:t>.size</a:t>
            </a:r>
            <a:r>
              <a:rPr lang="en-US" altLang="zh-CN" sz="1000" b="1" i="1" dirty="0">
                <a:solidFill>
                  <a:srgbClr val="000000"/>
                </a:solidFill>
                <a:latin typeface="Consolas"/>
              </a:rPr>
              <a:t>() + </a:t>
            </a:r>
            <a:r>
              <a:rPr lang="en-US" altLang="zh-CN" sz="1000" b="1" i="1" dirty="0">
                <a:solidFill>
                  <a:srgbClr val="2A00FF"/>
                </a:solidFill>
                <a:latin typeface="Consolas"/>
              </a:rPr>
              <a:t>"</a:t>
            </a:r>
            <a:r>
              <a:rPr lang="zh-CN" altLang="en-US" sz="1000" b="1" i="1" dirty="0">
                <a:solidFill>
                  <a:srgbClr val="2A00FF"/>
                </a:solidFill>
                <a:latin typeface="Consolas"/>
              </a:rPr>
              <a:t>，是否为空：</a:t>
            </a:r>
            <a:r>
              <a:rPr lang="en-US" altLang="zh-CN" sz="1000" b="1" i="1" dirty="0">
                <a:solidFill>
                  <a:srgbClr val="2A00FF"/>
                </a:solidFill>
                <a:latin typeface="Consolas"/>
              </a:rPr>
              <a:t>"</a:t>
            </a:r>
            <a:r>
              <a:rPr lang="zh-CN" altLang="en-US" sz="1000" b="1" i="1" dirty="0">
                <a:solidFill>
                  <a:srgbClr val="000000"/>
                </a:solidFill>
                <a:latin typeface="Consolas"/>
              </a:rPr>
              <a:t> </a:t>
            </a:r>
            <a:r>
              <a:rPr lang="en-US" altLang="zh-CN" sz="1000" b="1" i="1" dirty="0">
                <a:solidFill>
                  <a:srgbClr val="000000"/>
                </a:solidFill>
                <a:latin typeface="Consolas"/>
              </a:rPr>
              <a:t>+ </a:t>
            </a:r>
            <a:r>
              <a:rPr lang="en-US" altLang="zh-CN" sz="1000" b="1" i="1" dirty="0" err="1">
                <a:solidFill>
                  <a:srgbClr val="6A3E3E"/>
                </a:solidFill>
                <a:latin typeface="Consolas"/>
              </a:rPr>
              <a:t>fruit</a:t>
            </a:r>
            <a:r>
              <a:rPr lang="en-US" altLang="zh-CN" sz="1000" b="1" i="1" dirty="0" err="1">
                <a:solidFill>
                  <a:srgbClr val="000000"/>
                </a:solidFill>
                <a:latin typeface="Consolas"/>
              </a:rPr>
              <a:t>.isEmpty</a:t>
            </a:r>
            <a:r>
              <a:rPr lang="en-US" altLang="zh-CN" sz="1000" b="1" i="1" dirty="0">
                <a:solidFill>
                  <a:srgbClr val="000000"/>
                </a:solidFill>
                <a:latin typeface="Consolas"/>
              </a:rPr>
              <a:t>());</a:t>
            </a:r>
          </a:p>
          <a:p>
            <a:pPr lvl="1"/>
            <a:r>
              <a:rPr lang="en-US" altLang="zh-CN" sz="1000" dirty="0">
                <a:solidFill>
                  <a:srgbClr val="3F7F5F"/>
                </a:solidFill>
                <a:latin typeface="Consolas"/>
              </a:rPr>
              <a:t>// </a:t>
            </a:r>
            <a:r>
              <a:rPr lang="zh-CN" altLang="en-US" sz="1000" dirty="0">
                <a:solidFill>
                  <a:srgbClr val="3F7F5F"/>
                </a:solidFill>
                <a:latin typeface="Consolas"/>
              </a:rPr>
              <a:t>添加元素到指定位置</a:t>
            </a:r>
          </a:p>
          <a:p>
            <a:pPr lvl="1"/>
            <a:r>
              <a:rPr lang="en-US" altLang="zh-CN" sz="1000" dirty="0" err="1">
                <a:solidFill>
                  <a:srgbClr val="6A3E3E"/>
                </a:solidFill>
                <a:latin typeface="Consolas"/>
              </a:rPr>
              <a:t>fruit</a:t>
            </a:r>
            <a:r>
              <a:rPr lang="en-US" altLang="zh-CN" sz="1000" dirty="0" err="1">
                <a:solidFill>
                  <a:srgbClr val="000000"/>
                </a:solidFill>
                <a:latin typeface="Consolas"/>
              </a:rPr>
              <a:t>.add</a:t>
            </a:r>
            <a:r>
              <a:rPr lang="en-US" altLang="zh-CN" sz="1000" dirty="0">
                <a:solidFill>
                  <a:srgbClr val="000000"/>
                </a:solidFill>
                <a:latin typeface="Consolas"/>
              </a:rPr>
              <a:t>(1, </a:t>
            </a:r>
            <a:r>
              <a:rPr lang="en-US" altLang="zh-CN" sz="1000" dirty="0">
                <a:solidFill>
                  <a:srgbClr val="2A00FF"/>
                </a:solidFill>
                <a:latin typeface="Consolas"/>
              </a:rPr>
              <a:t>"Orange"</a:t>
            </a:r>
            <a:r>
              <a:rPr lang="en-US" altLang="zh-CN" sz="1000" dirty="0">
                <a:solidFill>
                  <a:srgbClr val="000000"/>
                </a:solidFill>
                <a:latin typeface="Consolas"/>
              </a:rPr>
              <a:t>);</a:t>
            </a:r>
          </a:p>
          <a:p>
            <a:pPr lvl="1"/>
            <a:r>
              <a:rPr lang="en-US" altLang="zh-CN" sz="1000" dirty="0">
                <a:solidFill>
                  <a:srgbClr val="3F7F5F"/>
                </a:solidFill>
                <a:latin typeface="Consolas"/>
              </a:rPr>
              <a:t>// </a:t>
            </a:r>
            <a:r>
              <a:rPr lang="zh-CN" altLang="en-US" sz="1000" dirty="0">
                <a:solidFill>
                  <a:srgbClr val="3F7F5F"/>
                </a:solidFill>
                <a:latin typeface="Consolas"/>
              </a:rPr>
              <a:t>获取指定索引位置元素</a:t>
            </a:r>
          </a:p>
          <a:p>
            <a:pPr lvl="1"/>
            <a:r>
              <a:rPr lang="en-US" altLang="zh-CN" sz="1000" dirty="0">
                <a:solidFill>
                  <a:srgbClr val="000000"/>
                </a:solidFill>
                <a:latin typeface="Consolas"/>
              </a:rPr>
              <a:t>String </a:t>
            </a:r>
            <a:r>
              <a:rPr lang="en-US" altLang="zh-CN" sz="1000" dirty="0" err="1">
                <a:solidFill>
                  <a:srgbClr val="6A3E3E"/>
                </a:solidFill>
                <a:latin typeface="Consolas"/>
              </a:rPr>
              <a:t>firstElement</a:t>
            </a:r>
            <a:r>
              <a:rPr lang="en-US" altLang="zh-CN" sz="1000" dirty="0">
                <a:solidFill>
                  <a:srgbClr val="000000"/>
                </a:solidFill>
                <a:latin typeface="Consolas"/>
              </a:rPr>
              <a:t> = </a:t>
            </a:r>
            <a:r>
              <a:rPr lang="en-US" altLang="zh-CN" sz="1000" dirty="0" err="1">
                <a:solidFill>
                  <a:srgbClr val="6A3E3E"/>
                </a:solidFill>
                <a:latin typeface="Consolas"/>
              </a:rPr>
              <a:t>fruit</a:t>
            </a:r>
            <a:r>
              <a:rPr lang="en-US" altLang="zh-CN" sz="1000" dirty="0" err="1">
                <a:solidFill>
                  <a:srgbClr val="000000"/>
                </a:solidFill>
                <a:latin typeface="Consolas"/>
              </a:rPr>
              <a:t>.get</a:t>
            </a:r>
            <a:r>
              <a:rPr lang="en-US" altLang="zh-CN" sz="1000" dirty="0">
                <a:solidFill>
                  <a:srgbClr val="000000"/>
                </a:solidFill>
                <a:latin typeface="Consolas"/>
              </a:rPr>
              <a:t>(0);</a:t>
            </a:r>
          </a:p>
          <a:p>
            <a:pPr lvl="1"/>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a:t>
            </a:r>
            <a:r>
              <a:rPr lang="zh-CN" altLang="en-US" sz="1000" b="1" i="1" dirty="0">
                <a:solidFill>
                  <a:srgbClr val="2A00FF"/>
                </a:solidFill>
                <a:latin typeface="Consolas"/>
              </a:rPr>
              <a:t>第一个元素</a:t>
            </a:r>
            <a:r>
              <a:rPr lang="en-US" altLang="zh-CN" sz="1000" b="1" i="1" dirty="0">
                <a:solidFill>
                  <a:srgbClr val="2A00FF"/>
                </a:solidFill>
                <a:latin typeface="Consolas"/>
              </a:rPr>
              <a:t>: "</a:t>
            </a:r>
            <a:r>
              <a:rPr lang="zh-CN" altLang="en-US" sz="1000" b="1" i="1" dirty="0">
                <a:solidFill>
                  <a:srgbClr val="000000"/>
                </a:solidFill>
                <a:latin typeface="Consolas"/>
              </a:rPr>
              <a:t> </a:t>
            </a:r>
            <a:r>
              <a:rPr lang="en-US" altLang="zh-CN" sz="1000" b="1" i="1" dirty="0">
                <a:solidFill>
                  <a:srgbClr val="000000"/>
                </a:solidFill>
                <a:latin typeface="Consolas"/>
              </a:rPr>
              <a:t>+ </a:t>
            </a:r>
            <a:r>
              <a:rPr lang="en-US" altLang="zh-CN" sz="1000" b="1" i="1" dirty="0" err="1">
                <a:solidFill>
                  <a:srgbClr val="6A3E3E"/>
                </a:solidFill>
                <a:latin typeface="Consolas"/>
              </a:rPr>
              <a:t>firstElement</a:t>
            </a:r>
            <a:r>
              <a:rPr lang="en-US" altLang="zh-CN" sz="1000" b="1" i="1" dirty="0">
                <a:solidFill>
                  <a:srgbClr val="000000"/>
                </a:solidFill>
                <a:latin typeface="Consolas"/>
              </a:rPr>
              <a:t>);</a:t>
            </a:r>
          </a:p>
          <a:p>
            <a:pPr lvl="1"/>
            <a:r>
              <a:rPr lang="en-US" altLang="zh-CN" sz="1000" dirty="0">
                <a:solidFill>
                  <a:srgbClr val="3F7F5F"/>
                </a:solidFill>
                <a:latin typeface="Consolas"/>
              </a:rPr>
              <a:t>// </a:t>
            </a:r>
            <a:r>
              <a:rPr lang="zh-CN" altLang="en-US" sz="1000" dirty="0">
                <a:solidFill>
                  <a:srgbClr val="3F7F5F"/>
                </a:solidFill>
                <a:latin typeface="Consolas"/>
              </a:rPr>
              <a:t>设置指定索引位置</a:t>
            </a:r>
            <a:r>
              <a:rPr lang="zh-CN" altLang="en-US" sz="1000" dirty="0" smtClean="0">
                <a:solidFill>
                  <a:srgbClr val="3F7F5F"/>
                </a:solidFill>
                <a:latin typeface="Consolas"/>
              </a:rPr>
              <a:t>元素</a:t>
            </a:r>
            <a:endParaRPr lang="zh-CN" altLang="en-US" sz="1000" dirty="0">
              <a:solidFill>
                <a:srgbClr val="3F7F5F"/>
              </a:solidFill>
              <a:latin typeface="Consolas"/>
            </a:endParaRPr>
          </a:p>
          <a:p>
            <a:pPr lvl="1"/>
            <a:r>
              <a:rPr lang="en-US" altLang="zh-CN" sz="1000" dirty="0" err="1">
                <a:solidFill>
                  <a:srgbClr val="6A3E3E"/>
                </a:solidFill>
                <a:latin typeface="Consolas"/>
              </a:rPr>
              <a:t>fruit</a:t>
            </a:r>
            <a:r>
              <a:rPr lang="en-US" altLang="zh-CN" sz="1000" dirty="0" err="1">
                <a:solidFill>
                  <a:srgbClr val="000000"/>
                </a:solidFill>
                <a:latin typeface="Consolas"/>
              </a:rPr>
              <a:t>.set</a:t>
            </a:r>
            <a:r>
              <a:rPr lang="en-US" altLang="zh-CN" sz="1000" dirty="0">
                <a:solidFill>
                  <a:srgbClr val="000000"/>
                </a:solidFill>
                <a:latin typeface="Consolas"/>
              </a:rPr>
              <a:t>(1, </a:t>
            </a:r>
            <a:r>
              <a:rPr lang="en-US" altLang="zh-CN" sz="1000" dirty="0">
                <a:solidFill>
                  <a:srgbClr val="2A00FF"/>
                </a:solidFill>
                <a:latin typeface="Consolas"/>
              </a:rPr>
              <a:t>"Watermelon</a:t>
            </a:r>
            <a:r>
              <a:rPr lang="en-US" altLang="zh-CN" sz="1000" dirty="0" smtClean="0">
                <a:solidFill>
                  <a:srgbClr val="2A00FF"/>
                </a:solidFill>
                <a:latin typeface="Consolas"/>
              </a:rPr>
              <a:t>"</a:t>
            </a:r>
            <a:r>
              <a:rPr lang="en-US" altLang="zh-CN" sz="1000" dirty="0" smtClean="0">
                <a:solidFill>
                  <a:srgbClr val="000000"/>
                </a:solidFill>
                <a:latin typeface="Consolas"/>
              </a:rPr>
              <a:t>);</a:t>
            </a:r>
          </a:p>
          <a:p>
            <a:pPr lvl="1"/>
            <a:endParaRPr lang="en-US" altLang="zh-CN" sz="1000" dirty="0">
              <a:solidFill>
                <a:srgbClr val="000000"/>
              </a:solidFill>
              <a:latin typeface="Consolas"/>
            </a:endParaRPr>
          </a:p>
          <a:p>
            <a:pPr lvl="1"/>
            <a:endParaRPr lang="en-US" altLang="zh-CN" sz="1000" dirty="0" smtClean="0">
              <a:solidFill>
                <a:srgbClr val="000000"/>
              </a:solidFill>
              <a:latin typeface="Consolas"/>
            </a:endParaRPr>
          </a:p>
          <a:p>
            <a:pPr lvl="1"/>
            <a:endParaRPr lang="en-US" altLang="zh-CN" sz="1000" dirty="0">
              <a:solidFill>
                <a:srgbClr val="000000"/>
              </a:solidFill>
              <a:latin typeface="Consolas"/>
            </a:endParaRPr>
          </a:p>
          <a:p>
            <a:pPr lvl="1"/>
            <a:endParaRPr lang="en-US" altLang="zh-CN" sz="1000" dirty="0" smtClean="0">
              <a:solidFill>
                <a:srgbClr val="000000"/>
              </a:solidFill>
              <a:latin typeface="Consolas"/>
            </a:endParaRPr>
          </a:p>
          <a:p>
            <a:pPr lvl="1"/>
            <a:endParaRPr lang="en-US" altLang="zh-CN" sz="1000" dirty="0">
              <a:solidFill>
                <a:srgbClr val="000000"/>
              </a:solidFill>
              <a:latin typeface="Consolas"/>
            </a:endParaRPr>
          </a:p>
          <a:p>
            <a:pPr lvl="1"/>
            <a:endParaRPr lang="en-US" altLang="zh-CN" sz="1000" dirty="0" smtClean="0">
              <a:solidFill>
                <a:srgbClr val="000000"/>
              </a:solidFill>
              <a:latin typeface="Consolas"/>
            </a:endParaRPr>
          </a:p>
          <a:p>
            <a:pPr lvl="1"/>
            <a:endParaRPr lang="en-US" altLang="zh-CN" sz="1000" dirty="0">
              <a:solidFill>
                <a:srgbClr val="000000"/>
              </a:solidFill>
              <a:latin typeface="Consolas"/>
            </a:endParaRPr>
          </a:p>
          <a:p>
            <a:pPr lvl="1"/>
            <a:endParaRPr lang="en-US" altLang="zh-CN" sz="1000" dirty="0">
              <a:solidFill>
                <a:srgbClr val="000000"/>
              </a:solidFill>
              <a:latin typeface="Consolas"/>
            </a:endParaRPr>
          </a:p>
          <a:p>
            <a:pPr lvl="1"/>
            <a:r>
              <a:rPr lang="en-US" altLang="zh-CN" sz="1000" dirty="0">
                <a:solidFill>
                  <a:srgbClr val="3F7F5F"/>
                </a:solidFill>
                <a:latin typeface="Consolas"/>
              </a:rPr>
              <a:t>// </a:t>
            </a:r>
            <a:r>
              <a:rPr lang="zh-CN" altLang="en-US" sz="1000" dirty="0">
                <a:solidFill>
                  <a:srgbClr val="3F7F5F"/>
                </a:solidFill>
                <a:latin typeface="Consolas"/>
              </a:rPr>
              <a:t>删除指定索引位置元素</a:t>
            </a:r>
          </a:p>
          <a:p>
            <a:pPr lvl="1"/>
            <a:r>
              <a:rPr lang="en-US" altLang="zh-CN" sz="1000" dirty="0" err="1">
                <a:solidFill>
                  <a:srgbClr val="6A3E3E"/>
                </a:solidFill>
                <a:latin typeface="Consolas"/>
              </a:rPr>
              <a:t>fruit</a:t>
            </a:r>
            <a:r>
              <a:rPr lang="en-US" altLang="zh-CN" sz="1000" dirty="0" err="1">
                <a:solidFill>
                  <a:srgbClr val="000000"/>
                </a:solidFill>
                <a:latin typeface="Consolas"/>
              </a:rPr>
              <a:t>.remove</a:t>
            </a:r>
            <a:r>
              <a:rPr lang="en-US" altLang="zh-CN" sz="1000" dirty="0">
                <a:solidFill>
                  <a:srgbClr val="000000"/>
                </a:solidFill>
                <a:latin typeface="Consolas"/>
              </a:rPr>
              <a:t>(2);</a:t>
            </a:r>
          </a:p>
          <a:p>
            <a:pPr lvl="1"/>
            <a:r>
              <a:rPr lang="en-US" altLang="zh-CN" sz="1000" dirty="0">
                <a:solidFill>
                  <a:srgbClr val="3F7F5F"/>
                </a:solidFill>
                <a:latin typeface="Consolas"/>
              </a:rPr>
              <a:t>// </a:t>
            </a:r>
            <a:r>
              <a:rPr lang="zh-CN" altLang="en-US" sz="1000" dirty="0">
                <a:solidFill>
                  <a:srgbClr val="3F7F5F"/>
                </a:solidFill>
                <a:latin typeface="Consolas"/>
              </a:rPr>
              <a:t>增强</a:t>
            </a:r>
            <a:r>
              <a:rPr lang="en-US" altLang="zh-CN" sz="1000" dirty="0">
                <a:solidFill>
                  <a:srgbClr val="3F7F5F"/>
                </a:solidFill>
                <a:latin typeface="Consolas"/>
              </a:rPr>
              <a:t>for</a:t>
            </a:r>
            <a:r>
              <a:rPr lang="zh-CN" altLang="en-US" sz="1000" dirty="0">
                <a:solidFill>
                  <a:srgbClr val="3F7F5F"/>
                </a:solidFill>
                <a:latin typeface="Consolas"/>
              </a:rPr>
              <a:t>循环遍历集合</a:t>
            </a:r>
          </a:p>
          <a:p>
            <a:pPr lvl="1"/>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a:t>
            </a:r>
            <a:r>
              <a:rPr lang="en-US" altLang="zh-CN" sz="1000" b="1" i="1" dirty="0">
                <a:solidFill>
                  <a:srgbClr val="000000"/>
                </a:solidFill>
                <a:latin typeface="Consolas"/>
              </a:rPr>
              <a:t>(</a:t>
            </a:r>
            <a:r>
              <a:rPr lang="en-US" altLang="zh-CN" sz="1000" b="1" i="1" dirty="0">
                <a:solidFill>
                  <a:srgbClr val="2A00FF"/>
                </a:solidFill>
                <a:latin typeface="Consolas"/>
              </a:rPr>
              <a:t>"</a:t>
            </a:r>
            <a:r>
              <a:rPr lang="zh-CN" altLang="en-US" sz="1000" b="1" i="1" dirty="0">
                <a:solidFill>
                  <a:srgbClr val="2A00FF"/>
                </a:solidFill>
                <a:latin typeface="Consolas"/>
              </a:rPr>
              <a:t>集合中全部元素</a:t>
            </a:r>
            <a:r>
              <a:rPr lang="en-US" altLang="zh-CN" sz="1000" b="1" i="1" dirty="0">
                <a:solidFill>
                  <a:srgbClr val="2A00FF"/>
                </a:solidFill>
                <a:latin typeface="Consolas"/>
              </a:rPr>
              <a:t>: "</a:t>
            </a:r>
            <a:r>
              <a:rPr lang="en-US" altLang="zh-CN" sz="1000" b="1" i="1" dirty="0">
                <a:solidFill>
                  <a:srgbClr val="000000"/>
                </a:solidFill>
                <a:latin typeface="Consolas"/>
              </a:rPr>
              <a:t>);</a:t>
            </a:r>
          </a:p>
          <a:p>
            <a:pPr lvl="1"/>
            <a:r>
              <a:rPr lang="en-US" altLang="zh-CN" sz="1000" b="1" dirty="0">
                <a:solidFill>
                  <a:srgbClr val="7F0055"/>
                </a:solidFill>
                <a:latin typeface="Consolas"/>
              </a:rPr>
              <a:t>for</a:t>
            </a:r>
            <a:r>
              <a:rPr lang="en-US" altLang="zh-CN" sz="1000" b="1" dirty="0">
                <a:solidFill>
                  <a:srgbClr val="000000"/>
                </a:solidFill>
                <a:latin typeface="Consolas"/>
              </a:rPr>
              <a:t> (String </a:t>
            </a:r>
            <a:r>
              <a:rPr lang="en-US" altLang="zh-CN" sz="1000" b="1" dirty="0">
                <a:solidFill>
                  <a:srgbClr val="6A3E3E"/>
                </a:solidFill>
                <a:latin typeface="Consolas"/>
              </a:rPr>
              <a:t>f</a:t>
            </a:r>
            <a:r>
              <a:rPr lang="en-US" altLang="zh-CN" sz="1000" b="1" dirty="0">
                <a:solidFill>
                  <a:srgbClr val="000000"/>
                </a:solidFill>
                <a:latin typeface="Consolas"/>
              </a:rPr>
              <a:t> : </a:t>
            </a:r>
            <a:r>
              <a:rPr lang="en-US" altLang="zh-CN" sz="1000" b="1" dirty="0">
                <a:solidFill>
                  <a:srgbClr val="6A3E3E"/>
                </a:solidFill>
                <a:latin typeface="Consolas"/>
              </a:rPr>
              <a:t>fruit</a:t>
            </a:r>
            <a:r>
              <a:rPr lang="en-US" altLang="zh-CN" sz="1000" b="1" dirty="0">
                <a:solidFill>
                  <a:srgbClr val="000000"/>
                </a:solidFill>
                <a:latin typeface="Consolas"/>
              </a:rPr>
              <a:t>) {</a:t>
            </a:r>
          </a:p>
          <a:p>
            <a:pPr lvl="2"/>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a:t>
            </a:r>
            <a:r>
              <a:rPr lang="en-US" altLang="zh-CN" sz="1000" b="1" i="1" dirty="0">
                <a:solidFill>
                  <a:srgbClr val="000000"/>
                </a:solidFill>
                <a:latin typeface="Consolas"/>
              </a:rPr>
              <a:t>(</a:t>
            </a:r>
            <a:r>
              <a:rPr lang="en-US" altLang="zh-CN" sz="1000" b="1" i="1" dirty="0">
                <a:solidFill>
                  <a:srgbClr val="6A3E3E"/>
                </a:solidFill>
                <a:latin typeface="Consolas"/>
              </a:rPr>
              <a:t>f</a:t>
            </a:r>
            <a:r>
              <a:rPr lang="en-US" altLang="zh-CN" sz="1000" b="1" i="1" dirty="0">
                <a:solidFill>
                  <a:srgbClr val="000000"/>
                </a:solidFill>
                <a:latin typeface="Consolas"/>
              </a:rPr>
              <a:t>+</a:t>
            </a:r>
            <a:r>
              <a:rPr lang="en-US" altLang="zh-CN" sz="1000" b="1" i="1" dirty="0">
                <a:solidFill>
                  <a:srgbClr val="2A00FF"/>
                </a:solidFill>
                <a:latin typeface="Consolas"/>
              </a:rPr>
              <a:t>" "</a:t>
            </a:r>
            <a:r>
              <a:rPr lang="en-US" altLang="zh-CN" sz="1000" b="1" i="1" dirty="0">
                <a:solidFill>
                  <a:srgbClr val="000000"/>
                </a:solidFill>
                <a:latin typeface="Consolas"/>
              </a:rPr>
              <a:t>);</a:t>
            </a:r>
          </a:p>
          <a:p>
            <a:pPr lvl="1"/>
            <a:r>
              <a:rPr lang="en-US" altLang="zh-CN" sz="1000" dirty="0">
                <a:solidFill>
                  <a:srgbClr val="000000"/>
                </a:solidFill>
                <a:latin typeface="Consolas"/>
              </a:rPr>
              <a:t>}</a:t>
            </a:r>
          </a:p>
          <a:p>
            <a:pPr lvl="1"/>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.println</a:t>
            </a:r>
            <a:r>
              <a:rPr lang="en-US" altLang="zh-CN" sz="1000" b="1" i="1" dirty="0">
                <a:solidFill>
                  <a:srgbClr val="000000"/>
                </a:solidFill>
                <a:latin typeface="Consolas"/>
              </a:rPr>
              <a:t>();</a:t>
            </a:r>
          </a:p>
          <a:p>
            <a:pPr lvl="1"/>
            <a:r>
              <a:rPr lang="en-US" altLang="zh-CN" sz="1000" dirty="0">
                <a:solidFill>
                  <a:srgbClr val="3F7F5F"/>
                </a:solidFill>
                <a:latin typeface="Consolas"/>
              </a:rPr>
              <a:t>// </a:t>
            </a:r>
            <a:r>
              <a:rPr lang="zh-CN" altLang="en-US" sz="1000" dirty="0">
                <a:solidFill>
                  <a:srgbClr val="3F7F5F"/>
                </a:solidFill>
                <a:latin typeface="Consolas"/>
              </a:rPr>
              <a:t>查找元素的索引</a:t>
            </a:r>
          </a:p>
          <a:p>
            <a:pPr lvl="1"/>
            <a:r>
              <a:rPr lang="en-US" altLang="zh-CN" sz="1000" b="1" dirty="0" err="1">
                <a:solidFill>
                  <a:srgbClr val="7F0055"/>
                </a:solidFill>
                <a:latin typeface="Consolas"/>
              </a:rPr>
              <a:t>int</a:t>
            </a:r>
            <a:r>
              <a:rPr lang="en-US" altLang="zh-CN" sz="1000" b="1" dirty="0">
                <a:solidFill>
                  <a:srgbClr val="000000"/>
                </a:solidFill>
                <a:latin typeface="Consolas"/>
              </a:rPr>
              <a:t> </a:t>
            </a:r>
            <a:r>
              <a:rPr lang="en-US" altLang="zh-CN" sz="1000" b="1" dirty="0">
                <a:solidFill>
                  <a:srgbClr val="6A3E3E"/>
                </a:solidFill>
                <a:latin typeface="Consolas"/>
              </a:rPr>
              <a:t>index</a:t>
            </a:r>
            <a:r>
              <a:rPr lang="en-US" altLang="zh-CN" sz="1000" b="1" dirty="0">
                <a:solidFill>
                  <a:srgbClr val="000000"/>
                </a:solidFill>
                <a:latin typeface="Consolas"/>
              </a:rPr>
              <a:t> = </a:t>
            </a:r>
            <a:r>
              <a:rPr lang="en-US" altLang="zh-CN" sz="1000" b="1" dirty="0" err="1">
                <a:solidFill>
                  <a:srgbClr val="6A3E3E"/>
                </a:solidFill>
                <a:latin typeface="Consolas"/>
              </a:rPr>
              <a:t>fruit</a:t>
            </a:r>
            <a:r>
              <a:rPr lang="en-US" altLang="zh-CN" sz="1000" b="1" dirty="0" err="1">
                <a:solidFill>
                  <a:srgbClr val="000000"/>
                </a:solidFill>
                <a:latin typeface="Consolas"/>
              </a:rPr>
              <a:t>.indexOf</a:t>
            </a:r>
            <a:r>
              <a:rPr lang="en-US" altLang="zh-CN" sz="1000" b="1" dirty="0">
                <a:solidFill>
                  <a:srgbClr val="000000"/>
                </a:solidFill>
                <a:latin typeface="Consolas"/>
              </a:rPr>
              <a:t>(</a:t>
            </a:r>
            <a:r>
              <a:rPr lang="en-US" altLang="zh-CN" sz="1000" b="1" dirty="0">
                <a:solidFill>
                  <a:srgbClr val="2A00FF"/>
                </a:solidFill>
                <a:latin typeface="Consolas"/>
              </a:rPr>
              <a:t>"Lemon"</a:t>
            </a:r>
            <a:r>
              <a:rPr lang="en-US" altLang="zh-CN" sz="1000" b="1" dirty="0">
                <a:solidFill>
                  <a:srgbClr val="000000"/>
                </a:solidFill>
                <a:latin typeface="Consolas"/>
              </a:rPr>
              <a:t>);</a:t>
            </a:r>
          </a:p>
          <a:p>
            <a:pPr lvl="1"/>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"Lemon</a:t>
            </a:r>
            <a:r>
              <a:rPr lang="zh-CN" altLang="en-US" sz="1000" b="1" i="1" dirty="0">
                <a:solidFill>
                  <a:srgbClr val="2A00FF"/>
                </a:solidFill>
                <a:latin typeface="Consolas"/>
              </a:rPr>
              <a:t>的索引为</a:t>
            </a:r>
            <a:r>
              <a:rPr lang="en-US" altLang="zh-CN" sz="1000" b="1" i="1" dirty="0">
                <a:solidFill>
                  <a:srgbClr val="2A00FF"/>
                </a:solidFill>
                <a:latin typeface="Consolas"/>
              </a:rPr>
              <a:t>: "</a:t>
            </a:r>
            <a:r>
              <a:rPr lang="zh-CN" altLang="en-US" sz="1000" b="1" i="1" dirty="0">
                <a:solidFill>
                  <a:srgbClr val="000000"/>
                </a:solidFill>
                <a:latin typeface="Consolas"/>
              </a:rPr>
              <a:t> </a:t>
            </a:r>
            <a:r>
              <a:rPr lang="en-US" altLang="zh-CN" sz="1000" b="1" i="1" dirty="0">
                <a:solidFill>
                  <a:srgbClr val="000000"/>
                </a:solidFill>
                <a:latin typeface="Consolas"/>
              </a:rPr>
              <a:t>+ </a:t>
            </a:r>
            <a:r>
              <a:rPr lang="en-US" altLang="zh-CN" sz="1000" b="1" i="1" dirty="0">
                <a:solidFill>
                  <a:srgbClr val="6A3E3E"/>
                </a:solidFill>
                <a:latin typeface="Consolas"/>
              </a:rPr>
              <a:t>index</a:t>
            </a:r>
            <a:r>
              <a:rPr lang="en-US" altLang="zh-CN" sz="1000" b="1" i="1" dirty="0">
                <a:solidFill>
                  <a:srgbClr val="000000"/>
                </a:solidFill>
                <a:latin typeface="Consolas"/>
              </a:rPr>
              <a:t>);</a:t>
            </a:r>
          </a:p>
          <a:p>
            <a:pPr lvl="1"/>
            <a:r>
              <a:rPr lang="en-US" altLang="zh-CN" sz="1000" dirty="0">
                <a:solidFill>
                  <a:srgbClr val="3F7F5F"/>
                </a:solidFill>
                <a:latin typeface="Consolas"/>
              </a:rPr>
              <a:t>// </a:t>
            </a:r>
            <a:r>
              <a:rPr lang="zh-CN" altLang="en-US" sz="1000" dirty="0">
                <a:solidFill>
                  <a:srgbClr val="3F7F5F"/>
                </a:solidFill>
                <a:latin typeface="Consolas"/>
              </a:rPr>
              <a:t>检查元素是否存在</a:t>
            </a:r>
          </a:p>
          <a:p>
            <a:pPr lvl="1"/>
            <a:r>
              <a:rPr lang="en-US" altLang="zh-CN" sz="1000" b="1" dirty="0" err="1">
                <a:solidFill>
                  <a:srgbClr val="7F0055"/>
                </a:solidFill>
                <a:latin typeface="Consolas"/>
              </a:rPr>
              <a:t>boolean</a:t>
            </a:r>
            <a:r>
              <a:rPr lang="en-US" altLang="zh-CN" sz="1000" b="1" dirty="0">
                <a:solidFill>
                  <a:srgbClr val="000000"/>
                </a:solidFill>
                <a:latin typeface="Consolas"/>
              </a:rPr>
              <a:t> </a:t>
            </a:r>
            <a:r>
              <a:rPr lang="en-US" altLang="zh-CN" sz="1000" b="1" dirty="0" err="1">
                <a:solidFill>
                  <a:srgbClr val="6A3E3E"/>
                </a:solidFill>
                <a:latin typeface="Consolas"/>
              </a:rPr>
              <a:t>containsApple</a:t>
            </a:r>
            <a:r>
              <a:rPr lang="en-US" altLang="zh-CN" sz="1000" b="1" dirty="0">
                <a:solidFill>
                  <a:srgbClr val="000000"/>
                </a:solidFill>
                <a:latin typeface="Consolas"/>
              </a:rPr>
              <a:t> = </a:t>
            </a:r>
            <a:r>
              <a:rPr lang="en-US" altLang="zh-CN" sz="1000" b="1" dirty="0" err="1">
                <a:solidFill>
                  <a:srgbClr val="6A3E3E"/>
                </a:solidFill>
                <a:latin typeface="Consolas"/>
              </a:rPr>
              <a:t>fruit</a:t>
            </a:r>
            <a:r>
              <a:rPr lang="en-US" altLang="zh-CN" sz="1000" b="1" dirty="0" err="1">
                <a:solidFill>
                  <a:srgbClr val="000000"/>
                </a:solidFill>
                <a:latin typeface="Consolas"/>
              </a:rPr>
              <a:t>.contains</a:t>
            </a:r>
            <a:r>
              <a:rPr lang="en-US" altLang="zh-CN" sz="1000" b="1" dirty="0">
                <a:solidFill>
                  <a:srgbClr val="000000"/>
                </a:solidFill>
                <a:latin typeface="Consolas"/>
              </a:rPr>
              <a:t>(</a:t>
            </a:r>
            <a:r>
              <a:rPr lang="en-US" altLang="zh-CN" sz="1000" b="1" dirty="0">
                <a:solidFill>
                  <a:srgbClr val="2A00FF"/>
                </a:solidFill>
                <a:latin typeface="Consolas"/>
              </a:rPr>
              <a:t>"Apple"</a:t>
            </a:r>
            <a:r>
              <a:rPr lang="en-US" altLang="zh-CN" sz="1000" b="1" dirty="0">
                <a:solidFill>
                  <a:srgbClr val="000000"/>
                </a:solidFill>
                <a:latin typeface="Consolas"/>
              </a:rPr>
              <a:t>);</a:t>
            </a:r>
          </a:p>
          <a:p>
            <a:pPr lvl="1"/>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a:t>
            </a:r>
            <a:r>
              <a:rPr lang="zh-CN" altLang="en-US" sz="1000" b="1" i="1" dirty="0">
                <a:solidFill>
                  <a:srgbClr val="2A00FF"/>
                </a:solidFill>
                <a:latin typeface="Consolas"/>
              </a:rPr>
              <a:t>集合中是否包含</a:t>
            </a:r>
            <a:r>
              <a:rPr lang="en-US" altLang="zh-CN" sz="1000" b="1" i="1" dirty="0">
                <a:solidFill>
                  <a:srgbClr val="2A00FF"/>
                </a:solidFill>
                <a:latin typeface="Consolas"/>
              </a:rPr>
              <a:t>Apple</a:t>
            </a:r>
            <a:r>
              <a:rPr lang="zh-CN" altLang="en-US" sz="1000" b="1" i="1" dirty="0">
                <a:solidFill>
                  <a:srgbClr val="2A00FF"/>
                </a:solidFill>
                <a:latin typeface="Consolas"/>
              </a:rPr>
              <a:t>元素</a:t>
            </a:r>
            <a:r>
              <a:rPr lang="en-US" altLang="zh-CN" sz="1000" b="1" i="1" dirty="0">
                <a:solidFill>
                  <a:srgbClr val="2A00FF"/>
                </a:solidFill>
                <a:latin typeface="Consolas"/>
              </a:rPr>
              <a:t>: "</a:t>
            </a:r>
            <a:r>
              <a:rPr lang="zh-CN" altLang="en-US" sz="1000" b="1" i="1" dirty="0">
                <a:solidFill>
                  <a:srgbClr val="000000"/>
                </a:solidFill>
                <a:latin typeface="Consolas"/>
              </a:rPr>
              <a:t> </a:t>
            </a:r>
            <a:r>
              <a:rPr lang="en-US" altLang="zh-CN" sz="1000" b="1" i="1" dirty="0">
                <a:solidFill>
                  <a:srgbClr val="000000"/>
                </a:solidFill>
                <a:latin typeface="Consolas"/>
              </a:rPr>
              <a:t>+ </a:t>
            </a:r>
            <a:r>
              <a:rPr lang="en-US" altLang="zh-CN" sz="1000" b="1" i="1" dirty="0" err="1">
                <a:solidFill>
                  <a:srgbClr val="6A3E3E"/>
                </a:solidFill>
                <a:latin typeface="Consolas"/>
              </a:rPr>
              <a:t>containsApple</a:t>
            </a:r>
            <a:r>
              <a:rPr lang="en-US" altLang="zh-CN" sz="1000" b="1" i="1" dirty="0">
                <a:solidFill>
                  <a:srgbClr val="000000"/>
                </a:solidFill>
                <a:latin typeface="Consolas"/>
              </a:rPr>
              <a:t>);</a:t>
            </a:r>
          </a:p>
          <a:p>
            <a:r>
              <a:rPr lang="en-US" altLang="zh-CN" sz="1000" dirty="0">
                <a:solidFill>
                  <a:srgbClr val="000000"/>
                </a:solidFill>
                <a:latin typeface="Consolas"/>
              </a:rPr>
              <a:t>}</a:t>
            </a:r>
          </a:p>
          <a:p>
            <a:r>
              <a:rPr lang="en-US" altLang="zh-CN" sz="1000" dirty="0" smtClean="0">
                <a:solidFill>
                  <a:srgbClr val="000000"/>
                </a:solidFill>
                <a:latin typeface="Consolas"/>
              </a:rPr>
              <a:t>}</a:t>
            </a:r>
            <a:endParaRPr lang="en-US" altLang="zh-CN" sz="1000" dirty="0">
              <a:solidFill>
                <a:srgbClr val="000000"/>
              </a:solidFill>
              <a:latin typeface="Consolas"/>
            </a:endParaRPr>
          </a:p>
        </p:txBody>
      </p:sp>
      <p:pic>
        <p:nvPicPr>
          <p:cNvPr id="8" name="图片 7"/>
          <p:cNvPicPr>
            <a:picLocks noChangeAspect="1"/>
          </p:cNvPicPr>
          <p:nvPr/>
        </p:nvPicPr>
        <p:blipFill>
          <a:blip r:embed="rId2"/>
          <a:stretch>
            <a:fillRect/>
          </a:stretch>
        </p:blipFill>
        <p:spPr>
          <a:xfrm>
            <a:off x="5671016" y="3867894"/>
            <a:ext cx="2554466" cy="1158242"/>
          </a:xfrm>
          <a:prstGeom prst="rect">
            <a:avLst/>
          </a:prstGeom>
          <a:ln>
            <a:solidFill>
              <a:schemeClr val="tx1"/>
            </a:solidFill>
          </a:ln>
        </p:spPr>
      </p:pic>
    </p:spTree>
    <p:extLst>
      <p:ext uri="{BB962C8B-B14F-4D97-AF65-F5344CB8AC3E}">
        <p14:creationId xmlns:p14="http://schemas.microsoft.com/office/powerpoint/2010/main" val="4251104864"/>
      </p:ext>
    </p:extLst>
  </p:cSld>
  <p:clrMapOvr>
    <a:masterClrMapping/>
  </p:clrMapOvr>
  <p:transition advClick="0" advTm="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11.3 </a:t>
            </a:r>
            <a:r>
              <a:rPr lang="zh-CN" altLang="en-US" sz="2000" b="1" dirty="0">
                <a:solidFill>
                  <a:schemeClr val="bg1"/>
                </a:solidFill>
                <a:latin typeface="微软雅黑" panose="020B0503020204020204" pitchFamily="34" charset="-122"/>
                <a:ea typeface="微软雅黑" panose="020B0503020204020204" pitchFamily="34" charset="-122"/>
              </a:rPr>
              <a:t>集合</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970318"/>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Set</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接口</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Set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接口是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Collection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接口的一个子接口，它代表一个不包含重复元素的集合。</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Set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接口中的元素是唯一的，并且没有明确的顺序。</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Set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接口继承了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Collection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接口的方法，因此它提供了基本的集合操作方法。除此之外，</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Set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接口没有定义额外的方法，但它的一些实现类可能会提供特定的方法。</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Set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接口有</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HashSet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LinkedHashSet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以及</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TreeSet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等常用的几个实现类，它们有着各自的性能特征。</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err="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HashSet</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err="1"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HashSet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基于哈希表实现；元素的顺序是非确定性的，取决于哈希码的计算结果；它是最快的实现之一，适用于大多数情况。</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err="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LinkedHashSet</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err="1"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LinkedHashSet</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基于哈希表实现，同时使用链接列表来保持元素的插入顺序；保持了元素的插入顺序，适用于需要保持顺序的情况。</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err="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TreeSet</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err="1"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TreeSet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基于红黑树实现；它是自然排序的集合，按照元素的自然顺序或提供的比较器排序；适用于需要排序或有序集合的情况。。</a:t>
            </a:r>
            <a:endPar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525359650"/>
      </p:ext>
    </p:extLst>
  </p:cSld>
  <p:clrMapOvr>
    <a:masterClrMapping/>
  </p:clrMapOvr>
  <p:transition advClick="0" advTm="0">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11.3 </a:t>
            </a:r>
            <a:r>
              <a:rPr lang="zh-CN" altLang="en-US" sz="2000" b="1" dirty="0">
                <a:solidFill>
                  <a:schemeClr val="bg1"/>
                </a:solidFill>
                <a:latin typeface="微软雅黑" panose="020B0503020204020204" pitchFamily="34" charset="-122"/>
                <a:ea typeface="微软雅黑" panose="020B0503020204020204" pitchFamily="34" charset="-122"/>
              </a:rPr>
              <a:t>集合</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706347"/>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Set</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接口</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面通过案例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11-6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来说明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Set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接口的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种实现类的</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应用</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示例</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代码</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如下。</a:t>
            </a:r>
            <a:endPar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7" name="TextBox 6"/>
          <p:cNvSpPr txBox="1"/>
          <p:nvPr/>
        </p:nvSpPr>
        <p:spPr>
          <a:xfrm>
            <a:off x="460375" y="1366024"/>
            <a:ext cx="8288089" cy="5324535"/>
          </a:xfrm>
          <a:prstGeom prst="rect">
            <a:avLst/>
          </a:prstGeom>
          <a:noFill/>
        </p:spPr>
        <p:txBody>
          <a:bodyPr wrap="square" numCol="2" rtlCol="0">
            <a:spAutoFit/>
          </a:bodyPr>
          <a:lstStyle/>
          <a:p>
            <a:r>
              <a:rPr lang="en-US" altLang="zh-CN" sz="1000" b="1" dirty="0" smtClean="0">
                <a:solidFill>
                  <a:srgbClr val="7F0055"/>
                </a:solidFill>
                <a:latin typeface="Consolas"/>
              </a:rPr>
              <a:t>package</a:t>
            </a:r>
            <a:r>
              <a:rPr lang="en-US" altLang="zh-CN" sz="1000" b="1" dirty="0" smtClean="0">
                <a:solidFill>
                  <a:srgbClr val="000000"/>
                </a:solidFill>
                <a:latin typeface="Consolas"/>
              </a:rPr>
              <a:t> </a:t>
            </a:r>
            <a:r>
              <a:rPr lang="en-US" altLang="zh-CN" sz="1000" b="1" dirty="0">
                <a:solidFill>
                  <a:srgbClr val="000000"/>
                </a:solidFill>
                <a:latin typeface="Consolas"/>
              </a:rPr>
              <a:t>ch11;</a:t>
            </a:r>
          </a:p>
          <a:p>
            <a:r>
              <a:rPr lang="en-US" altLang="zh-CN" sz="1000" b="1" dirty="0">
                <a:solidFill>
                  <a:srgbClr val="7F0055"/>
                </a:solidFill>
                <a:latin typeface="Consolas"/>
              </a:rPr>
              <a:t>import</a:t>
            </a:r>
            <a:r>
              <a:rPr lang="en-US" altLang="zh-CN" sz="1000" b="1" dirty="0">
                <a:solidFill>
                  <a:srgbClr val="000000"/>
                </a:solidFill>
                <a:latin typeface="Consolas"/>
              </a:rPr>
              <a:t> </a:t>
            </a:r>
            <a:r>
              <a:rPr lang="en-US" altLang="zh-CN" sz="1000" b="1" dirty="0" err="1">
                <a:solidFill>
                  <a:srgbClr val="000000"/>
                </a:solidFill>
                <a:latin typeface="Consolas"/>
              </a:rPr>
              <a:t>java.util.HashSet</a:t>
            </a:r>
            <a:r>
              <a:rPr lang="en-US" altLang="zh-CN" sz="1000" b="1" dirty="0">
                <a:solidFill>
                  <a:srgbClr val="000000"/>
                </a:solidFill>
                <a:latin typeface="Consolas"/>
              </a:rPr>
              <a:t>;</a:t>
            </a:r>
          </a:p>
          <a:p>
            <a:r>
              <a:rPr lang="en-US" altLang="zh-CN" sz="1000" b="1" dirty="0">
                <a:solidFill>
                  <a:srgbClr val="7F0055"/>
                </a:solidFill>
                <a:latin typeface="Consolas"/>
              </a:rPr>
              <a:t>import</a:t>
            </a:r>
            <a:r>
              <a:rPr lang="en-US" altLang="zh-CN" sz="1000" b="1" dirty="0">
                <a:solidFill>
                  <a:srgbClr val="000000"/>
                </a:solidFill>
                <a:latin typeface="Consolas"/>
              </a:rPr>
              <a:t> </a:t>
            </a:r>
            <a:r>
              <a:rPr lang="en-US" altLang="zh-CN" sz="1000" b="1" dirty="0" err="1">
                <a:solidFill>
                  <a:srgbClr val="000000"/>
                </a:solidFill>
                <a:latin typeface="Consolas"/>
              </a:rPr>
              <a:t>java.util.LinkedHashSet</a:t>
            </a:r>
            <a:r>
              <a:rPr lang="en-US" altLang="zh-CN" sz="1000" b="1" dirty="0">
                <a:solidFill>
                  <a:srgbClr val="000000"/>
                </a:solidFill>
                <a:latin typeface="Consolas"/>
              </a:rPr>
              <a:t>;</a:t>
            </a:r>
          </a:p>
          <a:p>
            <a:r>
              <a:rPr lang="en-US" altLang="zh-CN" sz="1000" b="1" dirty="0">
                <a:solidFill>
                  <a:srgbClr val="7F0055"/>
                </a:solidFill>
                <a:latin typeface="Consolas"/>
              </a:rPr>
              <a:t>import</a:t>
            </a:r>
            <a:r>
              <a:rPr lang="en-US" altLang="zh-CN" sz="1000" b="1" dirty="0">
                <a:solidFill>
                  <a:srgbClr val="000000"/>
                </a:solidFill>
                <a:latin typeface="Consolas"/>
              </a:rPr>
              <a:t> </a:t>
            </a:r>
            <a:r>
              <a:rPr lang="en-US" altLang="zh-CN" sz="1000" b="1" dirty="0" err="1">
                <a:solidFill>
                  <a:srgbClr val="000000"/>
                </a:solidFill>
                <a:latin typeface="Consolas"/>
              </a:rPr>
              <a:t>java.util.Set</a:t>
            </a:r>
            <a:r>
              <a:rPr lang="en-US" altLang="zh-CN" sz="1000" b="1" dirty="0">
                <a:solidFill>
                  <a:srgbClr val="000000"/>
                </a:solidFill>
                <a:latin typeface="Consolas"/>
              </a:rPr>
              <a:t>;</a:t>
            </a:r>
          </a:p>
          <a:p>
            <a:r>
              <a:rPr lang="en-US" altLang="zh-CN" sz="1000" b="1" dirty="0">
                <a:solidFill>
                  <a:srgbClr val="7F0055"/>
                </a:solidFill>
                <a:latin typeface="Consolas"/>
              </a:rPr>
              <a:t>import</a:t>
            </a:r>
            <a:r>
              <a:rPr lang="en-US" altLang="zh-CN" sz="1000" b="1" dirty="0">
                <a:solidFill>
                  <a:srgbClr val="000000"/>
                </a:solidFill>
                <a:latin typeface="Consolas"/>
              </a:rPr>
              <a:t> </a:t>
            </a:r>
            <a:r>
              <a:rPr lang="en-US" altLang="zh-CN" sz="1000" b="1" dirty="0" err="1">
                <a:solidFill>
                  <a:srgbClr val="000000"/>
                </a:solidFill>
                <a:latin typeface="Consolas"/>
              </a:rPr>
              <a:t>java.util.TreeSet</a:t>
            </a:r>
            <a:r>
              <a:rPr lang="en-US" altLang="zh-CN" sz="1000" b="1" dirty="0">
                <a:solidFill>
                  <a:srgbClr val="000000"/>
                </a:solidFill>
                <a:latin typeface="Consolas"/>
              </a:rPr>
              <a:t>;</a:t>
            </a:r>
          </a:p>
          <a:p>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class</a:t>
            </a:r>
            <a:r>
              <a:rPr lang="en-US" altLang="zh-CN" sz="1000" b="1" dirty="0">
                <a:solidFill>
                  <a:srgbClr val="000000"/>
                </a:solidFill>
                <a:latin typeface="Consolas"/>
              </a:rPr>
              <a:t> Demo1106 {</a:t>
            </a:r>
          </a:p>
          <a:p>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static</a:t>
            </a:r>
            <a:r>
              <a:rPr lang="en-US" altLang="zh-CN" sz="1000" b="1" dirty="0">
                <a:solidFill>
                  <a:srgbClr val="000000"/>
                </a:solidFill>
                <a:latin typeface="Consolas"/>
              </a:rPr>
              <a:t> </a:t>
            </a:r>
            <a:r>
              <a:rPr lang="en-US" altLang="zh-CN" sz="1000" b="1" dirty="0">
                <a:solidFill>
                  <a:srgbClr val="7F0055"/>
                </a:solidFill>
                <a:latin typeface="Consolas"/>
              </a:rPr>
              <a:t>void</a:t>
            </a:r>
            <a:r>
              <a:rPr lang="en-US" altLang="zh-CN" sz="1000" b="1" dirty="0">
                <a:solidFill>
                  <a:srgbClr val="000000"/>
                </a:solidFill>
                <a:latin typeface="Consolas"/>
              </a:rPr>
              <a:t> main(String[] </a:t>
            </a:r>
            <a:r>
              <a:rPr lang="en-US" altLang="zh-CN" sz="1000" b="1" dirty="0" err="1">
                <a:solidFill>
                  <a:srgbClr val="6A3E3E"/>
                </a:solidFill>
                <a:latin typeface="Consolas"/>
              </a:rPr>
              <a:t>args</a:t>
            </a:r>
            <a:r>
              <a:rPr lang="en-US" altLang="zh-CN" sz="1000" b="1" dirty="0">
                <a:solidFill>
                  <a:srgbClr val="000000"/>
                </a:solidFill>
                <a:latin typeface="Consolas"/>
              </a:rPr>
              <a:t>) {</a:t>
            </a:r>
          </a:p>
          <a:p>
            <a:r>
              <a:rPr lang="en-US" altLang="zh-CN" sz="1000" dirty="0">
                <a:solidFill>
                  <a:srgbClr val="3F7F5F"/>
                </a:solidFill>
                <a:latin typeface="Consolas"/>
              </a:rPr>
              <a:t>// </a:t>
            </a:r>
            <a:r>
              <a:rPr lang="en-US" altLang="zh-CN" sz="1000" b="1" dirty="0">
                <a:solidFill>
                  <a:srgbClr val="7F9FBF"/>
                </a:solidFill>
                <a:latin typeface="Consolas"/>
              </a:rPr>
              <a:t>TODO</a:t>
            </a:r>
            <a:r>
              <a:rPr lang="en-US" altLang="zh-CN" sz="1000" b="1" dirty="0">
                <a:solidFill>
                  <a:srgbClr val="3F7F5F"/>
                </a:solidFill>
                <a:latin typeface="Consolas"/>
              </a:rPr>
              <a:t> Auto-generated method stub</a:t>
            </a:r>
          </a:p>
          <a:p>
            <a:r>
              <a:rPr lang="zh-CN" altLang="en-US" sz="1000" dirty="0">
                <a:solidFill>
                  <a:srgbClr val="000000"/>
                </a:solidFill>
                <a:latin typeface="Consolas"/>
              </a:rPr>
              <a:t>        </a:t>
            </a:r>
            <a:r>
              <a:rPr lang="en-US" altLang="zh-CN" sz="1000" dirty="0">
                <a:solidFill>
                  <a:srgbClr val="3F7F5F"/>
                </a:solidFill>
                <a:latin typeface="Consolas"/>
              </a:rPr>
              <a:t>// </a:t>
            </a:r>
            <a:r>
              <a:rPr lang="zh-CN" altLang="en-US" sz="1000" dirty="0">
                <a:solidFill>
                  <a:srgbClr val="3F7F5F"/>
                </a:solidFill>
                <a:latin typeface="Consolas"/>
              </a:rPr>
              <a:t>创建 </a:t>
            </a:r>
            <a:r>
              <a:rPr lang="en-US" altLang="zh-CN" sz="1000" dirty="0" err="1">
                <a:solidFill>
                  <a:srgbClr val="3F7F5F"/>
                </a:solidFill>
                <a:latin typeface="Consolas"/>
              </a:rPr>
              <a:t>HashSet</a:t>
            </a:r>
            <a:endParaRPr lang="en-US" altLang="zh-CN" sz="1000" dirty="0">
              <a:solidFill>
                <a:srgbClr val="3F7F5F"/>
              </a:solidFill>
              <a:latin typeface="Consolas"/>
            </a:endParaRPr>
          </a:p>
          <a:p>
            <a:r>
              <a:rPr lang="en-US" altLang="zh-CN" sz="1000" dirty="0">
                <a:solidFill>
                  <a:srgbClr val="000000"/>
                </a:solidFill>
                <a:latin typeface="Consolas"/>
              </a:rPr>
              <a:t>        Set&lt;String&gt; </a:t>
            </a:r>
            <a:r>
              <a:rPr lang="en-US" altLang="zh-CN" sz="1000" dirty="0" err="1">
                <a:solidFill>
                  <a:srgbClr val="6A3E3E"/>
                </a:solidFill>
                <a:latin typeface="Consolas"/>
              </a:rPr>
              <a:t>hashSet</a:t>
            </a:r>
            <a:r>
              <a:rPr lang="en-US" altLang="zh-CN" sz="1000" dirty="0">
                <a:solidFill>
                  <a:srgbClr val="000000"/>
                </a:solidFill>
                <a:latin typeface="Consolas"/>
              </a:rPr>
              <a:t> = </a:t>
            </a:r>
            <a:r>
              <a:rPr lang="en-US" altLang="zh-CN" sz="1000" b="1" dirty="0">
                <a:solidFill>
                  <a:srgbClr val="7F0055"/>
                </a:solidFill>
                <a:latin typeface="Consolas"/>
              </a:rPr>
              <a:t>new</a:t>
            </a:r>
            <a:r>
              <a:rPr lang="en-US" altLang="zh-CN" sz="1000" b="1" dirty="0">
                <a:solidFill>
                  <a:srgbClr val="000000"/>
                </a:solidFill>
                <a:latin typeface="Consolas"/>
              </a:rPr>
              <a:t> </a:t>
            </a:r>
            <a:r>
              <a:rPr lang="en-US" altLang="zh-CN" sz="1000" b="1" dirty="0" err="1">
                <a:solidFill>
                  <a:srgbClr val="000000"/>
                </a:solidFill>
                <a:latin typeface="Consolas"/>
              </a:rPr>
              <a:t>HashSet</a:t>
            </a:r>
            <a:r>
              <a:rPr lang="en-US" altLang="zh-CN" sz="1000" b="1" dirty="0">
                <a:solidFill>
                  <a:srgbClr val="000000"/>
                </a:solidFill>
                <a:latin typeface="Consolas"/>
              </a:rPr>
              <a:t>&lt;&gt;();</a:t>
            </a:r>
          </a:p>
          <a:p>
            <a:r>
              <a:rPr lang="en-US" altLang="zh-CN" sz="1000" dirty="0">
                <a:solidFill>
                  <a:srgbClr val="000000"/>
                </a:solidFill>
                <a:latin typeface="Consolas"/>
              </a:rPr>
              <a:t>        </a:t>
            </a:r>
            <a:r>
              <a:rPr lang="en-US" altLang="zh-CN" sz="1000" dirty="0" err="1">
                <a:solidFill>
                  <a:srgbClr val="6A3E3E"/>
                </a:solidFill>
                <a:latin typeface="Consolas"/>
              </a:rPr>
              <a:t>hashSet</a:t>
            </a:r>
            <a:r>
              <a:rPr lang="en-US" altLang="zh-CN" sz="1000" dirty="0" err="1">
                <a:solidFill>
                  <a:srgbClr val="000000"/>
                </a:solidFill>
                <a:latin typeface="Consolas"/>
              </a:rPr>
              <a:t>.add</a:t>
            </a:r>
            <a:r>
              <a:rPr lang="en-US" altLang="zh-CN" sz="1000" dirty="0">
                <a:solidFill>
                  <a:srgbClr val="000000"/>
                </a:solidFill>
                <a:latin typeface="Consolas"/>
              </a:rPr>
              <a:t>(</a:t>
            </a:r>
            <a:r>
              <a:rPr lang="en-US" altLang="zh-CN" sz="1000" dirty="0">
                <a:solidFill>
                  <a:srgbClr val="2A00FF"/>
                </a:solidFill>
                <a:latin typeface="Consolas"/>
              </a:rPr>
              <a:t>"Albert"</a:t>
            </a:r>
            <a:r>
              <a:rPr lang="en-US" altLang="zh-CN" sz="1000" dirty="0">
                <a:solidFill>
                  <a:srgbClr val="000000"/>
                </a:solidFill>
                <a:latin typeface="Consolas"/>
              </a:rPr>
              <a:t>);</a:t>
            </a:r>
          </a:p>
          <a:p>
            <a:r>
              <a:rPr lang="en-US" altLang="zh-CN" sz="1000" dirty="0">
                <a:solidFill>
                  <a:srgbClr val="000000"/>
                </a:solidFill>
                <a:latin typeface="Consolas"/>
              </a:rPr>
              <a:t>        </a:t>
            </a:r>
            <a:r>
              <a:rPr lang="en-US" altLang="zh-CN" sz="1000" dirty="0" err="1">
                <a:solidFill>
                  <a:srgbClr val="6A3E3E"/>
                </a:solidFill>
                <a:latin typeface="Consolas"/>
              </a:rPr>
              <a:t>hashSet</a:t>
            </a:r>
            <a:r>
              <a:rPr lang="en-US" altLang="zh-CN" sz="1000" dirty="0" err="1">
                <a:solidFill>
                  <a:srgbClr val="000000"/>
                </a:solidFill>
                <a:latin typeface="Consolas"/>
              </a:rPr>
              <a:t>.add</a:t>
            </a:r>
            <a:r>
              <a:rPr lang="en-US" altLang="zh-CN" sz="1000" dirty="0">
                <a:solidFill>
                  <a:srgbClr val="000000"/>
                </a:solidFill>
                <a:latin typeface="Consolas"/>
              </a:rPr>
              <a:t>(</a:t>
            </a:r>
            <a:r>
              <a:rPr lang="en-US" altLang="zh-CN" sz="1000" dirty="0">
                <a:solidFill>
                  <a:srgbClr val="2A00FF"/>
                </a:solidFill>
                <a:latin typeface="Consolas"/>
              </a:rPr>
              <a:t>"Bruce"</a:t>
            </a:r>
            <a:r>
              <a:rPr lang="en-US" altLang="zh-CN" sz="1000" dirty="0">
                <a:solidFill>
                  <a:srgbClr val="000000"/>
                </a:solidFill>
                <a:latin typeface="Consolas"/>
              </a:rPr>
              <a:t>);</a:t>
            </a:r>
          </a:p>
          <a:p>
            <a:r>
              <a:rPr lang="en-US" altLang="zh-CN" sz="1000" dirty="0">
                <a:solidFill>
                  <a:srgbClr val="000000"/>
                </a:solidFill>
                <a:latin typeface="Consolas"/>
              </a:rPr>
              <a:t>        </a:t>
            </a:r>
            <a:r>
              <a:rPr lang="en-US" altLang="zh-CN" sz="1000" dirty="0" err="1">
                <a:solidFill>
                  <a:srgbClr val="6A3E3E"/>
                </a:solidFill>
                <a:latin typeface="Consolas"/>
              </a:rPr>
              <a:t>hashSet</a:t>
            </a:r>
            <a:r>
              <a:rPr lang="en-US" altLang="zh-CN" sz="1000" dirty="0" err="1">
                <a:solidFill>
                  <a:srgbClr val="000000"/>
                </a:solidFill>
                <a:latin typeface="Consolas"/>
              </a:rPr>
              <a:t>.add</a:t>
            </a:r>
            <a:r>
              <a:rPr lang="en-US" altLang="zh-CN" sz="1000" dirty="0">
                <a:solidFill>
                  <a:srgbClr val="000000"/>
                </a:solidFill>
                <a:latin typeface="Consolas"/>
              </a:rPr>
              <a:t>(</a:t>
            </a:r>
            <a:r>
              <a:rPr lang="en-US" altLang="zh-CN" sz="1000" dirty="0">
                <a:solidFill>
                  <a:srgbClr val="2A00FF"/>
                </a:solidFill>
                <a:latin typeface="Consolas"/>
              </a:rPr>
              <a:t>"David"</a:t>
            </a:r>
            <a:r>
              <a:rPr lang="en-US" altLang="zh-CN" sz="1000" dirty="0">
                <a:solidFill>
                  <a:srgbClr val="000000"/>
                </a:solidFill>
                <a:latin typeface="Consolas"/>
              </a:rPr>
              <a:t>);</a:t>
            </a:r>
          </a:p>
          <a:p>
            <a:r>
              <a:rPr lang="en-US" altLang="zh-CN" sz="1000" dirty="0">
                <a:solidFill>
                  <a:srgbClr val="000000"/>
                </a:solidFill>
                <a:latin typeface="Consolas"/>
              </a:rPr>
              <a:t>        </a:t>
            </a:r>
            <a:r>
              <a:rPr lang="en-US" altLang="zh-CN" sz="1000" dirty="0" err="1">
                <a:solidFill>
                  <a:srgbClr val="6A3E3E"/>
                </a:solidFill>
                <a:latin typeface="Consolas"/>
              </a:rPr>
              <a:t>hashSet</a:t>
            </a:r>
            <a:r>
              <a:rPr lang="en-US" altLang="zh-CN" sz="1000" dirty="0" err="1">
                <a:solidFill>
                  <a:srgbClr val="000000"/>
                </a:solidFill>
                <a:latin typeface="Consolas"/>
              </a:rPr>
              <a:t>.add</a:t>
            </a:r>
            <a:r>
              <a:rPr lang="en-US" altLang="zh-CN" sz="1000" dirty="0">
                <a:solidFill>
                  <a:srgbClr val="000000"/>
                </a:solidFill>
                <a:latin typeface="Consolas"/>
              </a:rPr>
              <a:t>(</a:t>
            </a:r>
            <a:r>
              <a:rPr lang="en-US" altLang="zh-CN" sz="1000" dirty="0">
                <a:solidFill>
                  <a:srgbClr val="2A00FF"/>
                </a:solidFill>
                <a:latin typeface="Consolas"/>
              </a:rPr>
              <a:t>"Albert"</a:t>
            </a:r>
            <a:r>
              <a:rPr lang="en-US" altLang="zh-CN" sz="1000" dirty="0">
                <a:solidFill>
                  <a:srgbClr val="000000"/>
                </a:solidFill>
                <a:latin typeface="Consolas"/>
              </a:rPr>
              <a:t>); </a:t>
            </a:r>
            <a:r>
              <a:rPr lang="en-US" altLang="zh-CN" sz="1000" dirty="0">
                <a:solidFill>
                  <a:srgbClr val="3F7F5F"/>
                </a:solidFill>
                <a:latin typeface="Consolas"/>
              </a:rPr>
              <a:t>// </a:t>
            </a:r>
            <a:r>
              <a:rPr lang="zh-CN" altLang="en-US" sz="1000" dirty="0">
                <a:solidFill>
                  <a:srgbClr val="3F7F5F"/>
                </a:solidFill>
                <a:latin typeface="Consolas"/>
              </a:rPr>
              <a:t>不会添加重复元素</a:t>
            </a:r>
          </a:p>
          <a:p>
            <a:r>
              <a:rPr lang="zh-CN" altLang="en-US" sz="1000" dirty="0">
                <a:solidFill>
                  <a:srgbClr val="000000"/>
                </a:solidFill>
                <a:latin typeface="Consolas"/>
              </a:rPr>
              <a:t>        </a:t>
            </a:r>
            <a:r>
              <a:rPr lang="en-US" altLang="zh-CN" sz="1000" dirty="0">
                <a:solidFill>
                  <a:srgbClr val="3F7F5F"/>
                </a:solidFill>
                <a:latin typeface="Consolas"/>
              </a:rPr>
              <a:t>// </a:t>
            </a:r>
            <a:r>
              <a:rPr lang="zh-CN" altLang="en-US" sz="1000" dirty="0">
                <a:solidFill>
                  <a:srgbClr val="3F7F5F"/>
                </a:solidFill>
                <a:latin typeface="Consolas"/>
              </a:rPr>
              <a:t>创建 </a:t>
            </a:r>
            <a:r>
              <a:rPr lang="en-US" altLang="zh-CN" sz="1000" dirty="0" err="1">
                <a:solidFill>
                  <a:srgbClr val="3F7F5F"/>
                </a:solidFill>
                <a:latin typeface="Consolas"/>
              </a:rPr>
              <a:t>LinkedHashSet</a:t>
            </a:r>
            <a:endParaRPr lang="en-US" altLang="zh-CN" sz="1000" dirty="0">
              <a:solidFill>
                <a:srgbClr val="3F7F5F"/>
              </a:solidFill>
              <a:latin typeface="Consolas"/>
            </a:endParaRPr>
          </a:p>
          <a:p>
            <a:r>
              <a:rPr lang="en-US" altLang="zh-CN" sz="1000" dirty="0">
                <a:solidFill>
                  <a:srgbClr val="000000"/>
                </a:solidFill>
                <a:latin typeface="Consolas"/>
              </a:rPr>
              <a:t>        Set&lt;String&gt; </a:t>
            </a:r>
            <a:r>
              <a:rPr lang="en-US" altLang="zh-CN" sz="1000" dirty="0" err="1">
                <a:solidFill>
                  <a:srgbClr val="6A3E3E"/>
                </a:solidFill>
                <a:latin typeface="Consolas"/>
              </a:rPr>
              <a:t>linkedHashSet</a:t>
            </a:r>
            <a:r>
              <a:rPr lang="en-US" altLang="zh-CN" sz="1000" dirty="0">
                <a:solidFill>
                  <a:srgbClr val="000000"/>
                </a:solidFill>
                <a:latin typeface="Consolas"/>
              </a:rPr>
              <a:t> = </a:t>
            </a:r>
            <a:r>
              <a:rPr lang="en-US" altLang="zh-CN" sz="1000" b="1" dirty="0">
                <a:solidFill>
                  <a:srgbClr val="7F0055"/>
                </a:solidFill>
                <a:latin typeface="Consolas"/>
              </a:rPr>
              <a:t>new</a:t>
            </a:r>
            <a:r>
              <a:rPr lang="en-US" altLang="zh-CN" sz="1000" b="1" dirty="0">
                <a:solidFill>
                  <a:srgbClr val="000000"/>
                </a:solidFill>
                <a:latin typeface="Consolas"/>
              </a:rPr>
              <a:t> </a:t>
            </a:r>
            <a:r>
              <a:rPr lang="en-US" altLang="zh-CN" sz="1000" b="1" dirty="0" err="1">
                <a:solidFill>
                  <a:srgbClr val="000000"/>
                </a:solidFill>
                <a:latin typeface="Consolas"/>
              </a:rPr>
              <a:t>LinkedHashSet</a:t>
            </a:r>
            <a:r>
              <a:rPr lang="en-US" altLang="zh-CN" sz="1000" b="1" dirty="0">
                <a:solidFill>
                  <a:srgbClr val="000000"/>
                </a:solidFill>
                <a:latin typeface="Consolas"/>
              </a:rPr>
              <a:t>&lt;&gt;();</a:t>
            </a:r>
          </a:p>
          <a:p>
            <a:r>
              <a:rPr lang="en-US" altLang="zh-CN" sz="1000" dirty="0">
                <a:solidFill>
                  <a:srgbClr val="000000"/>
                </a:solidFill>
                <a:latin typeface="Consolas"/>
              </a:rPr>
              <a:t>        </a:t>
            </a:r>
            <a:r>
              <a:rPr lang="en-US" altLang="zh-CN" sz="1000" dirty="0" err="1">
                <a:solidFill>
                  <a:srgbClr val="6A3E3E"/>
                </a:solidFill>
                <a:latin typeface="Consolas"/>
              </a:rPr>
              <a:t>linkedHashSet</a:t>
            </a:r>
            <a:r>
              <a:rPr lang="en-US" altLang="zh-CN" sz="1000" dirty="0" err="1">
                <a:solidFill>
                  <a:srgbClr val="000000"/>
                </a:solidFill>
                <a:latin typeface="Consolas"/>
              </a:rPr>
              <a:t>.add</a:t>
            </a:r>
            <a:r>
              <a:rPr lang="en-US" altLang="zh-CN" sz="1000" dirty="0">
                <a:solidFill>
                  <a:srgbClr val="000000"/>
                </a:solidFill>
                <a:latin typeface="Consolas"/>
              </a:rPr>
              <a:t>(</a:t>
            </a:r>
            <a:r>
              <a:rPr lang="en-US" altLang="zh-CN" sz="1000" dirty="0">
                <a:solidFill>
                  <a:srgbClr val="2A00FF"/>
                </a:solidFill>
                <a:latin typeface="Consolas"/>
              </a:rPr>
              <a:t>"Albert"</a:t>
            </a:r>
            <a:r>
              <a:rPr lang="en-US" altLang="zh-CN" sz="1000" dirty="0">
                <a:solidFill>
                  <a:srgbClr val="000000"/>
                </a:solidFill>
                <a:latin typeface="Consolas"/>
              </a:rPr>
              <a:t>);</a:t>
            </a:r>
          </a:p>
          <a:p>
            <a:r>
              <a:rPr lang="en-US" altLang="zh-CN" sz="1000" dirty="0">
                <a:solidFill>
                  <a:srgbClr val="000000"/>
                </a:solidFill>
                <a:latin typeface="Consolas"/>
              </a:rPr>
              <a:t>        </a:t>
            </a:r>
            <a:r>
              <a:rPr lang="en-US" altLang="zh-CN" sz="1000" dirty="0" err="1">
                <a:solidFill>
                  <a:srgbClr val="6A3E3E"/>
                </a:solidFill>
                <a:latin typeface="Consolas"/>
              </a:rPr>
              <a:t>linkedHashSet</a:t>
            </a:r>
            <a:r>
              <a:rPr lang="en-US" altLang="zh-CN" sz="1000" dirty="0" err="1">
                <a:solidFill>
                  <a:srgbClr val="000000"/>
                </a:solidFill>
                <a:latin typeface="Consolas"/>
              </a:rPr>
              <a:t>.add</a:t>
            </a:r>
            <a:r>
              <a:rPr lang="en-US" altLang="zh-CN" sz="1000" dirty="0">
                <a:solidFill>
                  <a:srgbClr val="000000"/>
                </a:solidFill>
                <a:latin typeface="Consolas"/>
              </a:rPr>
              <a:t>(</a:t>
            </a:r>
            <a:r>
              <a:rPr lang="en-US" altLang="zh-CN" sz="1000" dirty="0">
                <a:solidFill>
                  <a:srgbClr val="2A00FF"/>
                </a:solidFill>
                <a:latin typeface="Consolas"/>
              </a:rPr>
              <a:t>"Bruce"</a:t>
            </a:r>
            <a:r>
              <a:rPr lang="en-US" altLang="zh-CN" sz="1000" dirty="0">
                <a:solidFill>
                  <a:srgbClr val="000000"/>
                </a:solidFill>
                <a:latin typeface="Consolas"/>
              </a:rPr>
              <a:t>);</a:t>
            </a:r>
          </a:p>
          <a:p>
            <a:r>
              <a:rPr lang="en-US" altLang="zh-CN" sz="1000" dirty="0">
                <a:solidFill>
                  <a:srgbClr val="000000"/>
                </a:solidFill>
                <a:latin typeface="Consolas"/>
              </a:rPr>
              <a:t>        </a:t>
            </a:r>
            <a:r>
              <a:rPr lang="en-US" altLang="zh-CN" sz="1000" dirty="0" err="1">
                <a:solidFill>
                  <a:srgbClr val="6A3E3E"/>
                </a:solidFill>
                <a:latin typeface="Consolas"/>
              </a:rPr>
              <a:t>linkedHashSet</a:t>
            </a:r>
            <a:r>
              <a:rPr lang="en-US" altLang="zh-CN" sz="1000" dirty="0" err="1">
                <a:solidFill>
                  <a:srgbClr val="000000"/>
                </a:solidFill>
                <a:latin typeface="Consolas"/>
              </a:rPr>
              <a:t>.add</a:t>
            </a:r>
            <a:r>
              <a:rPr lang="en-US" altLang="zh-CN" sz="1000" dirty="0">
                <a:solidFill>
                  <a:srgbClr val="000000"/>
                </a:solidFill>
                <a:latin typeface="Consolas"/>
              </a:rPr>
              <a:t>(</a:t>
            </a:r>
            <a:r>
              <a:rPr lang="en-US" altLang="zh-CN" sz="1000" dirty="0">
                <a:solidFill>
                  <a:srgbClr val="2A00FF"/>
                </a:solidFill>
                <a:latin typeface="Consolas"/>
              </a:rPr>
              <a:t>"David"</a:t>
            </a:r>
            <a:r>
              <a:rPr lang="en-US" altLang="zh-CN" sz="1000" dirty="0">
                <a:solidFill>
                  <a:srgbClr val="000000"/>
                </a:solidFill>
                <a:latin typeface="Consolas"/>
              </a:rPr>
              <a:t>);</a:t>
            </a:r>
          </a:p>
          <a:p>
            <a:r>
              <a:rPr lang="en-US" altLang="zh-CN" sz="1000" dirty="0">
                <a:solidFill>
                  <a:srgbClr val="000000"/>
                </a:solidFill>
                <a:latin typeface="Consolas"/>
              </a:rPr>
              <a:t>        </a:t>
            </a:r>
            <a:r>
              <a:rPr lang="en-US" altLang="zh-CN" sz="1000" dirty="0" err="1">
                <a:solidFill>
                  <a:srgbClr val="6A3E3E"/>
                </a:solidFill>
                <a:latin typeface="Consolas"/>
              </a:rPr>
              <a:t>linkedHashSet</a:t>
            </a:r>
            <a:r>
              <a:rPr lang="en-US" altLang="zh-CN" sz="1000" dirty="0" err="1">
                <a:solidFill>
                  <a:srgbClr val="000000"/>
                </a:solidFill>
                <a:latin typeface="Consolas"/>
              </a:rPr>
              <a:t>.add</a:t>
            </a:r>
            <a:r>
              <a:rPr lang="en-US" altLang="zh-CN" sz="1000" dirty="0">
                <a:solidFill>
                  <a:srgbClr val="000000"/>
                </a:solidFill>
                <a:latin typeface="Consolas"/>
              </a:rPr>
              <a:t>(</a:t>
            </a:r>
            <a:r>
              <a:rPr lang="en-US" altLang="zh-CN" sz="1000" dirty="0">
                <a:solidFill>
                  <a:srgbClr val="2A00FF"/>
                </a:solidFill>
                <a:latin typeface="Consolas"/>
              </a:rPr>
              <a:t>"Albert"</a:t>
            </a:r>
            <a:r>
              <a:rPr lang="en-US" altLang="zh-CN" sz="1000" dirty="0">
                <a:solidFill>
                  <a:srgbClr val="000000"/>
                </a:solidFill>
                <a:latin typeface="Consolas"/>
              </a:rPr>
              <a:t>); </a:t>
            </a:r>
            <a:r>
              <a:rPr lang="en-US" altLang="zh-CN" sz="1000" dirty="0">
                <a:solidFill>
                  <a:srgbClr val="3F7F5F"/>
                </a:solidFill>
                <a:latin typeface="Consolas"/>
              </a:rPr>
              <a:t>// </a:t>
            </a:r>
            <a:r>
              <a:rPr lang="zh-CN" altLang="en-US" sz="1000" dirty="0">
                <a:solidFill>
                  <a:srgbClr val="3F7F5F"/>
                </a:solidFill>
                <a:latin typeface="Consolas"/>
              </a:rPr>
              <a:t>不会添加重复</a:t>
            </a:r>
            <a:r>
              <a:rPr lang="zh-CN" altLang="en-US" sz="1000" dirty="0" smtClean="0">
                <a:solidFill>
                  <a:srgbClr val="3F7F5F"/>
                </a:solidFill>
                <a:latin typeface="Consolas"/>
              </a:rPr>
              <a:t>元素</a:t>
            </a:r>
            <a:endParaRPr lang="en-US" altLang="zh-CN" sz="1000" dirty="0" smtClean="0">
              <a:solidFill>
                <a:srgbClr val="3F7F5F"/>
              </a:solidFill>
              <a:latin typeface="Consolas"/>
            </a:endParaRPr>
          </a:p>
          <a:p>
            <a:endParaRPr lang="en-US" altLang="zh-CN" sz="1000" dirty="0">
              <a:solidFill>
                <a:srgbClr val="3F7F5F"/>
              </a:solidFill>
              <a:latin typeface="Consolas"/>
            </a:endParaRPr>
          </a:p>
          <a:p>
            <a:endParaRPr lang="en-US" altLang="zh-CN" sz="1000" dirty="0" smtClean="0">
              <a:solidFill>
                <a:srgbClr val="3F7F5F"/>
              </a:solidFill>
              <a:latin typeface="Consolas"/>
            </a:endParaRPr>
          </a:p>
          <a:p>
            <a:endParaRPr lang="en-US" altLang="zh-CN" sz="1000" dirty="0">
              <a:solidFill>
                <a:srgbClr val="3F7F5F"/>
              </a:solidFill>
              <a:latin typeface="Consolas"/>
            </a:endParaRPr>
          </a:p>
          <a:p>
            <a:endParaRPr lang="en-US" altLang="zh-CN" sz="1000" dirty="0" smtClean="0">
              <a:solidFill>
                <a:srgbClr val="3F7F5F"/>
              </a:solidFill>
              <a:latin typeface="Consolas"/>
            </a:endParaRPr>
          </a:p>
          <a:p>
            <a:endParaRPr lang="en-US" altLang="zh-CN" sz="1000" dirty="0">
              <a:solidFill>
                <a:srgbClr val="3F7F5F"/>
              </a:solidFill>
              <a:latin typeface="Consolas"/>
            </a:endParaRPr>
          </a:p>
          <a:p>
            <a:endParaRPr lang="en-US" altLang="zh-CN" sz="1000" dirty="0" smtClean="0">
              <a:solidFill>
                <a:srgbClr val="3F7F5F"/>
              </a:solidFill>
              <a:latin typeface="Consolas"/>
            </a:endParaRPr>
          </a:p>
          <a:p>
            <a:endParaRPr lang="en-US" altLang="zh-CN" sz="1000" dirty="0">
              <a:solidFill>
                <a:srgbClr val="3F7F5F"/>
              </a:solidFill>
              <a:latin typeface="Consolas"/>
            </a:endParaRPr>
          </a:p>
          <a:p>
            <a:endParaRPr lang="en-US" altLang="zh-CN" sz="1000" dirty="0" smtClean="0">
              <a:solidFill>
                <a:srgbClr val="3F7F5F"/>
              </a:solidFill>
              <a:latin typeface="Consolas"/>
            </a:endParaRPr>
          </a:p>
          <a:p>
            <a:endParaRPr lang="en-US" altLang="zh-CN" sz="1000" dirty="0">
              <a:solidFill>
                <a:srgbClr val="3F7F5F"/>
              </a:solidFill>
              <a:latin typeface="Consolas"/>
            </a:endParaRPr>
          </a:p>
          <a:p>
            <a:endParaRPr lang="en-US" altLang="zh-CN" sz="1000" dirty="0" smtClean="0">
              <a:solidFill>
                <a:srgbClr val="3F7F5F"/>
              </a:solidFill>
              <a:latin typeface="Consolas"/>
            </a:endParaRPr>
          </a:p>
          <a:p>
            <a:endParaRPr lang="en-US" altLang="zh-CN" sz="1000" dirty="0">
              <a:solidFill>
                <a:srgbClr val="3F7F5F"/>
              </a:solidFill>
              <a:latin typeface="Consolas"/>
            </a:endParaRPr>
          </a:p>
          <a:p>
            <a:endParaRPr lang="en-US" altLang="zh-CN" sz="1000" dirty="0" smtClean="0">
              <a:solidFill>
                <a:srgbClr val="3F7F5F"/>
              </a:solidFill>
              <a:latin typeface="Consolas"/>
            </a:endParaRPr>
          </a:p>
          <a:p>
            <a:endParaRPr lang="en-US" altLang="zh-CN" sz="1000" dirty="0">
              <a:solidFill>
                <a:srgbClr val="3F7F5F"/>
              </a:solidFill>
              <a:latin typeface="Consolas"/>
            </a:endParaRPr>
          </a:p>
          <a:p>
            <a:endParaRPr lang="zh-CN" altLang="en-US" sz="1000" dirty="0">
              <a:solidFill>
                <a:srgbClr val="3F7F5F"/>
              </a:solidFill>
              <a:latin typeface="Consolas"/>
            </a:endParaRPr>
          </a:p>
          <a:p>
            <a:r>
              <a:rPr lang="zh-CN" altLang="en-US" sz="1000" dirty="0">
                <a:solidFill>
                  <a:srgbClr val="000000"/>
                </a:solidFill>
                <a:latin typeface="Consolas"/>
              </a:rPr>
              <a:t>        </a:t>
            </a:r>
            <a:r>
              <a:rPr lang="en-US" altLang="zh-CN" sz="1000" dirty="0">
                <a:solidFill>
                  <a:srgbClr val="3F7F5F"/>
                </a:solidFill>
                <a:latin typeface="Consolas"/>
              </a:rPr>
              <a:t>// </a:t>
            </a:r>
            <a:r>
              <a:rPr lang="zh-CN" altLang="en-US" sz="1000" dirty="0">
                <a:solidFill>
                  <a:srgbClr val="3F7F5F"/>
                </a:solidFill>
                <a:latin typeface="Consolas"/>
              </a:rPr>
              <a:t>创建 </a:t>
            </a:r>
            <a:r>
              <a:rPr lang="en-US" altLang="zh-CN" sz="1000" dirty="0" err="1">
                <a:solidFill>
                  <a:srgbClr val="3F7F5F"/>
                </a:solidFill>
                <a:latin typeface="Consolas"/>
              </a:rPr>
              <a:t>TreeSet</a:t>
            </a:r>
            <a:endParaRPr lang="en-US" altLang="zh-CN" sz="1000" dirty="0">
              <a:solidFill>
                <a:srgbClr val="3F7F5F"/>
              </a:solidFill>
              <a:latin typeface="Consolas"/>
            </a:endParaRPr>
          </a:p>
          <a:p>
            <a:r>
              <a:rPr lang="en-US" altLang="zh-CN" sz="1000" dirty="0">
                <a:solidFill>
                  <a:srgbClr val="000000"/>
                </a:solidFill>
                <a:latin typeface="Consolas"/>
              </a:rPr>
              <a:t>        Set&lt;String&gt; </a:t>
            </a:r>
            <a:r>
              <a:rPr lang="en-US" altLang="zh-CN" sz="1000" dirty="0" err="1">
                <a:solidFill>
                  <a:srgbClr val="6A3E3E"/>
                </a:solidFill>
                <a:latin typeface="Consolas"/>
              </a:rPr>
              <a:t>treeSet</a:t>
            </a:r>
            <a:r>
              <a:rPr lang="en-US" altLang="zh-CN" sz="1000" dirty="0">
                <a:solidFill>
                  <a:srgbClr val="000000"/>
                </a:solidFill>
                <a:latin typeface="Consolas"/>
              </a:rPr>
              <a:t> = </a:t>
            </a:r>
            <a:r>
              <a:rPr lang="en-US" altLang="zh-CN" sz="1000" b="1" dirty="0">
                <a:solidFill>
                  <a:srgbClr val="7F0055"/>
                </a:solidFill>
                <a:latin typeface="Consolas"/>
              </a:rPr>
              <a:t>new</a:t>
            </a:r>
            <a:r>
              <a:rPr lang="en-US" altLang="zh-CN" sz="1000" b="1" dirty="0">
                <a:solidFill>
                  <a:srgbClr val="000000"/>
                </a:solidFill>
                <a:latin typeface="Consolas"/>
              </a:rPr>
              <a:t> </a:t>
            </a:r>
            <a:r>
              <a:rPr lang="en-US" altLang="zh-CN" sz="1000" b="1" dirty="0" err="1">
                <a:solidFill>
                  <a:srgbClr val="000000"/>
                </a:solidFill>
                <a:latin typeface="Consolas"/>
              </a:rPr>
              <a:t>TreeSet</a:t>
            </a:r>
            <a:r>
              <a:rPr lang="en-US" altLang="zh-CN" sz="1000" b="1" dirty="0">
                <a:solidFill>
                  <a:srgbClr val="000000"/>
                </a:solidFill>
                <a:latin typeface="Consolas"/>
              </a:rPr>
              <a:t>&lt;&gt;();</a:t>
            </a:r>
          </a:p>
          <a:p>
            <a:r>
              <a:rPr lang="en-US" altLang="zh-CN" sz="1000" dirty="0">
                <a:solidFill>
                  <a:srgbClr val="000000"/>
                </a:solidFill>
                <a:latin typeface="Consolas"/>
              </a:rPr>
              <a:t>        </a:t>
            </a:r>
            <a:r>
              <a:rPr lang="en-US" altLang="zh-CN" sz="1000" dirty="0" err="1">
                <a:solidFill>
                  <a:srgbClr val="6A3E3E"/>
                </a:solidFill>
                <a:latin typeface="Consolas"/>
              </a:rPr>
              <a:t>treeSet</a:t>
            </a:r>
            <a:r>
              <a:rPr lang="en-US" altLang="zh-CN" sz="1000" dirty="0" err="1">
                <a:solidFill>
                  <a:srgbClr val="000000"/>
                </a:solidFill>
                <a:latin typeface="Consolas"/>
              </a:rPr>
              <a:t>.add</a:t>
            </a:r>
            <a:r>
              <a:rPr lang="en-US" altLang="zh-CN" sz="1000" dirty="0">
                <a:solidFill>
                  <a:srgbClr val="000000"/>
                </a:solidFill>
                <a:latin typeface="Consolas"/>
              </a:rPr>
              <a:t>(</a:t>
            </a:r>
            <a:r>
              <a:rPr lang="en-US" altLang="zh-CN" sz="1000" dirty="0">
                <a:solidFill>
                  <a:srgbClr val="2A00FF"/>
                </a:solidFill>
                <a:latin typeface="Consolas"/>
              </a:rPr>
              <a:t>"Albert"</a:t>
            </a:r>
            <a:r>
              <a:rPr lang="en-US" altLang="zh-CN" sz="1000" dirty="0">
                <a:solidFill>
                  <a:srgbClr val="000000"/>
                </a:solidFill>
                <a:latin typeface="Consolas"/>
              </a:rPr>
              <a:t>);</a:t>
            </a:r>
          </a:p>
          <a:p>
            <a:r>
              <a:rPr lang="en-US" altLang="zh-CN" sz="1000" dirty="0">
                <a:solidFill>
                  <a:srgbClr val="000000"/>
                </a:solidFill>
                <a:latin typeface="Consolas"/>
              </a:rPr>
              <a:t>        </a:t>
            </a:r>
            <a:r>
              <a:rPr lang="en-US" altLang="zh-CN" sz="1000" dirty="0" err="1">
                <a:solidFill>
                  <a:srgbClr val="6A3E3E"/>
                </a:solidFill>
                <a:latin typeface="Consolas"/>
              </a:rPr>
              <a:t>treeSet</a:t>
            </a:r>
            <a:r>
              <a:rPr lang="en-US" altLang="zh-CN" sz="1000" dirty="0" err="1">
                <a:solidFill>
                  <a:srgbClr val="000000"/>
                </a:solidFill>
                <a:latin typeface="Consolas"/>
              </a:rPr>
              <a:t>.add</a:t>
            </a:r>
            <a:r>
              <a:rPr lang="en-US" altLang="zh-CN" sz="1000" dirty="0">
                <a:solidFill>
                  <a:srgbClr val="000000"/>
                </a:solidFill>
                <a:latin typeface="Consolas"/>
              </a:rPr>
              <a:t>(</a:t>
            </a:r>
            <a:r>
              <a:rPr lang="en-US" altLang="zh-CN" sz="1000" dirty="0">
                <a:solidFill>
                  <a:srgbClr val="2A00FF"/>
                </a:solidFill>
                <a:latin typeface="Consolas"/>
              </a:rPr>
              <a:t>"Bruce"</a:t>
            </a:r>
            <a:r>
              <a:rPr lang="en-US" altLang="zh-CN" sz="1000" dirty="0">
                <a:solidFill>
                  <a:srgbClr val="000000"/>
                </a:solidFill>
                <a:latin typeface="Consolas"/>
              </a:rPr>
              <a:t>);</a:t>
            </a:r>
          </a:p>
          <a:p>
            <a:r>
              <a:rPr lang="en-US" altLang="zh-CN" sz="1000" dirty="0">
                <a:solidFill>
                  <a:srgbClr val="000000"/>
                </a:solidFill>
                <a:latin typeface="Consolas"/>
              </a:rPr>
              <a:t>        </a:t>
            </a:r>
            <a:r>
              <a:rPr lang="en-US" altLang="zh-CN" sz="1000" dirty="0" err="1">
                <a:solidFill>
                  <a:srgbClr val="6A3E3E"/>
                </a:solidFill>
                <a:latin typeface="Consolas"/>
              </a:rPr>
              <a:t>treeSet</a:t>
            </a:r>
            <a:r>
              <a:rPr lang="en-US" altLang="zh-CN" sz="1000" dirty="0" err="1">
                <a:solidFill>
                  <a:srgbClr val="000000"/>
                </a:solidFill>
                <a:latin typeface="Consolas"/>
              </a:rPr>
              <a:t>.add</a:t>
            </a:r>
            <a:r>
              <a:rPr lang="en-US" altLang="zh-CN" sz="1000" dirty="0">
                <a:solidFill>
                  <a:srgbClr val="000000"/>
                </a:solidFill>
                <a:latin typeface="Consolas"/>
              </a:rPr>
              <a:t>(</a:t>
            </a:r>
            <a:r>
              <a:rPr lang="en-US" altLang="zh-CN" sz="1000" dirty="0">
                <a:solidFill>
                  <a:srgbClr val="2A00FF"/>
                </a:solidFill>
                <a:latin typeface="Consolas"/>
              </a:rPr>
              <a:t>"David"</a:t>
            </a:r>
            <a:r>
              <a:rPr lang="en-US" altLang="zh-CN" sz="1000" dirty="0">
                <a:solidFill>
                  <a:srgbClr val="000000"/>
                </a:solidFill>
                <a:latin typeface="Consolas"/>
              </a:rPr>
              <a:t>);</a:t>
            </a:r>
          </a:p>
          <a:p>
            <a:r>
              <a:rPr lang="en-US" altLang="zh-CN" sz="1000" dirty="0">
                <a:solidFill>
                  <a:srgbClr val="000000"/>
                </a:solidFill>
                <a:latin typeface="Consolas"/>
              </a:rPr>
              <a:t>        </a:t>
            </a:r>
            <a:r>
              <a:rPr lang="en-US" altLang="zh-CN" sz="1000" dirty="0" err="1">
                <a:solidFill>
                  <a:srgbClr val="6A3E3E"/>
                </a:solidFill>
                <a:latin typeface="Consolas"/>
              </a:rPr>
              <a:t>treeSet</a:t>
            </a:r>
            <a:r>
              <a:rPr lang="en-US" altLang="zh-CN" sz="1000" dirty="0" err="1">
                <a:solidFill>
                  <a:srgbClr val="000000"/>
                </a:solidFill>
                <a:latin typeface="Consolas"/>
              </a:rPr>
              <a:t>.add</a:t>
            </a:r>
            <a:r>
              <a:rPr lang="en-US" altLang="zh-CN" sz="1000" dirty="0">
                <a:solidFill>
                  <a:srgbClr val="000000"/>
                </a:solidFill>
                <a:latin typeface="Consolas"/>
              </a:rPr>
              <a:t>(</a:t>
            </a:r>
            <a:r>
              <a:rPr lang="en-US" altLang="zh-CN" sz="1000" dirty="0">
                <a:solidFill>
                  <a:srgbClr val="2A00FF"/>
                </a:solidFill>
                <a:latin typeface="Consolas"/>
              </a:rPr>
              <a:t>"Albert"</a:t>
            </a:r>
            <a:r>
              <a:rPr lang="en-US" altLang="zh-CN" sz="1000" dirty="0">
                <a:solidFill>
                  <a:srgbClr val="000000"/>
                </a:solidFill>
                <a:latin typeface="Consolas"/>
              </a:rPr>
              <a:t>); </a:t>
            </a:r>
            <a:r>
              <a:rPr lang="en-US" altLang="zh-CN" sz="1000" dirty="0">
                <a:solidFill>
                  <a:srgbClr val="3F7F5F"/>
                </a:solidFill>
                <a:latin typeface="Consolas"/>
              </a:rPr>
              <a:t>// </a:t>
            </a:r>
            <a:r>
              <a:rPr lang="zh-CN" altLang="en-US" sz="1000" dirty="0">
                <a:solidFill>
                  <a:srgbClr val="3F7F5F"/>
                </a:solidFill>
                <a:latin typeface="Consolas"/>
              </a:rPr>
              <a:t>不会添加重复元素</a:t>
            </a:r>
          </a:p>
          <a:p>
            <a:r>
              <a:rPr lang="zh-CN" altLang="en-US" sz="1000" dirty="0">
                <a:solidFill>
                  <a:srgbClr val="000000"/>
                </a:solidFill>
                <a:latin typeface="Consolas"/>
              </a:rPr>
              <a:t>        </a:t>
            </a:r>
            <a:r>
              <a:rPr lang="en-US" altLang="zh-CN" sz="1000" dirty="0">
                <a:solidFill>
                  <a:srgbClr val="3F7F5F"/>
                </a:solidFill>
                <a:latin typeface="Consolas"/>
              </a:rPr>
              <a:t>// </a:t>
            </a:r>
            <a:r>
              <a:rPr lang="zh-CN" altLang="en-US" sz="1000" dirty="0">
                <a:solidFill>
                  <a:srgbClr val="3F7F5F"/>
                </a:solidFill>
                <a:latin typeface="Consolas"/>
              </a:rPr>
              <a:t>输出 </a:t>
            </a:r>
            <a:r>
              <a:rPr lang="en-US" altLang="zh-CN" sz="1000" dirty="0" err="1">
                <a:solidFill>
                  <a:srgbClr val="3F7F5F"/>
                </a:solidFill>
                <a:latin typeface="Consolas"/>
              </a:rPr>
              <a:t>HashSet</a:t>
            </a:r>
            <a:endParaRPr lang="en-US" altLang="zh-CN" sz="1000" dirty="0">
              <a:solidFill>
                <a:srgbClr val="3F7F5F"/>
              </a:solidFill>
              <a:latin typeface="Consolas"/>
            </a:endParaRPr>
          </a:p>
          <a:p>
            <a:r>
              <a:rPr lang="en-US" altLang="zh-CN" sz="1000" dirty="0">
                <a:solidFill>
                  <a:srgbClr val="000000"/>
                </a:solidFill>
                <a:latin typeface="Consolas"/>
              </a:rPr>
              <a:t>        </a:t>
            </a:r>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a:t>
            </a:r>
            <a:r>
              <a:rPr lang="en-US" altLang="zh-CN" sz="1000" b="1" i="1" dirty="0" err="1">
                <a:solidFill>
                  <a:srgbClr val="2A00FF"/>
                </a:solidFill>
                <a:latin typeface="Consolas"/>
              </a:rPr>
              <a:t>HashSet</a:t>
            </a:r>
            <a:r>
              <a:rPr lang="en-US" altLang="zh-CN" sz="1000" b="1" i="1" dirty="0">
                <a:solidFill>
                  <a:srgbClr val="2A00FF"/>
                </a:solidFill>
                <a:latin typeface="Consolas"/>
              </a:rPr>
              <a:t>: "</a:t>
            </a:r>
            <a:r>
              <a:rPr lang="en-US" altLang="zh-CN" sz="1000" b="1" i="1" dirty="0">
                <a:solidFill>
                  <a:srgbClr val="000000"/>
                </a:solidFill>
                <a:latin typeface="Consolas"/>
              </a:rPr>
              <a:t> + </a:t>
            </a:r>
            <a:r>
              <a:rPr lang="en-US" altLang="zh-CN" sz="1000" b="1" i="1" dirty="0" err="1">
                <a:solidFill>
                  <a:srgbClr val="6A3E3E"/>
                </a:solidFill>
                <a:latin typeface="Consolas"/>
              </a:rPr>
              <a:t>hashSet</a:t>
            </a:r>
            <a:r>
              <a:rPr lang="en-US" altLang="zh-CN" sz="1000" b="1" i="1" dirty="0">
                <a:solidFill>
                  <a:srgbClr val="000000"/>
                </a:solidFill>
                <a:latin typeface="Consolas"/>
              </a:rPr>
              <a:t>);</a:t>
            </a:r>
          </a:p>
          <a:p>
            <a:r>
              <a:rPr lang="zh-CN" altLang="en-US" sz="1000" dirty="0">
                <a:solidFill>
                  <a:srgbClr val="000000"/>
                </a:solidFill>
                <a:latin typeface="Consolas"/>
              </a:rPr>
              <a:t>        </a:t>
            </a:r>
            <a:r>
              <a:rPr lang="en-US" altLang="zh-CN" sz="1000" dirty="0">
                <a:solidFill>
                  <a:srgbClr val="3F7F5F"/>
                </a:solidFill>
                <a:latin typeface="Consolas"/>
              </a:rPr>
              <a:t>// </a:t>
            </a:r>
            <a:r>
              <a:rPr lang="zh-CN" altLang="en-US" sz="1000" dirty="0">
                <a:solidFill>
                  <a:srgbClr val="3F7F5F"/>
                </a:solidFill>
                <a:latin typeface="Consolas"/>
              </a:rPr>
              <a:t>输出 </a:t>
            </a:r>
            <a:r>
              <a:rPr lang="en-US" altLang="zh-CN" sz="1000" dirty="0" err="1">
                <a:solidFill>
                  <a:srgbClr val="3F7F5F"/>
                </a:solidFill>
                <a:latin typeface="Consolas"/>
              </a:rPr>
              <a:t>LinkedHashSet</a:t>
            </a:r>
            <a:endParaRPr lang="en-US" altLang="zh-CN" sz="1000" dirty="0">
              <a:solidFill>
                <a:srgbClr val="3F7F5F"/>
              </a:solidFill>
              <a:latin typeface="Consolas"/>
            </a:endParaRPr>
          </a:p>
          <a:p>
            <a:r>
              <a:rPr lang="en-US" altLang="zh-CN" sz="1000" dirty="0">
                <a:solidFill>
                  <a:srgbClr val="000000"/>
                </a:solidFill>
                <a:latin typeface="Consolas"/>
              </a:rPr>
              <a:t>        </a:t>
            </a:r>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a:t>
            </a:r>
            <a:r>
              <a:rPr lang="en-US" altLang="zh-CN" sz="1000" b="1" i="1" dirty="0" err="1">
                <a:solidFill>
                  <a:srgbClr val="2A00FF"/>
                </a:solidFill>
                <a:latin typeface="Consolas"/>
              </a:rPr>
              <a:t>LinkedHashSet</a:t>
            </a:r>
            <a:r>
              <a:rPr lang="en-US" altLang="zh-CN" sz="1000" b="1" i="1" dirty="0">
                <a:solidFill>
                  <a:srgbClr val="2A00FF"/>
                </a:solidFill>
                <a:latin typeface="Consolas"/>
              </a:rPr>
              <a:t>: "</a:t>
            </a:r>
            <a:r>
              <a:rPr lang="en-US" altLang="zh-CN" sz="1000" b="1" i="1" dirty="0">
                <a:solidFill>
                  <a:srgbClr val="000000"/>
                </a:solidFill>
                <a:latin typeface="Consolas"/>
              </a:rPr>
              <a:t> + </a:t>
            </a:r>
            <a:r>
              <a:rPr lang="en-US" altLang="zh-CN" sz="1000" b="1" i="1" dirty="0" err="1">
                <a:solidFill>
                  <a:srgbClr val="6A3E3E"/>
                </a:solidFill>
                <a:latin typeface="Consolas"/>
              </a:rPr>
              <a:t>linkedHashSet</a:t>
            </a:r>
            <a:r>
              <a:rPr lang="en-US" altLang="zh-CN" sz="1000" b="1" i="1" dirty="0">
                <a:solidFill>
                  <a:srgbClr val="000000"/>
                </a:solidFill>
                <a:latin typeface="Consolas"/>
              </a:rPr>
              <a:t>);</a:t>
            </a:r>
          </a:p>
          <a:p>
            <a:r>
              <a:rPr lang="zh-CN" altLang="en-US" sz="1000" dirty="0">
                <a:solidFill>
                  <a:srgbClr val="000000"/>
                </a:solidFill>
                <a:latin typeface="Consolas"/>
              </a:rPr>
              <a:t>        </a:t>
            </a:r>
            <a:r>
              <a:rPr lang="en-US" altLang="zh-CN" sz="1000" dirty="0">
                <a:solidFill>
                  <a:srgbClr val="3F7F5F"/>
                </a:solidFill>
                <a:latin typeface="Consolas"/>
              </a:rPr>
              <a:t>// </a:t>
            </a:r>
            <a:r>
              <a:rPr lang="zh-CN" altLang="en-US" sz="1000" dirty="0">
                <a:solidFill>
                  <a:srgbClr val="3F7F5F"/>
                </a:solidFill>
                <a:latin typeface="Consolas"/>
              </a:rPr>
              <a:t>输出 </a:t>
            </a:r>
            <a:r>
              <a:rPr lang="en-US" altLang="zh-CN" sz="1000" dirty="0" err="1">
                <a:solidFill>
                  <a:srgbClr val="3F7F5F"/>
                </a:solidFill>
                <a:latin typeface="Consolas"/>
              </a:rPr>
              <a:t>TreeSet</a:t>
            </a:r>
            <a:endParaRPr lang="en-US" altLang="zh-CN" sz="1000" dirty="0">
              <a:solidFill>
                <a:srgbClr val="3F7F5F"/>
              </a:solidFill>
              <a:latin typeface="Consolas"/>
            </a:endParaRPr>
          </a:p>
          <a:p>
            <a:r>
              <a:rPr lang="en-US" altLang="zh-CN" sz="1000" dirty="0">
                <a:solidFill>
                  <a:srgbClr val="000000"/>
                </a:solidFill>
                <a:latin typeface="Consolas"/>
              </a:rPr>
              <a:t>        </a:t>
            </a:r>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2A00FF"/>
                </a:solidFill>
                <a:latin typeface="Consolas"/>
              </a:rPr>
              <a:t>"</a:t>
            </a:r>
            <a:r>
              <a:rPr lang="en-US" altLang="zh-CN" sz="1000" b="1" i="1" dirty="0" err="1">
                <a:solidFill>
                  <a:srgbClr val="2A00FF"/>
                </a:solidFill>
                <a:latin typeface="Consolas"/>
              </a:rPr>
              <a:t>TreeSet</a:t>
            </a:r>
            <a:r>
              <a:rPr lang="en-US" altLang="zh-CN" sz="1000" b="1" i="1" dirty="0">
                <a:solidFill>
                  <a:srgbClr val="2A00FF"/>
                </a:solidFill>
                <a:latin typeface="Consolas"/>
              </a:rPr>
              <a:t>: "</a:t>
            </a:r>
            <a:r>
              <a:rPr lang="en-US" altLang="zh-CN" sz="1000" b="1" i="1" dirty="0">
                <a:solidFill>
                  <a:srgbClr val="000000"/>
                </a:solidFill>
                <a:latin typeface="Consolas"/>
              </a:rPr>
              <a:t> + </a:t>
            </a:r>
            <a:r>
              <a:rPr lang="en-US" altLang="zh-CN" sz="1000" b="1" i="1" dirty="0" err="1">
                <a:solidFill>
                  <a:srgbClr val="6A3E3E"/>
                </a:solidFill>
                <a:latin typeface="Consolas"/>
              </a:rPr>
              <a:t>treeSet</a:t>
            </a:r>
            <a:r>
              <a:rPr lang="en-US" altLang="zh-CN" sz="1000" b="1" i="1" dirty="0">
                <a:solidFill>
                  <a:srgbClr val="000000"/>
                </a:solidFill>
                <a:latin typeface="Consolas"/>
              </a:rPr>
              <a:t>);</a:t>
            </a:r>
          </a:p>
          <a:p>
            <a:r>
              <a:rPr lang="en-US" altLang="zh-CN" sz="1000" dirty="0" smtClean="0">
                <a:solidFill>
                  <a:srgbClr val="000000"/>
                </a:solidFill>
                <a:latin typeface="Consolas"/>
              </a:rPr>
              <a:t>}</a:t>
            </a:r>
            <a:endParaRPr lang="zh-CN" altLang="en-US" sz="1000" dirty="0">
              <a:latin typeface="Consolas"/>
            </a:endParaRPr>
          </a:p>
          <a:p>
            <a:r>
              <a:rPr lang="en-US" altLang="zh-CN" sz="1000" dirty="0" smtClean="0">
                <a:solidFill>
                  <a:srgbClr val="000000"/>
                </a:solidFill>
                <a:latin typeface="Consolas"/>
              </a:rPr>
              <a:t>}</a:t>
            </a:r>
            <a:endParaRPr lang="en-US" altLang="zh-CN" sz="1000" dirty="0">
              <a:solidFill>
                <a:srgbClr val="000000"/>
              </a:solidFill>
              <a:latin typeface="Consolas"/>
            </a:endParaRPr>
          </a:p>
        </p:txBody>
      </p:sp>
      <p:pic>
        <p:nvPicPr>
          <p:cNvPr id="8" name="图片 7"/>
          <p:cNvPicPr>
            <a:picLocks noChangeAspect="1"/>
          </p:cNvPicPr>
          <p:nvPr/>
        </p:nvPicPr>
        <p:blipFill>
          <a:blip r:embed="rId2"/>
          <a:stretch>
            <a:fillRect/>
          </a:stretch>
        </p:blipFill>
        <p:spPr>
          <a:xfrm>
            <a:off x="5220072" y="3795886"/>
            <a:ext cx="2880320" cy="866988"/>
          </a:xfrm>
          <a:prstGeom prst="rect">
            <a:avLst/>
          </a:prstGeom>
          <a:ln>
            <a:solidFill>
              <a:schemeClr val="tx1"/>
            </a:solidFill>
          </a:ln>
        </p:spPr>
      </p:pic>
    </p:spTree>
    <p:extLst>
      <p:ext uri="{BB962C8B-B14F-4D97-AF65-F5344CB8AC3E}">
        <p14:creationId xmlns:p14="http://schemas.microsoft.com/office/powerpoint/2010/main" val="4084945551"/>
      </p:ext>
    </p:extLst>
  </p:cSld>
  <p:clrMapOvr>
    <a:masterClrMapping/>
  </p:clrMapOvr>
  <p:transition advClick="0" advTm="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11.3 </a:t>
            </a:r>
            <a:r>
              <a:rPr lang="zh-CN" altLang="en-US" sz="2000" b="1" dirty="0">
                <a:solidFill>
                  <a:schemeClr val="bg1"/>
                </a:solidFill>
                <a:latin typeface="微软雅黑" panose="020B0503020204020204" pitchFamily="34" charset="-122"/>
                <a:ea typeface="微软雅黑" panose="020B0503020204020204" pitchFamily="34" charset="-122"/>
              </a:rPr>
              <a:t>集合</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1934376"/>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11.3.3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集合输出</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输出集合的内容通常涉及到遍历集合并将每个元素打印出来。这里讲解两种最为常用的方式：增强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for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循环和迭代器方式。</a:t>
            </a:r>
          </a:p>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增强</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for</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循环</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增强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for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循环是最常用的遍历集合的方法，对于</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List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Set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都适用。下面通过一个简单的案例来进行说明，代码</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如下。</a:t>
            </a:r>
            <a:endPar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TextBox 4"/>
          <p:cNvSpPr txBox="1"/>
          <p:nvPr/>
        </p:nvSpPr>
        <p:spPr>
          <a:xfrm>
            <a:off x="460375" y="2571750"/>
            <a:ext cx="8144073" cy="4708981"/>
          </a:xfrm>
          <a:prstGeom prst="rect">
            <a:avLst/>
          </a:prstGeom>
          <a:noFill/>
        </p:spPr>
        <p:txBody>
          <a:bodyPr wrap="square" numCol="2" rtlCol="0">
            <a:spAutoFit/>
          </a:bodyPr>
          <a:lstStyle/>
          <a:p>
            <a:r>
              <a:rPr lang="en-US" altLang="zh-CN" sz="900" b="1" dirty="0" smtClean="0">
                <a:solidFill>
                  <a:srgbClr val="7F0055"/>
                </a:solidFill>
                <a:latin typeface="Consolas"/>
              </a:rPr>
              <a:t>package</a:t>
            </a:r>
            <a:r>
              <a:rPr lang="en-US" altLang="zh-CN" sz="900" b="1" dirty="0" smtClean="0">
                <a:solidFill>
                  <a:srgbClr val="000000"/>
                </a:solidFill>
                <a:latin typeface="Consolas"/>
              </a:rPr>
              <a:t> </a:t>
            </a:r>
            <a:r>
              <a:rPr lang="en-US" altLang="zh-CN" sz="900" b="1" dirty="0">
                <a:solidFill>
                  <a:srgbClr val="000000"/>
                </a:solidFill>
                <a:latin typeface="Consolas"/>
              </a:rPr>
              <a:t>ch11;</a:t>
            </a:r>
          </a:p>
          <a:p>
            <a:r>
              <a:rPr lang="en-US" altLang="zh-CN" sz="900" b="1" dirty="0">
                <a:solidFill>
                  <a:srgbClr val="7F0055"/>
                </a:solidFill>
                <a:latin typeface="Consolas"/>
              </a:rPr>
              <a:t>import</a:t>
            </a:r>
            <a:r>
              <a:rPr lang="en-US" altLang="zh-CN" sz="900" b="1" dirty="0">
                <a:solidFill>
                  <a:srgbClr val="000000"/>
                </a:solidFill>
                <a:latin typeface="Consolas"/>
              </a:rPr>
              <a:t> </a:t>
            </a:r>
            <a:r>
              <a:rPr lang="en-US" altLang="zh-CN" sz="900" b="1" dirty="0" err="1">
                <a:solidFill>
                  <a:srgbClr val="000000"/>
                </a:solidFill>
                <a:latin typeface="Consolas"/>
              </a:rPr>
              <a:t>java.util.ArrayList</a:t>
            </a:r>
            <a:r>
              <a:rPr lang="en-US" altLang="zh-CN" sz="900" b="1" dirty="0">
                <a:solidFill>
                  <a:srgbClr val="000000"/>
                </a:solidFill>
                <a:latin typeface="Consolas"/>
              </a:rPr>
              <a:t>;</a:t>
            </a:r>
          </a:p>
          <a:p>
            <a:r>
              <a:rPr lang="en-US" altLang="zh-CN" sz="900" b="1" dirty="0">
                <a:solidFill>
                  <a:srgbClr val="7F0055"/>
                </a:solidFill>
                <a:latin typeface="Consolas"/>
              </a:rPr>
              <a:t>import</a:t>
            </a:r>
            <a:r>
              <a:rPr lang="en-US" altLang="zh-CN" sz="900" b="1" dirty="0">
                <a:solidFill>
                  <a:srgbClr val="000000"/>
                </a:solidFill>
                <a:latin typeface="Consolas"/>
              </a:rPr>
              <a:t> </a:t>
            </a:r>
            <a:r>
              <a:rPr lang="en-US" altLang="zh-CN" sz="900" b="1" dirty="0" err="1">
                <a:solidFill>
                  <a:srgbClr val="000000"/>
                </a:solidFill>
                <a:latin typeface="Consolas"/>
              </a:rPr>
              <a:t>java.util.HashSet</a:t>
            </a:r>
            <a:r>
              <a:rPr lang="en-US" altLang="zh-CN" sz="900" b="1" dirty="0">
                <a:solidFill>
                  <a:srgbClr val="000000"/>
                </a:solidFill>
                <a:latin typeface="Consolas"/>
              </a:rPr>
              <a:t>;</a:t>
            </a:r>
          </a:p>
          <a:p>
            <a:r>
              <a:rPr lang="en-US" altLang="zh-CN" sz="900" b="1" dirty="0">
                <a:solidFill>
                  <a:srgbClr val="7F0055"/>
                </a:solidFill>
                <a:latin typeface="Consolas"/>
              </a:rPr>
              <a:t>import</a:t>
            </a:r>
            <a:r>
              <a:rPr lang="en-US" altLang="zh-CN" sz="900" b="1" dirty="0">
                <a:solidFill>
                  <a:srgbClr val="000000"/>
                </a:solidFill>
                <a:latin typeface="Consolas"/>
              </a:rPr>
              <a:t> </a:t>
            </a:r>
            <a:r>
              <a:rPr lang="en-US" altLang="zh-CN" sz="900" b="1" dirty="0" err="1">
                <a:solidFill>
                  <a:srgbClr val="000000"/>
                </a:solidFill>
                <a:latin typeface="Consolas"/>
              </a:rPr>
              <a:t>java.util.List</a:t>
            </a:r>
            <a:r>
              <a:rPr lang="en-US" altLang="zh-CN" sz="900" b="1" dirty="0">
                <a:solidFill>
                  <a:srgbClr val="000000"/>
                </a:solidFill>
                <a:latin typeface="Consolas"/>
              </a:rPr>
              <a:t>;</a:t>
            </a:r>
          </a:p>
          <a:p>
            <a:r>
              <a:rPr lang="en-US" altLang="zh-CN" sz="900" b="1" dirty="0">
                <a:solidFill>
                  <a:srgbClr val="7F0055"/>
                </a:solidFill>
                <a:latin typeface="Consolas"/>
              </a:rPr>
              <a:t>import</a:t>
            </a:r>
            <a:r>
              <a:rPr lang="en-US" altLang="zh-CN" sz="900" b="1" dirty="0">
                <a:solidFill>
                  <a:srgbClr val="000000"/>
                </a:solidFill>
                <a:latin typeface="Consolas"/>
              </a:rPr>
              <a:t> </a:t>
            </a:r>
            <a:r>
              <a:rPr lang="en-US" altLang="zh-CN" sz="900" b="1" dirty="0" err="1">
                <a:solidFill>
                  <a:srgbClr val="000000"/>
                </a:solidFill>
                <a:latin typeface="Consolas"/>
              </a:rPr>
              <a:t>java.util.Set</a:t>
            </a:r>
            <a:r>
              <a:rPr lang="en-US" altLang="zh-CN" sz="900" b="1" dirty="0">
                <a:solidFill>
                  <a:srgbClr val="000000"/>
                </a:solidFill>
                <a:latin typeface="Consolas"/>
              </a:rPr>
              <a:t>;</a:t>
            </a:r>
          </a:p>
          <a:p>
            <a:r>
              <a:rPr lang="en-US" altLang="zh-CN" sz="900" b="1" dirty="0">
                <a:solidFill>
                  <a:srgbClr val="7F0055"/>
                </a:solidFill>
                <a:latin typeface="Consolas"/>
              </a:rPr>
              <a:t>public</a:t>
            </a:r>
            <a:r>
              <a:rPr lang="en-US" altLang="zh-CN" sz="900" b="1" dirty="0">
                <a:solidFill>
                  <a:srgbClr val="000000"/>
                </a:solidFill>
                <a:latin typeface="Consolas"/>
              </a:rPr>
              <a:t> </a:t>
            </a:r>
            <a:r>
              <a:rPr lang="en-US" altLang="zh-CN" sz="900" b="1" dirty="0">
                <a:solidFill>
                  <a:srgbClr val="7F0055"/>
                </a:solidFill>
                <a:latin typeface="Consolas"/>
              </a:rPr>
              <a:t>class</a:t>
            </a:r>
            <a:r>
              <a:rPr lang="en-US" altLang="zh-CN" sz="900" b="1" dirty="0">
                <a:solidFill>
                  <a:srgbClr val="000000"/>
                </a:solidFill>
                <a:latin typeface="Consolas"/>
              </a:rPr>
              <a:t> Demo1107 {</a:t>
            </a:r>
          </a:p>
          <a:p>
            <a:r>
              <a:rPr lang="en-US" altLang="zh-CN" sz="900" b="1" dirty="0">
                <a:solidFill>
                  <a:srgbClr val="7F0055"/>
                </a:solidFill>
                <a:latin typeface="Consolas"/>
              </a:rPr>
              <a:t>public</a:t>
            </a:r>
            <a:r>
              <a:rPr lang="en-US" altLang="zh-CN" sz="900" b="1" dirty="0">
                <a:solidFill>
                  <a:srgbClr val="000000"/>
                </a:solidFill>
                <a:latin typeface="Consolas"/>
              </a:rPr>
              <a:t> </a:t>
            </a:r>
            <a:r>
              <a:rPr lang="en-US" altLang="zh-CN" sz="900" b="1" dirty="0">
                <a:solidFill>
                  <a:srgbClr val="7F0055"/>
                </a:solidFill>
                <a:latin typeface="Consolas"/>
              </a:rPr>
              <a:t>static</a:t>
            </a:r>
            <a:r>
              <a:rPr lang="en-US" altLang="zh-CN" sz="900" b="1" dirty="0">
                <a:solidFill>
                  <a:srgbClr val="000000"/>
                </a:solidFill>
                <a:latin typeface="Consolas"/>
              </a:rPr>
              <a:t> </a:t>
            </a:r>
            <a:r>
              <a:rPr lang="en-US" altLang="zh-CN" sz="900" b="1" dirty="0">
                <a:solidFill>
                  <a:srgbClr val="7F0055"/>
                </a:solidFill>
                <a:latin typeface="Consolas"/>
              </a:rPr>
              <a:t>void</a:t>
            </a:r>
            <a:r>
              <a:rPr lang="en-US" altLang="zh-CN" sz="900" b="1" dirty="0">
                <a:solidFill>
                  <a:srgbClr val="000000"/>
                </a:solidFill>
                <a:latin typeface="Consolas"/>
              </a:rPr>
              <a:t> main(String[] </a:t>
            </a:r>
            <a:r>
              <a:rPr lang="en-US" altLang="zh-CN" sz="900" b="1" dirty="0" err="1">
                <a:solidFill>
                  <a:srgbClr val="6A3E3E"/>
                </a:solidFill>
                <a:latin typeface="Consolas"/>
              </a:rPr>
              <a:t>args</a:t>
            </a:r>
            <a:r>
              <a:rPr lang="en-US" altLang="zh-CN" sz="900" b="1" dirty="0">
                <a:solidFill>
                  <a:srgbClr val="000000"/>
                </a:solidFill>
                <a:latin typeface="Consolas"/>
              </a:rPr>
              <a:t>) {</a:t>
            </a:r>
          </a:p>
          <a:p>
            <a:r>
              <a:rPr lang="en-US" altLang="zh-CN" sz="900" dirty="0">
                <a:solidFill>
                  <a:srgbClr val="3F7F5F"/>
                </a:solidFill>
                <a:latin typeface="Consolas"/>
              </a:rPr>
              <a:t>// </a:t>
            </a:r>
            <a:r>
              <a:rPr lang="en-US" altLang="zh-CN" sz="900" b="1" dirty="0">
                <a:solidFill>
                  <a:srgbClr val="7F9FBF"/>
                </a:solidFill>
                <a:latin typeface="Consolas"/>
              </a:rPr>
              <a:t>TODO</a:t>
            </a:r>
            <a:r>
              <a:rPr lang="en-US" altLang="zh-CN" sz="900" b="1" dirty="0">
                <a:solidFill>
                  <a:srgbClr val="3F7F5F"/>
                </a:solidFill>
                <a:latin typeface="Consolas"/>
              </a:rPr>
              <a:t> Auto-generated method stub</a:t>
            </a:r>
          </a:p>
          <a:p>
            <a:r>
              <a:rPr lang="en-US" altLang="zh-CN" sz="900" dirty="0">
                <a:solidFill>
                  <a:srgbClr val="000000"/>
                </a:solidFill>
                <a:latin typeface="Consolas"/>
              </a:rPr>
              <a:t> List&lt;String&gt; </a:t>
            </a:r>
            <a:r>
              <a:rPr lang="en-US" altLang="zh-CN" sz="900" dirty="0">
                <a:solidFill>
                  <a:srgbClr val="6A3E3E"/>
                </a:solidFill>
                <a:latin typeface="Consolas"/>
              </a:rPr>
              <a:t>list</a:t>
            </a:r>
            <a:r>
              <a:rPr lang="en-US" altLang="zh-CN" sz="900" dirty="0">
                <a:solidFill>
                  <a:srgbClr val="000000"/>
                </a:solidFill>
                <a:latin typeface="Consolas"/>
              </a:rPr>
              <a:t> = </a:t>
            </a:r>
            <a:r>
              <a:rPr lang="en-US" altLang="zh-CN" sz="900" b="1" dirty="0">
                <a:solidFill>
                  <a:srgbClr val="7F0055"/>
                </a:solidFill>
                <a:latin typeface="Consolas"/>
              </a:rPr>
              <a:t>new</a:t>
            </a:r>
            <a:r>
              <a:rPr lang="en-US" altLang="zh-CN" sz="900" b="1" dirty="0">
                <a:solidFill>
                  <a:srgbClr val="000000"/>
                </a:solidFill>
                <a:latin typeface="Consolas"/>
              </a:rPr>
              <a:t> </a:t>
            </a:r>
            <a:r>
              <a:rPr lang="en-US" altLang="zh-CN" sz="900" b="1" dirty="0" err="1">
                <a:solidFill>
                  <a:srgbClr val="000000"/>
                </a:solidFill>
                <a:latin typeface="Consolas"/>
              </a:rPr>
              <a:t>ArrayList</a:t>
            </a:r>
            <a:r>
              <a:rPr lang="en-US" altLang="zh-CN" sz="900" b="1" dirty="0">
                <a:solidFill>
                  <a:srgbClr val="000000"/>
                </a:solidFill>
                <a:latin typeface="Consolas"/>
              </a:rPr>
              <a:t>&lt;&gt;();</a:t>
            </a:r>
          </a:p>
          <a:p>
            <a:r>
              <a:rPr lang="en-US" altLang="zh-CN" sz="900" dirty="0">
                <a:solidFill>
                  <a:srgbClr val="000000"/>
                </a:solidFill>
                <a:latin typeface="Consolas"/>
              </a:rPr>
              <a:t>        </a:t>
            </a:r>
            <a:r>
              <a:rPr lang="en-US" altLang="zh-CN" sz="900" dirty="0" err="1">
                <a:solidFill>
                  <a:srgbClr val="6A3E3E"/>
                </a:solidFill>
                <a:latin typeface="Consolas"/>
              </a:rPr>
              <a:t>list</a:t>
            </a:r>
            <a:r>
              <a:rPr lang="en-US" altLang="zh-CN" sz="900" dirty="0" err="1">
                <a:solidFill>
                  <a:srgbClr val="000000"/>
                </a:solidFill>
                <a:latin typeface="Consolas"/>
              </a:rPr>
              <a:t>.add</a:t>
            </a:r>
            <a:r>
              <a:rPr lang="en-US" altLang="zh-CN" sz="900" dirty="0">
                <a:solidFill>
                  <a:srgbClr val="000000"/>
                </a:solidFill>
                <a:latin typeface="Consolas"/>
              </a:rPr>
              <a:t>(</a:t>
            </a:r>
            <a:r>
              <a:rPr lang="en-US" altLang="zh-CN" sz="900" dirty="0">
                <a:solidFill>
                  <a:srgbClr val="2A00FF"/>
                </a:solidFill>
                <a:latin typeface="Consolas"/>
              </a:rPr>
              <a:t>"Hello"</a:t>
            </a:r>
            <a:r>
              <a:rPr lang="en-US" altLang="zh-CN" sz="900" dirty="0">
                <a:solidFill>
                  <a:srgbClr val="000000"/>
                </a:solidFill>
                <a:latin typeface="Consolas"/>
              </a:rPr>
              <a:t>);</a:t>
            </a:r>
          </a:p>
          <a:p>
            <a:r>
              <a:rPr lang="en-US" altLang="zh-CN" sz="900" dirty="0">
                <a:solidFill>
                  <a:srgbClr val="000000"/>
                </a:solidFill>
                <a:latin typeface="Consolas"/>
              </a:rPr>
              <a:t>        </a:t>
            </a:r>
            <a:r>
              <a:rPr lang="en-US" altLang="zh-CN" sz="900" dirty="0" err="1">
                <a:solidFill>
                  <a:srgbClr val="6A3E3E"/>
                </a:solidFill>
                <a:latin typeface="Consolas"/>
              </a:rPr>
              <a:t>list</a:t>
            </a:r>
            <a:r>
              <a:rPr lang="en-US" altLang="zh-CN" sz="900" dirty="0" err="1">
                <a:solidFill>
                  <a:srgbClr val="000000"/>
                </a:solidFill>
                <a:latin typeface="Consolas"/>
              </a:rPr>
              <a:t>.add</a:t>
            </a:r>
            <a:r>
              <a:rPr lang="en-US" altLang="zh-CN" sz="900" dirty="0">
                <a:solidFill>
                  <a:srgbClr val="000000"/>
                </a:solidFill>
                <a:latin typeface="Consolas"/>
              </a:rPr>
              <a:t>(</a:t>
            </a:r>
            <a:r>
              <a:rPr lang="en-US" altLang="zh-CN" sz="900" dirty="0">
                <a:solidFill>
                  <a:srgbClr val="2A00FF"/>
                </a:solidFill>
                <a:latin typeface="Consolas"/>
              </a:rPr>
              <a:t>" "</a:t>
            </a:r>
            <a:r>
              <a:rPr lang="en-US" altLang="zh-CN" sz="900" dirty="0">
                <a:solidFill>
                  <a:srgbClr val="000000"/>
                </a:solidFill>
                <a:latin typeface="Consolas"/>
              </a:rPr>
              <a:t>);</a:t>
            </a:r>
          </a:p>
          <a:p>
            <a:r>
              <a:rPr lang="en-US" altLang="zh-CN" sz="900" dirty="0">
                <a:solidFill>
                  <a:srgbClr val="000000"/>
                </a:solidFill>
                <a:latin typeface="Consolas"/>
              </a:rPr>
              <a:t>        </a:t>
            </a:r>
            <a:r>
              <a:rPr lang="en-US" altLang="zh-CN" sz="900" dirty="0" err="1">
                <a:solidFill>
                  <a:srgbClr val="6A3E3E"/>
                </a:solidFill>
                <a:latin typeface="Consolas"/>
              </a:rPr>
              <a:t>list</a:t>
            </a:r>
            <a:r>
              <a:rPr lang="en-US" altLang="zh-CN" sz="900" dirty="0" err="1">
                <a:solidFill>
                  <a:srgbClr val="000000"/>
                </a:solidFill>
                <a:latin typeface="Consolas"/>
              </a:rPr>
              <a:t>.add</a:t>
            </a:r>
            <a:r>
              <a:rPr lang="en-US" altLang="zh-CN" sz="900" dirty="0">
                <a:solidFill>
                  <a:srgbClr val="000000"/>
                </a:solidFill>
                <a:latin typeface="Consolas"/>
              </a:rPr>
              <a:t>(</a:t>
            </a:r>
            <a:r>
              <a:rPr lang="en-US" altLang="zh-CN" sz="900" dirty="0">
                <a:solidFill>
                  <a:srgbClr val="2A00FF"/>
                </a:solidFill>
                <a:latin typeface="Consolas"/>
              </a:rPr>
              <a:t>"world"</a:t>
            </a:r>
            <a:r>
              <a:rPr lang="en-US" altLang="zh-CN" sz="900" dirty="0">
                <a:solidFill>
                  <a:srgbClr val="000000"/>
                </a:solidFill>
                <a:latin typeface="Consolas"/>
              </a:rPr>
              <a:t>);</a:t>
            </a:r>
          </a:p>
          <a:p>
            <a:endParaRPr lang="zh-CN" altLang="en-US" sz="900" dirty="0">
              <a:latin typeface="Consolas"/>
            </a:endParaRPr>
          </a:p>
          <a:p>
            <a:r>
              <a:rPr lang="en-US" altLang="zh-CN" sz="900" dirty="0">
                <a:solidFill>
                  <a:srgbClr val="000000"/>
                </a:solidFill>
                <a:latin typeface="Consolas"/>
              </a:rPr>
              <a:t>        Set&lt;String&gt; </a:t>
            </a:r>
            <a:r>
              <a:rPr lang="en-US" altLang="zh-CN" sz="900" dirty="0">
                <a:solidFill>
                  <a:srgbClr val="6A3E3E"/>
                </a:solidFill>
                <a:latin typeface="Consolas"/>
              </a:rPr>
              <a:t>set</a:t>
            </a:r>
            <a:r>
              <a:rPr lang="en-US" altLang="zh-CN" sz="900" dirty="0">
                <a:solidFill>
                  <a:srgbClr val="000000"/>
                </a:solidFill>
                <a:latin typeface="Consolas"/>
              </a:rPr>
              <a:t> = </a:t>
            </a:r>
            <a:r>
              <a:rPr lang="en-US" altLang="zh-CN" sz="900" b="1" dirty="0">
                <a:solidFill>
                  <a:srgbClr val="7F0055"/>
                </a:solidFill>
                <a:latin typeface="Consolas"/>
              </a:rPr>
              <a:t>new</a:t>
            </a:r>
            <a:r>
              <a:rPr lang="en-US" altLang="zh-CN" sz="900" b="1" dirty="0">
                <a:solidFill>
                  <a:srgbClr val="000000"/>
                </a:solidFill>
                <a:latin typeface="Consolas"/>
              </a:rPr>
              <a:t> </a:t>
            </a:r>
            <a:r>
              <a:rPr lang="en-US" altLang="zh-CN" sz="900" b="1" dirty="0" err="1">
                <a:solidFill>
                  <a:srgbClr val="000000"/>
                </a:solidFill>
                <a:latin typeface="Consolas"/>
              </a:rPr>
              <a:t>HashSet</a:t>
            </a:r>
            <a:r>
              <a:rPr lang="en-US" altLang="zh-CN" sz="900" b="1" dirty="0">
                <a:solidFill>
                  <a:srgbClr val="000000"/>
                </a:solidFill>
                <a:latin typeface="Consolas"/>
              </a:rPr>
              <a:t>&lt;&gt;();</a:t>
            </a:r>
          </a:p>
          <a:p>
            <a:r>
              <a:rPr lang="en-US" altLang="zh-CN" sz="900" dirty="0">
                <a:solidFill>
                  <a:srgbClr val="000000"/>
                </a:solidFill>
                <a:latin typeface="Consolas"/>
              </a:rPr>
              <a:t>        </a:t>
            </a:r>
            <a:r>
              <a:rPr lang="en-US" altLang="zh-CN" sz="900" dirty="0" err="1">
                <a:solidFill>
                  <a:srgbClr val="6A3E3E"/>
                </a:solidFill>
                <a:latin typeface="Consolas"/>
              </a:rPr>
              <a:t>set</a:t>
            </a:r>
            <a:r>
              <a:rPr lang="en-US" altLang="zh-CN" sz="900" dirty="0" err="1">
                <a:solidFill>
                  <a:srgbClr val="000000"/>
                </a:solidFill>
                <a:latin typeface="Consolas"/>
              </a:rPr>
              <a:t>.add</a:t>
            </a:r>
            <a:r>
              <a:rPr lang="en-US" altLang="zh-CN" sz="900" dirty="0">
                <a:solidFill>
                  <a:srgbClr val="000000"/>
                </a:solidFill>
                <a:latin typeface="Consolas"/>
              </a:rPr>
              <a:t>(</a:t>
            </a:r>
            <a:r>
              <a:rPr lang="en-US" altLang="zh-CN" sz="900" dirty="0">
                <a:solidFill>
                  <a:srgbClr val="2A00FF"/>
                </a:solidFill>
                <a:latin typeface="Consolas"/>
              </a:rPr>
              <a:t>"Hello"</a:t>
            </a:r>
            <a:r>
              <a:rPr lang="en-US" altLang="zh-CN" sz="900" dirty="0">
                <a:solidFill>
                  <a:srgbClr val="000000"/>
                </a:solidFill>
                <a:latin typeface="Consolas"/>
              </a:rPr>
              <a:t>);</a:t>
            </a:r>
          </a:p>
          <a:p>
            <a:r>
              <a:rPr lang="en-US" altLang="zh-CN" sz="900" dirty="0">
                <a:solidFill>
                  <a:srgbClr val="000000"/>
                </a:solidFill>
                <a:latin typeface="Consolas"/>
              </a:rPr>
              <a:t>        </a:t>
            </a:r>
            <a:r>
              <a:rPr lang="en-US" altLang="zh-CN" sz="900" dirty="0" err="1">
                <a:solidFill>
                  <a:srgbClr val="6A3E3E"/>
                </a:solidFill>
                <a:latin typeface="Consolas"/>
              </a:rPr>
              <a:t>set</a:t>
            </a:r>
            <a:r>
              <a:rPr lang="en-US" altLang="zh-CN" sz="900" dirty="0" err="1">
                <a:solidFill>
                  <a:srgbClr val="000000"/>
                </a:solidFill>
                <a:latin typeface="Consolas"/>
              </a:rPr>
              <a:t>.add</a:t>
            </a:r>
            <a:r>
              <a:rPr lang="en-US" altLang="zh-CN" sz="900" dirty="0">
                <a:solidFill>
                  <a:srgbClr val="000000"/>
                </a:solidFill>
                <a:latin typeface="Consolas"/>
              </a:rPr>
              <a:t>(</a:t>
            </a:r>
            <a:r>
              <a:rPr lang="en-US" altLang="zh-CN" sz="900" dirty="0">
                <a:solidFill>
                  <a:srgbClr val="2A00FF"/>
                </a:solidFill>
                <a:latin typeface="Consolas"/>
              </a:rPr>
              <a:t>" "</a:t>
            </a:r>
            <a:r>
              <a:rPr lang="en-US" altLang="zh-CN" sz="900" dirty="0">
                <a:solidFill>
                  <a:srgbClr val="000000"/>
                </a:solidFill>
                <a:latin typeface="Consolas"/>
              </a:rPr>
              <a:t>);</a:t>
            </a:r>
          </a:p>
          <a:p>
            <a:r>
              <a:rPr lang="en-US" altLang="zh-CN" sz="900" dirty="0">
                <a:solidFill>
                  <a:srgbClr val="000000"/>
                </a:solidFill>
                <a:latin typeface="Consolas"/>
              </a:rPr>
              <a:t>        </a:t>
            </a:r>
            <a:r>
              <a:rPr lang="en-US" altLang="zh-CN" sz="900" dirty="0" err="1">
                <a:solidFill>
                  <a:srgbClr val="6A3E3E"/>
                </a:solidFill>
                <a:latin typeface="Consolas"/>
              </a:rPr>
              <a:t>set</a:t>
            </a:r>
            <a:r>
              <a:rPr lang="en-US" altLang="zh-CN" sz="900" dirty="0" err="1">
                <a:solidFill>
                  <a:srgbClr val="000000"/>
                </a:solidFill>
                <a:latin typeface="Consolas"/>
              </a:rPr>
              <a:t>.add</a:t>
            </a:r>
            <a:r>
              <a:rPr lang="en-US" altLang="zh-CN" sz="900" dirty="0">
                <a:solidFill>
                  <a:srgbClr val="000000"/>
                </a:solidFill>
                <a:latin typeface="Consolas"/>
              </a:rPr>
              <a:t>(</a:t>
            </a:r>
            <a:r>
              <a:rPr lang="en-US" altLang="zh-CN" sz="900" dirty="0">
                <a:solidFill>
                  <a:srgbClr val="2A00FF"/>
                </a:solidFill>
                <a:latin typeface="Consolas"/>
              </a:rPr>
              <a:t>"world</a:t>
            </a:r>
            <a:r>
              <a:rPr lang="en-US" altLang="zh-CN" sz="900" dirty="0" smtClean="0">
                <a:solidFill>
                  <a:srgbClr val="2A00FF"/>
                </a:solidFill>
                <a:latin typeface="Consolas"/>
              </a:rPr>
              <a:t>"</a:t>
            </a:r>
            <a:r>
              <a:rPr lang="en-US" altLang="zh-CN" sz="900" dirty="0" smtClean="0">
                <a:solidFill>
                  <a:srgbClr val="000000"/>
                </a:solidFill>
                <a:latin typeface="Consolas"/>
              </a:rPr>
              <a:t>);</a:t>
            </a:r>
          </a:p>
          <a:p>
            <a:endParaRPr lang="en-US" altLang="zh-CN" sz="900" dirty="0">
              <a:solidFill>
                <a:srgbClr val="000000"/>
              </a:solidFill>
              <a:latin typeface="Consolas"/>
            </a:endParaRPr>
          </a:p>
          <a:p>
            <a:endParaRPr lang="en-US" altLang="zh-CN" sz="900" dirty="0" smtClean="0">
              <a:solidFill>
                <a:srgbClr val="000000"/>
              </a:solidFill>
              <a:latin typeface="Consolas"/>
            </a:endParaRPr>
          </a:p>
          <a:p>
            <a:endParaRPr lang="en-US" altLang="zh-CN" sz="900" dirty="0">
              <a:solidFill>
                <a:srgbClr val="000000"/>
              </a:solidFill>
              <a:latin typeface="Consolas"/>
            </a:endParaRPr>
          </a:p>
          <a:p>
            <a:endParaRPr lang="en-US" altLang="zh-CN" sz="900" dirty="0" smtClean="0">
              <a:solidFill>
                <a:srgbClr val="000000"/>
              </a:solidFill>
              <a:latin typeface="Consolas"/>
            </a:endParaRPr>
          </a:p>
          <a:p>
            <a:endParaRPr lang="en-US" altLang="zh-CN" sz="900" dirty="0">
              <a:solidFill>
                <a:srgbClr val="000000"/>
              </a:solidFill>
              <a:latin typeface="Consolas"/>
            </a:endParaRPr>
          </a:p>
          <a:p>
            <a:endParaRPr lang="en-US" altLang="zh-CN" sz="900" dirty="0" smtClean="0">
              <a:solidFill>
                <a:srgbClr val="000000"/>
              </a:solidFill>
              <a:latin typeface="Consolas"/>
            </a:endParaRPr>
          </a:p>
          <a:p>
            <a:endParaRPr lang="en-US" altLang="zh-CN" sz="900" dirty="0">
              <a:solidFill>
                <a:srgbClr val="000000"/>
              </a:solidFill>
              <a:latin typeface="Consolas"/>
            </a:endParaRPr>
          </a:p>
          <a:p>
            <a:endParaRPr lang="en-US" altLang="zh-CN" sz="900" dirty="0" smtClean="0">
              <a:solidFill>
                <a:srgbClr val="000000"/>
              </a:solidFill>
              <a:latin typeface="Consolas"/>
            </a:endParaRPr>
          </a:p>
          <a:p>
            <a:endParaRPr lang="en-US" altLang="zh-CN" sz="900" dirty="0">
              <a:solidFill>
                <a:srgbClr val="000000"/>
              </a:solidFill>
              <a:latin typeface="Consolas"/>
            </a:endParaRPr>
          </a:p>
          <a:p>
            <a:endParaRPr lang="en-US" altLang="zh-CN" sz="900" dirty="0" smtClean="0">
              <a:solidFill>
                <a:srgbClr val="000000"/>
              </a:solidFill>
              <a:latin typeface="Consolas"/>
            </a:endParaRPr>
          </a:p>
          <a:p>
            <a:endParaRPr lang="en-US" altLang="zh-CN" sz="900" dirty="0">
              <a:solidFill>
                <a:srgbClr val="000000"/>
              </a:solidFill>
              <a:latin typeface="Consolas"/>
            </a:endParaRPr>
          </a:p>
          <a:p>
            <a:endParaRPr lang="en-US" altLang="zh-CN" sz="900" dirty="0" smtClean="0">
              <a:solidFill>
                <a:srgbClr val="000000"/>
              </a:solidFill>
              <a:latin typeface="Consolas"/>
            </a:endParaRPr>
          </a:p>
          <a:p>
            <a:endParaRPr lang="en-US" altLang="zh-CN" sz="900" dirty="0">
              <a:solidFill>
                <a:srgbClr val="000000"/>
              </a:solidFill>
              <a:latin typeface="Consolas"/>
            </a:endParaRPr>
          </a:p>
          <a:p>
            <a:endParaRPr lang="en-US" altLang="zh-CN" sz="900" dirty="0" smtClean="0">
              <a:solidFill>
                <a:srgbClr val="000000"/>
              </a:solidFill>
              <a:latin typeface="Consolas"/>
            </a:endParaRPr>
          </a:p>
          <a:p>
            <a:endParaRPr lang="en-US" altLang="zh-CN" sz="900" dirty="0">
              <a:solidFill>
                <a:srgbClr val="000000"/>
              </a:solidFill>
              <a:latin typeface="Consolas"/>
            </a:endParaRPr>
          </a:p>
          <a:p>
            <a:endParaRPr lang="en-US" altLang="zh-CN" sz="900" dirty="0">
              <a:solidFill>
                <a:srgbClr val="000000"/>
              </a:solidFill>
              <a:latin typeface="Consolas"/>
            </a:endParaRPr>
          </a:p>
          <a:p>
            <a:r>
              <a:rPr lang="zh-CN" altLang="en-US" sz="900" dirty="0">
                <a:solidFill>
                  <a:srgbClr val="000000"/>
                </a:solidFill>
                <a:latin typeface="Consolas"/>
              </a:rPr>
              <a:t>        </a:t>
            </a:r>
            <a:r>
              <a:rPr lang="en-US" altLang="zh-CN" sz="900" dirty="0">
                <a:solidFill>
                  <a:srgbClr val="3F7F5F"/>
                </a:solidFill>
                <a:latin typeface="Consolas"/>
              </a:rPr>
              <a:t>// </a:t>
            </a:r>
            <a:r>
              <a:rPr lang="zh-CN" altLang="en-US" sz="900" dirty="0">
                <a:solidFill>
                  <a:srgbClr val="3F7F5F"/>
                </a:solidFill>
                <a:latin typeface="Consolas"/>
              </a:rPr>
              <a:t>输出 </a:t>
            </a:r>
            <a:r>
              <a:rPr lang="en-US" altLang="zh-CN" sz="900" dirty="0">
                <a:solidFill>
                  <a:srgbClr val="3F7F5F"/>
                </a:solidFill>
                <a:latin typeface="Consolas"/>
              </a:rPr>
              <a:t>List</a:t>
            </a:r>
          </a:p>
          <a:p>
            <a:r>
              <a:rPr lang="en-US" altLang="zh-CN" sz="900" dirty="0">
                <a:solidFill>
                  <a:srgbClr val="000000"/>
                </a:solidFill>
                <a:latin typeface="Consolas"/>
              </a:rPr>
              <a:t>        </a:t>
            </a:r>
            <a:r>
              <a:rPr lang="en-US" altLang="zh-CN" sz="900" dirty="0" err="1">
                <a:solidFill>
                  <a:srgbClr val="000000"/>
                </a:solidFill>
                <a:latin typeface="Consolas"/>
              </a:rPr>
              <a:t>System.</a:t>
            </a:r>
            <a:r>
              <a:rPr lang="en-US" altLang="zh-CN" sz="900" b="1" i="1" dirty="0" err="1">
                <a:solidFill>
                  <a:srgbClr val="0000C0"/>
                </a:solidFill>
                <a:latin typeface="Consolas"/>
              </a:rPr>
              <a:t>out</a:t>
            </a:r>
            <a:r>
              <a:rPr lang="en-US" altLang="zh-CN" sz="900" b="1" i="1" dirty="0" err="1">
                <a:solidFill>
                  <a:srgbClr val="000000"/>
                </a:solidFill>
                <a:latin typeface="Consolas"/>
              </a:rPr>
              <a:t>.print</a:t>
            </a:r>
            <a:r>
              <a:rPr lang="en-US" altLang="zh-CN" sz="900" b="1" i="1" dirty="0">
                <a:solidFill>
                  <a:srgbClr val="000000"/>
                </a:solidFill>
                <a:latin typeface="Consolas"/>
              </a:rPr>
              <a:t>(</a:t>
            </a:r>
            <a:r>
              <a:rPr lang="en-US" altLang="zh-CN" sz="900" b="1" i="1" dirty="0">
                <a:solidFill>
                  <a:srgbClr val="2A00FF"/>
                </a:solidFill>
                <a:latin typeface="Consolas"/>
              </a:rPr>
              <a:t>"</a:t>
            </a:r>
            <a:r>
              <a:rPr lang="zh-CN" altLang="en-US" sz="900" b="1" i="1" dirty="0">
                <a:solidFill>
                  <a:srgbClr val="2A00FF"/>
                </a:solidFill>
                <a:latin typeface="Consolas"/>
              </a:rPr>
              <a:t>增强</a:t>
            </a:r>
            <a:r>
              <a:rPr lang="en-US" altLang="zh-CN" sz="900" b="1" i="1" dirty="0">
                <a:solidFill>
                  <a:srgbClr val="2A00FF"/>
                </a:solidFill>
                <a:latin typeface="Consolas"/>
              </a:rPr>
              <a:t>for</a:t>
            </a:r>
            <a:r>
              <a:rPr lang="zh-CN" altLang="en-US" sz="900" b="1" i="1" dirty="0">
                <a:solidFill>
                  <a:srgbClr val="2A00FF"/>
                </a:solidFill>
                <a:latin typeface="Consolas"/>
              </a:rPr>
              <a:t>循环输出</a:t>
            </a:r>
            <a:r>
              <a:rPr lang="en-US" altLang="zh-CN" sz="900" b="1" i="1" dirty="0">
                <a:solidFill>
                  <a:srgbClr val="2A00FF"/>
                </a:solidFill>
                <a:latin typeface="Consolas"/>
              </a:rPr>
              <a:t>List</a:t>
            </a:r>
            <a:r>
              <a:rPr lang="zh-CN" altLang="en-US" sz="900" b="1" i="1" dirty="0">
                <a:solidFill>
                  <a:srgbClr val="2A00FF"/>
                </a:solidFill>
                <a:latin typeface="Consolas"/>
              </a:rPr>
              <a:t>集合</a:t>
            </a:r>
            <a:r>
              <a:rPr lang="en-US" altLang="zh-CN" sz="900" b="1" i="1" dirty="0">
                <a:solidFill>
                  <a:srgbClr val="2A00FF"/>
                </a:solidFill>
                <a:latin typeface="Consolas"/>
              </a:rPr>
              <a:t>:"</a:t>
            </a:r>
            <a:r>
              <a:rPr lang="en-US" altLang="zh-CN" sz="900" b="1" i="1" dirty="0">
                <a:solidFill>
                  <a:srgbClr val="000000"/>
                </a:solidFill>
                <a:latin typeface="Consolas"/>
              </a:rPr>
              <a:t>);</a:t>
            </a:r>
          </a:p>
          <a:p>
            <a:r>
              <a:rPr lang="en-US" altLang="zh-CN" sz="900" dirty="0">
                <a:solidFill>
                  <a:srgbClr val="000000"/>
                </a:solidFill>
                <a:latin typeface="Consolas"/>
              </a:rPr>
              <a:t>        </a:t>
            </a:r>
            <a:r>
              <a:rPr lang="en-US" altLang="zh-CN" sz="900" b="1" dirty="0">
                <a:solidFill>
                  <a:srgbClr val="7F0055"/>
                </a:solidFill>
                <a:latin typeface="Consolas"/>
              </a:rPr>
              <a:t>for</a:t>
            </a:r>
            <a:r>
              <a:rPr lang="en-US" altLang="zh-CN" sz="900" b="1" dirty="0">
                <a:solidFill>
                  <a:srgbClr val="000000"/>
                </a:solidFill>
                <a:latin typeface="Consolas"/>
              </a:rPr>
              <a:t> (String </a:t>
            </a:r>
            <a:r>
              <a:rPr lang="en-US" altLang="zh-CN" sz="900" b="1" dirty="0" err="1">
                <a:solidFill>
                  <a:srgbClr val="6A3E3E"/>
                </a:solidFill>
                <a:latin typeface="Consolas"/>
              </a:rPr>
              <a:t>string</a:t>
            </a:r>
            <a:r>
              <a:rPr lang="en-US" altLang="zh-CN" sz="900" b="1" dirty="0">
                <a:solidFill>
                  <a:srgbClr val="000000"/>
                </a:solidFill>
                <a:latin typeface="Consolas"/>
              </a:rPr>
              <a:t> : </a:t>
            </a:r>
            <a:r>
              <a:rPr lang="en-US" altLang="zh-CN" sz="900" b="1" dirty="0">
                <a:solidFill>
                  <a:srgbClr val="6A3E3E"/>
                </a:solidFill>
                <a:latin typeface="Consolas"/>
              </a:rPr>
              <a:t>list</a:t>
            </a:r>
            <a:r>
              <a:rPr lang="en-US" altLang="zh-CN" sz="900" b="1" dirty="0">
                <a:solidFill>
                  <a:srgbClr val="000000"/>
                </a:solidFill>
                <a:latin typeface="Consolas"/>
              </a:rPr>
              <a:t>) {</a:t>
            </a:r>
          </a:p>
          <a:p>
            <a:r>
              <a:rPr lang="en-US" altLang="zh-CN" sz="900" dirty="0">
                <a:solidFill>
                  <a:srgbClr val="000000"/>
                </a:solidFill>
                <a:latin typeface="Consolas"/>
              </a:rPr>
              <a:t>            </a:t>
            </a:r>
            <a:r>
              <a:rPr lang="en-US" altLang="zh-CN" sz="900" dirty="0" err="1">
                <a:solidFill>
                  <a:srgbClr val="000000"/>
                </a:solidFill>
                <a:latin typeface="Consolas"/>
              </a:rPr>
              <a:t>System.</a:t>
            </a:r>
            <a:r>
              <a:rPr lang="en-US" altLang="zh-CN" sz="900" b="1" i="1" dirty="0" err="1">
                <a:solidFill>
                  <a:srgbClr val="0000C0"/>
                </a:solidFill>
                <a:latin typeface="Consolas"/>
              </a:rPr>
              <a:t>out</a:t>
            </a:r>
            <a:r>
              <a:rPr lang="en-US" altLang="zh-CN" sz="900" b="1" i="1" dirty="0" err="1">
                <a:solidFill>
                  <a:srgbClr val="000000"/>
                </a:solidFill>
                <a:latin typeface="Consolas"/>
              </a:rPr>
              <a:t>.print</a:t>
            </a:r>
            <a:r>
              <a:rPr lang="en-US" altLang="zh-CN" sz="900" b="1" i="1" dirty="0">
                <a:solidFill>
                  <a:srgbClr val="000000"/>
                </a:solidFill>
                <a:latin typeface="Consolas"/>
              </a:rPr>
              <a:t>(</a:t>
            </a:r>
            <a:r>
              <a:rPr lang="en-US" altLang="zh-CN" sz="900" b="1" i="1" dirty="0">
                <a:solidFill>
                  <a:srgbClr val="6A3E3E"/>
                </a:solidFill>
                <a:latin typeface="Consolas"/>
              </a:rPr>
              <a:t>string</a:t>
            </a:r>
            <a:r>
              <a:rPr lang="en-US" altLang="zh-CN" sz="900" b="1" i="1" dirty="0">
                <a:solidFill>
                  <a:srgbClr val="000000"/>
                </a:solidFill>
                <a:latin typeface="Consolas"/>
              </a:rPr>
              <a:t>);</a:t>
            </a:r>
          </a:p>
          <a:p>
            <a:r>
              <a:rPr lang="zh-CN" altLang="en-US" sz="900" dirty="0">
                <a:solidFill>
                  <a:srgbClr val="000000"/>
                </a:solidFill>
                <a:latin typeface="Consolas"/>
              </a:rPr>
              <a:t>        </a:t>
            </a:r>
            <a:r>
              <a:rPr lang="en-US" altLang="zh-CN" sz="900" dirty="0">
                <a:solidFill>
                  <a:srgbClr val="000000"/>
                </a:solidFill>
                <a:latin typeface="Consolas"/>
              </a:rPr>
              <a:t>}</a:t>
            </a:r>
          </a:p>
          <a:p>
            <a:r>
              <a:rPr lang="en-US" altLang="zh-CN" sz="900" dirty="0">
                <a:solidFill>
                  <a:srgbClr val="000000"/>
                </a:solidFill>
                <a:latin typeface="Consolas"/>
              </a:rPr>
              <a:t>        </a:t>
            </a:r>
            <a:r>
              <a:rPr lang="en-US" altLang="zh-CN" sz="900" dirty="0" err="1">
                <a:solidFill>
                  <a:srgbClr val="000000"/>
                </a:solidFill>
                <a:latin typeface="Consolas"/>
              </a:rPr>
              <a:t>System.</a:t>
            </a:r>
            <a:r>
              <a:rPr lang="en-US" altLang="zh-CN" sz="900" b="1" i="1" dirty="0" err="1">
                <a:solidFill>
                  <a:srgbClr val="0000C0"/>
                </a:solidFill>
                <a:latin typeface="Consolas"/>
              </a:rPr>
              <a:t>out</a:t>
            </a:r>
            <a:r>
              <a:rPr lang="en-US" altLang="zh-CN" sz="900" b="1" i="1" dirty="0" err="1">
                <a:solidFill>
                  <a:srgbClr val="000000"/>
                </a:solidFill>
                <a:latin typeface="Consolas"/>
              </a:rPr>
              <a:t>.println</a:t>
            </a:r>
            <a:r>
              <a:rPr lang="en-US" altLang="zh-CN" sz="900" b="1" i="1" dirty="0">
                <a:solidFill>
                  <a:srgbClr val="000000"/>
                </a:solidFill>
                <a:latin typeface="Consolas"/>
              </a:rPr>
              <a:t>();</a:t>
            </a:r>
          </a:p>
          <a:p>
            <a:r>
              <a:rPr lang="zh-CN" altLang="en-US" sz="900" dirty="0">
                <a:solidFill>
                  <a:srgbClr val="000000"/>
                </a:solidFill>
                <a:latin typeface="Consolas"/>
              </a:rPr>
              <a:t>        </a:t>
            </a:r>
            <a:r>
              <a:rPr lang="en-US" altLang="zh-CN" sz="900" dirty="0">
                <a:solidFill>
                  <a:srgbClr val="3F7F5F"/>
                </a:solidFill>
                <a:latin typeface="Consolas"/>
              </a:rPr>
              <a:t>// </a:t>
            </a:r>
            <a:r>
              <a:rPr lang="zh-CN" altLang="en-US" sz="900" dirty="0">
                <a:solidFill>
                  <a:srgbClr val="3F7F5F"/>
                </a:solidFill>
                <a:latin typeface="Consolas"/>
              </a:rPr>
              <a:t>输出 </a:t>
            </a:r>
            <a:r>
              <a:rPr lang="en-US" altLang="zh-CN" sz="900" dirty="0">
                <a:solidFill>
                  <a:srgbClr val="3F7F5F"/>
                </a:solidFill>
                <a:latin typeface="Consolas"/>
              </a:rPr>
              <a:t>Set</a:t>
            </a:r>
          </a:p>
          <a:p>
            <a:r>
              <a:rPr lang="en-US" altLang="zh-CN" sz="900" dirty="0">
                <a:solidFill>
                  <a:srgbClr val="000000"/>
                </a:solidFill>
                <a:latin typeface="Consolas"/>
              </a:rPr>
              <a:t>        </a:t>
            </a:r>
            <a:r>
              <a:rPr lang="en-US" altLang="zh-CN" sz="900" dirty="0" err="1">
                <a:solidFill>
                  <a:srgbClr val="000000"/>
                </a:solidFill>
                <a:latin typeface="Consolas"/>
              </a:rPr>
              <a:t>System.</a:t>
            </a:r>
            <a:r>
              <a:rPr lang="en-US" altLang="zh-CN" sz="900" b="1" i="1" dirty="0" err="1">
                <a:solidFill>
                  <a:srgbClr val="0000C0"/>
                </a:solidFill>
                <a:latin typeface="Consolas"/>
              </a:rPr>
              <a:t>out</a:t>
            </a:r>
            <a:r>
              <a:rPr lang="en-US" altLang="zh-CN" sz="900" b="1" i="1" dirty="0" err="1">
                <a:solidFill>
                  <a:srgbClr val="000000"/>
                </a:solidFill>
                <a:latin typeface="Consolas"/>
              </a:rPr>
              <a:t>.print</a:t>
            </a:r>
            <a:r>
              <a:rPr lang="en-US" altLang="zh-CN" sz="900" b="1" i="1" dirty="0">
                <a:solidFill>
                  <a:srgbClr val="000000"/>
                </a:solidFill>
                <a:latin typeface="Consolas"/>
              </a:rPr>
              <a:t>(</a:t>
            </a:r>
            <a:r>
              <a:rPr lang="en-US" altLang="zh-CN" sz="900" b="1" i="1" dirty="0">
                <a:solidFill>
                  <a:srgbClr val="2A00FF"/>
                </a:solidFill>
                <a:latin typeface="Consolas"/>
              </a:rPr>
              <a:t>"</a:t>
            </a:r>
            <a:r>
              <a:rPr lang="zh-CN" altLang="en-US" sz="900" b="1" i="1" dirty="0">
                <a:solidFill>
                  <a:srgbClr val="2A00FF"/>
                </a:solidFill>
                <a:latin typeface="Consolas"/>
              </a:rPr>
              <a:t>增强</a:t>
            </a:r>
            <a:r>
              <a:rPr lang="en-US" altLang="zh-CN" sz="900" b="1" i="1" dirty="0">
                <a:solidFill>
                  <a:srgbClr val="2A00FF"/>
                </a:solidFill>
                <a:latin typeface="Consolas"/>
              </a:rPr>
              <a:t>for</a:t>
            </a:r>
            <a:r>
              <a:rPr lang="zh-CN" altLang="en-US" sz="900" b="1" i="1" dirty="0">
                <a:solidFill>
                  <a:srgbClr val="2A00FF"/>
                </a:solidFill>
                <a:latin typeface="Consolas"/>
              </a:rPr>
              <a:t>循环输出</a:t>
            </a:r>
            <a:r>
              <a:rPr lang="en-US" altLang="zh-CN" sz="900" b="1" i="1" dirty="0">
                <a:solidFill>
                  <a:srgbClr val="2A00FF"/>
                </a:solidFill>
                <a:latin typeface="Consolas"/>
              </a:rPr>
              <a:t>Set</a:t>
            </a:r>
            <a:r>
              <a:rPr lang="zh-CN" altLang="en-US" sz="900" b="1" i="1" dirty="0">
                <a:solidFill>
                  <a:srgbClr val="2A00FF"/>
                </a:solidFill>
                <a:latin typeface="Consolas"/>
              </a:rPr>
              <a:t>集合</a:t>
            </a:r>
            <a:r>
              <a:rPr lang="en-US" altLang="zh-CN" sz="900" b="1" i="1" dirty="0">
                <a:solidFill>
                  <a:srgbClr val="2A00FF"/>
                </a:solidFill>
                <a:latin typeface="Consolas"/>
              </a:rPr>
              <a:t>:"</a:t>
            </a:r>
            <a:r>
              <a:rPr lang="en-US" altLang="zh-CN" sz="900" b="1" i="1" dirty="0">
                <a:solidFill>
                  <a:srgbClr val="000000"/>
                </a:solidFill>
                <a:latin typeface="Consolas"/>
              </a:rPr>
              <a:t>);</a:t>
            </a:r>
          </a:p>
          <a:p>
            <a:r>
              <a:rPr lang="en-US" altLang="zh-CN" sz="900" dirty="0">
                <a:solidFill>
                  <a:srgbClr val="000000"/>
                </a:solidFill>
                <a:latin typeface="Consolas"/>
              </a:rPr>
              <a:t>        </a:t>
            </a:r>
            <a:r>
              <a:rPr lang="en-US" altLang="zh-CN" sz="900" b="1" dirty="0">
                <a:solidFill>
                  <a:srgbClr val="7F0055"/>
                </a:solidFill>
                <a:latin typeface="Consolas"/>
              </a:rPr>
              <a:t>for</a:t>
            </a:r>
            <a:r>
              <a:rPr lang="en-US" altLang="zh-CN" sz="900" b="1" dirty="0">
                <a:solidFill>
                  <a:srgbClr val="000000"/>
                </a:solidFill>
                <a:latin typeface="Consolas"/>
              </a:rPr>
              <a:t> (String </a:t>
            </a:r>
            <a:r>
              <a:rPr lang="en-US" altLang="zh-CN" sz="900" b="1" dirty="0" err="1">
                <a:solidFill>
                  <a:srgbClr val="6A3E3E"/>
                </a:solidFill>
                <a:latin typeface="Consolas"/>
              </a:rPr>
              <a:t>string</a:t>
            </a:r>
            <a:r>
              <a:rPr lang="en-US" altLang="zh-CN" sz="900" b="1" dirty="0">
                <a:solidFill>
                  <a:srgbClr val="000000"/>
                </a:solidFill>
                <a:latin typeface="Consolas"/>
              </a:rPr>
              <a:t> : </a:t>
            </a:r>
            <a:r>
              <a:rPr lang="en-US" altLang="zh-CN" sz="900" b="1" dirty="0">
                <a:solidFill>
                  <a:srgbClr val="6A3E3E"/>
                </a:solidFill>
                <a:latin typeface="Consolas"/>
              </a:rPr>
              <a:t>set</a:t>
            </a:r>
            <a:r>
              <a:rPr lang="en-US" altLang="zh-CN" sz="900" b="1" dirty="0">
                <a:solidFill>
                  <a:srgbClr val="000000"/>
                </a:solidFill>
                <a:latin typeface="Consolas"/>
              </a:rPr>
              <a:t>) {</a:t>
            </a:r>
          </a:p>
          <a:p>
            <a:r>
              <a:rPr lang="en-US" altLang="zh-CN" sz="900" dirty="0">
                <a:solidFill>
                  <a:srgbClr val="000000"/>
                </a:solidFill>
                <a:latin typeface="Consolas"/>
              </a:rPr>
              <a:t>            </a:t>
            </a:r>
            <a:r>
              <a:rPr lang="en-US" altLang="zh-CN" sz="900" dirty="0" err="1">
                <a:solidFill>
                  <a:srgbClr val="000000"/>
                </a:solidFill>
                <a:latin typeface="Consolas"/>
              </a:rPr>
              <a:t>System.</a:t>
            </a:r>
            <a:r>
              <a:rPr lang="en-US" altLang="zh-CN" sz="900" b="1" i="1" dirty="0" err="1">
                <a:solidFill>
                  <a:srgbClr val="0000C0"/>
                </a:solidFill>
                <a:latin typeface="Consolas"/>
              </a:rPr>
              <a:t>out</a:t>
            </a:r>
            <a:r>
              <a:rPr lang="en-US" altLang="zh-CN" sz="900" b="1" i="1" dirty="0" err="1">
                <a:solidFill>
                  <a:srgbClr val="000000"/>
                </a:solidFill>
                <a:latin typeface="Consolas"/>
              </a:rPr>
              <a:t>.print</a:t>
            </a:r>
            <a:r>
              <a:rPr lang="en-US" altLang="zh-CN" sz="900" b="1" i="1" dirty="0">
                <a:solidFill>
                  <a:srgbClr val="000000"/>
                </a:solidFill>
                <a:latin typeface="Consolas"/>
              </a:rPr>
              <a:t>(</a:t>
            </a:r>
            <a:r>
              <a:rPr lang="en-US" altLang="zh-CN" sz="900" b="1" i="1" dirty="0">
                <a:solidFill>
                  <a:srgbClr val="6A3E3E"/>
                </a:solidFill>
                <a:latin typeface="Consolas"/>
              </a:rPr>
              <a:t>string</a:t>
            </a:r>
            <a:r>
              <a:rPr lang="en-US" altLang="zh-CN" sz="900" b="1" i="1" dirty="0">
                <a:solidFill>
                  <a:srgbClr val="000000"/>
                </a:solidFill>
                <a:latin typeface="Consolas"/>
              </a:rPr>
              <a:t>);</a:t>
            </a:r>
          </a:p>
          <a:p>
            <a:r>
              <a:rPr lang="zh-CN" altLang="en-US" sz="900" dirty="0">
                <a:solidFill>
                  <a:srgbClr val="000000"/>
                </a:solidFill>
                <a:latin typeface="Consolas"/>
              </a:rPr>
              <a:t>        </a:t>
            </a:r>
            <a:r>
              <a:rPr lang="en-US" altLang="zh-CN" sz="900" dirty="0">
                <a:solidFill>
                  <a:srgbClr val="000000"/>
                </a:solidFill>
                <a:latin typeface="Consolas"/>
              </a:rPr>
              <a:t>}</a:t>
            </a:r>
          </a:p>
          <a:p>
            <a:r>
              <a:rPr lang="en-US" altLang="zh-CN" sz="900" dirty="0">
                <a:solidFill>
                  <a:srgbClr val="000000"/>
                </a:solidFill>
                <a:latin typeface="Consolas"/>
              </a:rPr>
              <a:t>        </a:t>
            </a:r>
            <a:r>
              <a:rPr lang="en-US" altLang="zh-CN" sz="900" dirty="0" err="1">
                <a:solidFill>
                  <a:srgbClr val="000000"/>
                </a:solidFill>
                <a:latin typeface="Consolas"/>
              </a:rPr>
              <a:t>System.</a:t>
            </a:r>
            <a:r>
              <a:rPr lang="en-US" altLang="zh-CN" sz="900" b="1" i="1" dirty="0" err="1">
                <a:solidFill>
                  <a:srgbClr val="0000C0"/>
                </a:solidFill>
                <a:latin typeface="Consolas"/>
              </a:rPr>
              <a:t>out</a:t>
            </a:r>
            <a:r>
              <a:rPr lang="en-US" altLang="zh-CN" sz="900" b="1" i="1" dirty="0" err="1">
                <a:solidFill>
                  <a:srgbClr val="000000"/>
                </a:solidFill>
                <a:latin typeface="Consolas"/>
              </a:rPr>
              <a:t>.println</a:t>
            </a:r>
            <a:r>
              <a:rPr lang="en-US" altLang="zh-CN" sz="900" b="1" i="1" dirty="0">
                <a:solidFill>
                  <a:srgbClr val="000000"/>
                </a:solidFill>
                <a:latin typeface="Consolas"/>
              </a:rPr>
              <a:t>();</a:t>
            </a:r>
          </a:p>
          <a:p>
            <a:r>
              <a:rPr lang="en-US" altLang="zh-CN" sz="900" dirty="0">
                <a:solidFill>
                  <a:srgbClr val="000000"/>
                </a:solidFill>
                <a:latin typeface="Consolas"/>
              </a:rPr>
              <a:t>}</a:t>
            </a:r>
          </a:p>
          <a:p>
            <a:endParaRPr lang="zh-CN" altLang="en-US" sz="900" dirty="0">
              <a:latin typeface="Consolas"/>
            </a:endParaRPr>
          </a:p>
          <a:p>
            <a:r>
              <a:rPr lang="en-US" altLang="zh-CN" sz="900" dirty="0">
                <a:solidFill>
                  <a:srgbClr val="000000"/>
                </a:solidFill>
                <a:latin typeface="Consolas"/>
              </a:rPr>
              <a:t>}</a:t>
            </a:r>
          </a:p>
          <a:p>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stretch>
            <a:fillRect/>
          </a:stretch>
        </p:blipFill>
        <p:spPr>
          <a:xfrm>
            <a:off x="6466894" y="4299942"/>
            <a:ext cx="2497594" cy="664736"/>
          </a:xfrm>
          <a:prstGeom prst="rect">
            <a:avLst/>
          </a:prstGeom>
          <a:ln>
            <a:solidFill>
              <a:schemeClr val="tx1"/>
            </a:solidFill>
          </a:ln>
        </p:spPr>
      </p:pic>
    </p:spTree>
    <p:extLst>
      <p:ext uri="{BB962C8B-B14F-4D97-AF65-F5344CB8AC3E}">
        <p14:creationId xmlns:p14="http://schemas.microsoft.com/office/powerpoint/2010/main" val="3070190438"/>
      </p:ext>
    </p:extLst>
  </p:cSld>
  <p:clrMapOvr>
    <a:masterClrMapping/>
  </p:clrMapOvr>
  <p:transition advClick="0" advTm="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11.3 </a:t>
            </a:r>
            <a:r>
              <a:rPr lang="zh-CN" altLang="en-US" sz="2000" b="1" dirty="0">
                <a:solidFill>
                  <a:schemeClr val="bg1"/>
                </a:solidFill>
                <a:latin typeface="微软雅黑" panose="020B0503020204020204" pitchFamily="34" charset="-122"/>
                <a:ea typeface="微软雅黑" panose="020B0503020204020204" pitchFamily="34" charset="-122"/>
              </a:rPr>
              <a:t>集合</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431709"/>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迭代器</a:t>
            </a:r>
            <a:endPar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迭代器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(Iterator)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集合框架中用于遍历集合的一种机制。它允许以一种安全的方式访问集合中的元素，而不需要暴露底层集合的具体实现细节。迭代器提供了一种顺序访问集合元素的方式，同时避免了直接暴露集合内部结构的缺点。</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Iterator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接口定义了几种基本的方法来遍历集合中的元素。</a:t>
            </a:r>
          </a:p>
          <a:p>
            <a:pPr lvl="0" indent="457200">
              <a:lnSpc>
                <a:spcPct val="125000"/>
              </a:lnSpc>
              <a:spcBef>
                <a:spcPct val="0"/>
              </a:spcBef>
              <a:spcAft>
                <a:spcPct val="35000"/>
              </a:spcAft>
            </a:pPr>
            <a:r>
              <a:rPr lang="en-US" altLang="zh-CN" sz="1400" b="1" dirty="0" err="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hasNext</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：检查是否还有更多的元素可以迭代。如果还有元素，则返回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true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；如果没有更多的元素，则返回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false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next()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：返回集合中的下一个元素。如果不存在这样的元素，则抛出 </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NoSuchElementException</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remove()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：可选操作，从原始集合中移除上次返回的元素。如果调用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next()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方法之前或之后没有调用过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remove()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方法，则抛出 </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UnsupportedOperationException</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281863057"/>
      </p:ext>
    </p:extLst>
  </p:cSld>
  <p:clrMapOvr>
    <a:masterClrMapping/>
  </p:clrMapOvr>
  <p:transition advClick="0" advTm="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11.3 </a:t>
            </a:r>
            <a:r>
              <a:rPr lang="zh-CN" altLang="en-US" sz="2000" b="1" dirty="0">
                <a:solidFill>
                  <a:schemeClr val="bg1"/>
                </a:solidFill>
                <a:latin typeface="微软雅黑" panose="020B0503020204020204" pitchFamily="34" charset="-122"/>
                <a:ea typeface="微软雅黑" panose="020B0503020204020204" pitchFamily="34" charset="-122"/>
              </a:rPr>
              <a:t>集合</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091889"/>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面通过案例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11-8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来说明迭代器的</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应用，示例</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代码</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如下。</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1000" b="1" dirty="0">
                <a:solidFill>
                  <a:srgbClr val="7F0055"/>
                </a:solidFill>
                <a:latin typeface="Consolas"/>
              </a:rPr>
              <a:t>package</a:t>
            </a:r>
            <a:r>
              <a:rPr lang="en-US" altLang="zh-CN" sz="1000" b="1" dirty="0">
                <a:solidFill>
                  <a:srgbClr val="000000"/>
                </a:solidFill>
                <a:latin typeface="Consolas"/>
              </a:rPr>
              <a:t> ch11;</a:t>
            </a:r>
          </a:p>
          <a:p>
            <a:r>
              <a:rPr lang="en-US" altLang="zh-CN" sz="1000" b="1" dirty="0">
                <a:solidFill>
                  <a:srgbClr val="7F0055"/>
                </a:solidFill>
                <a:latin typeface="Consolas"/>
              </a:rPr>
              <a:t>import</a:t>
            </a:r>
            <a:r>
              <a:rPr lang="en-US" altLang="zh-CN" sz="1000" b="1" dirty="0">
                <a:solidFill>
                  <a:srgbClr val="000000"/>
                </a:solidFill>
                <a:latin typeface="Consolas"/>
              </a:rPr>
              <a:t> </a:t>
            </a:r>
            <a:r>
              <a:rPr lang="en-US" altLang="zh-CN" sz="1000" b="1" dirty="0" err="1">
                <a:solidFill>
                  <a:srgbClr val="000000"/>
                </a:solidFill>
                <a:latin typeface="Consolas"/>
              </a:rPr>
              <a:t>java.util.ArrayList</a:t>
            </a:r>
            <a:r>
              <a:rPr lang="en-US" altLang="zh-CN" sz="1000" b="1" dirty="0">
                <a:solidFill>
                  <a:srgbClr val="000000"/>
                </a:solidFill>
                <a:latin typeface="Consolas"/>
              </a:rPr>
              <a:t>;</a:t>
            </a:r>
          </a:p>
          <a:p>
            <a:r>
              <a:rPr lang="en-US" altLang="zh-CN" sz="1000" b="1" dirty="0">
                <a:solidFill>
                  <a:srgbClr val="7F0055"/>
                </a:solidFill>
                <a:latin typeface="Consolas"/>
              </a:rPr>
              <a:t>import</a:t>
            </a:r>
            <a:r>
              <a:rPr lang="en-US" altLang="zh-CN" sz="1000" b="1" dirty="0">
                <a:solidFill>
                  <a:srgbClr val="000000"/>
                </a:solidFill>
                <a:latin typeface="Consolas"/>
              </a:rPr>
              <a:t> </a:t>
            </a:r>
            <a:r>
              <a:rPr lang="en-US" altLang="zh-CN" sz="1000" b="1" dirty="0" err="1">
                <a:solidFill>
                  <a:srgbClr val="000000"/>
                </a:solidFill>
                <a:latin typeface="Consolas"/>
              </a:rPr>
              <a:t>java.util.Iterator</a:t>
            </a:r>
            <a:r>
              <a:rPr lang="en-US" altLang="zh-CN" sz="1000" b="1" dirty="0">
                <a:solidFill>
                  <a:srgbClr val="000000"/>
                </a:solidFill>
                <a:latin typeface="Consolas"/>
              </a:rPr>
              <a:t>;</a:t>
            </a:r>
          </a:p>
          <a:p>
            <a:r>
              <a:rPr lang="en-US" altLang="zh-CN" sz="1000" b="1" dirty="0">
                <a:solidFill>
                  <a:srgbClr val="7F0055"/>
                </a:solidFill>
                <a:latin typeface="Consolas"/>
              </a:rPr>
              <a:t>import</a:t>
            </a:r>
            <a:r>
              <a:rPr lang="en-US" altLang="zh-CN" sz="1000" b="1" dirty="0">
                <a:solidFill>
                  <a:srgbClr val="000000"/>
                </a:solidFill>
                <a:latin typeface="Consolas"/>
              </a:rPr>
              <a:t> </a:t>
            </a:r>
            <a:r>
              <a:rPr lang="en-US" altLang="zh-CN" sz="1000" b="1" dirty="0" err="1">
                <a:solidFill>
                  <a:srgbClr val="000000"/>
                </a:solidFill>
                <a:latin typeface="Consolas"/>
              </a:rPr>
              <a:t>java.util.List</a:t>
            </a:r>
            <a:r>
              <a:rPr lang="en-US" altLang="zh-CN" sz="1000" b="1" dirty="0">
                <a:solidFill>
                  <a:srgbClr val="000000"/>
                </a:solidFill>
                <a:latin typeface="Consolas"/>
              </a:rPr>
              <a:t>;</a:t>
            </a:r>
          </a:p>
          <a:p>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class</a:t>
            </a:r>
            <a:r>
              <a:rPr lang="en-US" altLang="zh-CN" sz="1000" b="1" dirty="0">
                <a:solidFill>
                  <a:srgbClr val="000000"/>
                </a:solidFill>
                <a:latin typeface="Consolas"/>
              </a:rPr>
              <a:t> Demo1108 {</a:t>
            </a:r>
          </a:p>
          <a:p>
            <a:pPr lvl="1"/>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static</a:t>
            </a:r>
            <a:r>
              <a:rPr lang="en-US" altLang="zh-CN" sz="1000" b="1" dirty="0">
                <a:solidFill>
                  <a:srgbClr val="000000"/>
                </a:solidFill>
                <a:latin typeface="Consolas"/>
              </a:rPr>
              <a:t> </a:t>
            </a:r>
            <a:r>
              <a:rPr lang="en-US" altLang="zh-CN" sz="1000" b="1" dirty="0">
                <a:solidFill>
                  <a:srgbClr val="7F0055"/>
                </a:solidFill>
                <a:latin typeface="Consolas"/>
              </a:rPr>
              <a:t>void</a:t>
            </a:r>
            <a:r>
              <a:rPr lang="en-US" altLang="zh-CN" sz="1000" b="1" dirty="0">
                <a:solidFill>
                  <a:srgbClr val="000000"/>
                </a:solidFill>
                <a:latin typeface="Consolas"/>
              </a:rPr>
              <a:t> main(String[] </a:t>
            </a:r>
            <a:r>
              <a:rPr lang="en-US" altLang="zh-CN" sz="1000" b="1" dirty="0" err="1">
                <a:solidFill>
                  <a:srgbClr val="6A3E3E"/>
                </a:solidFill>
                <a:latin typeface="Consolas"/>
              </a:rPr>
              <a:t>args</a:t>
            </a:r>
            <a:r>
              <a:rPr lang="en-US" altLang="zh-CN" sz="1000" b="1" dirty="0">
                <a:solidFill>
                  <a:srgbClr val="000000"/>
                </a:solidFill>
                <a:latin typeface="Consolas"/>
              </a:rPr>
              <a:t>) {</a:t>
            </a:r>
          </a:p>
          <a:p>
            <a:pPr lvl="2"/>
            <a:r>
              <a:rPr lang="en-US" altLang="zh-CN" sz="1000" dirty="0">
                <a:solidFill>
                  <a:srgbClr val="3F7F5F"/>
                </a:solidFill>
                <a:latin typeface="Consolas"/>
              </a:rPr>
              <a:t>// </a:t>
            </a:r>
            <a:r>
              <a:rPr lang="en-US" altLang="zh-CN" sz="1000" b="1" dirty="0">
                <a:solidFill>
                  <a:srgbClr val="7F9FBF"/>
                </a:solidFill>
                <a:latin typeface="Consolas"/>
              </a:rPr>
              <a:t>TODO</a:t>
            </a:r>
            <a:r>
              <a:rPr lang="en-US" altLang="zh-CN" sz="1000" b="1" dirty="0">
                <a:solidFill>
                  <a:srgbClr val="3F7F5F"/>
                </a:solidFill>
                <a:latin typeface="Consolas"/>
              </a:rPr>
              <a:t> Auto-generated method stub</a:t>
            </a:r>
          </a:p>
          <a:p>
            <a:pPr lvl="2"/>
            <a:r>
              <a:rPr lang="en-US" altLang="zh-CN" sz="1000" dirty="0">
                <a:solidFill>
                  <a:srgbClr val="000000"/>
                </a:solidFill>
                <a:latin typeface="Consolas"/>
              </a:rPr>
              <a:t>List&lt;String&gt; </a:t>
            </a:r>
            <a:r>
              <a:rPr lang="en-US" altLang="zh-CN" sz="1000" dirty="0">
                <a:solidFill>
                  <a:srgbClr val="6A3E3E"/>
                </a:solidFill>
                <a:latin typeface="Consolas"/>
              </a:rPr>
              <a:t>animal</a:t>
            </a:r>
            <a:r>
              <a:rPr lang="en-US" altLang="zh-CN" sz="1000" dirty="0">
                <a:solidFill>
                  <a:srgbClr val="000000"/>
                </a:solidFill>
                <a:latin typeface="Consolas"/>
              </a:rPr>
              <a:t> = </a:t>
            </a:r>
            <a:r>
              <a:rPr lang="en-US" altLang="zh-CN" sz="1000" b="1" dirty="0">
                <a:solidFill>
                  <a:srgbClr val="7F0055"/>
                </a:solidFill>
                <a:latin typeface="Consolas"/>
              </a:rPr>
              <a:t>new</a:t>
            </a:r>
            <a:r>
              <a:rPr lang="en-US" altLang="zh-CN" sz="1000" b="1" dirty="0">
                <a:solidFill>
                  <a:srgbClr val="000000"/>
                </a:solidFill>
                <a:latin typeface="Consolas"/>
              </a:rPr>
              <a:t> </a:t>
            </a:r>
            <a:r>
              <a:rPr lang="en-US" altLang="zh-CN" sz="1000" b="1" dirty="0" err="1">
                <a:solidFill>
                  <a:srgbClr val="000000"/>
                </a:solidFill>
                <a:latin typeface="Consolas"/>
              </a:rPr>
              <a:t>ArrayList</a:t>
            </a:r>
            <a:r>
              <a:rPr lang="en-US" altLang="zh-CN" sz="1000" b="1" dirty="0">
                <a:solidFill>
                  <a:srgbClr val="000000"/>
                </a:solidFill>
                <a:latin typeface="Consolas"/>
              </a:rPr>
              <a:t>&lt;&gt;();</a:t>
            </a:r>
          </a:p>
          <a:p>
            <a:pPr lvl="2"/>
            <a:r>
              <a:rPr lang="en-US" altLang="zh-CN" sz="1000" dirty="0" err="1">
                <a:solidFill>
                  <a:srgbClr val="6A3E3E"/>
                </a:solidFill>
                <a:latin typeface="Consolas"/>
              </a:rPr>
              <a:t>animal</a:t>
            </a:r>
            <a:r>
              <a:rPr lang="en-US" altLang="zh-CN" sz="1000" dirty="0" err="1">
                <a:solidFill>
                  <a:srgbClr val="000000"/>
                </a:solidFill>
                <a:latin typeface="Consolas"/>
              </a:rPr>
              <a:t>.add</a:t>
            </a:r>
            <a:r>
              <a:rPr lang="en-US" altLang="zh-CN" sz="1000" dirty="0">
                <a:solidFill>
                  <a:srgbClr val="000000"/>
                </a:solidFill>
                <a:latin typeface="Consolas"/>
              </a:rPr>
              <a:t>(</a:t>
            </a:r>
            <a:r>
              <a:rPr lang="en-US" altLang="zh-CN" sz="1000" dirty="0">
                <a:solidFill>
                  <a:srgbClr val="2A00FF"/>
                </a:solidFill>
                <a:latin typeface="Consolas"/>
              </a:rPr>
              <a:t>"Dog"</a:t>
            </a:r>
            <a:r>
              <a:rPr lang="en-US" altLang="zh-CN" sz="1000" dirty="0">
                <a:solidFill>
                  <a:srgbClr val="000000"/>
                </a:solidFill>
                <a:latin typeface="Consolas"/>
              </a:rPr>
              <a:t>);</a:t>
            </a:r>
          </a:p>
          <a:p>
            <a:pPr lvl="2"/>
            <a:r>
              <a:rPr lang="en-US" altLang="zh-CN" sz="1000" dirty="0" err="1">
                <a:solidFill>
                  <a:srgbClr val="6A3E3E"/>
                </a:solidFill>
                <a:latin typeface="Consolas"/>
              </a:rPr>
              <a:t>animal</a:t>
            </a:r>
            <a:r>
              <a:rPr lang="en-US" altLang="zh-CN" sz="1000" dirty="0" err="1">
                <a:solidFill>
                  <a:srgbClr val="000000"/>
                </a:solidFill>
                <a:latin typeface="Consolas"/>
              </a:rPr>
              <a:t>.add</a:t>
            </a:r>
            <a:r>
              <a:rPr lang="en-US" altLang="zh-CN" sz="1000" dirty="0">
                <a:solidFill>
                  <a:srgbClr val="000000"/>
                </a:solidFill>
                <a:latin typeface="Consolas"/>
              </a:rPr>
              <a:t>(</a:t>
            </a:r>
            <a:r>
              <a:rPr lang="en-US" altLang="zh-CN" sz="1000" dirty="0">
                <a:solidFill>
                  <a:srgbClr val="2A00FF"/>
                </a:solidFill>
                <a:latin typeface="Consolas"/>
              </a:rPr>
              <a:t>"Cat"</a:t>
            </a:r>
            <a:r>
              <a:rPr lang="en-US" altLang="zh-CN" sz="1000" dirty="0">
                <a:solidFill>
                  <a:srgbClr val="000000"/>
                </a:solidFill>
                <a:latin typeface="Consolas"/>
              </a:rPr>
              <a:t>);</a:t>
            </a:r>
          </a:p>
          <a:p>
            <a:pPr lvl="2"/>
            <a:r>
              <a:rPr lang="en-US" altLang="zh-CN" sz="1000" dirty="0" err="1">
                <a:solidFill>
                  <a:srgbClr val="6A3E3E"/>
                </a:solidFill>
                <a:latin typeface="Consolas"/>
              </a:rPr>
              <a:t>animal</a:t>
            </a:r>
            <a:r>
              <a:rPr lang="en-US" altLang="zh-CN" sz="1000" dirty="0" err="1">
                <a:solidFill>
                  <a:srgbClr val="000000"/>
                </a:solidFill>
                <a:latin typeface="Consolas"/>
              </a:rPr>
              <a:t>.add</a:t>
            </a:r>
            <a:r>
              <a:rPr lang="en-US" altLang="zh-CN" sz="1000" dirty="0">
                <a:solidFill>
                  <a:srgbClr val="000000"/>
                </a:solidFill>
                <a:latin typeface="Consolas"/>
              </a:rPr>
              <a:t>(</a:t>
            </a:r>
            <a:r>
              <a:rPr lang="en-US" altLang="zh-CN" sz="1000" dirty="0">
                <a:solidFill>
                  <a:srgbClr val="2A00FF"/>
                </a:solidFill>
                <a:latin typeface="Consolas"/>
              </a:rPr>
              <a:t>"Tiger"</a:t>
            </a:r>
            <a:r>
              <a:rPr lang="en-US" altLang="zh-CN" sz="1000" dirty="0">
                <a:solidFill>
                  <a:srgbClr val="000000"/>
                </a:solidFill>
                <a:latin typeface="Consolas"/>
              </a:rPr>
              <a:t>);</a:t>
            </a:r>
          </a:p>
          <a:p>
            <a:pPr lvl="2"/>
            <a:r>
              <a:rPr lang="en-US" altLang="zh-CN" sz="1000" dirty="0">
                <a:solidFill>
                  <a:srgbClr val="3F7F5F"/>
                </a:solidFill>
                <a:latin typeface="Consolas"/>
              </a:rPr>
              <a:t>//</a:t>
            </a:r>
            <a:r>
              <a:rPr lang="zh-CN" altLang="en-US" sz="1000" dirty="0">
                <a:solidFill>
                  <a:srgbClr val="3F7F5F"/>
                </a:solidFill>
                <a:latin typeface="Consolas"/>
              </a:rPr>
              <a:t>声明迭代器对象，并通过</a:t>
            </a:r>
            <a:r>
              <a:rPr lang="en-US" altLang="zh-CN" sz="1000" dirty="0">
                <a:solidFill>
                  <a:srgbClr val="3F7F5F"/>
                </a:solidFill>
                <a:latin typeface="Consolas"/>
              </a:rPr>
              <a:t>iterator()</a:t>
            </a:r>
            <a:r>
              <a:rPr lang="zh-CN" altLang="en-US" sz="1000" dirty="0">
                <a:solidFill>
                  <a:srgbClr val="3F7F5F"/>
                </a:solidFill>
                <a:latin typeface="Consolas"/>
              </a:rPr>
              <a:t>对其进行实例化</a:t>
            </a:r>
          </a:p>
          <a:p>
            <a:pPr lvl="2"/>
            <a:r>
              <a:rPr lang="en-US" altLang="zh-CN" sz="1000" dirty="0">
                <a:solidFill>
                  <a:srgbClr val="000000"/>
                </a:solidFill>
                <a:latin typeface="Consolas"/>
              </a:rPr>
              <a:t>Iterator&lt;String&gt; </a:t>
            </a:r>
            <a:r>
              <a:rPr lang="en-US" altLang="zh-CN" sz="1000" dirty="0">
                <a:solidFill>
                  <a:srgbClr val="6A3E3E"/>
                </a:solidFill>
                <a:latin typeface="Consolas"/>
              </a:rPr>
              <a:t>iterator</a:t>
            </a:r>
            <a:r>
              <a:rPr lang="en-US" altLang="zh-CN" sz="1000" dirty="0">
                <a:solidFill>
                  <a:srgbClr val="000000"/>
                </a:solidFill>
                <a:latin typeface="Consolas"/>
              </a:rPr>
              <a:t> = </a:t>
            </a:r>
            <a:r>
              <a:rPr lang="en-US" altLang="zh-CN" sz="1000" dirty="0" err="1">
                <a:solidFill>
                  <a:srgbClr val="6A3E3E"/>
                </a:solidFill>
                <a:latin typeface="Consolas"/>
              </a:rPr>
              <a:t>animal</a:t>
            </a:r>
            <a:r>
              <a:rPr lang="en-US" altLang="zh-CN" sz="1000" dirty="0" err="1">
                <a:solidFill>
                  <a:srgbClr val="000000"/>
                </a:solidFill>
                <a:latin typeface="Consolas"/>
              </a:rPr>
              <a:t>.iterator</a:t>
            </a:r>
            <a:r>
              <a:rPr lang="en-US" altLang="zh-CN" sz="1000" dirty="0">
                <a:solidFill>
                  <a:srgbClr val="000000"/>
                </a:solidFill>
                <a:latin typeface="Consolas"/>
              </a:rPr>
              <a:t>();</a:t>
            </a:r>
          </a:p>
          <a:p>
            <a:pPr lvl="2"/>
            <a:r>
              <a:rPr lang="en-US" altLang="zh-CN" sz="1000" b="1" dirty="0">
                <a:solidFill>
                  <a:srgbClr val="7F0055"/>
                </a:solidFill>
                <a:latin typeface="Consolas"/>
              </a:rPr>
              <a:t>while</a:t>
            </a:r>
            <a:r>
              <a:rPr lang="en-US" altLang="zh-CN" sz="1000" b="1" dirty="0">
                <a:solidFill>
                  <a:srgbClr val="000000"/>
                </a:solidFill>
                <a:latin typeface="Consolas"/>
              </a:rPr>
              <a:t> (</a:t>
            </a:r>
            <a:r>
              <a:rPr lang="en-US" altLang="zh-CN" sz="1000" b="1" dirty="0" err="1">
                <a:solidFill>
                  <a:srgbClr val="6A3E3E"/>
                </a:solidFill>
                <a:latin typeface="Consolas"/>
              </a:rPr>
              <a:t>iterator</a:t>
            </a:r>
            <a:r>
              <a:rPr lang="en-US" altLang="zh-CN" sz="1000" b="1" dirty="0" err="1">
                <a:solidFill>
                  <a:srgbClr val="000000"/>
                </a:solidFill>
                <a:latin typeface="Consolas"/>
              </a:rPr>
              <a:t>.hasNext</a:t>
            </a:r>
            <a:r>
              <a:rPr lang="en-US" altLang="zh-CN" sz="1000" b="1" dirty="0">
                <a:solidFill>
                  <a:srgbClr val="000000"/>
                </a:solidFill>
                <a:latin typeface="Consolas"/>
              </a:rPr>
              <a:t>()) {</a:t>
            </a:r>
          </a:p>
          <a:p>
            <a:pPr lvl="3"/>
            <a:r>
              <a:rPr lang="en-US" altLang="zh-CN" sz="1000" dirty="0">
                <a:solidFill>
                  <a:srgbClr val="000000"/>
                </a:solidFill>
                <a:latin typeface="Consolas"/>
              </a:rPr>
              <a:t>String </a:t>
            </a:r>
            <a:r>
              <a:rPr lang="en-US" altLang="zh-CN" sz="1000" dirty="0">
                <a:solidFill>
                  <a:srgbClr val="6A3E3E"/>
                </a:solidFill>
                <a:latin typeface="Consolas"/>
              </a:rPr>
              <a:t>name</a:t>
            </a:r>
            <a:r>
              <a:rPr lang="en-US" altLang="zh-CN" sz="1000" dirty="0">
                <a:solidFill>
                  <a:srgbClr val="000000"/>
                </a:solidFill>
                <a:latin typeface="Consolas"/>
              </a:rPr>
              <a:t> = </a:t>
            </a:r>
            <a:r>
              <a:rPr lang="en-US" altLang="zh-CN" sz="1000" dirty="0" err="1">
                <a:solidFill>
                  <a:srgbClr val="6A3E3E"/>
                </a:solidFill>
                <a:latin typeface="Consolas"/>
              </a:rPr>
              <a:t>iterator</a:t>
            </a:r>
            <a:r>
              <a:rPr lang="en-US" altLang="zh-CN" sz="1000" dirty="0" err="1">
                <a:solidFill>
                  <a:srgbClr val="000000"/>
                </a:solidFill>
                <a:latin typeface="Consolas"/>
              </a:rPr>
              <a:t>.next</a:t>
            </a:r>
            <a:r>
              <a:rPr lang="en-US" altLang="zh-CN" sz="1000" dirty="0">
                <a:solidFill>
                  <a:srgbClr val="000000"/>
                </a:solidFill>
                <a:latin typeface="Consolas"/>
              </a:rPr>
              <a:t>();</a:t>
            </a:r>
          </a:p>
          <a:p>
            <a:pPr lvl="3"/>
            <a:r>
              <a:rPr lang="en-US" altLang="zh-CN" sz="1000" b="1" dirty="0">
                <a:solidFill>
                  <a:srgbClr val="7F0055"/>
                </a:solidFill>
                <a:latin typeface="Consolas"/>
              </a:rPr>
              <a:t>if</a:t>
            </a:r>
            <a:r>
              <a:rPr lang="en-US" altLang="zh-CN" sz="1000" b="1" dirty="0">
                <a:solidFill>
                  <a:srgbClr val="000000"/>
                </a:solidFill>
                <a:latin typeface="Consolas"/>
              </a:rPr>
              <a:t> (</a:t>
            </a:r>
            <a:r>
              <a:rPr lang="en-US" altLang="zh-CN" sz="1000" b="1" dirty="0" err="1">
                <a:solidFill>
                  <a:srgbClr val="6A3E3E"/>
                </a:solidFill>
                <a:latin typeface="Consolas"/>
              </a:rPr>
              <a:t>name</a:t>
            </a:r>
            <a:r>
              <a:rPr lang="en-US" altLang="zh-CN" sz="1000" b="1" dirty="0" err="1">
                <a:solidFill>
                  <a:srgbClr val="000000"/>
                </a:solidFill>
                <a:latin typeface="Consolas"/>
              </a:rPr>
              <a:t>.equals</a:t>
            </a:r>
            <a:r>
              <a:rPr lang="en-US" altLang="zh-CN" sz="1000" b="1" dirty="0">
                <a:solidFill>
                  <a:srgbClr val="000000"/>
                </a:solidFill>
                <a:latin typeface="Consolas"/>
              </a:rPr>
              <a:t>(</a:t>
            </a:r>
            <a:r>
              <a:rPr lang="en-US" altLang="zh-CN" sz="1000" b="1" dirty="0">
                <a:solidFill>
                  <a:srgbClr val="2A00FF"/>
                </a:solidFill>
                <a:latin typeface="Consolas"/>
              </a:rPr>
              <a:t>"Tiger"</a:t>
            </a:r>
            <a:r>
              <a:rPr lang="en-US" altLang="zh-CN" sz="1000" b="1" dirty="0">
                <a:solidFill>
                  <a:srgbClr val="000000"/>
                </a:solidFill>
                <a:latin typeface="Consolas"/>
              </a:rPr>
              <a:t>)) {</a:t>
            </a:r>
          </a:p>
          <a:p>
            <a:pPr lvl="4"/>
            <a:r>
              <a:rPr lang="en-US" altLang="zh-CN" sz="1000" dirty="0" err="1">
                <a:solidFill>
                  <a:srgbClr val="6A3E3E"/>
                </a:solidFill>
                <a:latin typeface="Consolas"/>
              </a:rPr>
              <a:t>iterator</a:t>
            </a:r>
            <a:r>
              <a:rPr lang="en-US" altLang="zh-CN" sz="1000" dirty="0" err="1">
                <a:solidFill>
                  <a:srgbClr val="000000"/>
                </a:solidFill>
                <a:latin typeface="Consolas"/>
              </a:rPr>
              <a:t>.remove</a:t>
            </a:r>
            <a:r>
              <a:rPr lang="en-US" altLang="zh-CN" sz="1000" dirty="0">
                <a:solidFill>
                  <a:srgbClr val="000000"/>
                </a:solidFill>
                <a:latin typeface="Consolas"/>
              </a:rPr>
              <a:t>(); </a:t>
            </a:r>
            <a:r>
              <a:rPr lang="en-US" altLang="zh-CN" sz="1000" dirty="0">
                <a:solidFill>
                  <a:srgbClr val="3F7F5F"/>
                </a:solidFill>
                <a:latin typeface="Consolas"/>
              </a:rPr>
              <a:t>// </a:t>
            </a:r>
            <a:r>
              <a:rPr lang="zh-CN" altLang="en-US" sz="1000" dirty="0">
                <a:solidFill>
                  <a:srgbClr val="3F7F5F"/>
                </a:solidFill>
                <a:latin typeface="Consolas"/>
              </a:rPr>
              <a:t>移除当前元素</a:t>
            </a:r>
          </a:p>
          <a:p>
            <a:pPr lvl="3"/>
            <a:r>
              <a:rPr lang="en-US" altLang="zh-CN" sz="1000" dirty="0">
                <a:solidFill>
                  <a:srgbClr val="000000"/>
                </a:solidFill>
                <a:latin typeface="Consolas"/>
              </a:rPr>
              <a:t>}</a:t>
            </a:r>
          </a:p>
          <a:p>
            <a:pPr lvl="2"/>
            <a:r>
              <a:rPr lang="en-US" altLang="zh-CN" sz="1000" dirty="0">
                <a:solidFill>
                  <a:srgbClr val="000000"/>
                </a:solidFill>
                <a:latin typeface="Consolas"/>
              </a:rPr>
              <a:t>}</a:t>
            </a:r>
          </a:p>
          <a:p>
            <a:pPr lvl="2"/>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.println</a:t>
            </a:r>
            <a:r>
              <a:rPr lang="en-US" altLang="zh-CN" sz="1000" b="1" i="1" dirty="0">
                <a:solidFill>
                  <a:srgbClr val="000000"/>
                </a:solidFill>
                <a:latin typeface="Consolas"/>
              </a:rPr>
              <a:t>(</a:t>
            </a:r>
            <a:r>
              <a:rPr lang="en-US" altLang="zh-CN" sz="1000" b="1" i="1" dirty="0">
                <a:solidFill>
                  <a:srgbClr val="6A3E3E"/>
                </a:solidFill>
                <a:latin typeface="Consolas"/>
              </a:rPr>
              <a:t>animal</a:t>
            </a:r>
            <a:r>
              <a:rPr lang="en-US" altLang="zh-CN" sz="1000" b="1" i="1" dirty="0">
                <a:solidFill>
                  <a:srgbClr val="000000"/>
                </a:solidFill>
                <a:latin typeface="Consolas"/>
              </a:rPr>
              <a:t>); </a:t>
            </a:r>
          </a:p>
          <a:p>
            <a:pPr lvl="1"/>
            <a:r>
              <a:rPr lang="en-US" altLang="zh-CN" sz="1000" dirty="0">
                <a:solidFill>
                  <a:srgbClr val="000000"/>
                </a:solidFill>
                <a:latin typeface="Consolas"/>
              </a:rPr>
              <a:t>}</a:t>
            </a:r>
          </a:p>
          <a:p>
            <a:r>
              <a:rPr lang="en-US" altLang="zh-CN" sz="1000" dirty="0">
                <a:solidFill>
                  <a:srgbClr val="000000"/>
                </a:solidFill>
                <a:latin typeface="Consolas"/>
              </a:rPr>
              <a:t>}</a:t>
            </a:r>
          </a:p>
          <a:p>
            <a:pPr lvl="0" indent="457200">
              <a:lnSpc>
                <a:spcPct val="125000"/>
              </a:lnSpc>
              <a:spcBef>
                <a:spcPct val="0"/>
              </a:spcBef>
              <a:spcAft>
                <a:spcPct val="35000"/>
              </a:spcAft>
            </a:pPr>
            <a:endPar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p:cNvPicPr>
            <a:picLocks noChangeAspect="1"/>
          </p:cNvPicPr>
          <p:nvPr/>
        </p:nvPicPr>
        <p:blipFill>
          <a:blip r:embed="rId2"/>
          <a:stretch>
            <a:fillRect/>
          </a:stretch>
        </p:blipFill>
        <p:spPr>
          <a:xfrm>
            <a:off x="5436096" y="2450283"/>
            <a:ext cx="2592288" cy="585450"/>
          </a:xfrm>
          <a:prstGeom prst="rect">
            <a:avLst/>
          </a:prstGeom>
          <a:ln>
            <a:solidFill>
              <a:schemeClr val="tx1"/>
            </a:solidFill>
          </a:ln>
        </p:spPr>
      </p:pic>
    </p:spTree>
    <p:extLst>
      <p:ext uri="{BB962C8B-B14F-4D97-AF65-F5344CB8AC3E}">
        <p14:creationId xmlns:p14="http://schemas.microsoft.com/office/powerpoint/2010/main" val="2035152282"/>
      </p:ext>
    </p:extLst>
  </p:cSld>
  <p:clrMapOvr>
    <a:masterClrMapping/>
  </p:clrMapOvr>
  <p:transition advClick="0" advTm="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11.3 </a:t>
            </a:r>
            <a:r>
              <a:rPr lang="zh-CN" altLang="en-US" sz="2000" b="1" dirty="0">
                <a:solidFill>
                  <a:schemeClr val="bg1"/>
                </a:solidFill>
                <a:latin typeface="微软雅黑" panose="020B0503020204020204" pitchFamily="34" charset="-122"/>
                <a:ea typeface="微软雅黑" panose="020B0503020204020204" pitchFamily="34" charset="-122"/>
              </a:rPr>
              <a:t>集合</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2817694"/>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11.3.4 Map</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接口</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 Map</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集合的概念</a:t>
            </a:r>
            <a:endPar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集合是一种以键值对形式存储和操作数据的数据结构，建立了</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key-value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之间的映射关系，常用于存储和处理复杂的数据。</a:t>
            </a: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集合中的每个元素，都包含了</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一个键</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(key)</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和一个值</a:t>
            </a: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(value)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key</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value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组成了键</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值的映射表，称其为键值对。键用于唯一标识一个元素，值用于存储该元素的数据，一般情况下，这个</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key</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value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可以是任何引用类型的数据。其中，键</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key</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是无序、无下标、不重复的，最多只能有一个</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key</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null</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。值</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value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是无序、无下标、可重复的，可以有多个</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value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为</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null</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endPar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1334615555"/>
      </p:ext>
    </p:extLst>
  </p:cSld>
  <p:clrMapOvr>
    <a:masterClrMapping/>
  </p:clrMapOvr>
  <p:transition advClick="0" advTm="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11.1 </a:t>
            </a:r>
            <a:r>
              <a:rPr lang="zh-CN" altLang="en-US" sz="2000" b="1" dirty="0" smtClean="0">
                <a:solidFill>
                  <a:schemeClr val="bg1"/>
                </a:solidFill>
                <a:latin typeface="微软雅黑" panose="020B0503020204020204" pitchFamily="34" charset="-122"/>
                <a:ea typeface="微软雅黑" panose="020B0503020204020204" pitchFamily="34" charset="-122"/>
              </a:rPr>
              <a:t>泛型</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612032"/>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泛型是一种类型安全机制，它允许在编译时指定集合或其他类型参数的具体类型。泛型的本质是为了参数化类型（在不创建新的类型的情况下，通过泛型指定的不同类型来控制形参具体限制的类型）</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。泛</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型是在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 5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引入的一种特性，它使你能够在设计类和接口时使用类型参数，从而编写更加类型安全和可重用的</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代码。</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11.1.1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泛型定义</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）类型参数</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类型参数是一种特殊的标识符，用于表示类型未知的占位符；类型参数通常用大写字母表示，如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 E, K, V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等，定义格式如下。</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public class Box&lt;T&gt; { ... }</a:t>
            </a:r>
          </a:p>
          <a:p>
            <a:pPr lvl="0" indent="457200">
              <a:lnSpc>
                <a:spcPct val="125000"/>
              </a:lnSpc>
              <a:spcBef>
                <a:spcPct val="0"/>
              </a:spcBef>
              <a:spcAft>
                <a:spcPct val="35000"/>
              </a:spcAft>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）限定类型参数</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限定类型参数允许你指定类型参数必须继承自某个特定的类或实现某个接口，定义格式如下。</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public class Box&lt;T extends Number&gt; { ... </a:t>
            </a:r>
            <a:r>
              <a:rPr lang="en-US" altLang="zh-CN" sz="1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）多限定类型参数</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多限定类型参数就是可以使用多个限定条件，如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&amp;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连接多个接口。</a:t>
            </a:r>
          </a:p>
          <a:p>
            <a:pPr lvl="0" indent="457200">
              <a:lnSpc>
                <a:spcPct val="125000"/>
              </a:lnSpc>
              <a:spcBef>
                <a:spcPct val="0"/>
              </a:spcBef>
              <a:spcAft>
                <a:spcPct val="35000"/>
              </a:spcAft>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public class Box&lt;T extends Number &amp; Comparable&lt;T&gt;&gt; { ... }</a:t>
            </a:r>
            <a:endPar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ransition advClick="0" advTm="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11.3 </a:t>
            </a:r>
            <a:r>
              <a:rPr lang="zh-CN" altLang="en-US" sz="2000" b="1" dirty="0">
                <a:solidFill>
                  <a:schemeClr val="bg1"/>
                </a:solidFill>
                <a:latin typeface="微软雅黑" panose="020B0503020204020204" pitchFamily="34" charset="-122"/>
                <a:ea typeface="微软雅黑" panose="020B0503020204020204" pitchFamily="34" charset="-122"/>
              </a:rPr>
              <a:t>集合</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975652"/>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 Map</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接口的常用方法</a:t>
            </a:r>
            <a:endPar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集合的使用和其他集合类似，主要包括添加、删除、获取、遍历元素等操作。</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接口常用的方法</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如下表所</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示</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表格 4"/>
          <p:cNvGraphicFramePr>
            <a:graphicFrameLocks noGrp="1"/>
          </p:cNvGraphicFramePr>
          <p:nvPr/>
        </p:nvGraphicFramePr>
        <p:xfrm>
          <a:off x="1866265" y="1731327"/>
          <a:ext cx="5411470" cy="2210756"/>
        </p:xfrm>
        <a:graphic>
          <a:graphicData uri="http://schemas.openxmlformats.org/drawingml/2006/table">
            <a:tbl>
              <a:tblPr>
                <a:tableStyleId>{5C22544A-7EE6-4342-B048-85BDC9FD1C3A}</a:tableStyleId>
              </a:tblPr>
              <a:tblGrid>
                <a:gridCol w="608965"/>
                <a:gridCol w="1979930"/>
                <a:gridCol w="2822575"/>
              </a:tblGrid>
              <a:tr h="0">
                <a:tc>
                  <a:txBody>
                    <a:bodyPr/>
                    <a:lstStyle/>
                    <a:p>
                      <a:pPr marL="0" marR="0" algn="ctr">
                        <a:lnSpc>
                          <a:spcPct val="125000"/>
                        </a:lnSpc>
                        <a:spcBef>
                          <a:spcPts val="0"/>
                        </a:spcBef>
                        <a:spcAft>
                          <a:spcPts val="0"/>
                        </a:spcAft>
                      </a:pPr>
                      <a:r>
                        <a:rPr lang="zh-CN" altLang="en-US" sz="1050" kern="100">
                          <a:effectLst/>
                        </a:rPr>
                        <a:t>序号</a:t>
                      </a:r>
                      <a:endParaRPr lang="zh-CN" altLang="en-US"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zh-CN" altLang="en-US" sz="1050" kern="100">
                          <a:effectLst/>
                        </a:rPr>
                        <a:t>方法名称</a:t>
                      </a:r>
                      <a:endParaRPr lang="zh-CN" altLang="en-US"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zh-CN" altLang="en-US" sz="1050" kern="100">
                          <a:effectLst/>
                        </a:rPr>
                        <a:t>方法描述</a:t>
                      </a:r>
                      <a:endParaRPr lang="zh-CN" altLang="en-US" sz="1050" kern="100">
                        <a:effectLst/>
                        <a:latin typeface="Calibri"/>
                        <a:ea typeface="宋体"/>
                        <a:cs typeface="Times New Roman"/>
                      </a:endParaRPr>
                    </a:p>
                  </a:txBody>
                  <a:tcPr marL="68580" marR="68580"/>
                </a:tc>
              </a:tr>
              <a:tr h="0">
                <a:tc>
                  <a:txBody>
                    <a:bodyPr/>
                    <a:lstStyle/>
                    <a:p>
                      <a:pPr marL="0" marR="0" algn="ctr">
                        <a:lnSpc>
                          <a:spcPct val="125000"/>
                        </a:lnSpc>
                        <a:spcBef>
                          <a:spcPts val="0"/>
                        </a:spcBef>
                        <a:spcAft>
                          <a:spcPts val="0"/>
                        </a:spcAft>
                      </a:pPr>
                      <a:r>
                        <a:rPr lang="en-US" altLang="zh-CN" sz="1050" kern="100">
                          <a:effectLst/>
                        </a:rPr>
                        <a:t>1</a:t>
                      </a:r>
                      <a:endParaRPr lang="en-US" altLang="zh-CN"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en-US" sz="1050" kern="100">
                          <a:effectLst/>
                        </a:rPr>
                        <a:t>int size()</a:t>
                      </a:r>
                      <a:endParaRPr lang="en-US"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zh-CN" altLang="en-US" sz="1050" kern="100">
                          <a:effectLst/>
                        </a:rPr>
                        <a:t>返回</a:t>
                      </a:r>
                      <a:r>
                        <a:rPr lang="en-US" altLang="zh-CN" sz="1050" kern="100">
                          <a:effectLst/>
                        </a:rPr>
                        <a:t>Map</a:t>
                      </a:r>
                      <a:r>
                        <a:rPr lang="zh-CN" altLang="en-US" sz="1050" kern="100">
                          <a:effectLst/>
                        </a:rPr>
                        <a:t>集合中键值对的个数</a:t>
                      </a:r>
                      <a:endParaRPr lang="zh-CN" altLang="en-US" sz="1050" kern="100">
                        <a:effectLst/>
                        <a:latin typeface="Calibri"/>
                        <a:ea typeface="宋体"/>
                        <a:cs typeface="Times New Roman"/>
                      </a:endParaRPr>
                    </a:p>
                  </a:txBody>
                  <a:tcPr marL="68580" marR="68580"/>
                </a:tc>
              </a:tr>
              <a:tr h="0">
                <a:tc>
                  <a:txBody>
                    <a:bodyPr/>
                    <a:lstStyle/>
                    <a:p>
                      <a:pPr marL="0" marR="0" algn="ctr">
                        <a:lnSpc>
                          <a:spcPct val="125000"/>
                        </a:lnSpc>
                        <a:spcBef>
                          <a:spcPts val="0"/>
                        </a:spcBef>
                        <a:spcAft>
                          <a:spcPts val="0"/>
                        </a:spcAft>
                      </a:pPr>
                      <a:r>
                        <a:rPr lang="en-US" altLang="zh-CN" sz="1050" kern="100">
                          <a:effectLst/>
                        </a:rPr>
                        <a:t>2</a:t>
                      </a:r>
                      <a:endParaRPr lang="en-US" altLang="zh-CN"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en-US" sz="1050" kern="100">
                          <a:effectLst/>
                        </a:rPr>
                        <a:t>boolean isEmpty()</a:t>
                      </a:r>
                      <a:endParaRPr lang="en-US"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zh-CN" altLang="en-US" sz="1050" kern="100">
                          <a:effectLst/>
                        </a:rPr>
                        <a:t>判断</a:t>
                      </a:r>
                      <a:r>
                        <a:rPr lang="en-US" altLang="zh-CN" sz="1050" kern="100">
                          <a:effectLst/>
                        </a:rPr>
                        <a:t>Map</a:t>
                      </a:r>
                      <a:r>
                        <a:rPr lang="zh-CN" altLang="en-US" sz="1050" kern="100">
                          <a:effectLst/>
                        </a:rPr>
                        <a:t>集合是否为空</a:t>
                      </a:r>
                      <a:endParaRPr lang="zh-CN" altLang="en-US" sz="1050" kern="100">
                        <a:effectLst/>
                        <a:latin typeface="Calibri"/>
                        <a:ea typeface="宋体"/>
                        <a:cs typeface="Times New Roman"/>
                      </a:endParaRPr>
                    </a:p>
                  </a:txBody>
                  <a:tcPr marL="68580" marR="68580"/>
                </a:tc>
              </a:tr>
              <a:tr h="0">
                <a:tc>
                  <a:txBody>
                    <a:bodyPr/>
                    <a:lstStyle/>
                    <a:p>
                      <a:pPr marL="0" marR="0" algn="ctr">
                        <a:lnSpc>
                          <a:spcPct val="125000"/>
                        </a:lnSpc>
                        <a:spcBef>
                          <a:spcPts val="0"/>
                        </a:spcBef>
                        <a:spcAft>
                          <a:spcPts val="0"/>
                        </a:spcAft>
                      </a:pPr>
                      <a:r>
                        <a:rPr lang="en-US" altLang="zh-CN" sz="1050" kern="100">
                          <a:effectLst/>
                        </a:rPr>
                        <a:t>3</a:t>
                      </a:r>
                      <a:endParaRPr lang="en-US" altLang="zh-CN"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en-US" sz="1050" kern="100">
                          <a:effectLst/>
                        </a:rPr>
                        <a:t>V put(K key,V value)</a:t>
                      </a:r>
                      <a:endParaRPr lang="en-US"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zh-CN" altLang="en-US" sz="1050" kern="100">
                          <a:effectLst/>
                        </a:rPr>
                        <a:t>将键值对保存到集合中</a:t>
                      </a:r>
                      <a:endParaRPr lang="zh-CN" altLang="en-US" sz="1050" kern="100">
                        <a:effectLst/>
                        <a:latin typeface="Calibri"/>
                        <a:ea typeface="宋体"/>
                        <a:cs typeface="Times New Roman"/>
                      </a:endParaRPr>
                    </a:p>
                  </a:txBody>
                  <a:tcPr marL="68580" marR="68580"/>
                </a:tc>
              </a:tr>
              <a:tr h="0">
                <a:tc>
                  <a:txBody>
                    <a:bodyPr/>
                    <a:lstStyle/>
                    <a:p>
                      <a:pPr marL="0" marR="0" algn="ctr">
                        <a:lnSpc>
                          <a:spcPct val="125000"/>
                        </a:lnSpc>
                        <a:spcBef>
                          <a:spcPts val="0"/>
                        </a:spcBef>
                        <a:spcAft>
                          <a:spcPts val="0"/>
                        </a:spcAft>
                      </a:pPr>
                      <a:r>
                        <a:rPr lang="en-US" altLang="zh-CN" sz="1050" kern="100">
                          <a:effectLst/>
                        </a:rPr>
                        <a:t>4</a:t>
                      </a:r>
                      <a:endParaRPr lang="en-US" altLang="zh-CN"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en-US" sz="1050" kern="100">
                          <a:effectLst/>
                        </a:rPr>
                        <a:t>V get(Object key)</a:t>
                      </a:r>
                      <a:endParaRPr lang="en-US"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zh-CN" altLang="en-US" sz="1050" kern="100">
                          <a:effectLst/>
                        </a:rPr>
                        <a:t>获得指定</a:t>
                      </a:r>
                      <a:r>
                        <a:rPr lang="en-US" altLang="zh-CN" sz="1050" kern="100">
                          <a:effectLst/>
                        </a:rPr>
                        <a:t>key</a:t>
                      </a:r>
                      <a:r>
                        <a:rPr lang="zh-CN" altLang="en-US" sz="1050" kern="100">
                          <a:effectLst/>
                        </a:rPr>
                        <a:t>对应的</a:t>
                      </a:r>
                      <a:r>
                        <a:rPr lang="en-US" altLang="zh-CN" sz="1050" kern="100">
                          <a:effectLst/>
                        </a:rPr>
                        <a:t>value</a:t>
                      </a:r>
                      <a:r>
                        <a:rPr lang="zh-CN" altLang="en-US" sz="1050" kern="100">
                          <a:effectLst/>
                        </a:rPr>
                        <a:t>值</a:t>
                      </a:r>
                      <a:endParaRPr lang="zh-CN" altLang="en-US" sz="1050" kern="100">
                        <a:effectLst/>
                        <a:latin typeface="Calibri"/>
                        <a:ea typeface="宋体"/>
                        <a:cs typeface="Times New Roman"/>
                      </a:endParaRPr>
                    </a:p>
                  </a:txBody>
                  <a:tcPr marL="68580" marR="68580"/>
                </a:tc>
              </a:tr>
              <a:tr h="0">
                <a:tc>
                  <a:txBody>
                    <a:bodyPr/>
                    <a:lstStyle/>
                    <a:p>
                      <a:pPr marL="0" marR="0" algn="ctr">
                        <a:lnSpc>
                          <a:spcPct val="125000"/>
                        </a:lnSpc>
                        <a:spcBef>
                          <a:spcPts val="0"/>
                        </a:spcBef>
                        <a:spcAft>
                          <a:spcPts val="0"/>
                        </a:spcAft>
                      </a:pPr>
                      <a:r>
                        <a:rPr lang="en-US" altLang="zh-CN" sz="1050" kern="100">
                          <a:effectLst/>
                        </a:rPr>
                        <a:t>5</a:t>
                      </a:r>
                      <a:endParaRPr lang="en-US" altLang="zh-CN"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en-US" sz="1050" kern="100">
                          <a:effectLst/>
                        </a:rPr>
                        <a:t>void clear()</a:t>
                      </a:r>
                      <a:endParaRPr lang="en-US"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zh-CN" altLang="en-US" sz="1050" kern="100">
                          <a:effectLst/>
                        </a:rPr>
                        <a:t>移除集合中所有键值对</a:t>
                      </a:r>
                      <a:endParaRPr lang="zh-CN" altLang="en-US" sz="1050" kern="100">
                        <a:effectLst/>
                        <a:latin typeface="Calibri"/>
                        <a:ea typeface="宋体"/>
                        <a:cs typeface="Times New Roman"/>
                      </a:endParaRPr>
                    </a:p>
                  </a:txBody>
                  <a:tcPr marL="68580" marR="68580"/>
                </a:tc>
              </a:tr>
              <a:tr h="0">
                <a:tc>
                  <a:txBody>
                    <a:bodyPr/>
                    <a:lstStyle/>
                    <a:p>
                      <a:pPr marL="0" marR="0" algn="ctr">
                        <a:lnSpc>
                          <a:spcPct val="125000"/>
                        </a:lnSpc>
                        <a:spcBef>
                          <a:spcPts val="0"/>
                        </a:spcBef>
                        <a:spcAft>
                          <a:spcPts val="0"/>
                        </a:spcAft>
                      </a:pPr>
                      <a:r>
                        <a:rPr lang="en-US" altLang="zh-CN" sz="1050" kern="100">
                          <a:effectLst/>
                        </a:rPr>
                        <a:t>6</a:t>
                      </a:r>
                      <a:endParaRPr lang="en-US" altLang="zh-CN"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en-US" sz="1050" kern="100">
                          <a:effectLst/>
                        </a:rPr>
                        <a:t>Set&lt;Map.Entry&lt;K,V&gt;&gt; entrySet()</a:t>
                      </a:r>
                      <a:endParaRPr lang="en-US"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zh-CN" altLang="en-US" sz="1050" kern="100">
                          <a:effectLst/>
                        </a:rPr>
                        <a:t>将</a:t>
                      </a:r>
                      <a:r>
                        <a:rPr lang="en-US" altLang="zh-CN" sz="1050" kern="100">
                          <a:effectLst/>
                        </a:rPr>
                        <a:t>Map</a:t>
                      </a:r>
                      <a:r>
                        <a:rPr lang="zh-CN" altLang="en-US" sz="1050" kern="100">
                          <a:effectLst/>
                        </a:rPr>
                        <a:t>集合转化为</a:t>
                      </a:r>
                      <a:r>
                        <a:rPr lang="en-US" altLang="zh-CN" sz="1050" kern="100">
                          <a:effectLst/>
                        </a:rPr>
                        <a:t>Set</a:t>
                      </a:r>
                      <a:r>
                        <a:rPr lang="zh-CN" altLang="en-US" sz="1050" kern="100">
                          <a:effectLst/>
                        </a:rPr>
                        <a:t>集合</a:t>
                      </a:r>
                      <a:endParaRPr lang="zh-CN" altLang="en-US" sz="1050" kern="100">
                        <a:effectLst/>
                        <a:latin typeface="Calibri"/>
                        <a:ea typeface="宋体"/>
                        <a:cs typeface="Times New Roman"/>
                      </a:endParaRPr>
                    </a:p>
                  </a:txBody>
                  <a:tcPr marL="68580" marR="68580"/>
                </a:tc>
              </a:tr>
              <a:tr h="0">
                <a:tc>
                  <a:txBody>
                    <a:bodyPr/>
                    <a:lstStyle/>
                    <a:p>
                      <a:pPr marL="0" marR="0" algn="ctr">
                        <a:lnSpc>
                          <a:spcPct val="125000"/>
                        </a:lnSpc>
                        <a:spcBef>
                          <a:spcPts val="0"/>
                        </a:spcBef>
                        <a:spcAft>
                          <a:spcPts val="0"/>
                        </a:spcAft>
                      </a:pPr>
                      <a:r>
                        <a:rPr lang="en-US" altLang="zh-CN" sz="1050" kern="100">
                          <a:effectLst/>
                        </a:rPr>
                        <a:t>7</a:t>
                      </a:r>
                      <a:endParaRPr lang="en-US" altLang="zh-CN"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en-US" sz="1050" kern="100">
                          <a:effectLst/>
                        </a:rPr>
                        <a:t>V remove(Object key)</a:t>
                      </a:r>
                      <a:endParaRPr lang="en-US"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zh-CN" altLang="en-US" sz="1050" kern="100" dirty="0">
                          <a:effectLst/>
                        </a:rPr>
                        <a:t>删除指定</a:t>
                      </a:r>
                      <a:r>
                        <a:rPr lang="en-US" altLang="zh-CN" sz="1050" kern="100" dirty="0">
                          <a:effectLst/>
                        </a:rPr>
                        <a:t>key</a:t>
                      </a:r>
                      <a:r>
                        <a:rPr lang="zh-CN" altLang="en-US" sz="1050" kern="100" dirty="0">
                          <a:effectLst/>
                        </a:rPr>
                        <a:t>对应的</a:t>
                      </a:r>
                      <a:r>
                        <a:rPr lang="en-US" altLang="zh-CN" sz="1050" kern="100" dirty="0">
                          <a:effectLst/>
                        </a:rPr>
                        <a:t>value</a:t>
                      </a:r>
                      <a:r>
                        <a:rPr lang="zh-CN" altLang="en-US" sz="1050" kern="100" dirty="0">
                          <a:effectLst/>
                        </a:rPr>
                        <a:t>值</a:t>
                      </a:r>
                      <a:endParaRPr lang="zh-CN" altLang="en-US" sz="1050" kern="100" dirty="0">
                        <a:effectLst/>
                        <a:latin typeface="Calibri"/>
                        <a:ea typeface="宋体"/>
                        <a:cs typeface="Times New Roman"/>
                      </a:endParaRPr>
                    </a:p>
                  </a:txBody>
                  <a:tcPr marL="68580" marR="68580"/>
                </a:tc>
              </a:tr>
            </a:tbl>
          </a:graphicData>
        </a:graphic>
      </p:graphicFrame>
    </p:spTree>
    <p:extLst>
      <p:ext uri="{BB962C8B-B14F-4D97-AF65-F5344CB8AC3E}">
        <p14:creationId xmlns:p14="http://schemas.microsoft.com/office/powerpoint/2010/main" val="53562791"/>
      </p:ext>
    </p:extLst>
  </p:cSld>
  <p:clrMapOvr>
    <a:masterClrMapping/>
  </p:clrMapOvr>
  <p:transition advClick="0" advTm="0">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11.3 </a:t>
            </a:r>
            <a:r>
              <a:rPr lang="zh-CN" altLang="en-US" sz="2000" b="1" dirty="0">
                <a:solidFill>
                  <a:schemeClr val="bg1"/>
                </a:solidFill>
                <a:latin typeface="微软雅黑" panose="020B0503020204020204" pitchFamily="34" charset="-122"/>
                <a:ea typeface="微软雅黑" panose="020B0503020204020204" pitchFamily="34" charset="-122"/>
              </a:rPr>
              <a:t>集合</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2523768"/>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 Map</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接口的实现</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接口有几个常见的实现类，每个实现类都有其特定的性能特征：</a:t>
            </a:r>
          </a:p>
          <a:p>
            <a:pPr lvl="0" indent="457200">
              <a:lnSpc>
                <a:spcPct val="125000"/>
              </a:lnSpc>
              <a:spcBef>
                <a:spcPct val="0"/>
              </a:spcBef>
              <a:spcAft>
                <a:spcPct val="35000"/>
              </a:spcAft>
            </a:pP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HashMap</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基于哈希表实现；元素的顺序是非确定性的，取决于哈希码的计算结果；最快的实现之一，适用于大多数情况。</a:t>
            </a:r>
          </a:p>
          <a:p>
            <a:pPr lvl="0" indent="457200">
              <a:lnSpc>
                <a:spcPct val="125000"/>
              </a:lnSpc>
              <a:spcBef>
                <a:spcPct val="0"/>
              </a:spcBef>
              <a:spcAft>
                <a:spcPct val="35000"/>
              </a:spcAft>
            </a:pP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LinkedHashMap</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基于哈希表实现，同时使用链接列表来保持元素的插入顺序；保持了元素的插入顺序，适用于需要保持顺序的情况。</a:t>
            </a:r>
          </a:p>
          <a:p>
            <a:pPr lvl="0" indent="457200">
              <a:lnSpc>
                <a:spcPct val="125000"/>
              </a:lnSpc>
              <a:spcBef>
                <a:spcPct val="0"/>
              </a:spcBef>
              <a:spcAft>
                <a:spcPct val="35000"/>
              </a:spcAft>
            </a:pP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TreeMap</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基于红黑树实现；自然排序的映射，按照键的自然顺序或提供的比较器排序。适用于需要排序或有序映射的情况。</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5279182"/>
      </p:ext>
    </p:extLst>
  </p:cSld>
  <p:clrMapOvr>
    <a:masterClrMapping/>
  </p:clrMapOvr>
  <p:transition advClick="0" advTm="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11.3 </a:t>
            </a:r>
            <a:r>
              <a:rPr lang="zh-CN" altLang="en-US" sz="2000" b="1" dirty="0">
                <a:solidFill>
                  <a:schemeClr val="bg1"/>
                </a:solidFill>
                <a:latin typeface="微软雅黑" panose="020B0503020204020204" pitchFamily="34" charset="-122"/>
                <a:ea typeface="微软雅黑" panose="020B0503020204020204" pitchFamily="34" charset="-122"/>
              </a:rPr>
              <a:t>集合</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884414"/>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面通过案例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11-9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来说明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接口的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种实现类的</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应用</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示例</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代码如下：</a:t>
            </a:r>
          </a:p>
          <a:p>
            <a:r>
              <a:rPr lang="en-US" altLang="zh-CN" sz="900" b="1" dirty="0">
                <a:solidFill>
                  <a:srgbClr val="7F0055"/>
                </a:solidFill>
                <a:latin typeface="Consolas"/>
              </a:rPr>
              <a:t>package</a:t>
            </a:r>
            <a:r>
              <a:rPr lang="en-US" altLang="zh-CN" sz="900" b="1" dirty="0">
                <a:solidFill>
                  <a:srgbClr val="000000"/>
                </a:solidFill>
                <a:latin typeface="Consolas"/>
              </a:rPr>
              <a:t> ch11;</a:t>
            </a:r>
          </a:p>
          <a:p>
            <a:r>
              <a:rPr lang="en-US" altLang="zh-CN" sz="900" b="1" dirty="0" smtClean="0">
                <a:solidFill>
                  <a:srgbClr val="7F0055"/>
                </a:solidFill>
                <a:latin typeface="Consolas"/>
              </a:rPr>
              <a:t>import</a:t>
            </a:r>
            <a:r>
              <a:rPr lang="en-US" altLang="zh-CN" sz="900" b="1" dirty="0" smtClean="0">
                <a:solidFill>
                  <a:srgbClr val="000000"/>
                </a:solidFill>
                <a:latin typeface="Consolas"/>
              </a:rPr>
              <a:t> </a:t>
            </a:r>
            <a:r>
              <a:rPr lang="en-US" altLang="zh-CN" sz="900" b="1" dirty="0" err="1">
                <a:solidFill>
                  <a:srgbClr val="000000"/>
                </a:solidFill>
                <a:latin typeface="Consolas"/>
              </a:rPr>
              <a:t>java.util.HashMap</a:t>
            </a:r>
            <a:r>
              <a:rPr lang="en-US" altLang="zh-CN" sz="900" b="1" dirty="0">
                <a:solidFill>
                  <a:srgbClr val="000000"/>
                </a:solidFill>
                <a:latin typeface="Consolas"/>
              </a:rPr>
              <a:t>;</a:t>
            </a:r>
          </a:p>
          <a:p>
            <a:r>
              <a:rPr lang="en-US" altLang="zh-CN" sz="900" b="1" dirty="0">
                <a:solidFill>
                  <a:srgbClr val="7F0055"/>
                </a:solidFill>
                <a:latin typeface="Consolas"/>
              </a:rPr>
              <a:t>import</a:t>
            </a:r>
            <a:r>
              <a:rPr lang="en-US" altLang="zh-CN" sz="900" b="1" dirty="0">
                <a:solidFill>
                  <a:srgbClr val="000000"/>
                </a:solidFill>
                <a:latin typeface="Consolas"/>
              </a:rPr>
              <a:t> </a:t>
            </a:r>
            <a:r>
              <a:rPr lang="en-US" altLang="zh-CN" sz="900" b="1" dirty="0" err="1">
                <a:solidFill>
                  <a:srgbClr val="000000"/>
                </a:solidFill>
                <a:latin typeface="Consolas"/>
              </a:rPr>
              <a:t>java.util.LinkedHashMap</a:t>
            </a:r>
            <a:r>
              <a:rPr lang="en-US" altLang="zh-CN" sz="900" b="1" dirty="0">
                <a:solidFill>
                  <a:srgbClr val="000000"/>
                </a:solidFill>
                <a:latin typeface="Consolas"/>
              </a:rPr>
              <a:t>;</a:t>
            </a:r>
          </a:p>
          <a:p>
            <a:r>
              <a:rPr lang="en-US" altLang="zh-CN" sz="900" b="1" dirty="0">
                <a:solidFill>
                  <a:srgbClr val="7F0055"/>
                </a:solidFill>
                <a:latin typeface="Consolas"/>
              </a:rPr>
              <a:t>import</a:t>
            </a:r>
            <a:r>
              <a:rPr lang="en-US" altLang="zh-CN" sz="900" b="1" dirty="0">
                <a:solidFill>
                  <a:srgbClr val="000000"/>
                </a:solidFill>
                <a:latin typeface="Consolas"/>
              </a:rPr>
              <a:t> </a:t>
            </a:r>
            <a:r>
              <a:rPr lang="en-US" altLang="zh-CN" sz="900" b="1" dirty="0" err="1">
                <a:solidFill>
                  <a:srgbClr val="000000"/>
                </a:solidFill>
                <a:latin typeface="Consolas"/>
              </a:rPr>
              <a:t>java.util.Map</a:t>
            </a:r>
            <a:r>
              <a:rPr lang="en-US" altLang="zh-CN" sz="900" b="1" dirty="0">
                <a:solidFill>
                  <a:srgbClr val="000000"/>
                </a:solidFill>
                <a:latin typeface="Consolas"/>
              </a:rPr>
              <a:t>;</a:t>
            </a:r>
          </a:p>
          <a:p>
            <a:r>
              <a:rPr lang="en-US" altLang="zh-CN" sz="900" b="1" dirty="0">
                <a:solidFill>
                  <a:srgbClr val="7F0055"/>
                </a:solidFill>
                <a:latin typeface="Consolas"/>
              </a:rPr>
              <a:t>import</a:t>
            </a:r>
            <a:r>
              <a:rPr lang="en-US" altLang="zh-CN" sz="900" b="1" dirty="0">
                <a:solidFill>
                  <a:srgbClr val="000000"/>
                </a:solidFill>
                <a:latin typeface="Consolas"/>
              </a:rPr>
              <a:t> </a:t>
            </a:r>
            <a:r>
              <a:rPr lang="en-US" altLang="zh-CN" sz="900" b="1" dirty="0" err="1">
                <a:solidFill>
                  <a:srgbClr val="000000"/>
                </a:solidFill>
                <a:latin typeface="Consolas"/>
              </a:rPr>
              <a:t>java.util.TreeMap</a:t>
            </a:r>
            <a:r>
              <a:rPr lang="en-US" altLang="zh-CN" sz="900" b="1" dirty="0">
                <a:solidFill>
                  <a:srgbClr val="000000"/>
                </a:solidFill>
                <a:latin typeface="Consolas"/>
              </a:rPr>
              <a:t>;</a:t>
            </a:r>
          </a:p>
          <a:p>
            <a:r>
              <a:rPr lang="en-US" altLang="zh-CN" sz="900" b="1" dirty="0">
                <a:solidFill>
                  <a:srgbClr val="7F0055"/>
                </a:solidFill>
                <a:latin typeface="Consolas"/>
              </a:rPr>
              <a:t>public</a:t>
            </a:r>
            <a:r>
              <a:rPr lang="en-US" altLang="zh-CN" sz="900" b="1" dirty="0">
                <a:solidFill>
                  <a:srgbClr val="000000"/>
                </a:solidFill>
                <a:latin typeface="Consolas"/>
              </a:rPr>
              <a:t> </a:t>
            </a:r>
            <a:r>
              <a:rPr lang="en-US" altLang="zh-CN" sz="900" b="1" dirty="0">
                <a:solidFill>
                  <a:srgbClr val="7F0055"/>
                </a:solidFill>
                <a:latin typeface="Consolas"/>
              </a:rPr>
              <a:t>class</a:t>
            </a:r>
            <a:r>
              <a:rPr lang="en-US" altLang="zh-CN" sz="900" b="1" dirty="0">
                <a:solidFill>
                  <a:srgbClr val="000000"/>
                </a:solidFill>
                <a:latin typeface="Consolas"/>
              </a:rPr>
              <a:t> Demo1109 {</a:t>
            </a:r>
          </a:p>
          <a:p>
            <a:r>
              <a:rPr lang="en-US" altLang="zh-CN" sz="900" b="1" dirty="0">
                <a:solidFill>
                  <a:srgbClr val="7F0055"/>
                </a:solidFill>
                <a:latin typeface="Consolas"/>
              </a:rPr>
              <a:t>public</a:t>
            </a:r>
            <a:r>
              <a:rPr lang="en-US" altLang="zh-CN" sz="900" b="1" dirty="0">
                <a:solidFill>
                  <a:srgbClr val="000000"/>
                </a:solidFill>
                <a:latin typeface="Consolas"/>
              </a:rPr>
              <a:t> </a:t>
            </a:r>
            <a:r>
              <a:rPr lang="en-US" altLang="zh-CN" sz="900" b="1" dirty="0">
                <a:solidFill>
                  <a:srgbClr val="7F0055"/>
                </a:solidFill>
                <a:latin typeface="Consolas"/>
              </a:rPr>
              <a:t>static</a:t>
            </a:r>
            <a:r>
              <a:rPr lang="en-US" altLang="zh-CN" sz="900" b="1" dirty="0">
                <a:solidFill>
                  <a:srgbClr val="000000"/>
                </a:solidFill>
                <a:latin typeface="Consolas"/>
              </a:rPr>
              <a:t> </a:t>
            </a:r>
            <a:r>
              <a:rPr lang="en-US" altLang="zh-CN" sz="900" b="1" dirty="0">
                <a:solidFill>
                  <a:srgbClr val="7F0055"/>
                </a:solidFill>
                <a:latin typeface="Consolas"/>
              </a:rPr>
              <a:t>void</a:t>
            </a:r>
            <a:r>
              <a:rPr lang="en-US" altLang="zh-CN" sz="900" b="1" dirty="0">
                <a:solidFill>
                  <a:srgbClr val="000000"/>
                </a:solidFill>
                <a:latin typeface="Consolas"/>
              </a:rPr>
              <a:t> main(String[] </a:t>
            </a:r>
            <a:r>
              <a:rPr lang="en-US" altLang="zh-CN" sz="900" b="1" dirty="0" err="1">
                <a:solidFill>
                  <a:srgbClr val="6A3E3E"/>
                </a:solidFill>
                <a:latin typeface="Consolas"/>
              </a:rPr>
              <a:t>args</a:t>
            </a:r>
            <a:r>
              <a:rPr lang="en-US" altLang="zh-CN" sz="900" b="1" dirty="0">
                <a:solidFill>
                  <a:srgbClr val="000000"/>
                </a:solidFill>
                <a:latin typeface="Consolas"/>
              </a:rPr>
              <a:t>) {</a:t>
            </a:r>
          </a:p>
          <a:p>
            <a:r>
              <a:rPr lang="en-US" altLang="zh-CN" sz="900" dirty="0" smtClean="0">
                <a:solidFill>
                  <a:srgbClr val="3F7F5F"/>
                </a:solidFill>
                <a:latin typeface="Consolas"/>
              </a:rPr>
              <a:t>// </a:t>
            </a:r>
            <a:r>
              <a:rPr lang="zh-CN" altLang="en-US" sz="900" dirty="0" smtClean="0">
                <a:solidFill>
                  <a:srgbClr val="3F7F5F"/>
                </a:solidFill>
                <a:latin typeface="Consolas"/>
              </a:rPr>
              <a:t>创建 </a:t>
            </a:r>
            <a:r>
              <a:rPr lang="en-US" altLang="zh-CN" sz="900" dirty="0" err="1" smtClean="0">
                <a:solidFill>
                  <a:srgbClr val="3F7F5F"/>
                </a:solidFill>
                <a:latin typeface="Consolas"/>
              </a:rPr>
              <a:t>HashMap</a:t>
            </a:r>
            <a:endParaRPr lang="en-US" altLang="zh-CN" sz="900" dirty="0" smtClean="0">
              <a:solidFill>
                <a:srgbClr val="3F7F5F"/>
              </a:solidFill>
              <a:latin typeface="Consolas"/>
            </a:endParaRPr>
          </a:p>
          <a:p>
            <a:r>
              <a:rPr lang="en-US" altLang="zh-CN" sz="900" dirty="0" smtClean="0">
                <a:solidFill>
                  <a:srgbClr val="000000"/>
                </a:solidFill>
                <a:latin typeface="Consolas"/>
              </a:rPr>
              <a:t>        Map&lt;String, Integer&gt; </a:t>
            </a:r>
            <a:r>
              <a:rPr lang="en-US" altLang="zh-CN" sz="900" dirty="0" err="1" smtClean="0">
                <a:solidFill>
                  <a:srgbClr val="6A3E3E"/>
                </a:solidFill>
                <a:latin typeface="Consolas"/>
              </a:rPr>
              <a:t>hashMap</a:t>
            </a:r>
            <a:r>
              <a:rPr lang="en-US" altLang="zh-CN" sz="900" dirty="0" smtClean="0">
                <a:solidFill>
                  <a:srgbClr val="000000"/>
                </a:solidFill>
                <a:latin typeface="Consolas"/>
              </a:rPr>
              <a:t> = </a:t>
            </a:r>
            <a:r>
              <a:rPr lang="en-US" altLang="zh-CN" sz="900" b="1" dirty="0" smtClean="0">
                <a:solidFill>
                  <a:srgbClr val="7F0055"/>
                </a:solidFill>
                <a:latin typeface="Consolas"/>
              </a:rPr>
              <a:t>new</a:t>
            </a:r>
            <a:r>
              <a:rPr lang="en-US" altLang="zh-CN" sz="900" b="1" dirty="0" smtClean="0">
                <a:solidFill>
                  <a:srgbClr val="000000"/>
                </a:solidFill>
                <a:latin typeface="Consolas"/>
              </a:rPr>
              <a:t> </a:t>
            </a:r>
            <a:r>
              <a:rPr lang="en-US" altLang="zh-CN" sz="900" b="1" dirty="0" err="1" smtClean="0">
                <a:solidFill>
                  <a:srgbClr val="000000"/>
                </a:solidFill>
                <a:latin typeface="Consolas"/>
              </a:rPr>
              <a:t>HashMap</a:t>
            </a:r>
            <a:r>
              <a:rPr lang="en-US" altLang="zh-CN" sz="900" b="1" dirty="0" smtClean="0">
                <a:solidFill>
                  <a:srgbClr val="000000"/>
                </a:solidFill>
                <a:latin typeface="Consolas"/>
              </a:rPr>
              <a:t>&lt;&gt;();</a:t>
            </a:r>
          </a:p>
          <a:p>
            <a:r>
              <a:rPr lang="en-US" altLang="zh-CN" sz="900" dirty="0" smtClean="0">
                <a:solidFill>
                  <a:srgbClr val="000000"/>
                </a:solidFill>
                <a:latin typeface="Consolas"/>
              </a:rPr>
              <a:t>        </a:t>
            </a:r>
            <a:r>
              <a:rPr lang="en-US" altLang="zh-CN" sz="900" dirty="0" err="1">
                <a:solidFill>
                  <a:srgbClr val="6A3E3E"/>
                </a:solidFill>
                <a:latin typeface="Consolas"/>
              </a:rPr>
              <a:t>hashMap</a:t>
            </a:r>
            <a:r>
              <a:rPr lang="en-US" altLang="zh-CN" sz="900" dirty="0" err="1">
                <a:solidFill>
                  <a:srgbClr val="000000"/>
                </a:solidFill>
                <a:latin typeface="Consolas"/>
              </a:rPr>
              <a:t>.put</a:t>
            </a:r>
            <a:r>
              <a:rPr lang="en-US" altLang="zh-CN" sz="900" dirty="0">
                <a:solidFill>
                  <a:srgbClr val="000000"/>
                </a:solidFill>
                <a:latin typeface="Consolas"/>
              </a:rPr>
              <a:t>(</a:t>
            </a:r>
            <a:r>
              <a:rPr lang="en-US" altLang="zh-CN" sz="900" dirty="0">
                <a:solidFill>
                  <a:srgbClr val="2A00FF"/>
                </a:solidFill>
                <a:latin typeface="Consolas"/>
              </a:rPr>
              <a:t>"</a:t>
            </a:r>
            <a:r>
              <a:rPr lang="zh-CN" altLang="en-US" sz="900" dirty="0">
                <a:solidFill>
                  <a:srgbClr val="2A00FF"/>
                </a:solidFill>
                <a:latin typeface="Consolas"/>
              </a:rPr>
              <a:t>张三</a:t>
            </a:r>
            <a:r>
              <a:rPr lang="en-US" altLang="zh-CN" sz="900" dirty="0">
                <a:solidFill>
                  <a:srgbClr val="2A00FF"/>
                </a:solidFill>
                <a:latin typeface="Consolas"/>
              </a:rPr>
              <a:t>"</a:t>
            </a:r>
            <a:r>
              <a:rPr lang="en-US" altLang="zh-CN" sz="900" dirty="0">
                <a:solidFill>
                  <a:srgbClr val="000000"/>
                </a:solidFill>
                <a:latin typeface="Consolas"/>
              </a:rPr>
              <a:t>, 30);</a:t>
            </a:r>
          </a:p>
          <a:p>
            <a:r>
              <a:rPr lang="en-US" altLang="zh-CN" sz="900" dirty="0">
                <a:solidFill>
                  <a:srgbClr val="000000"/>
                </a:solidFill>
                <a:latin typeface="Consolas"/>
              </a:rPr>
              <a:t>        </a:t>
            </a:r>
            <a:r>
              <a:rPr lang="en-US" altLang="zh-CN" sz="900" dirty="0" err="1">
                <a:solidFill>
                  <a:srgbClr val="6A3E3E"/>
                </a:solidFill>
                <a:latin typeface="Consolas"/>
              </a:rPr>
              <a:t>hashMap</a:t>
            </a:r>
            <a:r>
              <a:rPr lang="en-US" altLang="zh-CN" sz="900" dirty="0" err="1">
                <a:solidFill>
                  <a:srgbClr val="000000"/>
                </a:solidFill>
                <a:latin typeface="Consolas"/>
              </a:rPr>
              <a:t>.put</a:t>
            </a:r>
            <a:r>
              <a:rPr lang="en-US" altLang="zh-CN" sz="900" dirty="0">
                <a:solidFill>
                  <a:srgbClr val="000000"/>
                </a:solidFill>
                <a:latin typeface="Consolas"/>
              </a:rPr>
              <a:t>(</a:t>
            </a:r>
            <a:r>
              <a:rPr lang="en-US" altLang="zh-CN" sz="900" dirty="0">
                <a:solidFill>
                  <a:srgbClr val="2A00FF"/>
                </a:solidFill>
                <a:latin typeface="Consolas"/>
              </a:rPr>
              <a:t>"</a:t>
            </a:r>
            <a:r>
              <a:rPr lang="zh-CN" altLang="en-US" sz="900" dirty="0">
                <a:solidFill>
                  <a:srgbClr val="2A00FF"/>
                </a:solidFill>
                <a:latin typeface="Consolas"/>
              </a:rPr>
              <a:t>李四</a:t>
            </a:r>
            <a:r>
              <a:rPr lang="en-US" altLang="zh-CN" sz="900" dirty="0">
                <a:solidFill>
                  <a:srgbClr val="2A00FF"/>
                </a:solidFill>
                <a:latin typeface="Consolas"/>
              </a:rPr>
              <a:t>"</a:t>
            </a:r>
            <a:r>
              <a:rPr lang="en-US" altLang="zh-CN" sz="900" dirty="0">
                <a:solidFill>
                  <a:srgbClr val="000000"/>
                </a:solidFill>
                <a:latin typeface="Consolas"/>
              </a:rPr>
              <a:t>, 25);</a:t>
            </a:r>
          </a:p>
          <a:p>
            <a:r>
              <a:rPr lang="en-US" altLang="zh-CN" sz="900" dirty="0">
                <a:solidFill>
                  <a:srgbClr val="000000"/>
                </a:solidFill>
                <a:latin typeface="Consolas"/>
              </a:rPr>
              <a:t>        </a:t>
            </a:r>
            <a:r>
              <a:rPr lang="en-US" altLang="zh-CN" sz="900" dirty="0" err="1">
                <a:solidFill>
                  <a:srgbClr val="6A3E3E"/>
                </a:solidFill>
                <a:latin typeface="Consolas"/>
              </a:rPr>
              <a:t>hashMap</a:t>
            </a:r>
            <a:r>
              <a:rPr lang="en-US" altLang="zh-CN" sz="900" dirty="0" err="1">
                <a:solidFill>
                  <a:srgbClr val="000000"/>
                </a:solidFill>
                <a:latin typeface="Consolas"/>
              </a:rPr>
              <a:t>.put</a:t>
            </a:r>
            <a:r>
              <a:rPr lang="en-US" altLang="zh-CN" sz="900" dirty="0">
                <a:solidFill>
                  <a:srgbClr val="000000"/>
                </a:solidFill>
                <a:latin typeface="Consolas"/>
              </a:rPr>
              <a:t>(</a:t>
            </a:r>
            <a:r>
              <a:rPr lang="en-US" altLang="zh-CN" sz="900" dirty="0">
                <a:solidFill>
                  <a:srgbClr val="2A00FF"/>
                </a:solidFill>
                <a:latin typeface="Consolas"/>
              </a:rPr>
              <a:t>"</a:t>
            </a:r>
            <a:r>
              <a:rPr lang="zh-CN" altLang="en-US" sz="900" dirty="0">
                <a:solidFill>
                  <a:srgbClr val="2A00FF"/>
                </a:solidFill>
                <a:latin typeface="Consolas"/>
              </a:rPr>
              <a:t>王五</a:t>
            </a:r>
            <a:r>
              <a:rPr lang="en-US" altLang="zh-CN" sz="900" dirty="0">
                <a:solidFill>
                  <a:srgbClr val="2A00FF"/>
                </a:solidFill>
                <a:latin typeface="Consolas"/>
              </a:rPr>
              <a:t>"</a:t>
            </a:r>
            <a:r>
              <a:rPr lang="en-US" altLang="zh-CN" sz="900" dirty="0">
                <a:solidFill>
                  <a:srgbClr val="000000"/>
                </a:solidFill>
                <a:latin typeface="Consolas"/>
              </a:rPr>
              <a:t>, 35);</a:t>
            </a:r>
          </a:p>
          <a:p>
            <a:r>
              <a:rPr lang="zh-CN" altLang="en-US" sz="900" dirty="0">
                <a:solidFill>
                  <a:srgbClr val="000000"/>
                </a:solidFill>
                <a:latin typeface="Consolas"/>
              </a:rPr>
              <a:t>        </a:t>
            </a:r>
            <a:r>
              <a:rPr lang="en-US" altLang="zh-CN" sz="900" dirty="0">
                <a:solidFill>
                  <a:srgbClr val="3F7F5F"/>
                </a:solidFill>
                <a:latin typeface="Consolas"/>
              </a:rPr>
              <a:t>// </a:t>
            </a:r>
            <a:r>
              <a:rPr lang="zh-CN" altLang="en-US" sz="900" dirty="0">
                <a:solidFill>
                  <a:srgbClr val="3F7F5F"/>
                </a:solidFill>
                <a:latin typeface="Consolas"/>
              </a:rPr>
              <a:t>创建 </a:t>
            </a:r>
            <a:r>
              <a:rPr lang="en-US" altLang="zh-CN" sz="900" dirty="0" err="1">
                <a:solidFill>
                  <a:srgbClr val="3F7F5F"/>
                </a:solidFill>
                <a:latin typeface="Consolas"/>
              </a:rPr>
              <a:t>LinkedHashMap</a:t>
            </a:r>
            <a:endParaRPr lang="en-US" altLang="zh-CN" sz="900" dirty="0">
              <a:solidFill>
                <a:srgbClr val="3F7F5F"/>
              </a:solidFill>
              <a:latin typeface="Consolas"/>
            </a:endParaRPr>
          </a:p>
          <a:p>
            <a:r>
              <a:rPr lang="en-US" altLang="zh-CN" sz="900" dirty="0">
                <a:solidFill>
                  <a:srgbClr val="000000"/>
                </a:solidFill>
                <a:latin typeface="Consolas"/>
              </a:rPr>
              <a:t>        Map&lt;String, Integer&gt; </a:t>
            </a:r>
            <a:r>
              <a:rPr lang="en-US" altLang="zh-CN" sz="900" dirty="0" err="1">
                <a:solidFill>
                  <a:srgbClr val="6A3E3E"/>
                </a:solidFill>
                <a:latin typeface="Consolas"/>
              </a:rPr>
              <a:t>linkedHashMap</a:t>
            </a:r>
            <a:r>
              <a:rPr lang="en-US" altLang="zh-CN" sz="900" dirty="0">
                <a:solidFill>
                  <a:srgbClr val="000000"/>
                </a:solidFill>
                <a:latin typeface="Consolas"/>
              </a:rPr>
              <a:t> = </a:t>
            </a:r>
            <a:r>
              <a:rPr lang="en-US" altLang="zh-CN" sz="900" b="1" dirty="0">
                <a:solidFill>
                  <a:srgbClr val="7F0055"/>
                </a:solidFill>
                <a:latin typeface="Consolas"/>
              </a:rPr>
              <a:t>new</a:t>
            </a:r>
            <a:r>
              <a:rPr lang="en-US" altLang="zh-CN" sz="900" b="1" dirty="0">
                <a:solidFill>
                  <a:srgbClr val="000000"/>
                </a:solidFill>
                <a:latin typeface="Consolas"/>
              </a:rPr>
              <a:t> </a:t>
            </a:r>
            <a:r>
              <a:rPr lang="en-US" altLang="zh-CN" sz="900" b="1" dirty="0" err="1">
                <a:solidFill>
                  <a:srgbClr val="000000"/>
                </a:solidFill>
                <a:latin typeface="Consolas"/>
              </a:rPr>
              <a:t>LinkedHashMap</a:t>
            </a:r>
            <a:r>
              <a:rPr lang="en-US" altLang="zh-CN" sz="900" b="1" dirty="0">
                <a:solidFill>
                  <a:srgbClr val="000000"/>
                </a:solidFill>
                <a:latin typeface="Consolas"/>
              </a:rPr>
              <a:t>&lt;&gt;();</a:t>
            </a:r>
          </a:p>
          <a:p>
            <a:r>
              <a:rPr lang="en-US" altLang="zh-CN" sz="900" dirty="0">
                <a:solidFill>
                  <a:srgbClr val="000000"/>
                </a:solidFill>
                <a:latin typeface="Consolas"/>
              </a:rPr>
              <a:t>        </a:t>
            </a:r>
            <a:r>
              <a:rPr lang="en-US" altLang="zh-CN" sz="900" dirty="0" err="1">
                <a:solidFill>
                  <a:srgbClr val="6A3E3E"/>
                </a:solidFill>
                <a:latin typeface="Consolas"/>
              </a:rPr>
              <a:t>linkedHashMap</a:t>
            </a:r>
            <a:r>
              <a:rPr lang="en-US" altLang="zh-CN" sz="900" dirty="0" err="1">
                <a:solidFill>
                  <a:srgbClr val="000000"/>
                </a:solidFill>
                <a:latin typeface="Consolas"/>
              </a:rPr>
              <a:t>.put</a:t>
            </a:r>
            <a:r>
              <a:rPr lang="en-US" altLang="zh-CN" sz="900" dirty="0">
                <a:solidFill>
                  <a:srgbClr val="000000"/>
                </a:solidFill>
                <a:latin typeface="Consolas"/>
              </a:rPr>
              <a:t>(</a:t>
            </a:r>
            <a:r>
              <a:rPr lang="en-US" altLang="zh-CN" sz="900" dirty="0">
                <a:solidFill>
                  <a:srgbClr val="2A00FF"/>
                </a:solidFill>
                <a:latin typeface="Consolas"/>
              </a:rPr>
              <a:t>"</a:t>
            </a:r>
            <a:r>
              <a:rPr lang="zh-CN" altLang="en-US" sz="900" dirty="0">
                <a:solidFill>
                  <a:srgbClr val="2A00FF"/>
                </a:solidFill>
                <a:latin typeface="Consolas"/>
              </a:rPr>
              <a:t>张三</a:t>
            </a:r>
            <a:r>
              <a:rPr lang="en-US" altLang="zh-CN" sz="900" dirty="0">
                <a:solidFill>
                  <a:srgbClr val="2A00FF"/>
                </a:solidFill>
                <a:latin typeface="Consolas"/>
              </a:rPr>
              <a:t>"</a:t>
            </a:r>
            <a:r>
              <a:rPr lang="en-US" altLang="zh-CN" sz="900" dirty="0">
                <a:solidFill>
                  <a:srgbClr val="000000"/>
                </a:solidFill>
                <a:latin typeface="Consolas"/>
              </a:rPr>
              <a:t>, 30);</a:t>
            </a:r>
          </a:p>
          <a:p>
            <a:r>
              <a:rPr lang="en-US" altLang="zh-CN" sz="900" dirty="0">
                <a:solidFill>
                  <a:srgbClr val="000000"/>
                </a:solidFill>
                <a:latin typeface="Consolas"/>
              </a:rPr>
              <a:t>        </a:t>
            </a:r>
            <a:r>
              <a:rPr lang="en-US" altLang="zh-CN" sz="900" dirty="0" err="1">
                <a:solidFill>
                  <a:srgbClr val="6A3E3E"/>
                </a:solidFill>
                <a:latin typeface="Consolas"/>
              </a:rPr>
              <a:t>linkedHashMap</a:t>
            </a:r>
            <a:r>
              <a:rPr lang="en-US" altLang="zh-CN" sz="900" dirty="0" err="1">
                <a:solidFill>
                  <a:srgbClr val="000000"/>
                </a:solidFill>
                <a:latin typeface="Consolas"/>
              </a:rPr>
              <a:t>.put</a:t>
            </a:r>
            <a:r>
              <a:rPr lang="en-US" altLang="zh-CN" sz="900" dirty="0">
                <a:solidFill>
                  <a:srgbClr val="000000"/>
                </a:solidFill>
                <a:latin typeface="Consolas"/>
              </a:rPr>
              <a:t>(</a:t>
            </a:r>
            <a:r>
              <a:rPr lang="en-US" altLang="zh-CN" sz="900" dirty="0">
                <a:solidFill>
                  <a:srgbClr val="2A00FF"/>
                </a:solidFill>
                <a:latin typeface="Consolas"/>
              </a:rPr>
              <a:t>"</a:t>
            </a:r>
            <a:r>
              <a:rPr lang="zh-CN" altLang="en-US" sz="900" dirty="0">
                <a:solidFill>
                  <a:srgbClr val="2A00FF"/>
                </a:solidFill>
                <a:latin typeface="Consolas"/>
              </a:rPr>
              <a:t>李四</a:t>
            </a:r>
            <a:r>
              <a:rPr lang="en-US" altLang="zh-CN" sz="900" dirty="0">
                <a:solidFill>
                  <a:srgbClr val="2A00FF"/>
                </a:solidFill>
                <a:latin typeface="Consolas"/>
              </a:rPr>
              <a:t>"</a:t>
            </a:r>
            <a:r>
              <a:rPr lang="en-US" altLang="zh-CN" sz="900" dirty="0">
                <a:solidFill>
                  <a:srgbClr val="000000"/>
                </a:solidFill>
                <a:latin typeface="Consolas"/>
              </a:rPr>
              <a:t>, 25);</a:t>
            </a:r>
          </a:p>
          <a:p>
            <a:r>
              <a:rPr lang="en-US" altLang="zh-CN" sz="900" dirty="0">
                <a:solidFill>
                  <a:srgbClr val="000000"/>
                </a:solidFill>
                <a:latin typeface="Consolas"/>
              </a:rPr>
              <a:t>        </a:t>
            </a:r>
            <a:r>
              <a:rPr lang="en-US" altLang="zh-CN" sz="900" dirty="0" err="1">
                <a:solidFill>
                  <a:srgbClr val="6A3E3E"/>
                </a:solidFill>
                <a:latin typeface="Consolas"/>
              </a:rPr>
              <a:t>linkedHashMap</a:t>
            </a:r>
            <a:r>
              <a:rPr lang="en-US" altLang="zh-CN" sz="900" dirty="0" err="1">
                <a:solidFill>
                  <a:srgbClr val="000000"/>
                </a:solidFill>
                <a:latin typeface="Consolas"/>
              </a:rPr>
              <a:t>.put</a:t>
            </a:r>
            <a:r>
              <a:rPr lang="en-US" altLang="zh-CN" sz="900" dirty="0">
                <a:solidFill>
                  <a:srgbClr val="000000"/>
                </a:solidFill>
                <a:latin typeface="Consolas"/>
              </a:rPr>
              <a:t>(</a:t>
            </a:r>
            <a:r>
              <a:rPr lang="en-US" altLang="zh-CN" sz="900" dirty="0">
                <a:solidFill>
                  <a:srgbClr val="2A00FF"/>
                </a:solidFill>
                <a:latin typeface="Consolas"/>
              </a:rPr>
              <a:t>"</a:t>
            </a:r>
            <a:r>
              <a:rPr lang="zh-CN" altLang="en-US" sz="900" dirty="0">
                <a:solidFill>
                  <a:srgbClr val="2A00FF"/>
                </a:solidFill>
                <a:latin typeface="Consolas"/>
              </a:rPr>
              <a:t>王五</a:t>
            </a:r>
            <a:r>
              <a:rPr lang="en-US" altLang="zh-CN" sz="900" dirty="0">
                <a:solidFill>
                  <a:srgbClr val="2A00FF"/>
                </a:solidFill>
                <a:latin typeface="Consolas"/>
              </a:rPr>
              <a:t>"</a:t>
            </a:r>
            <a:r>
              <a:rPr lang="en-US" altLang="zh-CN" sz="900" dirty="0">
                <a:solidFill>
                  <a:srgbClr val="000000"/>
                </a:solidFill>
                <a:latin typeface="Consolas"/>
              </a:rPr>
              <a:t>, 35);</a:t>
            </a:r>
          </a:p>
          <a:p>
            <a:r>
              <a:rPr lang="zh-CN" altLang="en-US" sz="900" dirty="0">
                <a:solidFill>
                  <a:srgbClr val="000000"/>
                </a:solidFill>
                <a:latin typeface="Consolas"/>
              </a:rPr>
              <a:t>        </a:t>
            </a:r>
            <a:r>
              <a:rPr lang="en-US" altLang="zh-CN" sz="900" dirty="0">
                <a:solidFill>
                  <a:srgbClr val="3F7F5F"/>
                </a:solidFill>
                <a:latin typeface="Consolas"/>
              </a:rPr>
              <a:t>// </a:t>
            </a:r>
            <a:r>
              <a:rPr lang="zh-CN" altLang="en-US" sz="900" dirty="0">
                <a:solidFill>
                  <a:srgbClr val="3F7F5F"/>
                </a:solidFill>
                <a:latin typeface="Consolas"/>
              </a:rPr>
              <a:t>创建 </a:t>
            </a:r>
            <a:r>
              <a:rPr lang="en-US" altLang="zh-CN" sz="900" dirty="0" err="1">
                <a:solidFill>
                  <a:srgbClr val="3F7F5F"/>
                </a:solidFill>
                <a:latin typeface="Consolas"/>
              </a:rPr>
              <a:t>TreeMap</a:t>
            </a:r>
            <a:endParaRPr lang="en-US" altLang="zh-CN" sz="900" dirty="0">
              <a:solidFill>
                <a:srgbClr val="3F7F5F"/>
              </a:solidFill>
              <a:latin typeface="Consolas"/>
            </a:endParaRPr>
          </a:p>
          <a:p>
            <a:r>
              <a:rPr lang="en-US" altLang="zh-CN" sz="900" dirty="0">
                <a:solidFill>
                  <a:srgbClr val="000000"/>
                </a:solidFill>
                <a:latin typeface="Consolas"/>
              </a:rPr>
              <a:t>        Map&lt;String, Integer&gt; </a:t>
            </a:r>
            <a:r>
              <a:rPr lang="en-US" altLang="zh-CN" sz="900" dirty="0" err="1">
                <a:solidFill>
                  <a:srgbClr val="6A3E3E"/>
                </a:solidFill>
                <a:latin typeface="Consolas"/>
              </a:rPr>
              <a:t>treeMap</a:t>
            </a:r>
            <a:r>
              <a:rPr lang="en-US" altLang="zh-CN" sz="900" dirty="0">
                <a:solidFill>
                  <a:srgbClr val="000000"/>
                </a:solidFill>
                <a:latin typeface="Consolas"/>
              </a:rPr>
              <a:t> = </a:t>
            </a:r>
            <a:r>
              <a:rPr lang="en-US" altLang="zh-CN" sz="900" b="1" dirty="0">
                <a:solidFill>
                  <a:srgbClr val="7F0055"/>
                </a:solidFill>
                <a:latin typeface="Consolas"/>
              </a:rPr>
              <a:t>new</a:t>
            </a:r>
            <a:r>
              <a:rPr lang="en-US" altLang="zh-CN" sz="900" b="1" dirty="0">
                <a:solidFill>
                  <a:srgbClr val="000000"/>
                </a:solidFill>
                <a:latin typeface="Consolas"/>
              </a:rPr>
              <a:t> </a:t>
            </a:r>
            <a:r>
              <a:rPr lang="en-US" altLang="zh-CN" sz="900" b="1" dirty="0" err="1">
                <a:solidFill>
                  <a:srgbClr val="000000"/>
                </a:solidFill>
                <a:latin typeface="Consolas"/>
              </a:rPr>
              <a:t>TreeMap</a:t>
            </a:r>
            <a:r>
              <a:rPr lang="en-US" altLang="zh-CN" sz="900" b="1" dirty="0">
                <a:solidFill>
                  <a:srgbClr val="000000"/>
                </a:solidFill>
                <a:latin typeface="Consolas"/>
              </a:rPr>
              <a:t>&lt;&gt;();</a:t>
            </a:r>
          </a:p>
          <a:p>
            <a:r>
              <a:rPr lang="en-US" altLang="zh-CN" sz="900" dirty="0">
                <a:solidFill>
                  <a:srgbClr val="000000"/>
                </a:solidFill>
                <a:latin typeface="Consolas"/>
              </a:rPr>
              <a:t>        </a:t>
            </a:r>
            <a:r>
              <a:rPr lang="en-US" altLang="zh-CN" sz="900" dirty="0" err="1">
                <a:solidFill>
                  <a:srgbClr val="6A3E3E"/>
                </a:solidFill>
                <a:latin typeface="Consolas"/>
              </a:rPr>
              <a:t>treeMap</a:t>
            </a:r>
            <a:r>
              <a:rPr lang="en-US" altLang="zh-CN" sz="900" dirty="0" err="1">
                <a:solidFill>
                  <a:srgbClr val="000000"/>
                </a:solidFill>
                <a:latin typeface="Consolas"/>
              </a:rPr>
              <a:t>.put</a:t>
            </a:r>
            <a:r>
              <a:rPr lang="en-US" altLang="zh-CN" sz="900" dirty="0">
                <a:solidFill>
                  <a:srgbClr val="000000"/>
                </a:solidFill>
                <a:latin typeface="Consolas"/>
              </a:rPr>
              <a:t>(</a:t>
            </a:r>
            <a:r>
              <a:rPr lang="en-US" altLang="zh-CN" sz="900" dirty="0">
                <a:solidFill>
                  <a:srgbClr val="2A00FF"/>
                </a:solidFill>
                <a:latin typeface="Consolas"/>
              </a:rPr>
              <a:t>"</a:t>
            </a:r>
            <a:r>
              <a:rPr lang="zh-CN" altLang="en-US" sz="900" dirty="0">
                <a:solidFill>
                  <a:srgbClr val="2A00FF"/>
                </a:solidFill>
                <a:latin typeface="Consolas"/>
              </a:rPr>
              <a:t>张三</a:t>
            </a:r>
            <a:r>
              <a:rPr lang="en-US" altLang="zh-CN" sz="900" dirty="0">
                <a:solidFill>
                  <a:srgbClr val="2A00FF"/>
                </a:solidFill>
                <a:latin typeface="Consolas"/>
              </a:rPr>
              <a:t>"</a:t>
            </a:r>
            <a:r>
              <a:rPr lang="en-US" altLang="zh-CN" sz="900" dirty="0">
                <a:solidFill>
                  <a:srgbClr val="000000"/>
                </a:solidFill>
                <a:latin typeface="Consolas"/>
              </a:rPr>
              <a:t>, 30);</a:t>
            </a:r>
          </a:p>
          <a:p>
            <a:r>
              <a:rPr lang="en-US" altLang="zh-CN" sz="900" dirty="0">
                <a:solidFill>
                  <a:srgbClr val="000000"/>
                </a:solidFill>
                <a:latin typeface="Consolas"/>
              </a:rPr>
              <a:t>        </a:t>
            </a:r>
            <a:r>
              <a:rPr lang="en-US" altLang="zh-CN" sz="900" dirty="0" err="1">
                <a:solidFill>
                  <a:srgbClr val="6A3E3E"/>
                </a:solidFill>
                <a:latin typeface="Consolas"/>
              </a:rPr>
              <a:t>treeMap</a:t>
            </a:r>
            <a:r>
              <a:rPr lang="en-US" altLang="zh-CN" sz="900" dirty="0" err="1">
                <a:solidFill>
                  <a:srgbClr val="000000"/>
                </a:solidFill>
                <a:latin typeface="Consolas"/>
              </a:rPr>
              <a:t>.put</a:t>
            </a:r>
            <a:r>
              <a:rPr lang="en-US" altLang="zh-CN" sz="900" dirty="0">
                <a:solidFill>
                  <a:srgbClr val="000000"/>
                </a:solidFill>
                <a:latin typeface="Consolas"/>
              </a:rPr>
              <a:t>(</a:t>
            </a:r>
            <a:r>
              <a:rPr lang="en-US" altLang="zh-CN" sz="900" dirty="0">
                <a:solidFill>
                  <a:srgbClr val="2A00FF"/>
                </a:solidFill>
                <a:latin typeface="Consolas"/>
              </a:rPr>
              <a:t>"</a:t>
            </a:r>
            <a:r>
              <a:rPr lang="zh-CN" altLang="en-US" sz="900" dirty="0">
                <a:solidFill>
                  <a:srgbClr val="2A00FF"/>
                </a:solidFill>
                <a:latin typeface="Consolas"/>
              </a:rPr>
              <a:t>李四</a:t>
            </a:r>
            <a:r>
              <a:rPr lang="en-US" altLang="zh-CN" sz="900" dirty="0">
                <a:solidFill>
                  <a:srgbClr val="2A00FF"/>
                </a:solidFill>
                <a:latin typeface="Consolas"/>
              </a:rPr>
              <a:t>"</a:t>
            </a:r>
            <a:r>
              <a:rPr lang="en-US" altLang="zh-CN" sz="900" dirty="0">
                <a:solidFill>
                  <a:srgbClr val="000000"/>
                </a:solidFill>
                <a:latin typeface="Consolas"/>
              </a:rPr>
              <a:t>, 25);</a:t>
            </a:r>
          </a:p>
          <a:p>
            <a:r>
              <a:rPr lang="en-US" altLang="zh-CN" sz="900" dirty="0">
                <a:solidFill>
                  <a:srgbClr val="000000"/>
                </a:solidFill>
                <a:latin typeface="Consolas"/>
              </a:rPr>
              <a:t>        </a:t>
            </a:r>
            <a:r>
              <a:rPr lang="en-US" altLang="zh-CN" sz="900" dirty="0" err="1">
                <a:solidFill>
                  <a:srgbClr val="6A3E3E"/>
                </a:solidFill>
                <a:latin typeface="Consolas"/>
              </a:rPr>
              <a:t>treeMap</a:t>
            </a:r>
            <a:r>
              <a:rPr lang="en-US" altLang="zh-CN" sz="900" dirty="0" err="1">
                <a:solidFill>
                  <a:srgbClr val="000000"/>
                </a:solidFill>
                <a:latin typeface="Consolas"/>
              </a:rPr>
              <a:t>.put</a:t>
            </a:r>
            <a:r>
              <a:rPr lang="en-US" altLang="zh-CN" sz="900" dirty="0">
                <a:solidFill>
                  <a:srgbClr val="000000"/>
                </a:solidFill>
                <a:latin typeface="Consolas"/>
              </a:rPr>
              <a:t>(</a:t>
            </a:r>
            <a:r>
              <a:rPr lang="en-US" altLang="zh-CN" sz="900" dirty="0">
                <a:solidFill>
                  <a:srgbClr val="2A00FF"/>
                </a:solidFill>
                <a:latin typeface="Consolas"/>
              </a:rPr>
              <a:t>"</a:t>
            </a:r>
            <a:r>
              <a:rPr lang="zh-CN" altLang="en-US" sz="900" dirty="0">
                <a:solidFill>
                  <a:srgbClr val="2A00FF"/>
                </a:solidFill>
                <a:latin typeface="Consolas"/>
              </a:rPr>
              <a:t>王五</a:t>
            </a:r>
            <a:r>
              <a:rPr lang="en-US" altLang="zh-CN" sz="900" dirty="0">
                <a:solidFill>
                  <a:srgbClr val="2A00FF"/>
                </a:solidFill>
                <a:latin typeface="Consolas"/>
              </a:rPr>
              <a:t>"</a:t>
            </a:r>
            <a:r>
              <a:rPr lang="en-US" altLang="zh-CN" sz="900" dirty="0">
                <a:solidFill>
                  <a:srgbClr val="000000"/>
                </a:solidFill>
                <a:latin typeface="Consolas"/>
              </a:rPr>
              <a:t>, 35);</a:t>
            </a:r>
          </a:p>
          <a:p>
            <a:r>
              <a:rPr lang="zh-CN" altLang="en-US" sz="900" dirty="0">
                <a:solidFill>
                  <a:srgbClr val="000000"/>
                </a:solidFill>
                <a:latin typeface="Consolas"/>
              </a:rPr>
              <a:t>        </a:t>
            </a:r>
            <a:r>
              <a:rPr lang="en-US" altLang="zh-CN" sz="900" dirty="0">
                <a:solidFill>
                  <a:srgbClr val="3F7F5F"/>
                </a:solidFill>
                <a:latin typeface="Consolas"/>
              </a:rPr>
              <a:t>// </a:t>
            </a:r>
            <a:r>
              <a:rPr lang="zh-CN" altLang="en-US" sz="900" dirty="0">
                <a:solidFill>
                  <a:srgbClr val="3F7F5F"/>
                </a:solidFill>
                <a:latin typeface="Consolas"/>
              </a:rPr>
              <a:t>输出 </a:t>
            </a:r>
            <a:r>
              <a:rPr lang="en-US" altLang="zh-CN" sz="900" dirty="0" err="1">
                <a:solidFill>
                  <a:srgbClr val="3F7F5F"/>
                </a:solidFill>
                <a:latin typeface="Consolas"/>
              </a:rPr>
              <a:t>HashMap</a:t>
            </a:r>
            <a:endParaRPr lang="en-US" altLang="zh-CN" sz="900" dirty="0">
              <a:solidFill>
                <a:srgbClr val="3F7F5F"/>
              </a:solidFill>
              <a:latin typeface="Consolas"/>
            </a:endParaRPr>
          </a:p>
          <a:p>
            <a:r>
              <a:rPr lang="en-US" altLang="zh-CN" sz="900" dirty="0">
                <a:solidFill>
                  <a:srgbClr val="000000"/>
                </a:solidFill>
                <a:latin typeface="Consolas"/>
              </a:rPr>
              <a:t>        </a:t>
            </a:r>
            <a:r>
              <a:rPr lang="en-US" altLang="zh-CN" sz="900" dirty="0" err="1">
                <a:solidFill>
                  <a:srgbClr val="000000"/>
                </a:solidFill>
                <a:latin typeface="Consolas"/>
              </a:rPr>
              <a:t>System.</a:t>
            </a:r>
            <a:r>
              <a:rPr lang="en-US" altLang="zh-CN" sz="900" b="1" i="1" dirty="0" err="1">
                <a:solidFill>
                  <a:srgbClr val="0000C0"/>
                </a:solidFill>
                <a:latin typeface="Consolas"/>
              </a:rPr>
              <a:t>out</a:t>
            </a:r>
            <a:r>
              <a:rPr lang="en-US" altLang="zh-CN" sz="900" b="1" i="1" dirty="0" err="1">
                <a:solidFill>
                  <a:srgbClr val="000000"/>
                </a:solidFill>
                <a:latin typeface="Consolas"/>
              </a:rPr>
              <a:t>.println</a:t>
            </a:r>
            <a:r>
              <a:rPr lang="en-US" altLang="zh-CN" sz="900" b="1" i="1" dirty="0">
                <a:solidFill>
                  <a:srgbClr val="000000"/>
                </a:solidFill>
                <a:latin typeface="Consolas"/>
              </a:rPr>
              <a:t>(</a:t>
            </a:r>
            <a:r>
              <a:rPr lang="en-US" altLang="zh-CN" sz="900" b="1" i="1" dirty="0">
                <a:solidFill>
                  <a:srgbClr val="2A00FF"/>
                </a:solidFill>
                <a:latin typeface="Consolas"/>
              </a:rPr>
              <a:t>"</a:t>
            </a:r>
            <a:r>
              <a:rPr lang="en-US" altLang="zh-CN" sz="900" b="1" i="1" dirty="0" err="1">
                <a:solidFill>
                  <a:srgbClr val="2A00FF"/>
                </a:solidFill>
                <a:latin typeface="Consolas"/>
              </a:rPr>
              <a:t>HashMap</a:t>
            </a:r>
            <a:r>
              <a:rPr lang="en-US" altLang="zh-CN" sz="900" b="1" i="1" dirty="0">
                <a:solidFill>
                  <a:srgbClr val="2A00FF"/>
                </a:solidFill>
                <a:latin typeface="Consolas"/>
              </a:rPr>
              <a:t>: "</a:t>
            </a:r>
            <a:r>
              <a:rPr lang="en-US" altLang="zh-CN" sz="900" b="1" i="1" dirty="0">
                <a:solidFill>
                  <a:srgbClr val="000000"/>
                </a:solidFill>
                <a:latin typeface="Consolas"/>
              </a:rPr>
              <a:t> + </a:t>
            </a:r>
            <a:r>
              <a:rPr lang="en-US" altLang="zh-CN" sz="900" b="1" i="1" dirty="0" err="1">
                <a:solidFill>
                  <a:srgbClr val="6A3E3E"/>
                </a:solidFill>
                <a:latin typeface="Consolas"/>
              </a:rPr>
              <a:t>hashMap</a:t>
            </a:r>
            <a:r>
              <a:rPr lang="en-US" altLang="zh-CN" sz="900" b="1" i="1" dirty="0">
                <a:solidFill>
                  <a:srgbClr val="000000"/>
                </a:solidFill>
                <a:latin typeface="Consolas"/>
              </a:rPr>
              <a:t>);</a:t>
            </a:r>
          </a:p>
          <a:p>
            <a:r>
              <a:rPr lang="zh-CN" altLang="en-US" sz="900" dirty="0">
                <a:solidFill>
                  <a:srgbClr val="000000"/>
                </a:solidFill>
                <a:latin typeface="Consolas"/>
              </a:rPr>
              <a:t>        </a:t>
            </a:r>
            <a:r>
              <a:rPr lang="en-US" altLang="zh-CN" sz="900" dirty="0">
                <a:solidFill>
                  <a:srgbClr val="3F7F5F"/>
                </a:solidFill>
                <a:latin typeface="Consolas"/>
              </a:rPr>
              <a:t>// </a:t>
            </a:r>
            <a:r>
              <a:rPr lang="zh-CN" altLang="en-US" sz="900" dirty="0">
                <a:solidFill>
                  <a:srgbClr val="3F7F5F"/>
                </a:solidFill>
                <a:latin typeface="Consolas"/>
              </a:rPr>
              <a:t>输出 </a:t>
            </a:r>
            <a:r>
              <a:rPr lang="en-US" altLang="zh-CN" sz="900" dirty="0" err="1">
                <a:solidFill>
                  <a:srgbClr val="3F7F5F"/>
                </a:solidFill>
                <a:latin typeface="Consolas"/>
              </a:rPr>
              <a:t>LinkedHashMap</a:t>
            </a:r>
            <a:endParaRPr lang="en-US" altLang="zh-CN" sz="900" dirty="0">
              <a:solidFill>
                <a:srgbClr val="3F7F5F"/>
              </a:solidFill>
              <a:latin typeface="Consolas"/>
            </a:endParaRPr>
          </a:p>
          <a:p>
            <a:r>
              <a:rPr lang="en-US" altLang="zh-CN" sz="900" dirty="0">
                <a:solidFill>
                  <a:srgbClr val="000000"/>
                </a:solidFill>
                <a:latin typeface="Consolas"/>
              </a:rPr>
              <a:t>        </a:t>
            </a:r>
            <a:r>
              <a:rPr lang="en-US" altLang="zh-CN" sz="900" dirty="0" err="1">
                <a:solidFill>
                  <a:srgbClr val="000000"/>
                </a:solidFill>
                <a:latin typeface="Consolas"/>
              </a:rPr>
              <a:t>System.</a:t>
            </a:r>
            <a:r>
              <a:rPr lang="en-US" altLang="zh-CN" sz="900" b="1" i="1" dirty="0" err="1">
                <a:solidFill>
                  <a:srgbClr val="0000C0"/>
                </a:solidFill>
                <a:latin typeface="Consolas"/>
              </a:rPr>
              <a:t>out</a:t>
            </a:r>
            <a:r>
              <a:rPr lang="en-US" altLang="zh-CN" sz="900" b="1" i="1" dirty="0" err="1">
                <a:solidFill>
                  <a:srgbClr val="000000"/>
                </a:solidFill>
                <a:latin typeface="Consolas"/>
              </a:rPr>
              <a:t>.println</a:t>
            </a:r>
            <a:r>
              <a:rPr lang="en-US" altLang="zh-CN" sz="900" b="1" i="1" dirty="0">
                <a:solidFill>
                  <a:srgbClr val="000000"/>
                </a:solidFill>
                <a:latin typeface="Consolas"/>
              </a:rPr>
              <a:t>(</a:t>
            </a:r>
            <a:r>
              <a:rPr lang="en-US" altLang="zh-CN" sz="900" b="1" i="1" dirty="0">
                <a:solidFill>
                  <a:srgbClr val="2A00FF"/>
                </a:solidFill>
                <a:latin typeface="Consolas"/>
              </a:rPr>
              <a:t>"</a:t>
            </a:r>
            <a:r>
              <a:rPr lang="en-US" altLang="zh-CN" sz="900" b="1" i="1" dirty="0" err="1">
                <a:solidFill>
                  <a:srgbClr val="2A00FF"/>
                </a:solidFill>
                <a:latin typeface="Consolas"/>
              </a:rPr>
              <a:t>LinkedHashMap</a:t>
            </a:r>
            <a:r>
              <a:rPr lang="en-US" altLang="zh-CN" sz="900" b="1" i="1" dirty="0">
                <a:solidFill>
                  <a:srgbClr val="2A00FF"/>
                </a:solidFill>
                <a:latin typeface="Consolas"/>
              </a:rPr>
              <a:t>: "</a:t>
            </a:r>
            <a:r>
              <a:rPr lang="en-US" altLang="zh-CN" sz="900" b="1" i="1" dirty="0">
                <a:solidFill>
                  <a:srgbClr val="000000"/>
                </a:solidFill>
                <a:latin typeface="Consolas"/>
              </a:rPr>
              <a:t> + </a:t>
            </a:r>
            <a:r>
              <a:rPr lang="en-US" altLang="zh-CN" sz="900" b="1" i="1" dirty="0" err="1">
                <a:solidFill>
                  <a:srgbClr val="6A3E3E"/>
                </a:solidFill>
                <a:latin typeface="Consolas"/>
              </a:rPr>
              <a:t>linkedHashMap</a:t>
            </a:r>
            <a:r>
              <a:rPr lang="en-US" altLang="zh-CN" sz="900" b="1" i="1" dirty="0">
                <a:solidFill>
                  <a:srgbClr val="000000"/>
                </a:solidFill>
                <a:latin typeface="Consolas"/>
              </a:rPr>
              <a:t>);</a:t>
            </a:r>
          </a:p>
          <a:p>
            <a:r>
              <a:rPr lang="zh-CN" altLang="en-US" sz="900" dirty="0">
                <a:solidFill>
                  <a:srgbClr val="000000"/>
                </a:solidFill>
                <a:latin typeface="Consolas"/>
              </a:rPr>
              <a:t>        </a:t>
            </a:r>
            <a:r>
              <a:rPr lang="en-US" altLang="zh-CN" sz="900" dirty="0">
                <a:solidFill>
                  <a:srgbClr val="3F7F5F"/>
                </a:solidFill>
                <a:latin typeface="Consolas"/>
              </a:rPr>
              <a:t>// </a:t>
            </a:r>
            <a:r>
              <a:rPr lang="zh-CN" altLang="en-US" sz="900" dirty="0">
                <a:solidFill>
                  <a:srgbClr val="3F7F5F"/>
                </a:solidFill>
                <a:latin typeface="Consolas"/>
              </a:rPr>
              <a:t>输出 </a:t>
            </a:r>
            <a:r>
              <a:rPr lang="en-US" altLang="zh-CN" sz="900" dirty="0" err="1">
                <a:solidFill>
                  <a:srgbClr val="3F7F5F"/>
                </a:solidFill>
                <a:latin typeface="Consolas"/>
              </a:rPr>
              <a:t>TreeMap</a:t>
            </a:r>
            <a:endParaRPr lang="en-US" altLang="zh-CN" sz="900" dirty="0">
              <a:solidFill>
                <a:srgbClr val="3F7F5F"/>
              </a:solidFill>
              <a:latin typeface="Consolas"/>
            </a:endParaRPr>
          </a:p>
          <a:p>
            <a:r>
              <a:rPr lang="en-US" altLang="zh-CN" sz="900" dirty="0">
                <a:solidFill>
                  <a:srgbClr val="000000"/>
                </a:solidFill>
                <a:latin typeface="Consolas"/>
              </a:rPr>
              <a:t>        </a:t>
            </a:r>
            <a:r>
              <a:rPr lang="en-US" altLang="zh-CN" sz="900" dirty="0" err="1">
                <a:solidFill>
                  <a:srgbClr val="000000"/>
                </a:solidFill>
                <a:latin typeface="Consolas"/>
              </a:rPr>
              <a:t>System.</a:t>
            </a:r>
            <a:r>
              <a:rPr lang="en-US" altLang="zh-CN" sz="900" b="1" i="1" dirty="0" err="1">
                <a:solidFill>
                  <a:srgbClr val="0000C0"/>
                </a:solidFill>
                <a:latin typeface="Consolas"/>
              </a:rPr>
              <a:t>out</a:t>
            </a:r>
            <a:r>
              <a:rPr lang="en-US" altLang="zh-CN" sz="900" b="1" i="1" dirty="0" err="1">
                <a:solidFill>
                  <a:srgbClr val="000000"/>
                </a:solidFill>
                <a:latin typeface="Consolas"/>
              </a:rPr>
              <a:t>.println</a:t>
            </a:r>
            <a:r>
              <a:rPr lang="en-US" altLang="zh-CN" sz="900" b="1" i="1" dirty="0">
                <a:solidFill>
                  <a:srgbClr val="000000"/>
                </a:solidFill>
                <a:latin typeface="Consolas"/>
              </a:rPr>
              <a:t>(</a:t>
            </a:r>
            <a:r>
              <a:rPr lang="en-US" altLang="zh-CN" sz="900" b="1" i="1" dirty="0">
                <a:solidFill>
                  <a:srgbClr val="2A00FF"/>
                </a:solidFill>
                <a:latin typeface="Consolas"/>
              </a:rPr>
              <a:t>"</a:t>
            </a:r>
            <a:r>
              <a:rPr lang="en-US" altLang="zh-CN" sz="900" b="1" i="1" dirty="0" err="1">
                <a:solidFill>
                  <a:srgbClr val="2A00FF"/>
                </a:solidFill>
                <a:latin typeface="Consolas"/>
              </a:rPr>
              <a:t>TreeMap</a:t>
            </a:r>
            <a:r>
              <a:rPr lang="en-US" altLang="zh-CN" sz="900" b="1" i="1" dirty="0">
                <a:solidFill>
                  <a:srgbClr val="2A00FF"/>
                </a:solidFill>
                <a:latin typeface="Consolas"/>
              </a:rPr>
              <a:t>: "</a:t>
            </a:r>
            <a:r>
              <a:rPr lang="en-US" altLang="zh-CN" sz="900" b="1" i="1" dirty="0">
                <a:solidFill>
                  <a:srgbClr val="000000"/>
                </a:solidFill>
                <a:latin typeface="Consolas"/>
              </a:rPr>
              <a:t> + </a:t>
            </a:r>
            <a:r>
              <a:rPr lang="en-US" altLang="zh-CN" sz="900" b="1" i="1" dirty="0" err="1">
                <a:solidFill>
                  <a:srgbClr val="6A3E3E"/>
                </a:solidFill>
                <a:latin typeface="Consolas"/>
              </a:rPr>
              <a:t>treeMap</a:t>
            </a:r>
            <a:r>
              <a:rPr lang="en-US" altLang="zh-CN" sz="900" b="1" i="1" dirty="0">
                <a:solidFill>
                  <a:srgbClr val="000000"/>
                </a:solidFill>
                <a:latin typeface="Consolas"/>
              </a:rPr>
              <a:t>);</a:t>
            </a:r>
          </a:p>
          <a:p>
            <a:r>
              <a:rPr lang="en-US" altLang="zh-CN" sz="900" dirty="0">
                <a:solidFill>
                  <a:srgbClr val="000000"/>
                </a:solidFill>
                <a:latin typeface="Consolas"/>
              </a:rPr>
              <a:t>}</a:t>
            </a:r>
          </a:p>
          <a:p>
            <a:r>
              <a:rPr lang="en-US" altLang="zh-CN" sz="900" dirty="0" smtClean="0">
                <a:solidFill>
                  <a:srgbClr val="000000"/>
                </a:solidFill>
                <a:latin typeface="Consolas"/>
              </a:rPr>
              <a:t>}</a:t>
            </a:r>
            <a:endParaRPr lang="en-US" altLang="zh-CN" sz="900" dirty="0">
              <a:solidFill>
                <a:srgbClr val="000000"/>
              </a:solidFill>
              <a:latin typeface="Consolas"/>
            </a:endParaRPr>
          </a:p>
          <a:p>
            <a:pPr lvl="0" indent="457200">
              <a:lnSpc>
                <a:spcPct val="125000"/>
              </a:lnSpc>
              <a:spcBef>
                <a:spcPct val="0"/>
              </a:spcBef>
              <a:spcAft>
                <a:spcPct val="35000"/>
              </a:spcAft>
            </a:pPr>
            <a:endParaRPr lang="zh-CN" altLang="en-US" sz="8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p:cNvPicPr>
            <a:picLocks noChangeAspect="1"/>
          </p:cNvPicPr>
          <p:nvPr/>
        </p:nvPicPr>
        <p:blipFill>
          <a:blip r:embed="rId2"/>
          <a:stretch>
            <a:fillRect/>
          </a:stretch>
        </p:blipFill>
        <p:spPr>
          <a:xfrm>
            <a:off x="5652120" y="2564426"/>
            <a:ext cx="2910220" cy="919948"/>
          </a:xfrm>
          <a:prstGeom prst="rect">
            <a:avLst/>
          </a:prstGeom>
          <a:ln>
            <a:solidFill>
              <a:schemeClr val="tx1"/>
            </a:solidFill>
          </a:ln>
        </p:spPr>
      </p:pic>
    </p:spTree>
    <p:extLst>
      <p:ext uri="{BB962C8B-B14F-4D97-AF65-F5344CB8AC3E}">
        <p14:creationId xmlns:p14="http://schemas.microsoft.com/office/powerpoint/2010/main" val="3152686855"/>
      </p:ext>
    </p:extLst>
  </p:cSld>
  <p:clrMapOvr>
    <a:masterClrMapping/>
  </p:clrMapOvr>
  <p:transition advClick="0" advTm="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11.3 </a:t>
            </a:r>
            <a:r>
              <a:rPr lang="zh-CN" altLang="en-US" sz="2000" b="1" dirty="0">
                <a:solidFill>
                  <a:schemeClr val="bg1"/>
                </a:solidFill>
                <a:latin typeface="微软雅黑" panose="020B0503020204020204" pitchFamily="34" charset="-122"/>
                <a:ea typeface="微软雅黑" panose="020B0503020204020204" pitchFamily="34" charset="-122"/>
              </a:rPr>
              <a:t>集合</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1960537"/>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11.3.5 </a:t>
            </a:r>
            <a:r>
              <a:rPr lang="en-US" altLang="zh-CN" sz="1400" b="1" dirty="0" err="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Map.Entry</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Map.Entry</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集合框架中的一个接口，用于表示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中的键值对，此接口定义为</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2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public </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static interface </a:t>
            </a:r>
            <a:r>
              <a:rPr lang="en-US" altLang="zh-CN" sz="1200" b="1" dirty="0" err="1">
                <a:latin typeface="微软雅黑" panose="020B0503020204020204" pitchFamily="34" charset="-122"/>
                <a:ea typeface="微软雅黑" panose="020B0503020204020204" pitchFamily="34" charset="-122"/>
                <a:cs typeface="微软雅黑" panose="020B0503020204020204" pitchFamily="34" charset="-122"/>
                <a:sym typeface="+mn-ea"/>
              </a:rPr>
              <a:t>Map.Entry</a:t>
            </a:r>
            <a:r>
              <a:rPr lang="en-US" altLang="zh-CN" sz="1200" b="1" dirty="0">
                <a:latin typeface="微软雅黑" panose="020B0503020204020204" pitchFamily="34" charset="-122"/>
                <a:ea typeface="微软雅黑" panose="020B0503020204020204" pitchFamily="34" charset="-122"/>
                <a:cs typeface="微软雅黑" panose="020B0503020204020204" pitchFamily="34" charset="-122"/>
                <a:sym typeface="+mn-ea"/>
              </a:rPr>
              <a:t>&lt;K,V&gt; </a:t>
            </a:r>
            <a:r>
              <a:rPr lang="en-US" altLang="zh-CN" sz="12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spcAft>
                <a:spcPct val="35000"/>
              </a:spcAft>
            </a:pP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集合保存时，所保存的</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key</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与</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value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会自动包装为</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Map.Entry</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接口对象，也就是每个</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Map.Entry</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对象代表一对键值关系，可以通过</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entrySet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方法获取。</a:t>
            </a:r>
          </a:p>
          <a:p>
            <a:pPr lvl="0" indent="457200">
              <a:lnSpc>
                <a:spcPct val="125000"/>
              </a:lnSpc>
              <a:spcBef>
                <a:spcPct val="0"/>
              </a:spcBef>
              <a:spcAft>
                <a:spcPct val="35000"/>
              </a:spcAft>
            </a:pP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Map.Entry</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接口的常用方法</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如</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下</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表所</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示</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表格 4"/>
          <p:cNvGraphicFramePr>
            <a:graphicFrameLocks noGrp="1"/>
          </p:cNvGraphicFramePr>
          <p:nvPr>
            <p:extLst>
              <p:ext uri="{D42A27DB-BD31-4B8C-83A1-F6EECF244321}">
                <p14:modId xmlns:p14="http://schemas.microsoft.com/office/powerpoint/2010/main" val="2437296110"/>
              </p:ext>
            </p:extLst>
          </p:nvPr>
        </p:nvGraphicFramePr>
        <p:xfrm>
          <a:off x="1866265" y="2691810"/>
          <a:ext cx="5411470" cy="1104076"/>
        </p:xfrm>
        <a:graphic>
          <a:graphicData uri="http://schemas.openxmlformats.org/drawingml/2006/table">
            <a:tbl>
              <a:tblPr>
                <a:tableStyleId>{5C22544A-7EE6-4342-B048-85BDC9FD1C3A}</a:tableStyleId>
              </a:tblPr>
              <a:tblGrid>
                <a:gridCol w="878840"/>
                <a:gridCol w="1800225"/>
                <a:gridCol w="2732405"/>
              </a:tblGrid>
              <a:tr h="0">
                <a:tc>
                  <a:txBody>
                    <a:bodyPr/>
                    <a:lstStyle/>
                    <a:p>
                      <a:pPr marL="0" marR="0" algn="ctr">
                        <a:lnSpc>
                          <a:spcPct val="125000"/>
                        </a:lnSpc>
                        <a:spcBef>
                          <a:spcPts val="0"/>
                        </a:spcBef>
                        <a:spcAft>
                          <a:spcPts val="0"/>
                        </a:spcAft>
                      </a:pPr>
                      <a:r>
                        <a:rPr lang="zh-CN" altLang="en-US" sz="1050" kern="100">
                          <a:effectLst/>
                        </a:rPr>
                        <a:t>序号</a:t>
                      </a:r>
                      <a:endParaRPr lang="zh-CN" altLang="en-US"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zh-CN" altLang="en-US" sz="1050" kern="100">
                          <a:effectLst/>
                        </a:rPr>
                        <a:t>方法名称</a:t>
                      </a:r>
                      <a:endParaRPr lang="zh-CN" altLang="en-US"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zh-CN" altLang="en-US" sz="1050" kern="100">
                          <a:effectLst/>
                        </a:rPr>
                        <a:t>方法描述</a:t>
                      </a:r>
                      <a:endParaRPr lang="zh-CN" altLang="en-US" sz="1050" kern="100">
                        <a:effectLst/>
                        <a:latin typeface="Calibri"/>
                        <a:ea typeface="宋体"/>
                        <a:cs typeface="Times New Roman"/>
                      </a:endParaRPr>
                    </a:p>
                  </a:txBody>
                  <a:tcPr marL="68580" marR="68580"/>
                </a:tc>
              </a:tr>
              <a:tr h="0">
                <a:tc>
                  <a:txBody>
                    <a:bodyPr/>
                    <a:lstStyle/>
                    <a:p>
                      <a:pPr marL="0" marR="0" algn="ctr">
                        <a:lnSpc>
                          <a:spcPct val="125000"/>
                        </a:lnSpc>
                        <a:spcBef>
                          <a:spcPts val="0"/>
                        </a:spcBef>
                        <a:spcAft>
                          <a:spcPts val="0"/>
                        </a:spcAft>
                      </a:pPr>
                      <a:r>
                        <a:rPr lang="en-US" altLang="zh-CN" sz="1050" kern="100">
                          <a:effectLst/>
                        </a:rPr>
                        <a:t>1</a:t>
                      </a:r>
                      <a:endParaRPr lang="en-US" altLang="zh-CN"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en-US" sz="1050" kern="100">
                          <a:effectLst/>
                        </a:rPr>
                        <a:t>K getKey()</a:t>
                      </a:r>
                      <a:endParaRPr lang="en-US"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zh-CN" altLang="en-US" sz="1050" kern="100">
                          <a:effectLst/>
                        </a:rPr>
                        <a:t>取得</a:t>
                      </a:r>
                      <a:r>
                        <a:rPr lang="en-US" altLang="zh-CN" sz="1050" kern="100">
                          <a:effectLst/>
                        </a:rPr>
                        <a:t>Map.Entry</a:t>
                      </a:r>
                      <a:r>
                        <a:rPr lang="zh-CN" altLang="en-US" sz="1050" kern="100">
                          <a:effectLst/>
                        </a:rPr>
                        <a:t>接口对象键值对的</a:t>
                      </a:r>
                      <a:r>
                        <a:rPr lang="en-US" altLang="zh-CN" sz="1050" kern="100">
                          <a:effectLst/>
                        </a:rPr>
                        <a:t>key</a:t>
                      </a:r>
                      <a:r>
                        <a:rPr lang="zh-CN" altLang="en-US" sz="1050" kern="100">
                          <a:effectLst/>
                        </a:rPr>
                        <a:t>值</a:t>
                      </a:r>
                      <a:endParaRPr lang="zh-CN" altLang="en-US" sz="1050" kern="100">
                        <a:effectLst/>
                        <a:latin typeface="Calibri"/>
                        <a:ea typeface="宋体"/>
                        <a:cs typeface="Times New Roman"/>
                      </a:endParaRPr>
                    </a:p>
                  </a:txBody>
                  <a:tcPr marL="68580" marR="68580"/>
                </a:tc>
              </a:tr>
              <a:tr h="0">
                <a:tc>
                  <a:txBody>
                    <a:bodyPr/>
                    <a:lstStyle/>
                    <a:p>
                      <a:pPr marL="0" marR="0" algn="ctr">
                        <a:lnSpc>
                          <a:spcPct val="125000"/>
                        </a:lnSpc>
                        <a:spcBef>
                          <a:spcPts val="0"/>
                        </a:spcBef>
                        <a:spcAft>
                          <a:spcPts val="0"/>
                        </a:spcAft>
                      </a:pPr>
                      <a:r>
                        <a:rPr lang="en-US" altLang="zh-CN" sz="1050" kern="100">
                          <a:effectLst/>
                        </a:rPr>
                        <a:t>2</a:t>
                      </a:r>
                      <a:endParaRPr lang="en-US" altLang="zh-CN"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en-US" sz="1050" kern="100">
                          <a:effectLst/>
                        </a:rPr>
                        <a:t>V getValue()</a:t>
                      </a:r>
                      <a:endParaRPr lang="en-US"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zh-CN" altLang="en-US" sz="1050" kern="100">
                          <a:effectLst/>
                        </a:rPr>
                        <a:t>取得</a:t>
                      </a:r>
                      <a:r>
                        <a:rPr lang="en-US" sz="1050" kern="100">
                          <a:effectLst/>
                        </a:rPr>
                        <a:t>Map.Entry</a:t>
                      </a:r>
                      <a:r>
                        <a:rPr lang="zh-CN" altLang="en-US" sz="1050" kern="100">
                          <a:effectLst/>
                        </a:rPr>
                        <a:t>接口对象键值对的</a:t>
                      </a:r>
                      <a:r>
                        <a:rPr lang="en-US" sz="1050" kern="100">
                          <a:effectLst/>
                        </a:rPr>
                        <a:t>value</a:t>
                      </a:r>
                      <a:r>
                        <a:rPr lang="zh-CN" altLang="en-US" sz="1050" kern="100">
                          <a:effectLst/>
                        </a:rPr>
                        <a:t>值</a:t>
                      </a:r>
                      <a:endParaRPr lang="zh-CN" altLang="en-US" sz="1050" kern="100">
                        <a:effectLst/>
                        <a:latin typeface="Calibri"/>
                        <a:ea typeface="宋体"/>
                        <a:cs typeface="Times New Roman"/>
                      </a:endParaRPr>
                    </a:p>
                  </a:txBody>
                  <a:tcPr marL="68580" marR="68580"/>
                </a:tc>
              </a:tr>
              <a:tr h="0">
                <a:tc>
                  <a:txBody>
                    <a:bodyPr/>
                    <a:lstStyle/>
                    <a:p>
                      <a:pPr marL="0" marR="0" algn="ctr">
                        <a:lnSpc>
                          <a:spcPct val="125000"/>
                        </a:lnSpc>
                        <a:spcBef>
                          <a:spcPts val="0"/>
                        </a:spcBef>
                        <a:spcAft>
                          <a:spcPts val="0"/>
                        </a:spcAft>
                      </a:pPr>
                      <a:r>
                        <a:rPr lang="en-US" altLang="zh-CN" sz="1050" kern="100">
                          <a:effectLst/>
                        </a:rPr>
                        <a:t>3</a:t>
                      </a:r>
                      <a:endParaRPr lang="en-US" altLang="zh-CN"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en-US" sz="1050" kern="100">
                          <a:effectLst/>
                        </a:rPr>
                        <a:t>V setValue(V value)</a:t>
                      </a:r>
                      <a:endParaRPr lang="en-US" sz="1050" kern="100">
                        <a:effectLst/>
                        <a:latin typeface="Calibri"/>
                        <a:ea typeface="宋体"/>
                        <a:cs typeface="Times New Roman"/>
                      </a:endParaRPr>
                    </a:p>
                  </a:txBody>
                  <a:tcPr marL="68580" marR="68580"/>
                </a:tc>
                <a:tc>
                  <a:txBody>
                    <a:bodyPr/>
                    <a:lstStyle/>
                    <a:p>
                      <a:pPr marL="0" marR="0" algn="ctr">
                        <a:lnSpc>
                          <a:spcPct val="125000"/>
                        </a:lnSpc>
                        <a:spcBef>
                          <a:spcPts val="0"/>
                        </a:spcBef>
                        <a:spcAft>
                          <a:spcPts val="0"/>
                        </a:spcAft>
                      </a:pPr>
                      <a:r>
                        <a:rPr lang="zh-CN" altLang="en-US" sz="1050" kern="100" dirty="0">
                          <a:effectLst/>
                        </a:rPr>
                        <a:t>修改</a:t>
                      </a:r>
                      <a:r>
                        <a:rPr lang="en-US" sz="1050" kern="100" dirty="0" err="1">
                          <a:effectLst/>
                        </a:rPr>
                        <a:t>Map.Entry</a:t>
                      </a:r>
                      <a:r>
                        <a:rPr lang="zh-CN" altLang="en-US" sz="1050" kern="100" dirty="0">
                          <a:effectLst/>
                        </a:rPr>
                        <a:t>接口对象键值对的</a:t>
                      </a:r>
                      <a:r>
                        <a:rPr lang="en-US" sz="1050" kern="100" dirty="0">
                          <a:effectLst/>
                        </a:rPr>
                        <a:t>value</a:t>
                      </a:r>
                      <a:r>
                        <a:rPr lang="zh-CN" altLang="en-US" sz="1050" kern="100" dirty="0">
                          <a:effectLst/>
                        </a:rPr>
                        <a:t>值</a:t>
                      </a:r>
                      <a:endParaRPr lang="zh-CN" altLang="en-US" sz="1050" kern="100" dirty="0">
                        <a:effectLst/>
                        <a:latin typeface="Calibri"/>
                        <a:ea typeface="宋体"/>
                        <a:cs typeface="Times New Roman"/>
                      </a:endParaRPr>
                    </a:p>
                  </a:txBody>
                  <a:tcPr marL="68580" marR="68580"/>
                </a:tc>
              </a:tr>
            </a:tbl>
          </a:graphicData>
        </a:graphic>
      </p:graphicFrame>
    </p:spTree>
    <p:extLst>
      <p:ext uri="{BB962C8B-B14F-4D97-AF65-F5344CB8AC3E}">
        <p14:creationId xmlns:p14="http://schemas.microsoft.com/office/powerpoint/2010/main" val="2688821420"/>
      </p:ext>
    </p:extLst>
  </p:cSld>
  <p:clrMapOvr>
    <a:masterClrMapping/>
  </p:clrMapOvr>
  <p:transition advClick="0" advTm="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11.3 </a:t>
            </a:r>
            <a:r>
              <a:rPr lang="zh-CN" altLang="en-US" sz="2000" b="1" dirty="0">
                <a:solidFill>
                  <a:schemeClr val="bg1"/>
                </a:solidFill>
                <a:latin typeface="微软雅黑" panose="020B0503020204020204" pitchFamily="34" charset="-122"/>
                <a:ea typeface="微软雅黑" panose="020B0503020204020204" pitchFamily="34" charset="-122"/>
              </a:rPr>
              <a:t>集合</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086999"/>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11.3.5 </a:t>
            </a:r>
            <a:r>
              <a:rPr lang="en-US" altLang="zh-CN" sz="1400" b="1" dirty="0" err="1"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Map.Entry</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使用</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Map.Entry</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遍历</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是一种高效的方式，尤其是在需要获取键和值的情况下。下面来详细讲解</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Map.Entry</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并配合迭代器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Iterator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来遍历</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的过程。</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首先，要使用迭代器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Iterator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输出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，就需使用</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entrySet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方法将要将</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接口数据转换为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Set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接口对象，这样</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Set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接口中所使用的泛型类型为</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Map.Entry</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，而</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Map.Entry</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中的</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K</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与</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的泛型类型则与</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集合定义的</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K</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与</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类型相同；</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其次，利用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Set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接口中的</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iterator()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方法将</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Set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集合转化为</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Iterator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接口对象；</a:t>
            </a: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最后，利用</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Iterator</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接口的</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hasNext</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方法及</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next()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方法进行迭代输出，每一次迭代取得的值都是</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Map.Entry</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接口对象，而后利用此接口对象调用</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getKey</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与</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getValue</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方法进行</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key</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与</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value</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的分离</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215405051"/>
      </p:ext>
    </p:extLst>
  </p:cSld>
  <p:clrMapOvr>
    <a:masterClrMapping/>
  </p:clrMapOvr>
  <p:transition advClick="0" advTm="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11.3 </a:t>
            </a:r>
            <a:r>
              <a:rPr lang="zh-CN" altLang="en-US" sz="2000" b="1" dirty="0">
                <a:solidFill>
                  <a:schemeClr val="bg1"/>
                </a:solidFill>
                <a:latin typeface="微软雅黑" panose="020B0503020204020204" pitchFamily="34" charset="-122"/>
                <a:ea typeface="微软雅黑" panose="020B0503020204020204" pitchFamily="34" charset="-122"/>
              </a:rPr>
              <a:t>集合</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361194"/>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面</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通过案例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11-10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来说明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 Entry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并配合迭代器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Iterator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来遍历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Map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集合的</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过程</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示例</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代码如下</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1000" b="1" dirty="0">
                <a:solidFill>
                  <a:srgbClr val="7F0055"/>
                </a:solidFill>
                <a:latin typeface="Consolas"/>
              </a:rPr>
              <a:t>package</a:t>
            </a:r>
            <a:r>
              <a:rPr lang="en-US" altLang="zh-CN" sz="1000" b="1" dirty="0">
                <a:solidFill>
                  <a:srgbClr val="000000"/>
                </a:solidFill>
                <a:latin typeface="Consolas"/>
              </a:rPr>
              <a:t> ch11;</a:t>
            </a:r>
          </a:p>
          <a:p>
            <a:r>
              <a:rPr lang="en-US" altLang="zh-CN" sz="1000" b="1" dirty="0">
                <a:solidFill>
                  <a:srgbClr val="7F0055"/>
                </a:solidFill>
                <a:latin typeface="Consolas"/>
              </a:rPr>
              <a:t>import</a:t>
            </a:r>
            <a:r>
              <a:rPr lang="en-US" altLang="zh-CN" sz="1000" b="1" dirty="0">
                <a:solidFill>
                  <a:srgbClr val="000000"/>
                </a:solidFill>
                <a:latin typeface="Consolas"/>
              </a:rPr>
              <a:t> </a:t>
            </a:r>
            <a:r>
              <a:rPr lang="en-US" altLang="zh-CN" sz="1000" b="1" dirty="0" err="1">
                <a:solidFill>
                  <a:srgbClr val="000000"/>
                </a:solidFill>
                <a:latin typeface="Consolas"/>
              </a:rPr>
              <a:t>java.util.Hashtable</a:t>
            </a:r>
            <a:r>
              <a:rPr lang="en-US" altLang="zh-CN" sz="1000" b="1" dirty="0">
                <a:solidFill>
                  <a:srgbClr val="000000"/>
                </a:solidFill>
                <a:latin typeface="Consolas"/>
              </a:rPr>
              <a:t>;</a:t>
            </a:r>
          </a:p>
          <a:p>
            <a:r>
              <a:rPr lang="en-US" altLang="zh-CN" sz="1000" b="1" dirty="0">
                <a:solidFill>
                  <a:srgbClr val="7F0055"/>
                </a:solidFill>
                <a:latin typeface="Consolas"/>
              </a:rPr>
              <a:t>import</a:t>
            </a:r>
            <a:r>
              <a:rPr lang="en-US" altLang="zh-CN" sz="1000" b="1" dirty="0">
                <a:solidFill>
                  <a:srgbClr val="000000"/>
                </a:solidFill>
                <a:latin typeface="Consolas"/>
              </a:rPr>
              <a:t> </a:t>
            </a:r>
            <a:r>
              <a:rPr lang="en-US" altLang="zh-CN" sz="1000" b="1" dirty="0" err="1">
                <a:solidFill>
                  <a:srgbClr val="000000"/>
                </a:solidFill>
                <a:latin typeface="Consolas"/>
              </a:rPr>
              <a:t>java.util.Iterator</a:t>
            </a:r>
            <a:r>
              <a:rPr lang="en-US" altLang="zh-CN" sz="1000" b="1" dirty="0">
                <a:solidFill>
                  <a:srgbClr val="000000"/>
                </a:solidFill>
                <a:latin typeface="Consolas"/>
              </a:rPr>
              <a:t>;</a:t>
            </a:r>
          </a:p>
          <a:p>
            <a:r>
              <a:rPr lang="en-US" altLang="zh-CN" sz="1000" b="1" dirty="0">
                <a:solidFill>
                  <a:srgbClr val="7F0055"/>
                </a:solidFill>
                <a:latin typeface="Consolas"/>
              </a:rPr>
              <a:t>import</a:t>
            </a:r>
            <a:r>
              <a:rPr lang="en-US" altLang="zh-CN" sz="1000" b="1" dirty="0">
                <a:solidFill>
                  <a:srgbClr val="000000"/>
                </a:solidFill>
                <a:latin typeface="Consolas"/>
              </a:rPr>
              <a:t> </a:t>
            </a:r>
            <a:r>
              <a:rPr lang="en-US" altLang="zh-CN" sz="1000" b="1" dirty="0" err="1">
                <a:solidFill>
                  <a:srgbClr val="000000"/>
                </a:solidFill>
                <a:latin typeface="Consolas"/>
              </a:rPr>
              <a:t>java.util.Map</a:t>
            </a:r>
            <a:r>
              <a:rPr lang="en-US" altLang="zh-CN" sz="1000" b="1" dirty="0">
                <a:solidFill>
                  <a:srgbClr val="000000"/>
                </a:solidFill>
                <a:latin typeface="Consolas"/>
              </a:rPr>
              <a:t>;</a:t>
            </a:r>
          </a:p>
          <a:p>
            <a:r>
              <a:rPr lang="en-US" altLang="zh-CN" sz="1000" b="1" dirty="0">
                <a:solidFill>
                  <a:srgbClr val="7F0055"/>
                </a:solidFill>
                <a:latin typeface="Consolas"/>
              </a:rPr>
              <a:t>import</a:t>
            </a:r>
            <a:r>
              <a:rPr lang="en-US" altLang="zh-CN" sz="1000" b="1" dirty="0">
                <a:solidFill>
                  <a:srgbClr val="000000"/>
                </a:solidFill>
                <a:latin typeface="Consolas"/>
              </a:rPr>
              <a:t> </a:t>
            </a:r>
            <a:r>
              <a:rPr lang="en-US" altLang="zh-CN" sz="1000" b="1" dirty="0" err="1">
                <a:solidFill>
                  <a:srgbClr val="000000"/>
                </a:solidFill>
                <a:latin typeface="Consolas"/>
              </a:rPr>
              <a:t>java.util.Set</a:t>
            </a:r>
            <a:r>
              <a:rPr lang="en-US" altLang="zh-CN" sz="1000" b="1" dirty="0">
                <a:solidFill>
                  <a:srgbClr val="000000"/>
                </a:solidFill>
                <a:latin typeface="Consolas"/>
              </a:rPr>
              <a:t>;</a:t>
            </a:r>
          </a:p>
          <a:p>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class</a:t>
            </a:r>
            <a:r>
              <a:rPr lang="en-US" altLang="zh-CN" sz="1000" b="1" dirty="0">
                <a:solidFill>
                  <a:srgbClr val="000000"/>
                </a:solidFill>
                <a:latin typeface="Consolas"/>
              </a:rPr>
              <a:t> Demo1110 {</a:t>
            </a:r>
          </a:p>
          <a:p>
            <a:pPr lvl="1"/>
            <a:r>
              <a:rPr lang="en-US" altLang="zh-CN" sz="1000" b="1" dirty="0">
                <a:solidFill>
                  <a:srgbClr val="7F0055"/>
                </a:solidFill>
                <a:latin typeface="Consolas"/>
              </a:rPr>
              <a:t>public</a:t>
            </a:r>
            <a:r>
              <a:rPr lang="en-US" altLang="zh-CN" sz="1000" b="1" dirty="0">
                <a:solidFill>
                  <a:srgbClr val="000000"/>
                </a:solidFill>
                <a:latin typeface="Consolas"/>
              </a:rPr>
              <a:t> </a:t>
            </a:r>
            <a:r>
              <a:rPr lang="en-US" altLang="zh-CN" sz="1000" b="1" dirty="0">
                <a:solidFill>
                  <a:srgbClr val="7F0055"/>
                </a:solidFill>
                <a:latin typeface="Consolas"/>
              </a:rPr>
              <a:t>static</a:t>
            </a:r>
            <a:r>
              <a:rPr lang="en-US" altLang="zh-CN" sz="1000" b="1" dirty="0">
                <a:solidFill>
                  <a:srgbClr val="000000"/>
                </a:solidFill>
                <a:latin typeface="Consolas"/>
              </a:rPr>
              <a:t> </a:t>
            </a:r>
            <a:r>
              <a:rPr lang="en-US" altLang="zh-CN" sz="1000" b="1" dirty="0">
                <a:solidFill>
                  <a:srgbClr val="7F0055"/>
                </a:solidFill>
                <a:latin typeface="Consolas"/>
              </a:rPr>
              <a:t>void</a:t>
            </a:r>
            <a:r>
              <a:rPr lang="en-US" altLang="zh-CN" sz="1000" b="1" dirty="0">
                <a:solidFill>
                  <a:srgbClr val="000000"/>
                </a:solidFill>
                <a:latin typeface="Consolas"/>
              </a:rPr>
              <a:t> main(String[] </a:t>
            </a:r>
            <a:r>
              <a:rPr lang="en-US" altLang="zh-CN" sz="1000" b="1" dirty="0" err="1">
                <a:solidFill>
                  <a:srgbClr val="6A3E3E"/>
                </a:solidFill>
                <a:latin typeface="Consolas"/>
              </a:rPr>
              <a:t>args</a:t>
            </a:r>
            <a:r>
              <a:rPr lang="en-US" altLang="zh-CN" sz="1000" b="1" dirty="0">
                <a:solidFill>
                  <a:srgbClr val="000000"/>
                </a:solidFill>
                <a:latin typeface="Consolas"/>
              </a:rPr>
              <a:t>) {</a:t>
            </a:r>
          </a:p>
          <a:p>
            <a:pPr lvl="2"/>
            <a:r>
              <a:rPr lang="en-US" altLang="zh-CN" sz="1000" dirty="0">
                <a:solidFill>
                  <a:srgbClr val="3F7F5F"/>
                </a:solidFill>
                <a:latin typeface="Consolas"/>
              </a:rPr>
              <a:t>// </a:t>
            </a:r>
            <a:r>
              <a:rPr lang="en-US" altLang="zh-CN" sz="1000" b="1" dirty="0">
                <a:solidFill>
                  <a:srgbClr val="7F9FBF"/>
                </a:solidFill>
                <a:latin typeface="Consolas"/>
              </a:rPr>
              <a:t>TODO</a:t>
            </a:r>
            <a:r>
              <a:rPr lang="en-US" altLang="zh-CN" sz="1000" b="1" dirty="0">
                <a:solidFill>
                  <a:srgbClr val="3F7F5F"/>
                </a:solidFill>
                <a:latin typeface="Consolas"/>
              </a:rPr>
              <a:t> Auto-generated method stub</a:t>
            </a:r>
          </a:p>
          <a:p>
            <a:pPr lvl="2"/>
            <a:r>
              <a:rPr lang="en-US" altLang="zh-CN" sz="1000" dirty="0">
                <a:solidFill>
                  <a:srgbClr val="000000"/>
                </a:solidFill>
                <a:latin typeface="Consolas"/>
              </a:rPr>
              <a:t>Map&lt;String, Integer&gt; </a:t>
            </a:r>
            <a:r>
              <a:rPr lang="en-US" altLang="zh-CN" sz="1000" dirty="0">
                <a:solidFill>
                  <a:srgbClr val="6A3E3E"/>
                </a:solidFill>
                <a:latin typeface="Consolas"/>
              </a:rPr>
              <a:t>map</a:t>
            </a:r>
            <a:r>
              <a:rPr lang="en-US" altLang="zh-CN" sz="1000" dirty="0">
                <a:solidFill>
                  <a:srgbClr val="000000"/>
                </a:solidFill>
                <a:latin typeface="Consolas"/>
              </a:rPr>
              <a:t> = </a:t>
            </a:r>
            <a:r>
              <a:rPr lang="en-US" altLang="zh-CN" sz="1000" b="1" dirty="0">
                <a:solidFill>
                  <a:srgbClr val="7F0055"/>
                </a:solidFill>
                <a:latin typeface="Consolas"/>
              </a:rPr>
              <a:t>new</a:t>
            </a:r>
            <a:r>
              <a:rPr lang="en-US" altLang="zh-CN" sz="1000" b="1" dirty="0">
                <a:solidFill>
                  <a:srgbClr val="000000"/>
                </a:solidFill>
                <a:latin typeface="Consolas"/>
              </a:rPr>
              <a:t> </a:t>
            </a:r>
            <a:r>
              <a:rPr lang="en-US" altLang="zh-CN" sz="1000" b="1" dirty="0" err="1">
                <a:solidFill>
                  <a:srgbClr val="000000"/>
                </a:solidFill>
                <a:latin typeface="Consolas"/>
              </a:rPr>
              <a:t>Hashtable</a:t>
            </a:r>
            <a:r>
              <a:rPr lang="en-US" altLang="zh-CN" sz="1000" b="1" dirty="0">
                <a:solidFill>
                  <a:srgbClr val="000000"/>
                </a:solidFill>
                <a:latin typeface="Consolas"/>
              </a:rPr>
              <a:t>&lt;String, Integer&gt;();</a:t>
            </a:r>
            <a:r>
              <a:rPr lang="en-US" altLang="zh-CN" sz="1000" b="1" dirty="0">
                <a:solidFill>
                  <a:srgbClr val="3F7F5F"/>
                </a:solidFill>
                <a:latin typeface="Consolas"/>
              </a:rPr>
              <a:t>// </a:t>
            </a:r>
            <a:r>
              <a:rPr lang="zh-CN" altLang="en-US" sz="1000" b="1" dirty="0">
                <a:solidFill>
                  <a:srgbClr val="3F7F5F"/>
                </a:solidFill>
                <a:latin typeface="Consolas"/>
              </a:rPr>
              <a:t>定义</a:t>
            </a:r>
            <a:r>
              <a:rPr lang="en-US" altLang="zh-CN" sz="1000" b="1" dirty="0">
                <a:solidFill>
                  <a:srgbClr val="3F7F5F"/>
                </a:solidFill>
                <a:latin typeface="Consolas"/>
              </a:rPr>
              <a:t>Map</a:t>
            </a:r>
            <a:r>
              <a:rPr lang="zh-CN" altLang="en-US" sz="1000" b="1" dirty="0">
                <a:solidFill>
                  <a:srgbClr val="3F7F5F"/>
                </a:solidFill>
                <a:latin typeface="Consolas"/>
              </a:rPr>
              <a:t>集合</a:t>
            </a:r>
          </a:p>
          <a:p>
            <a:pPr lvl="2"/>
            <a:r>
              <a:rPr lang="en-US" altLang="zh-CN" sz="1000" dirty="0" err="1">
                <a:solidFill>
                  <a:srgbClr val="6A3E3E"/>
                </a:solidFill>
                <a:latin typeface="Consolas"/>
              </a:rPr>
              <a:t>map</a:t>
            </a:r>
            <a:r>
              <a:rPr lang="en-US" altLang="zh-CN" sz="1000" dirty="0" err="1">
                <a:solidFill>
                  <a:srgbClr val="000000"/>
                </a:solidFill>
                <a:latin typeface="Consolas"/>
              </a:rPr>
              <a:t>.put</a:t>
            </a:r>
            <a:r>
              <a:rPr lang="en-US" altLang="zh-CN" sz="1000" dirty="0">
                <a:solidFill>
                  <a:srgbClr val="000000"/>
                </a:solidFill>
                <a:latin typeface="Consolas"/>
              </a:rPr>
              <a:t>(</a:t>
            </a:r>
            <a:r>
              <a:rPr lang="en-US" altLang="zh-CN" sz="1000" dirty="0">
                <a:solidFill>
                  <a:srgbClr val="2A00FF"/>
                </a:solidFill>
                <a:latin typeface="Consolas"/>
              </a:rPr>
              <a:t>"</a:t>
            </a:r>
            <a:r>
              <a:rPr lang="zh-CN" altLang="en-US" sz="1000" dirty="0">
                <a:solidFill>
                  <a:srgbClr val="2A00FF"/>
                </a:solidFill>
                <a:latin typeface="Consolas"/>
              </a:rPr>
              <a:t>张三</a:t>
            </a:r>
            <a:r>
              <a:rPr lang="en-US" altLang="zh-CN" sz="1000" dirty="0">
                <a:solidFill>
                  <a:srgbClr val="2A00FF"/>
                </a:solidFill>
                <a:latin typeface="Consolas"/>
              </a:rPr>
              <a:t>"</a:t>
            </a:r>
            <a:r>
              <a:rPr lang="en-US" altLang="zh-CN" sz="1000" dirty="0">
                <a:solidFill>
                  <a:srgbClr val="000000"/>
                </a:solidFill>
                <a:latin typeface="Consolas"/>
              </a:rPr>
              <a:t>, 18);</a:t>
            </a:r>
          </a:p>
          <a:p>
            <a:pPr lvl="2"/>
            <a:r>
              <a:rPr lang="en-US" altLang="zh-CN" sz="1000" dirty="0" err="1">
                <a:solidFill>
                  <a:srgbClr val="6A3E3E"/>
                </a:solidFill>
                <a:latin typeface="Consolas"/>
              </a:rPr>
              <a:t>map</a:t>
            </a:r>
            <a:r>
              <a:rPr lang="en-US" altLang="zh-CN" sz="1000" dirty="0" err="1">
                <a:solidFill>
                  <a:srgbClr val="000000"/>
                </a:solidFill>
                <a:latin typeface="Consolas"/>
              </a:rPr>
              <a:t>.put</a:t>
            </a:r>
            <a:r>
              <a:rPr lang="en-US" altLang="zh-CN" sz="1000" dirty="0">
                <a:solidFill>
                  <a:srgbClr val="000000"/>
                </a:solidFill>
                <a:latin typeface="Consolas"/>
              </a:rPr>
              <a:t>(</a:t>
            </a:r>
            <a:r>
              <a:rPr lang="en-US" altLang="zh-CN" sz="1000" dirty="0">
                <a:solidFill>
                  <a:srgbClr val="2A00FF"/>
                </a:solidFill>
                <a:latin typeface="Consolas"/>
              </a:rPr>
              <a:t>"</a:t>
            </a:r>
            <a:r>
              <a:rPr lang="zh-CN" altLang="en-US" sz="1000" dirty="0">
                <a:solidFill>
                  <a:srgbClr val="2A00FF"/>
                </a:solidFill>
                <a:latin typeface="Consolas"/>
              </a:rPr>
              <a:t>李四</a:t>
            </a:r>
            <a:r>
              <a:rPr lang="en-US" altLang="zh-CN" sz="1000" dirty="0">
                <a:solidFill>
                  <a:srgbClr val="2A00FF"/>
                </a:solidFill>
                <a:latin typeface="Consolas"/>
              </a:rPr>
              <a:t>"</a:t>
            </a:r>
            <a:r>
              <a:rPr lang="en-US" altLang="zh-CN" sz="1000" dirty="0">
                <a:solidFill>
                  <a:srgbClr val="000000"/>
                </a:solidFill>
                <a:latin typeface="Consolas"/>
              </a:rPr>
              <a:t>, 19);</a:t>
            </a:r>
          </a:p>
          <a:p>
            <a:pPr lvl="2"/>
            <a:r>
              <a:rPr lang="en-US" altLang="zh-CN" sz="1000" dirty="0" err="1">
                <a:solidFill>
                  <a:srgbClr val="6A3E3E"/>
                </a:solidFill>
                <a:latin typeface="Consolas"/>
              </a:rPr>
              <a:t>map</a:t>
            </a:r>
            <a:r>
              <a:rPr lang="en-US" altLang="zh-CN" sz="1000" dirty="0" err="1">
                <a:solidFill>
                  <a:srgbClr val="000000"/>
                </a:solidFill>
                <a:latin typeface="Consolas"/>
              </a:rPr>
              <a:t>.put</a:t>
            </a:r>
            <a:r>
              <a:rPr lang="en-US" altLang="zh-CN" sz="1000" dirty="0">
                <a:solidFill>
                  <a:srgbClr val="000000"/>
                </a:solidFill>
                <a:latin typeface="Consolas"/>
              </a:rPr>
              <a:t>(</a:t>
            </a:r>
            <a:r>
              <a:rPr lang="en-US" altLang="zh-CN" sz="1000" dirty="0">
                <a:solidFill>
                  <a:srgbClr val="2A00FF"/>
                </a:solidFill>
                <a:latin typeface="Consolas"/>
              </a:rPr>
              <a:t>"</a:t>
            </a:r>
            <a:r>
              <a:rPr lang="zh-CN" altLang="en-US" sz="1000" dirty="0">
                <a:solidFill>
                  <a:srgbClr val="2A00FF"/>
                </a:solidFill>
                <a:latin typeface="Consolas"/>
              </a:rPr>
              <a:t>王五</a:t>
            </a:r>
            <a:r>
              <a:rPr lang="en-US" altLang="zh-CN" sz="1000" dirty="0">
                <a:solidFill>
                  <a:srgbClr val="2A00FF"/>
                </a:solidFill>
                <a:latin typeface="Consolas"/>
              </a:rPr>
              <a:t>"</a:t>
            </a:r>
            <a:r>
              <a:rPr lang="en-US" altLang="zh-CN" sz="1000" dirty="0">
                <a:solidFill>
                  <a:srgbClr val="000000"/>
                </a:solidFill>
                <a:latin typeface="Consolas"/>
              </a:rPr>
              <a:t>, 18);</a:t>
            </a:r>
          </a:p>
          <a:p>
            <a:pPr lvl="2"/>
            <a:r>
              <a:rPr lang="en-US" altLang="zh-CN" sz="1000" dirty="0">
                <a:solidFill>
                  <a:srgbClr val="3F7F5F"/>
                </a:solidFill>
                <a:latin typeface="Consolas"/>
              </a:rPr>
              <a:t>// </a:t>
            </a:r>
            <a:r>
              <a:rPr lang="zh-CN" altLang="en-US" sz="1000" dirty="0">
                <a:solidFill>
                  <a:srgbClr val="3F7F5F"/>
                </a:solidFill>
                <a:latin typeface="Consolas"/>
              </a:rPr>
              <a:t>要使用</a:t>
            </a:r>
            <a:r>
              <a:rPr lang="en-US" altLang="zh-CN" sz="1000" dirty="0">
                <a:solidFill>
                  <a:srgbClr val="3F7F5F"/>
                </a:solidFill>
                <a:latin typeface="Consolas"/>
              </a:rPr>
              <a:t>Iterator</a:t>
            </a:r>
            <a:r>
              <a:rPr lang="zh-CN" altLang="en-US" sz="1000" dirty="0">
                <a:solidFill>
                  <a:srgbClr val="3F7F5F"/>
                </a:solidFill>
                <a:latin typeface="Consolas"/>
              </a:rPr>
              <a:t>迭代器，需要将</a:t>
            </a:r>
            <a:r>
              <a:rPr lang="en-US" altLang="zh-CN" sz="1000" dirty="0">
                <a:solidFill>
                  <a:srgbClr val="3F7F5F"/>
                </a:solidFill>
                <a:latin typeface="Consolas"/>
              </a:rPr>
              <a:t>Map</a:t>
            </a:r>
            <a:r>
              <a:rPr lang="zh-CN" altLang="en-US" sz="1000" dirty="0">
                <a:solidFill>
                  <a:srgbClr val="3F7F5F"/>
                </a:solidFill>
                <a:latin typeface="Consolas"/>
              </a:rPr>
              <a:t>集合变为</a:t>
            </a:r>
            <a:r>
              <a:rPr lang="en-US" altLang="zh-CN" sz="1000" dirty="0">
                <a:solidFill>
                  <a:srgbClr val="3F7F5F"/>
                </a:solidFill>
                <a:latin typeface="Consolas"/>
              </a:rPr>
              <a:t>Set</a:t>
            </a:r>
            <a:r>
              <a:rPr lang="zh-CN" altLang="en-US" sz="1000" dirty="0">
                <a:solidFill>
                  <a:srgbClr val="3F7F5F"/>
                </a:solidFill>
                <a:latin typeface="Consolas"/>
              </a:rPr>
              <a:t>集合</a:t>
            </a:r>
          </a:p>
          <a:p>
            <a:pPr lvl="2"/>
            <a:r>
              <a:rPr lang="en-US" altLang="zh-CN" sz="1000" dirty="0">
                <a:solidFill>
                  <a:srgbClr val="000000"/>
                </a:solidFill>
                <a:latin typeface="Consolas"/>
              </a:rPr>
              <a:t>Set&lt;</a:t>
            </a:r>
            <a:r>
              <a:rPr lang="en-US" altLang="zh-CN" sz="1000" dirty="0" err="1">
                <a:solidFill>
                  <a:srgbClr val="000000"/>
                </a:solidFill>
                <a:latin typeface="Consolas"/>
              </a:rPr>
              <a:t>Map.Entry</a:t>
            </a:r>
            <a:r>
              <a:rPr lang="en-US" altLang="zh-CN" sz="1000" dirty="0">
                <a:solidFill>
                  <a:srgbClr val="000000"/>
                </a:solidFill>
                <a:latin typeface="Consolas"/>
              </a:rPr>
              <a:t>&lt;</a:t>
            </a:r>
            <a:r>
              <a:rPr lang="en-US" altLang="zh-CN" sz="1000" dirty="0" err="1">
                <a:solidFill>
                  <a:srgbClr val="000000"/>
                </a:solidFill>
                <a:latin typeface="Consolas"/>
              </a:rPr>
              <a:t>String,Integer</a:t>
            </a:r>
            <a:r>
              <a:rPr lang="en-US" altLang="zh-CN" sz="1000" dirty="0">
                <a:solidFill>
                  <a:srgbClr val="000000"/>
                </a:solidFill>
                <a:latin typeface="Consolas"/>
              </a:rPr>
              <a:t>&gt;&gt; </a:t>
            </a:r>
            <a:r>
              <a:rPr lang="en-US" altLang="zh-CN" sz="1000" dirty="0">
                <a:solidFill>
                  <a:srgbClr val="6A3E3E"/>
                </a:solidFill>
                <a:latin typeface="Consolas"/>
              </a:rPr>
              <a:t>set</a:t>
            </a:r>
            <a:r>
              <a:rPr lang="en-US" altLang="zh-CN" sz="1000" dirty="0">
                <a:solidFill>
                  <a:srgbClr val="000000"/>
                </a:solidFill>
                <a:latin typeface="Consolas"/>
              </a:rPr>
              <a:t> = </a:t>
            </a:r>
            <a:r>
              <a:rPr lang="en-US" altLang="zh-CN" sz="1000" dirty="0" err="1">
                <a:solidFill>
                  <a:srgbClr val="6A3E3E"/>
                </a:solidFill>
                <a:latin typeface="Consolas"/>
              </a:rPr>
              <a:t>map</a:t>
            </a:r>
            <a:r>
              <a:rPr lang="en-US" altLang="zh-CN" sz="1000" dirty="0" err="1">
                <a:solidFill>
                  <a:srgbClr val="000000"/>
                </a:solidFill>
                <a:latin typeface="Consolas"/>
              </a:rPr>
              <a:t>.entrySet</a:t>
            </a:r>
            <a:r>
              <a:rPr lang="en-US" altLang="zh-CN" sz="1000" dirty="0">
                <a:solidFill>
                  <a:srgbClr val="000000"/>
                </a:solidFill>
                <a:latin typeface="Consolas"/>
              </a:rPr>
              <a:t>() ;</a:t>
            </a:r>
          </a:p>
          <a:p>
            <a:pPr lvl="2"/>
            <a:r>
              <a:rPr lang="en-US" altLang="zh-CN" sz="1000" dirty="0">
                <a:solidFill>
                  <a:srgbClr val="000000"/>
                </a:solidFill>
                <a:latin typeface="Consolas"/>
              </a:rPr>
              <a:t>Iterator&lt;</a:t>
            </a:r>
            <a:r>
              <a:rPr lang="en-US" altLang="zh-CN" sz="1000" dirty="0" err="1">
                <a:solidFill>
                  <a:srgbClr val="000000"/>
                </a:solidFill>
                <a:latin typeface="Consolas"/>
              </a:rPr>
              <a:t>Map.Entry</a:t>
            </a:r>
            <a:r>
              <a:rPr lang="en-US" altLang="zh-CN" sz="1000" dirty="0">
                <a:solidFill>
                  <a:srgbClr val="000000"/>
                </a:solidFill>
                <a:latin typeface="Consolas"/>
              </a:rPr>
              <a:t>&lt;</a:t>
            </a:r>
            <a:r>
              <a:rPr lang="en-US" altLang="zh-CN" sz="1000" dirty="0" err="1">
                <a:solidFill>
                  <a:srgbClr val="000000"/>
                </a:solidFill>
                <a:latin typeface="Consolas"/>
              </a:rPr>
              <a:t>String,Integer</a:t>
            </a:r>
            <a:r>
              <a:rPr lang="en-US" altLang="zh-CN" sz="1000" dirty="0">
                <a:solidFill>
                  <a:srgbClr val="000000"/>
                </a:solidFill>
                <a:latin typeface="Consolas"/>
              </a:rPr>
              <a:t>&gt;&gt; </a:t>
            </a:r>
            <a:r>
              <a:rPr lang="en-US" altLang="zh-CN" sz="1000" dirty="0" err="1">
                <a:solidFill>
                  <a:srgbClr val="6A3E3E"/>
                </a:solidFill>
                <a:latin typeface="Consolas"/>
              </a:rPr>
              <a:t>iter</a:t>
            </a:r>
            <a:r>
              <a:rPr lang="en-US" altLang="zh-CN" sz="1000" dirty="0">
                <a:solidFill>
                  <a:srgbClr val="000000"/>
                </a:solidFill>
                <a:latin typeface="Consolas"/>
              </a:rPr>
              <a:t> = </a:t>
            </a:r>
            <a:r>
              <a:rPr lang="en-US" altLang="zh-CN" sz="1000" dirty="0" err="1">
                <a:solidFill>
                  <a:srgbClr val="6A3E3E"/>
                </a:solidFill>
                <a:latin typeface="Consolas"/>
              </a:rPr>
              <a:t>set</a:t>
            </a:r>
            <a:r>
              <a:rPr lang="en-US" altLang="zh-CN" sz="1000" dirty="0" err="1">
                <a:solidFill>
                  <a:srgbClr val="000000"/>
                </a:solidFill>
                <a:latin typeface="Consolas"/>
              </a:rPr>
              <a:t>.iterator</a:t>
            </a:r>
            <a:r>
              <a:rPr lang="en-US" altLang="zh-CN" sz="1000" dirty="0">
                <a:solidFill>
                  <a:srgbClr val="000000"/>
                </a:solidFill>
                <a:latin typeface="Consolas"/>
              </a:rPr>
              <a:t>() ;</a:t>
            </a:r>
            <a:r>
              <a:rPr lang="en-US" altLang="zh-CN" sz="1000" dirty="0">
                <a:solidFill>
                  <a:srgbClr val="3F7F5F"/>
                </a:solidFill>
                <a:latin typeface="Consolas"/>
              </a:rPr>
              <a:t>// </a:t>
            </a:r>
            <a:r>
              <a:rPr lang="zh-CN" altLang="en-US" sz="1000" dirty="0">
                <a:solidFill>
                  <a:srgbClr val="3F7F5F"/>
                </a:solidFill>
                <a:latin typeface="Consolas"/>
              </a:rPr>
              <a:t>用</a:t>
            </a:r>
            <a:r>
              <a:rPr lang="en-US" altLang="zh-CN" sz="1000" dirty="0">
                <a:solidFill>
                  <a:srgbClr val="3F7F5F"/>
                </a:solidFill>
                <a:latin typeface="Consolas"/>
              </a:rPr>
              <a:t>iterator()</a:t>
            </a:r>
            <a:r>
              <a:rPr lang="zh-CN" altLang="en-US" sz="1000" dirty="0">
                <a:solidFill>
                  <a:srgbClr val="3F7F5F"/>
                </a:solidFill>
                <a:latin typeface="Consolas"/>
              </a:rPr>
              <a:t>方法，实例化迭代器对象</a:t>
            </a:r>
          </a:p>
          <a:p>
            <a:pPr lvl="2"/>
            <a:r>
              <a:rPr lang="en-US" altLang="zh-CN" sz="1000" b="1" dirty="0">
                <a:solidFill>
                  <a:srgbClr val="7F0055"/>
                </a:solidFill>
                <a:latin typeface="Consolas"/>
              </a:rPr>
              <a:t>while</a:t>
            </a:r>
            <a:r>
              <a:rPr lang="en-US" altLang="zh-CN" sz="1000" b="1" dirty="0">
                <a:solidFill>
                  <a:srgbClr val="000000"/>
                </a:solidFill>
                <a:latin typeface="Consolas"/>
              </a:rPr>
              <a:t> (</a:t>
            </a:r>
            <a:r>
              <a:rPr lang="en-US" altLang="zh-CN" sz="1000" b="1" dirty="0" err="1">
                <a:solidFill>
                  <a:srgbClr val="6A3E3E"/>
                </a:solidFill>
                <a:latin typeface="Consolas"/>
              </a:rPr>
              <a:t>iter</a:t>
            </a:r>
            <a:r>
              <a:rPr lang="en-US" altLang="zh-CN" sz="1000" b="1" dirty="0" err="1">
                <a:solidFill>
                  <a:srgbClr val="000000"/>
                </a:solidFill>
                <a:latin typeface="Consolas"/>
              </a:rPr>
              <a:t>.hasNext</a:t>
            </a:r>
            <a:r>
              <a:rPr lang="en-US" altLang="zh-CN" sz="1000" b="1" dirty="0">
                <a:solidFill>
                  <a:srgbClr val="000000"/>
                </a:solidFill>
                <a:latin typeface="Consolas"/>
              </a:rPr>
              <a:t>()) {</a:t>
            </a:r>
          </a:p>
          <a:p>
            <a:pPr lvl="3"/>
            <a:r>
              <a:rPr lang="en-US" altLang="zh-CN" sz="1000" dirty="0" err="1">
                <a:solidFill>
                  <a:srgbClr val="000000"/>
                </a:solidFill>
                <a:latin typeface="Consolas"/>
              </a:rPr>
              <a:t>Map.Entry</a:t>
            </a:r>
            <a:r>
              <a:rPr lang="en-US" altLang="zh-CN" sz="1000" dirty="0">
                <a:solidFill>
                  <a:srgbClr val="000000"/>
                </a:solidFill>
                <a:latin typeface="Consolas"/>
              </a:rPr>
              <a:t>&lt;String, Integer&gt; </a:t>
            </a:r>
            <a:r>
              <a:rPr lang="en-US" altLang="zh-CN" sz="1000" dirty="0">
                <a:solidFill>
                  <a:srgbClr val="6A3E3E"/>
                </a:solidFill>
                <a:latin typeface="Consolas"/>
              </a:rPr>
              <a:t>entry</a:t>
            </a:r>
            <a:r>
              <a:rPr lang="en-US" altLang="zh-CN" sz="1000" dirty="0">
                <a:solidFill>
                  <a:srgbClr val="000000"/>
                </a:solidFill>
                <a:latin typeface="Consolas"/>
              </a:rPr>
              <a:t> = </a:t>
            </a:r>
            <a:r>
              <a:rPr lang="en-US" altLang="zh-CN" sz="1000" dirty="0" err="1">
                <a:solidFill>
                  <a:srgbClr val="6A3E3E"/>
                </a:solidFill>
                <a:latin typeface="Consolas"/>
              </a:rPr>
              <a:t>iter</a:t>
            </a:r>
            <a:r>
              <a:rPr lang="en-US" altLang="zh-CN" sz="1000" dirty="0" err="1">
                <a:solidFill>
                  <a:srgbClr val="000000"/>
                </a:solidFill>
                <a:latin typeface="Consolas"/>
              </a:rPr>
              <a:t>.next</a:t>
            </a:r>
            <a:r>
              <a:rPr lang="en-US" altLang="zh-CN" sz="1000" dirty="0">
                <a:solidFill>
                  <a:srgbClr val="000000"/>
                </a:solidFill>
                <a:latin typeface="Consolas"/>
              </a:rPr>
              <a:t>() ;</a:t>
            </a:r>
            <a:r>
              <a:rPr lang="en-US" altLang="zh-CN" sz="1000" dirty="0">
                <a:solidFill>
                  <a:srgbClr val="3F7F5F"/>
                </a:solidFill>
                <a:latin typeface="Consolas"/>
              </a:rPr>
              <a:t>// </a:t>
            </a:r>
            <a:r>
              <a:rPr lang="zh-CN" altLang="en-US" sz="1000" dirty="0">
                <a:solidFill>
                  <a:srgbClr val="3F7F5F"/>
                </a:solidFill>
                <a:latin typeface="Consolas"/>
              </a:rPr>
              <a:t>取出</a:t>
            </a:r>
            <a:r>
              <a:rPr lang="en-US" altLang="zh-CN" sz="1000" dirty="0" err="1">
                <a:solidFill>
                  <a:srgbClr val="3F7F5F"/>
                </a:solidFill>
                <a:latin typeface="Consolas"/>
              </a:rPr>
              <a:t>Map.Entry</a:t>
            </a:r>
            <a:endParaRPr lang="en-US" altLang="zh-CN" sz="1000" dirty="0">
              <a:solidFill>
                <a:srgbClr val="3F7F5F"/>
              </a:solidFill>
              <a:latin typeface="Consolas"/>
            </a:endParaRPr>
          </a:p>
          <a:p>
            <a:pPr lvl="3"/>
            <a:r>
              <a:rPr lang="en-US" altLang="zh-CN" sz="1000" dirty="0" err="1">
                <a:solidFill>
                  <a:srgbClr val="000000"/>
                </a:solidFill>
                <a:latin typeface="Consolas"/>
              </a:rPr>
              <a:t>System.</a:t>
            </a:r>
            <a:r>
              <a:rPr lang="en-US" altLang="zh-CN" sz="1000" b="1" i="1" dirty="0" err="1">
                <a:solidFill>
                  <a:srgbClr val="0000C0"/>
                </a:solidFill>
                <a:latin typeface="Consolas"/>
              </a:rPr>
              <a:t>out</a:t>
            </a:r>
            <a:r>
              <a:rPr lang="en-US" altLang="zh-CN" sz="1000" b="1" i="1" dirty="0" err="1">
                <a:solidFill>
                  <a:srgbClr val="000000"/>
                </a:solidFill>
                <a:latin typeface="Consolas"/>
              </a:rPr>
              <a:t>.println</a:t>
            </a:r>
            <a:r>
              <a:rPr lang="en-US" altLang="zh-CN" sz="1000" b="1" i="1" dirty="0">
                <a:solidFill>
                  <a:srgbClr val="000000"/>
                </a:solidFill>
                <a:latin typeface="Consolas"/>
              </a:rPr>
              <a:t>(</a:t>
            </a:r>
            <a:r>
              <a:rPr lang="en-US" altLang="zh-CN" sz="1000" b="1" i="1" dirty="0" err="1">
                <a:solidFill>
                  <a:srgbClr val="6A3E3E"/>
                </a:solidFill>
                <a:latin typeface="Consolas"/>
              </a:rPr>
              <a:t>entry</a:t>
            </a:r>
            <a:r>
              <a:rPr lang="en-US" altLang="zh-CN" sz="1000" b="1" i="1" dirty="0" err="1">
                <a:solidFill>
                  <a:srgbClr val="000000"/>
                </a:solidFill>
                <a:latin typeface="Consolas"/>
              </a:rPr>
              <a:t>.getKey</a:t>
            </a:r>
            <a:r>
              <a:rPr lang="en-US" altLang="zh-CN" sz="1000" b="1" i="1" dirty="0">
                <a:solidFill>
                  <a:srgbClr val="000000"/>
                </a:solidFill>
                <a:latin typeface="Consolas"/>
              </a:rPr>
              <a:t>() + </a:t>
            </a:r>
            <a:r>
              <a:rPr lang="en-US" altLang="zh-CN" sz="1000" b="1" i="1" dirty="0" err="1">
                <a:solidFill>
                  <a:srgbClr val="6A3E3E"/>
                </a:solidFill>
                <a:latin typeface="Consolas"/>
              </a:rPr>
              <a:t>entry</a:t>
            </a:r>
            <a:r>
              <a:rPr lang="en-US" altLang="zh-CN" sz="1000" b="1" i="1" dirty="0" err="1">
                <a:solidFill>
                  <a:srgbClr val="000000"/>
                </a:solidFill>
                <a:latin typeface="Consolas"/>
              </a:rPr>
              <a:t>.getValue</a:t>
            </a:r>
            <a:r>
              <a:rPr lang="en-US" altLang="zh-CN" sz="1000" b="1" i="1" dirty="0">
                <a:solidFill>
                  <a:srgbClr val="000000"/>
                </a:solidFill>
                <a:latin typeface="Consolas"/>
              </a:rPr>
              <a:t>()+</a:t>
            </a:r>
            <a:r>
              <a:rPr lang="en-US" altLang="zh-CN" sz="1000" b="1" i="1" dirty="0">
                <a:solidFill>
                  <a:srgbClr val="2A00FF"/>
                </a:solidFill>
                <a:latin typeface="Consolas"/>
              </a:rPr>
              <a:t>"</a:t>
            </a:r>
            <a:r>
              <a:rPr lang="zh-CN" altLang="en-US" sz="1000" b="1" i="1" dirty="0">
                <a:solidFill>
                  <a:srgbClr val="2A00FF"/>
                </a:solidFill>
                <a:latin typeface="Consolas"/>
              </a:rPr>
              <a:t>岁了！</a:t>
            </a:r>
            <a:r>
              <a:rPr lang="en-US" altLang="zh-CN" sz="1000" b="1" i="1" dirty="0">
                <a:solidFill>
                  <a:srgbClr val="2A00FF"/>
                </a:solidFill>
                <a:latin typeface="Consolas"/>
              </a:rPr>
              <a:t>"</a:t>
            </a:r>
            <a:r>
              <a:rPr lang="en-US" altLang="zh-CN" sz="1000" b="1" i="1" dirty="0">
                <a:solidFill>
                  <a:srgbClr val="000000"/>
                </a:solidFill>
                <a:latin typeface="Consolas"/>
              </a:rPr>
              <a:t>);</a:t>
            </a:r>
            <a:r>
              <a:rPr lang="en-US" altLang="zh-CN" sz="1000" b="1" i="1" dirty="0">
                <a:solidFill>
                  <a:srgbClr val="3F7F5F"/>
                </a:solidFill>
                <a:latin typeface="Consolas"/>
              </a:rPr>
              <a:t>// </a:t>
            </a:r>
            <a:r>
              <a:rPr lang="zh-CN" altLang="en-US" sz="1000" b="1" i="1" dirty="0">
                <a:solidFill>
                  <a:srgbClr val="3F7F5F"/>
                </a:solidFill>
                <a:latin typeface="Consolas"/>
              </a:rPr>
              <a:t>输出数据</a:t>
            </a:r>
          </a:p>
          <a:p>
            <a:pPr lvl="2"/>
            <a:r>
              <a:rPr lang="en-US" altLang="zh-CN" sz="1000" dirty="0">
                <a:solidFill>
                  <a:srgbClr val="000000"/>
                </a:solidFill>
                <a:latin typeface="Consolas"/>
              </a:rPr>
              <a:t>}</a:t>
            </a:r>
          </a:p>
          <a:p>
            <a:pPr lvl="1"/>
            <a:r>
              <a:rPr lang="en-US" altLang="zh-CN" sz="1000" dirty="0" smtClean="0">
                <a:solidFill>
                  <a:srgbClr val="000000"/>
                </a:solidFill>
                <a:latin typeface="Consolas"/>
              </a:rPr>
              <a:t>}</a:t>
            </a:r>
            <a:endParaRPr lang="zh-CN" altLang="en-US" sz="1000" dirty="0">
              <a:latin typeface="Consolas"/>
            </a:endParaRPr>
          </a:p>
          <a:p>
            <a:r>
              <a:rPr lang="en-US" altLang="zh-CN" sz="1000" dirty="0">
                <a:solidFill>
                  <a:srgbClr val="000000"/>
                </a:solidFill>
                <a:latin typeface="Consolas"/>
              </a:rPr>
              <a:t>}</a:t>
            </a:r>
          </a:p>
          <a:p>
            <a:pPr lvl="0" indent="457200">
              <a:lnSpc>
                <a:spcPct val="125000"/>
              </a:lnSpc>
              <a:spcBef>
                <a:spcPct val="0"/>
              </a:spcBef>
              <a:spcAft>
                <a:spcPct val="35000"/>
              </a:spcAft>
            </a:pPr>
            <a:endPar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p:cNvPicPr>
            <a:picLocks noChangeAspect="1"/>
          </p:cNvPicPr>
          <p:nvPr/>
        </p:nvPicPr>
        <p:blipFill>
          <a:blip r:embed="rId2"/>
          <a:stretch>
            <a:fillRect/>
          </a:stretch>
        </p:blipFill>
        <p:spPr>
          <a:xfrm>
            <a:off x="3263463" y="4208094"/>
            <a:ext cx="2617073" cy="792933"/>
          </a:xfrm>
          <a:prstGeom prst="rect">
            <a:avLst/>
          </a:prstGeom>
          <a:ln>
            <a:solidFill>
              <a:schemeClr val="tx1"/>
            </a:solidFill>
          </a:ln>
        </p:spPr>
      </p:pic>
    </p:spTree>
    <p:extLst>
      <p:ext uri="{BB962C8B-B14F-4D97-AF65-F5344CB8AC3E}">
        <p14:creationId xmlns:p14="http://schemas.microsoft.com/office/powerpoint/2010/main" val="1794682851"/>
      </p:ext>
    </p:extLst>
  </p:cSld>
  <p:clrMapOvr>
    <a:masterClrMapping/>
  </p:clrMapOvr>
  <p:transition advClick="0" advTm="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11.1 </a:t>
            </a:r>
            <a:r>
              <a:rPr lang="zh-CN" altLang="en-US" sz="2000" b="1" dirty="0" smtClean="0">
                <a:solidFill>
                  <a:schemeClr val="bg1"/>
                </a:solidFill>
                <a:latin typeface="微软雅黑" panose="020B0503020204020204" pitchFamily="34" charset="-122"/>
                <a:ea typeface="微软雅黑" panose="020B0503020204020204" pitchFamily="34" charset="-122"/>
              </a:rPr>
              <a:t>泛型</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648965"/>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11.1.2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泛型分类</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泛</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型类</a:t>
            </a:r>
            <a:endPar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在泛型使用过程中，操作的数据类型被指定为一个参数，这种参数类型可以用在类、接口和方法中，分别被称为泛型类、泛型接口、泛型</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方法。</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11-1: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创建一个泛型类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Box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来处理不同类型的数据。 示例代码</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rPr>
              <a:t>如下。</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900" b="1" dirty="0">
                <a:solidFill>
                  <a:srgbClr val="7F0055"/>
                </a:solidFill>
                <a:latin typeface="Consolas"/>
              </a:rPr>
              <a:t>package</a:t>
            </a:r>
            <a:r>
              <a:rPr lang="en-US" altLang="zh-CN" sz="900" b="1" dirty="0">
                <a:solidFill>
                  <a:srgbClr val="000000"/>
                </a:solidFill>
                <a:latin typeface="Consolas"/>
              </a:rPr>
              <a:t> ch11;</a:t>
            </a:r>
          </a:p>
          <a:p>
            <a:r>
              <a:rPr lang="en-US" altLang="zh-CN" sz="900" b="1" dirty="0">
                <a:solidFill>
                  <a:srgbClr val="7F0055"/>
                </a:solidFill>
                <a:latin typeface="Consolas"/>
              </a:rPr>
              <a:t>class</a:t>
            </a:r>
            <a:r>
              <a:rPr lang="en-US" altLang="zh-CN" sz="900" b="1" dirty="0">
                <a:solidFill>
                  <a:srgbClr val="000000"/>
                </a:solidFill>
                <a:latin typeface="Consolas"/>
              </a:rPr>
              <a:t> Box&lt;T&gt; {</a:t>
            </a:r>
          </a:p>
          <a:p>
            <a:pPr lvl="1"/>
            <a:r>
              <a:rPr lang="en-US" altLang="zh-CN" sz="900" b="1" dirty="0">
                <a:solidFill>
                  <a:srgbClr val="7F0055"/>
                </a:solidFill>
                <a:latin typeface="Consolas"/>
              </a:rPr>
              <a:t>private</a:t>
            </a:r>
            <a:r>
              <a:rPr lang="en-US" altLang="zh-CN" sz="900" b="1" dirty="0">
                <a:solidFill>
                  <a:srgbClr val="000000"/>
                </a:solidFill>
                <a:latin typeface="Consolas"/>
              </a:rPr>
              <a:t> T </a:t>
            </a:r>
            <a:r>
              <a:rPr lang="en-US" altLang="zh-CN" sz="900" b="1" dirty="0">
                <a:solidFill>
                  <a:srgbClr val="0000C0"/>
                </a:solidFill>
                <a:latin typeface="Consolas"/>
              </a:rPr>
              <a:t>item</a:t>
            </a:r>
            <a:r>
              <a:rPr lang="en-US" altLang="zh-CN" sz="900" b="1" dirty="0" smtClean="0">
                <a:solidFill>
                  <a:srgbClr val="000000"/>
                </a:solidFill>
                <a:latin typeface="Consolas"/>
              </a:rPr>
              <a:t>;</a:t>
            </a:r>
            <a:endParaRPr lang="zh-CN" altLang="en-US" sz="900" dirty="0">
              <a:latin typeface="Consolas"/>
            </a:endParaRPr>
          </a:p>
          <a:p>
            <a:pPr lvl="1"/>
            <a:r>
              <a:rPr lang="en-US" altLang="zh-CN" sz="900" b="1" dirty="0">
                <a:solidFill>
                  <a:srgbClr val="7F0055"/>
                </a:solidFill>
                <a:latin typeface="Consolas"/>
              </a:rPr>
              <a:t>public</a:t>
            </a:r>
            <a:r>
              <a:rPr lang="en-US" altLang="zh-CN" sz="900" b="1" dirty="0">
                <a:solidFill>
                  <a:srgbClr val="000000"/>
                </a:solidFill>
                <a:latin typeface="Consolas"/>
              </a:rPr>
              <a:t> </a:t>
            </a:r>
            <a:r>
              <a:rPr lang="en-US" altLang="zh-CN" sz="900" b="1" dirty="0">
                <a:solidFill>
                  <a:srgbClr val="7F0055"/>
                </a:solidFill>
                <a:latin typeface="Consolas"/>
              </a:rPr>
              <a:t>void</a:t>
            </a:r>
            <a:r>
              <a:rPr lang="en-US" altLang="zh-CN" sz="900" b="1" dirty="0">
                <a:solidFill>
                  <a:srgbClr val="000000"/>
                </a:solidFill>
                <a:latin typeface="Consolas"/>
              </a:rPr>
              <a:t> </a:t>
            </a:r>
            <a:r>
              <a:rPr lang="en-US" altLang="zh-CN" sz="900" b="1" dirty="0" err="1">
                <a:solidFill>
                  <a:srgbClr val="000000"/>
                </a:solidFill>
                <a:latin typeface="Consolas"/>
              </a:rPr>
              <a:t>setItem</a:t>
            </a:r>
            <a:r>
              <a:rPr lang="en-US" altLang="zh-CN" sz="900" b="1" dirty="0">
                <a:solidFill>
                  <a:srgbClr val="000000"/>
                </a:solidFill>
                <a:latin typeface="Consolas"/>
              </a:rPr>
              <a:t>(T </a:t>
            </a:r>
            <a:r>
              <a:rPr lang="en-US" altLang="zh-CN" sz="900" b="1" dirty="0">
                <a:solidFill>
                  <a:srgbClr val="6A3E3E"/>
                </a:solidFill>
                <a:latin typeface="Consolas"/>
              </a:rPr>
              <a:t>item</a:t>
            </a:r>
            <a:r>
              <a:rPr lang="en-US" altLang="zh-CN" sz="900" b="1" dirty="0">
                <a:solidFill>
                  <a:srgbClr val="000000"/>
                </a:solidFill>
                <a:latin typeface="Consolas"/>
              </a:rPr>
              <a:t>) {</a:t>
            </a:r>
          </a:p>
          <a:p>
            <a:pPr lvl="1"/>
            <a:r>
              <a:rPr lang="en-US" altLang="zh-CN" sz="900" b="1" dirty="0" smtClean="0">
                <a:solidFill>
                  <a:srgbClr val="7F0055"/>
                </a:solidFill>
                <a:latin typeface="Consolas"/>
              </a:rPr>
              <a:t>	</a:t>
            </a:r>
            <a:r>
              <a:rPr lang="en-US" altLang="zh-CN" sz="900" b="1" dirty="0" err="1" smtClean="0">
                <a:solidFill>
                  <a:srgbClr val="7F0055"/>
                </a:solidFill>
                <a:latin typeface="Consolas"/>
              </a:rPr>
              <a:t>this</a:t>
            </a:r>
            <a:r>
              <a:rPr lang="en-US" altLang="zh-CN" sz="900" b="1" dirty="0" err="1" smtClean="0">
                <a:solidFill>
                  <a:srgbClr val="000000"/>
                </a:solidFill>
                <a:latin typeface="Consolas"/>
              </a:rPr>
              <a:t>.</a:t>
            </a:r>
            <a:r>
              <a:rPr lang="en-US" altLang="zh-CN" sz="900" b="1" dirty="0" err="1" smtClean="0">
                <a:solidFill>
                  <a:srgbClr val="0000C0"/>
                </a:solidFill>
                <a:latin typeface="Consolas"/>
              </a:rPr>
              <a:t>item</a:t>
            </a:r>
            <a:r>
              <a:rPr lang="en-US" altLang="zh-CN" sz="900" b="1" dirty="0" smtClean="0">
                <a:solidFill>
                  <a:srgbClr val="000000"/>
                </a:solidFill>
                <a:latin typeface="Consolas"/>
              </a:rPr>
              <a:t> </a:t>
            </a:r>
            <a:r>
              <a:rPr lang="en-US" altLang="zh-CN" sz="900" b="1" dirty="0">
                <a:solidFill>
                  <a:srgbClr val="000000"/>
                </a:solidFill>
                <a:latin typeface="Consolas"/>
              </a:rPr>
              <a:t>= </a:t>
            </a:r>
            <a:r>
              <a:rPr lang="en-US" altLang="zh-CN" sz="900" b="1" dirty="0">
                <a:solidFill>
                  <a:srgbClr val="6A3E3E"/>
                </a:solidFill>
                <a:latin typeface="Consolas"/>
              </a:rPr>
              <a:t>item</a:t>
            </a:r>
            <a:r>
              <a:rPr lang="en-US" altLang="zh-CN" sz="900" b="1" dirty="0">
                <a:solidFill>
                  <a:srgbClr val="000000"/>
                </a:solidFill>
                <a:latin typeface="Consolas"/>
              </a:rPr>
              <a:t>;</a:t>
            </a:r>
          </a:p>
          <a:p>
            <a:pPr lvl="1"/>
            <a:r>
              <a:rPr lang="en-US" altLang="zh-CN" sz="900" dirty="0" smtClean="0">
                <a:solidFill>
                  <a:srgbClr val="000000"/>
                </a:solidFill>
                <a:latin typeface="Consolas"/>
              </a:rPr>
              <a:t>}</a:t>
            </a:r>
            <a:endParaRPr lang="zh-CN" altLang="en-US" sz="900" dirty="0">
              <a:latin typeface="Consolas"/>
            </a:endParaRPr>
          </a:p>
          <a:p>
            <a:pPr lvl="1"/>
            <a:r>
              <a:rPr lang="en-US" altLang="zh-CN" sz="900" b="1" dirty="0">
                <a:solidFill>
                  <a:srgbClr val="7F0055"/>
                </a:solidFill>
                <a:latin typeface="Consolas"/>
              </a:rPr>
              <a:t>public</a:t>
            </a:r>
            <a:r>
              <a:rPr lang="en-US" altLang="zh-CN" sz="900" b="1" dirty="0">
                <a:solidFill>
                  <a:srgbClr val="000000"/>
                </a:solidFill>
                <a:latin typeface="Consolas"/>
              </a:rPr>
              <a:t> T </a:t>
            </a:r>
            <a:r>
              <a:rPr lang="en-US" altLang="zh-CN" sz="900" b="1" dirty="0" err="1">
                <a:solidFill>
                  <a:srgbClr val="000000"/>
                </a:solidFill>
                <a:latin typeface="Consolas"/>
              </a:rPr>
              <a:t>getItem</a:t>
            </a:r>
            <a:r>
              <a:rPr lang="en-US" altLang="zh-CN" sz="900" b="1" dirty="0">
                <a:solidFill>
                  <a:srgbClr val="000000"/>
                </a:solidFill>
                <a:latin typeface="Consolas"/>
              </a:rPr>
              <a:t>() {</a:t>
            </a:r>
          </a:p>
          <a:p>
            <a:pPr lvl="1"/>
            <a:r>
              <a:rPr lang="en-US" altLang="zh-CN" sz="900" b="1" dirty="0" smtClean="0">
                <a:solidFill>
                  <a:srgbClr val="7F0055"/>
                </a:solidFill>
                <a:latin typeface="Consolas"/>
              </a:rPr>
              <a:t>	return</a:t>
            </a:r>
            <a:r>
              <a:rPr lang="en-US" altLang="zh-CN" sz="900" b="1" dirty="0" smtClean="0">
                <a:solidFill>
                  <a:srgbClr val="000000"/>
                </a:solidFill>
                <a:latin typeface="Consolas"/>
              </a:rPr>
              <a:t> </a:t>
            </a:r>
            <a:r>
              <a:rPr lang="en-US" altLang="zh-CN" sz="900" b="1" dirty="0">
                <a:solidFill>
                  <a:srgbClr val="0000C0"/>
                </a:solidFill>
                <a:latin typeface="Consolas"/>
              </a:rPr>
              <a:t>item</a:t>
            </a:r>
            <a:r>
              <a:rPr lang="en-US" altLang="zh-CN" sz="900" b="1" dirty="0">
                <a:solidFill>
                  <a:srgbClr val="000000"/>
                </a:solidFill>
                <a:latin typeface="Consolas"/>
              </a:rPr>
              <a:t>;</a:t>
            </a:r>
          </a:p>
          <a:p>
            <a:pPr lvl="1"/>
            <a:r>
              <a:rPr lang="en-US" altLang="zh-CN" sz="900" dirty="0">
                <a:solidFill>
                  <a:srgbClr val="000000"/>
                </a:solidFill>
                <a:latin typeface="Consolas"/>
              </a:rPr>
              <a:t>}</a:t>
            </a:r>
          </a:p>
          <a:p>
            <a:r>
              <a:rPr lang="en-US" altLang="zh-CN" sz="900" dirty="0" smtClean="0">
                <a:solidFill>
                  <a:srgbClr val="000000"/>
                </a:solidFill>
                <a:latin typeface="Consolas"/>
              </a:rPr>
              <a:t>}</a:t>
            </a:r>
            <a:endParaRPr lang="zh-CN" altLang="en-US" sz="900" dirty="0">
              <a:latin typeface="Consolas"/>
            </a:endParaRPr>
          </a:p>
          <a:p>
            <a:r>
              <a:rPr lang="en-US" altLang="zh-CN" sz="900" b="1" dirty="0">
                <a:solidFill>
                  <a:srgbClr val="7F0055"/>
                </a:solidFill>
                <a:latin typeface="Consolas"/>
              </a:rPr>
              <a:t>public</a:t>
            </a:r>
            <a:r>
              <a:rPr lang="en-US" altLang="zh-CN" sz="900" b="1" dirty="0">
                <a:solidFill>
                  <a:srgbClr val="000000"/>
                </a:solidFill>
                <a:latin typeface="Consolas"/>
              </a:rPr>
              <a:t> </a:t>
            </a:r>
            <a:r>
              <a:rPr lang="en-US" altLang="zh-CN" sz="900" b="1" dirty="0">
                <a:solidFill>
                  <a:srgbClr val="7F0055"/>
                </a:solidFill>
                <a:latin typeface="Consolas"/>
              </a:rPr>
              <a:t>class</a:t>
            </a:r>
            <a:r>
              <a:rPr lang="en-US" altLang="zh-CN" sz="900" b="1" dirty="0">
                <a:solidFill>
                  <a:srgbClr val="000000"/>
                </a:solidFill>
                <a:latin typeface="Consolas"/>
              </a:rPr>
              <a:t> Demo1101 {</a:t>
            </a:r>
          </a:p>
          <a:p>
            <a:pPr lvl="1"/>
            <a:r>
              <a:rPr lang="en-US" altLang="zh-CN" sz="900" b="1" dirty="0">
                <a:solidFill>
                  <a:srgbClr val="7F0055"/>
                </a:solidFill>
                <a:latin typeface="Consolas"/>
              </a:rPr>
              <a:t>public</a:t>
            </a:r>
            <a:r>
              <a:rPr lang="en-US" altLang="zh-CN" sz="900" b="1" dirty="0">
                <a:solidFill>
                  <a:srgbClr val="000000"/>
                </a:solidFill>
                <a:latin typeface="Consolas"/>
              </a:rPr>
              <a:t> </a:t>
            </a:r>
            <a:r>
              <a:rPr lang="en-US" altLang="zh-CN" sz="900" b="1" dirty="0">
                <a:solidFill>
                  <a:srgbClr val="7F0055"/>
                </a:solidFill>
                <a:latin typeface="Consolas"/>
              </a:rPr>
              <a:t>static</a:t>
            </a:r>
            <a:r>
              <a:rPr lang="en-US" altLang="zh-CN" sz="900" b="1" dirty="0">
                <a:solidFill>
                  <a:srgbClr val="000000"/>
                </a:solidFill>
                <a:latin typeface="Consolas"/>
              </a:rPr>
              <a:t> </a:t>
            </a:r>
            <a:r>
              <a:rPr lang="en-US" altLang="zh-CN" sz="900" b="1" dirty="0">
                <a:solidFill>
                  <a:srgbClr val="7F0055"/>
                </a:solidFill>
                <a:latin typeface="Consolas"/>
              </a:rPr>
              <a:t>void</a:t>
            </a:r>
            <a:r>
              <a:rPr lang="en-US" altLang="zh-CN" sz="900" b="1" dirty="0">
                <a:solidFill>
                  <a:srgbClr val="000000"/>
                </a:solidFill>
                <a:latin typeface="Consolas"/>
              </a:rPr>
              <a:t> main(String[] </a:t>
            </a:r>
            <a:r>
              <a:rPr lang="en-US" altLang="zh-CN" sz="900" b="1" dirty="0" err="1">
                <a:solidFill>
                  <a:srgbClr val="6A3E3E"/>
                </a:solidFill>
                <a:latin typeface="Consolas"/>
              </a:rPr>
              <a:t>args</a:t>
            </a:r>
            <a:r>
              <a:rPr lang="en-US" altLang="zh-CN" sz="900" b="1" dirty="0">
                <a:solidFill>
                  <a:srgbClr val="000000"/>
                </a:solidFill>
                <a:latin typeface="Consolas"/>
              </a:rPr>
              <a:t>) {</a:t>
            </a:r>
          </a:p>
          <a:p>
            <a:pPr lvl="2"/>
            <a:r>
              <a:rPr lang="en-US" altLang="zh-CN" sz="900" dirty="0">
                <a:solidFill>
                  <a:srgbClr val="3F7F5F"/>
                </a:solidFill>
                <a:latin typeface="Consolas"/>
              </a:rPr>
              <a:t>// </a:t>
            </a:r>
            <a:r>
              <a:rPr lang="en-US" altLang="zh-CN" sz="900" b="1" dirty="0">
                <a:solidFill>
                  <a:srgbClr val="7F9FBF"/>
                </a:solidFill>
                <a:latin typeface="Consolas"/>
              </a:rPr>
              <a:t>TODO</a:t>
            </a:r>
            <a:r>
              <a:rPr lang="en-US" altLang="zh-CN" sz="900" b="1" dirty="0">
                <a:solidFill>
                  <a:srgbClr val="3F7F5F"/>
                </a:solidFill>
                <a:latin typeface="Consolas"/>
              </a:rPr>
              <a:t> Auto-generated method stub</a:t>
            </a:r>
          </a:p>
          <a:p>
            <a:pPr lvl="2"/>
            <a:r>
              <a:rPr lang="en-US" altLang="zh-CN" sz="900" dirty="0">
                <a:solidFill>
                  <a:srgbClr val="000000"/>
                </a:solidFill>
                <a:latin typeface="Consolas"/>
              </a:rPr>
              <a:t>Box&lt;String&gt; </a:t>
            </a:r>
            <a:r>
              <a:rPr lang="en-US" altLang="zh-CN" sz="900" dirty="0" err="1">
                <a:solidFill>
                  <a:srgbClr val="6A3E3E"/>
                </a:solidFill>
                <a:latin typeface="Consolas"/>
              </a:rPr>
              <a:t>stringBox</a:t>
            </a:r>
            <a:r>
              <a:rPr lang="en-US" altLang="zh-CN" sz="900" dirty="0">
                <a:solidFill>
                  <a:srgbClr val="000000"/>
                </a:solidFill>
                <a:latin typeface="Consolas"/>
              </a:rPr>
              <a:t> = </a:t>
            </a:r>
            <a:r>
              <a:rPr lang="en-US" altLang="zh-CN" sz="900" b="1" dirty="0">
                <a:solidFill>
                  <a:srgbClr val="7F0055"/>
                </a:solidFill>
                <a:latin typeface="Consolas"/>
              </a:rPr>
              <a:t>new</a:t>
            </a:r>
            <a:r>
              <a:rPr lang="en-US" altLang="zh-CN" sz="900" b="1" dirty="0">
                <a:solidFill>
                  <a:srgbClr val="000000"/>
                </a:solidFill>
                <a:latin typeface="Consolas"/>
              </a:rPr>
              <a:t> Box&lt;&gt;();</a:t>
            </a:r>
          </a:p>
          <a:p>
            <a:pPr lvl="2"/>
            <a:r>
              <a:rPr lang="en-US" altLang="zh-CN" sz="900" dirty="0" err="1">
                <a:solidFill>
                  <a:srgbClr val="6A3E3E"/>
                </a:solidFill>
                <a:latin typeface="Consolas"/>
              </a:rPr>
              <a:t>stringBox</a:t>
            </a:r>
            <a:r>
              <a:rPr lang="en-US" altLang="zh-CN" sz="900" dirty="0" err="1">
                <a:solidFill>
                  <a:srgbClr val="000000"/>
                </a:solidFill>
                <a:latin typeface="Consolas"/>
              </a:rPr>
              <a:t>.setItem</a:t>
            </a:r>
            <a:r>
              <a:rPr lang="en-US" altLang="zh-CN" sz="900" dirty="0">
                <a:solidFill>
                  <a:srgbClr val="000000"/>
                </a:solidFill>
                <a:latin typeface="Consolas"/>
              </a:rPr>
              <a:t>(</a:t>
            </a:r>
            <a:r>
              <a:rPr lang="en-US" altLang="zh-CN" sz="900" dirty="0">
                <a:solidFill>
                  <a:srgbClr val="2A00FF"/>
                </a:solidFill>
                <a:latin typeface="Consolas"/>
              </a:rPr>
              <a:t>"</a:t>
            </a:r>
            <a:r>
              <a:rPr lang="zh-CN" altLang="en-US" sz="900" dirty="0">
                <a:solidFill>
                  <a:srgbClr val="2A00FF"/>
                </a:solidFill>
                <a:latin typeface="Consolas"/>
              </a:rPr>
              <a:t>这是个泛型类案例！</a:t>
            </a:r>
            <a:r>
              <a:rPr lang="en-US" altLang="zh-CN" sz="900" dirty="0">
                <a:solidFill>
                  <a:srgbClr val="2A00FF"/>
                </a:solidFill>
                <a:latin typeface="Consolas"/>
              </a:rPr>
              <a:t>"</a:t>
            </a:r>
            <a:r>
              <a:rPr lang="en-US" altLang="zh-CN" sz="900" dirty="0">
                <a:solidFill>
                  <a:srgbClr val="000000"/>
                </a:solidFill>
                <a:latin typeface="Consolas"/>
              </a:rPr>
              <a:t>);</a:t>
            </a:r>
          </a:p>
          <a:p>
            <a:pPr lvl="2"/>
            <a:r>
              <a:rPr lang="en-US" altLang="zh-CN" sz="900" dirty="0" err="1">
                <a:solidFill>
                  <a:srgbClr val="000000"/>
                </a:solidFill>
                <a:latin typeface="Consolas"/>
              </a:rPr>
              <a:t>System.</a:t>
            </a:r>
            <a:r>
              <a:rPr lang="en-US" altLang="zh-CN" sz="900" b="1" i="1" dirty="0" err="1">
                <a:solidFill>
                  <a:srgbClr val="0000C0"/>
                </a:solidFill>
                <a:latin typeface="Consolas"/>
              </a:rPr>
              <a:t>out</a:t>
            </a:r>
            <a:r>
              <a:rPr lang="en-US" altLang="zh-CN" sz="900" b="1" i="1" dirty="0" err="1">
                <a:solidFill>
                  <a:srgbClr val="000000"/>
                </a:solidFill>
                <a:latin typeface="Consolas"/>
              </a:rPr>
              <a:t>.println</a:t>
            </a:r>
            <a:r>
              <a:rPr lang="en-US" altLang="zh-CN" sz="900" b="1" i="1" dirty="0">
                <a:solidFill>
                  <a:srgbClr val="000000"/>
                </a:solidFill>
                <a:latin typeface="Consolas"/>
              </a:rPr>
              <a:t>(</a:t>
            </a:r>
            <a:r>
              <a:rPr lang="en-US" altLang="zh-CN" sz="900" b="1" i="1" dirty="0" err="1">
                <a:solidFill>
                  <a:srgbClr val="6A3E3E"/>
                </a:solidFill>
                <a:latin typeface="Consolas"/>
              </a:rPr>
              <a:t>stringBox</a:t>
            </a:r>
            <a:r>
              <a:rPr lang="en-US" altLang="zh-CN" sz="900" b="1" i="1" dirty="0" err="1">
                <a:solidFill>
                  <a:srgbClr val="000000"/>
                </a:solidFill>
                <a:latin typeface="Consolas"/>
              </a:rPr>
              <a:t>.getItem</a:t>
            </a:r>
            <a:r>
              <a:rPr lang="en-US" altLang="zh-CN" sz="900" b="1" i="1" dirty="0" smtClean="0">
                <a:solidFill>
                  <a:srgbClr val="000000"/>
                </a:solidFill>
                <a:latin typeface="Consolas"/>
              </a:rPr>
              <a:t>());</a:t>
            </a:r>
            <a:endParaRPr lang="zh-CN" altLang="en-US" sz="900" dirty="0">
              <a:latin typeface="Consolas"/>
            </a:endParaRPr>
          </a:p>
          <a:p>
            <a:pPr lvl="2"/>
            <a:r>
              <a:rPr lang="en-US" altLang="zh-CN" sz="900" dirty="0">
                <a:solidFill>
                  <a:srgbClr val="000000"/>
                </a:solidFill>
                <a:latin typeface="Consolas"/>
              </a:rPr>
              <a:t>Box&lt;Integer&gt; </a:t>
            </a:r>
            <a:r>
              <a:rPr lang="en-US" altLang="zh-CN" sz="900" dirty="0" err="1">
                <a:solidFill>
                  <a:srgbClr val="6A3E3E"/>
                </a:solidFill>
                <a:latin typeface="Consolas"/>
              </a:rPr>
              <a:t>intBox</a:t>
            </a:r>
            <a:r>
              <a:rPr lang="en-US" altLang="zh-CN" sz="900" dirty="0">
                <a:solidFill>
                  <a:srgbClr val="000000"/>
                </a:solidFill>
                <a:latin typeface="Consolas"/>
              </a:rPr>
              <a:t> = </a:t>
            </a:r>
            <a:r>
              <a:rPr lang="en-US" altLang="zh-CN" sz="900" b="1" dirty="0">
                <a:solidFill>
                  <a:srgbClr val="7F0055"/>
                </a:solidFill>
                <a:latin typeface="Consolas"/>
              </a:rPr>
              <a:t>new</a:t>
            </a:r>
            <a:r>
              <a:rPr lang="en-US" altLang="zh-CN" sz="900" b="1" dirty="0">
                <a:solidFill>
                  <a:srgbClr val="000000"/>
                </a:solidFill>
                <a:latin typeface="Consolas"/>
              </a:rPr>
              <a:t> Box&lt;&gt;();</a:t>
            </a:r>
          </a:p>
          <a:p>
            <a:pPr lvl="2"/>
            <a:r>
              <a:rPr lang="en-US" altLang="zh-CN" sz="900" dirty="0" err="1">
                <a:solidFill>
                  <a:srgbClr val="6A3E3E"/>
                </a:solidFill>
                <a:latin typeface="Consolas"/>
              </a:rPr>
              <a:t>intBox</a:t>
            </a:r>
            <a:r>
              <a:rPr lang="en-US" altLang="zh-CN" sz="900" dirty="0" err="1">
                <a:solidFill>
                  <a:srgbClr val="000000"/>
                </a:solidFill>
                <a:latin typeface="Consolas"/>
              </a:rPr>
              <a:t>.setItem</a:t>
            </a:r>
            <a:r>
              <a:rPr lang="en-US" altLang="zh-CN" sz="900" dirty="0">
                <a:solidFill>
                  <a:srgbClr val="000000"/>
                </a:solidFill>
                <a:latin typeface="Consolas"/>
              </a:rPr>
              <a:t>(18);</a:t>
            </a:r>
          </a:p>
          <a:p>
            <a:pPr lvl="2"/>
            <a:r>
              <a:rPr lang="en-US" altLang="zh-CN" sz="900" dirty="0" err="1">
                <a:solidFill>
                  <a:srgbClr val="000000"/>
                </a:solidFill>
                <a:latin typeface="Consolas"/>
              </a:rPr>
              <a:t>System.</a:t>
            </a:r>
            <a:r>
              <a:rPr lang="en-US" altLang="zh-CN" sz="900" b="1" i="1" dirty="0" err="1">
                <a:solidFill>
                  <a:srgbClr val="0000C0"/>
                </a:solidFill>
                <a:latin typeface="Consolas"/>
              </a:rPr>
              <a:t>out</a:t>
            </a:r>
            <a:r>
              <a:rPr lang="en-US" altLang="zh-CN" sz="900" b="1" i="1" dirty="0" err="1">
                <a:solidFill>
                  <a:srgbClr val="000000"/>
                </a:solidFill>
                <a:latin typeface="Consolas"/>
              </a:rPr>
              <a:t>.println</a:t>
            </a:r>
            <a:r>
              <a:rPr lang="en-US" altLang="zh-CN" sz="900" b="1" i="1" dirty="0">
                <a:solidFill>
                  <a:srgbClr val="000000"/>
                </a:solidFill>
                <a:latin typeface="Consolas"/>
              </a:rPr>
              <a:t>(</a:t>
            </a:r>
            <a:r>
              <a:rPr lang="en-US" altLang="zh-CN" sz="900" b="1" i="1" dirty="0" err="1">
                <a:solidFill>
                  <a:srgbClr val="6A3E3E"/>
                </a:solidFill>
                <a:latin typeface="Consolas"/>
              </a:rPr>
              <a:t>intBox</a:t>
            </a:r>
            <a:r>
              <a:rPr lang="en-US" altLang="zh-CN" sz="900" b="1" i="1" dirty="0" err="1">
                <a:solidFill>
                  <a:srgbClr val="000000"/>
                </a:solidFill>
                <a:latin typeface="Consolas"/>
              </a:rPr>
              <a:t>.getItem</a:t>
            </a:r>
            <a:r>
              <a:rPr lang="en-US" altLang="zh-CN" sz="900" b="1" i="1" dirty="0">
                <a:solidFill>
                  <a:srgbClr val="000000"/>
                </a:solidFill>
                <a:latin typeface="Consolas"/>
              </a:rPr>
              <a:t>());</a:t>
            </a:r>
          </a:p>
          <a:p>
            <a:pPr lvl="1"/>
            <a:r>
              <a:rPr lang="en-US" altLang="zh-CN" sz="900" dirty="0" smtClean="0">
                <a:solidFill>
                  <a:srgbClr val="000000"/>
                </a:solidFill>
                <a:latin typeface="Consolas"/>
              </a:rPr>
              <a:t>}</a:t>
            </a:r>
            <a:endParaRPr lang="zh-CN" altLang="en-US" sz="900" dirty="0">
              <a:latin typeface="Consolas"/>
            </a:endParaRPr>
          </a:p>
          <a:p>
            <a:r>
              <a:rPr lang="en-US" altLang="zh-CN" sz="900" dirty="0">
                <a:solidFill>
                  <a:srgbClr val="000000"/>
                </a:solidFill>
                <a:latin typeface="Consolas"/>
              </a:rPr>
              <a:t>}</a:t>
            </a:r>
            <a:endParaRPr lang="zh-CN" altLang="en-US" sz="9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3647205"/>
            <a:ext cx="2880320" cy="81135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96179063"/>
      </p:ext>
    </p:extLst>
  </p:cSld>
  <p:clrMapOvr>
    <a:masterClrMapping/>
  </p:clrMapOvr>
  <p:transition advClick="0" advTm="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11.1 </a:t>
            </a:r>
            <a:r>
              <a:rPr lang="zh-CN" altLang="en-US" sz="2000" b="1" dirty="0" smtClean="0">
                <a:solidFill>
                  <a:schemeClr val="bg1"/>
                </a:solidFill>
                <a:latin typeface="微软雅黑" panose="020B0503020204020204" pitchFamily="34" charset="-122"/>
                <a:ea typeface="微软雅黑" panose="020B0503020204020204" pitchFamily="34" charset="-122"/>
              </a:rPr>
              <a:t>泛型</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128549"/>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）泛型接口</a:t>
            </a:r>
            <a:endPar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泛型接口其实就是泛型类的抽象表现，它的作用就是将泛型方法的实现延迟到子类中，让子类有权决定自己的泛型处理逻辑。案例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11-2: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示例代码</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如下：</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900" b="1" dirty="0">
                <a:solidFill>
                  <a:srgbClr val="7F0055"/>
                </a:solidFill>
                <a:latin typeface="Consolas"/>
              </a:rPr>
              <a:t>package</a:t>
            </a:r>
            <a:r>
              <a:rPr lang="en-US" altLang="zh-CN" sz="900" b="1" dirty="0">
                <a:solidFill>
                  <a:srgbClr val="000000"/>
                </a:solidFill>
                <a:latin typeface="Consolas"/>
              </a:rPr>
              <a:t> ch11;</a:t>
            </a:r>
          </a:p>
          <a:p>
            <a:r>
              <a:rPr lang="en-US" altLang="zh-CN" sz="900" b="1" dirty="0">
                <a:solidFill>
                  <a:srgbClr val="7F0055"/>
                </a:solidFill>
                <a:latin typeface="Consolas"/>
              </a:rPr>
              <a:t>interface</a:t>
            </a:r>
            <a:r>
              <a:rPr lang="en-US" altLang="zh-CN" sz="900" b="1" dirty="0">
                <a:solidFill>
                  <a:srgbClr val="000000"/>
                </a:solidFill>
                <a:latin typeface="Consolas"/>
              </a:rPr>
              <a:t> Message&lt;T&gt; { </a:t>
            </a:r>
            <a:r>
              <a:rPr lang="en-US" altLang="zh-CN" sz="900" b="1" dirty="0">
                <a:solidFill>
                  <a:srgbClr val="3F7F5F"/>
                </a:solidFill>
                <a:latin typeface="Consolas"/>
              </a:rPr>
              <a:t>// </a:t>
            </a:r>
            <a:r>
              <a:rPr lang="zh-CN" altLang="en-US" sz="900" b="1" dirty="0">
                <a:solidFill>
                  <a:srgbClr val="3F7F5F"/>
                </a:solidFill>
                <a:latin typeface="Consolas"/>
              </a:rPr>
              <a:t>定义</a:t>
            </a:r>
            <a:r>
              <a:rPr lang="en-US" altLang="zh-CN" sz="900" b="1" dirty="0">
                <a:solidFill>
                  <a:srgbClr val="3F7F5F"/>
                </a:solidFill>
                <a:latin typeface="Consolas"/>
              </a:rPr>
              <a:t>Message</a:t>
            </a:r>
            <a:r>
              <a:rPr lang="zh-CN" altLang="en-US" sz="900" b="1" dirty="0">
                <a:solidFill>
                  <a:srgbClr val="3F7F5F"/>
                </a:solidFill>
                <a:latin typeface="Consolas"/>
              </a:rPr>
              <a:t>泛型接口</a:t>
            </a:r>
          </a:p>
          <a:p>
            <a:pPr lvl="1"/>
            <a:r>
              <a:rPr lang="en-US" altLang="zh-CN" sz="900" b="1" dirty="0" smtClean="0">
                <a:solidFill>
                  <a:srgbClr val="7F0055"/>
                </a:solidFill>
                <a:latin typeface="Consolas"/>
              </a:rPr>
              <a:t>public</a:t>
            </a:r>
            <a:r>
              <a:rPr lang="en-US" altLang="zh-CN" sz="900" b="1" dirty="0" smtClean="0">
                <a:solidFill>
                  <a:srgbClr val="000000"/>
                </a:solidFill>
                <a:latin typeface="Consolas"/>
              </a:rPr>
              <a:t> </a:t>
            </a:r>
            <a:r>
              <a:rPr lang="en-US" altLang="zh-CN" sz="900" b="1" dirty="0">
                <a:solidFill>
                  <a:srgbClr val="7F0055"/>
                </a:solidFill>
                <a:latin typeface="Consolas"/>
              </a:rPr>
              <a:t>void</a:t>
            </a:r>
            <a:r>
              <a:rPr lang="en-US" altLang="zh-CN" sz="900" b="1" dirty="0">
                <a:solidFill>
                  <a:srgbClr val="000000"/>
                </a:solidFill>
                <a:latin typeface="Consolas"/>
              </a:rPr>
              <a:t> print(T </a:t>
            </a:r>
            <a:r>
              <a:rPr lang="en-US" altLang="zh-CN" sz="900" b="1" dirty="0">
                <a:solidFill>
                  <a:srgbClr val="6A3E3E"/>
                </a:solidFill>
                <a:latin typeface="Consolas"/>
              </a:rPr>
              <a:t>t</a:t>
            </a:r>
            <a:r>
              <a:rPr lang="en-US" altLang="zh-CN" sz="900" b="1" dirty="0">
                <a:solidFill>
                  <a:srgbClr val="000000"/>
                </a:solidFill>
                <a:latin typeface="Consolas"/>
              </a:rPr>
              <a:t>);</a:t>
            </a:r>
          </a:p>
          <a:p>
            <a:r>
              <a:rPr lang="en-US" altLang="zh-CN" sz="900" dirty="0">
                <a:solidFill>
                  <a:srgbClr val="000000"/>
                </a:solidFill>
                <a:latin typeface="Consolas"/>
              </a:rPr>
              <a:t>}</a:t>
            </a:r>
          </a:p>
          <a:p>
            <a:r>
              <a:rPr lang="en-US" altLang="zh-CN" sz="900" b="1" dirty="0">
                <a:solidFill>
                  <a:srgbClr val="7F0055"/>
                </a:solidFill>
                <a:latin typeface="Consolas"/>
              </a:rPr>
              <a:t>class</a:t>
            </a:r>
            <a:r>
              <a:rPr lang="en-US" altLang="zh-CN" sz="900" b="1" dirty="0">
                <a:solidFill>
                  <a:srgbClr val="000000"/>
                </a:solidFill>
                <a:latin typeface="Consolas"/>
              </a:rPr>
              <a:t> </a:t>
            </a:r>
            <a:r>
              <a:rPr lang="en-US" altLang="zh-CN" sz="900" b="1" dirty="0" err="1">
                <a:solidFill>
                  <a:srgbClr val="000000"/>
                </a:solidFill>
                <a:latin typeface="Consolas"/>
              </a:rPr>
              <a:t>MyMessage</a:t>
            </a:r>
            <a:r>
              <a:rPr lang="en-US" altLang="zh-CN" sz="900" b="1" dirty="0">
                <a:solidFill>
                  <a:srgbClr val="000000"/>
                </a:solidFill>
                <a:latin typeface="Consolas"/>
              </a:rPr>
              <a:t> </a:t>
            </a:r>
            <a:r>
              <a:rPr lang="en-US" altLang="zh-CN" sz="900" b="1" dirty="0">
                <a:solidFill>
                  <a:srgbClr val="7F0055"/>
                </a:solidFill>
                <a:latin typeface="Consolas"/>
              </a:rPr>
              <a:t>implements</a:t>
            </a:r>
            <a:r>
              <a:rPr lang="en-US" altLang="zh-CN" sz="900" b="1" dirty="0">
                <a:solidFill>
                  <a:srgbClr val="000000"/>
                </a:solidFill>
                <a:latin typeface="Consolas"/>
              </a:rPr>
              <a:t> Message&lt;String&gt; { </a:t>
            </a:r>
          </a:p>
          <a:p>
            <a:pPr lvl="1"/>
            <a:r>
              <a:rPr lang="en-US" altLang="zh-CN" sz="900" b="1" dirty="0">
                <a:solidFill>
                  <a:srgbClr val="7F0055"/>
                </a:solidFill>
                <a:latin typeface="Consolas"/>
              </a:rPr>
              <a:t>public</a:t>
            </a:r>
            <a:r>
              <a:rPr lang="en-US" altLang="zh-CN" sz="900" b="1" dirty="0">
                <a:solidFill>
                  <a:srgbClr val="000000"/>
                </a:solidFill>
                <a:latin typeface="Consolas"/>
              </a:rPr>
              <a:t> </a:t>
            </a:r>
            <a:r>
              <a:rPr lang="en-US" altLang="zh-CN" sz="900" b="1" dirty="0">
                <a:solidFill>
                  <a:srgbClr val="7F0055"/>
                </a:solidFill>
                <a:latin typeface="Consolas"/>
              </a:rPr>
              <a:t>void</a:t>
            </a:r>
            <a:r>
              <a:rPr lang="en-US" altLang="zh-CN" sz="900" b="1" dirty="0">
                <a:solidFill>
                  <a:srgbClr val="000000"/>
                </a:solidFill>
                <a:latin typeface="Consolas"/>
              </a:rPr>
              <a:t> print(String </a:t>
            </a:r>
            <a:r>
              <a:rPr lang="en-US" altLang="zh-CN" sz="900" b="1" dirty="0">
                <a:solidFill>
                  <a:srgbClr val="6A3E3E"/>
                </a:solidFill>
                <a:latin typeface="Consolas"/>
              </a:rPr>
              <a:t>t</a:t>
            </a:r>
            <a:r>
              <a:rPr lang="en-US" altLang="zh-CN" sz="900" b="1" dirty="0">
                <a:solidFill>
                  <a:srgbClr val="000000"/>
                </a:solidFill>
                <a:latin typeface="Consolas"/>
              </a:rPr>
              <a:t>) {</a:t>
            </a:r>
          </a:p>
          <a:p>
            <a:pPr lvl="2"/>
            <a:r>
              <a:rPr lang="en-US" altLang="zh-CN" sz="900" dirty="0" err="1">
                <a:solidFill>
                  <a:srgbClr val="000000"/>
                </a:solidFill>
                <a:latin typeface="Consolas"/>
              </a:rPr>
              <a:t>System.</a:t>
            </a:r>
            <a:r>
              <a:rPr lang="en-US" altLang="zh-CN" sz="900" b="1" i="1" dirty="0" err="1">
                <a:solidFill>
                  <a:srgbClr val="0000C0"/>
                </a:solidFill>
                <a:latin typeface="Consolas"/>
              </a:rPr>
              <a:t>out</a:t>
            </a:r>
            <a:r>
              <a:rPr lang="en-US" altLang="zh-CN" sz="900" b="1" i="1" dirty="0" err="1">
                <a:solidFill>
                  <a:srgbClr val="000000"/>
                </a:solidFill>
                <a:latin typeface="Consolas"/>
              </a:rPr>
              <a:t>.println</a:t>
            </a:r>
            <a:r>
              <a:rPr lang="en-US" altLang="zh-CN" sz="900" b="1" i="1" dirty="0">
                <a:solidFill>
                  <a:srgbClr val="000000"/>
                </a:solidFill>
                <a:latin typeface="Consolas"/>
              </a:rPr>
              <a:t>(</a:t>
            </a:r>
            <a:r>
              <a:rPr lang="en-US" altLang="zh-CN" sz="900" b="1" i="1" dirty="0">
                <a:solidFill>
                  <a:srgbClr val="6A3E3E"/>
                </a:solidFill>
                <a:latin typeface="Consolas"/>
              </a:rPr>
              <a:t>t</a:t>
            </a:r>
            <a:r>
              <a:rPr lang="en-US" altLang="zh-CN" sz="900" b="1" i="1" dirty="0">
                <a:solidFill>
                  <a:srgbClr val="000000"/>
                </a:solidFill>
                <a:latin typeface="Consolas"/>
              </a:rPr>
              <a:t>);</a:t>
            </a:r>
          </a:p>
          <a:p>
            <a:pPr lvl="1"/>
            <a:r>
              <a:rPr lang="en-US" altLang="zh-CN" sz="900" dirty="0">
                <a:solidFill>
                  <a:srgbClr val="000000"/>
                </a:solidFill>
                <a:latin typeface="Consolas"/>
              </a:rPr>
              <a:t>}</a:t>
            </a:r>
          </a:p>
          <a:p>
            <a:r>
              <a:rPr lang="en-US" altLang="zh-CN" sz="900" dirty="0">
                <a:solidFill>
                  <a:srgbClr val="000000"/>
                </a:solidFill>
                <a:latin typeface="Consolas"/>
              </a:rPr>
              <a:t>}</a:t>
            </a:r>
          </a:p>
          <a:p>
            <a:r>
              <a:rPr lang="en-US" altLang="zh-CN" sz="900" b="1" dirty="0">
                <a:solidFill>
                  <a:srgbClr val="7F0055"/>
                </a:solidFill>
                <a:latin typeface="Consolas"/>
              </a:rPr>
              <a:t>public</a:t>
            </a:r>
            <a:r>
              <a:rPr lang="en-US" altLang="zh-CN" sz="900" b="1" dirty="0">
                <a:solidFill>
                  <a:srgbClr val="000000"/>
                </a:solidFill>
                <a:latin typeface="Consolas"/>
              </a:rPr>
              <a:t> </a:t>
            </a:r>
            <a:r>
              <a:rPr lang="en-US" altLang="zh-CN" sz="900" b="1" dirty="0">
                <a:solidFill>
                  <a:srgbClr val="7F0055"/>
                </a:solidFill>
                <a:latin typeface="Consolas"/>
              </a:rPr>
              <a:t>class</a:t>
            </a:r>
            <a:r>
              <a:rPr lang="en-US" altLang="zh-CN" sz="900" b="1" dirty="0">
                <a:solidFill>
                  <a:srgbClr val="000000"/>
                </a:solidFill>
                <a:latin typeface="Consolas"/>
              </a:rPr>
              <a:t> Demo1102 {</a:t>
            </a:r>
          </a:p>
          <a:p>
            <a:pPr lvl="1"/>
            <a:r>
              <a:rPr lang="en-US" altLang="zh-CN" sz="900" b="1" dirty="0">
                <a:solidFill>
                  <a:srgbClr val="7F0055"/>
                </a:solidFill>
                <a:latin typeface="Consolas"/>
              </a:rPr>
              <a:t>public</a:t>
            </a:r>
            <a:r>
              <a:rPr lang="en-US" altLang="zh-CN" sz="900" b="1" dirty="0">
                <a:solidFill>
                  <a:srgbClr val="000000"/>
                </a:solidFill>
                <a:latin typeface="Consolas"/>
              </a:rPr>
              <a:t> </a:t>
            </a:r>
            <a:r>
              <a:rPr lang="en-US" altLang="zh-CN" sz="900" b="1" dirty="0">
                <a:solidFill>
                  <a:srgbClr val="7F0055"/>
                </a:solidFill>
                <a:latin typeface="Consolas"/>
              </a:rPr>
              <a:t>static</a:t>
            </a:r>
            <a:r>
              <a:rPr lang="en-US" altLang="zh-CN" sz="900" b="1" dirty="0">
                <a:solidFill>
                  <a:srgbClr val="000000"/>
                </a:solidFill>
                <a:latin typeface="Consolas"/>
              </a:rPr>
              <a:t> </a:t>
            </a:r>
            <a:r>
              <a:rPr lang="en-US" altLang="zh-CN" sz="900" b="1" dirty="0">
                <a:solidFill>
                  <a:srgbClr val="7F0055"/>
                </a:solidFill>
                <a:latin typeface="Consolas"/>
              </a:rPr>
              <a:t>void</a:t>
            </a:r>
            <a:r>
              <a:rPr lang="en-US" altLang="zh-CN" sz="900" b="1" dirty="0">
                <a:solidFill>
                  <a:srgbClr val="000000"/>
                </a:solidFill>
                <a:latin typeface="Consolas"/>
              </a:rPr>
              <a:t> main(String[] </a:t>
            </a:r>
            <a:r>
              <a:rPr lang="en-US" altLang="zh-CN" sz="900" b="1" dirty="0" err="1">
                <a:solidFill>
                  <a:srgbClr val="6A3E3E"/>
                </a:solidFill>
                <a:latin typeface="Consolas"/>
              </a:rPr>
              <a:t>args</a:t>
            </a:r>
            <a:r>
              <a:rPr lang="en-US" altLang="zh-CN" sz="900" b="1" dirty="0">
                <a:solidFill>
                  <a:srgbClr val="000000"/>
                </a:solidFill>
                <a:latin typeface="Consolas"/>
              </a:rPr>
              <a:t>) {</a:t>
            </a:r>
          </a:p>
          <a:p>
            <a:pPr lvl="2"/>
            <a:r>
              <a:rPr lang="en-US" altLang="zh-CN" sz="900" dirty="0">
                <a:solidFill>
                  <a:srgbClr val="000000"/>
                </a:solidFill>
                <a:latin typeface="Consolas"/>
              </a:rPr>
              <a:t>Message&lt;String&gt; </a:t>
            </a:r>
            <a:r>
              <a:rPr lang="en-US" altLang="zh-CN" sz="900" dirty="0" err="1">
                <a:solidFill>
                  <a:srgbClr val="6A3E3E"/>
                </a:solidFill>
                <a:latin typeface="Consolas"/>
              </a:rPr>
              <a:t>msg</a:t>
            </a:r>
            <a:r>
              <a:rPr lang="en-US" altLang="zh-CN" sz="900" dirty="0">
                <a:solidFill>
                  <a:srgbClr val="000000"/>
                </a:solidFill>
                <a:latin typeface="Consolas"/>
              </a:rPr>
              <a:t> = </a:t>
            </a:r>
            <a:r>
              <a:rPr lang="en-US" altLang="zh-CN" sz="900" b="1" dirty="0">
                <a:solidFill>
                  <a:srgbClr val="7F0055"/>
                </a:solidFill>
                <a:latin typeface="Consolas"/>
              </a:rPr>
              <a:t>new</a:t>
            </a:r>
            <a:r>
              <a:rPr lang="en-US" altLang="zh-CN" sz="900" b="1" dirty="0">
                <a:solidFill>
                  <a:srgbClr val="000000"/>
                </a:solidFill>
                <a:latin typeface="Consolas"/>
              </a:rPr>
              <a:t> </a:t>
            </a:r>
            <a:r>
              <a:rPr lang="en-US" altLang="zh-CN" sz="900" b="1" dirty="0" err="1">
                <a:solidFill>
                  <a:srgbClr val="000000"/>
                </a:solidFill>
                <a:latin typeface="Consolas"/>
              </a:rPr>
              <a:t>MyMessage</a:t>
            </a:r>
            <a:r>
              <a:rPr lang="en-US" altLang="zh-CN" sz="900" b="1" dirty="0">
                <a:solidFill>
                  <a:srgbClr val="000000"/>
                </a:solidFill>
                <a:latin typeface="Consolas"/>
              </a:rPr>
              <a:t>();</a:t>
            </a:r>
          </a:p>
          <a:p>
            <a:pPr lvl="2"/>
            <a:r>
              <a:rPr lang="en-US" altLang="zh-CN" sz="900" dirty="0" err="1">
                <a:solidFill>
                  <a:srgbClr val="6A3E3E"/>
                </a:solidFill>
                <a:latin typeface="Consolas"/>
              </a:rPr>
              <a:t>msg</a:t>
            </a:r>
            <a:r>
              <a:rPr lang="en-US" altLang="zh-CN" sz="900" dirty="0" err="1">
                <a:solidFill>
                  <a:srgbClr val="000000"/>
                </a:solidFill>
                <a:latin typeface="Consolas"/>
              </a:rPr>
              <a:t>.print</a:t>
            </a:r>
            <a:r>
              <a:rPr lang="en-US" altLang="zh-CN" sz="900" dirty="0">
                <a:solidFill>
                  <a:srgbClr val="000000"/>
                </a:solidFill>
                <a:latin typeface="Consolas"/>
              </a:rPr>
              <a:t>(</a:t>
            </a:r>
            <a:r>
              <a:rPr lang="en-US" altLang="zh-CN" sz="900" dirty="0">
                <a:solidFill>
                  <a:srgbClr val="2A00FF"/>
                </a:solidFill>
                <a:latin typeface="Consolas"/>
              </a:rPr>
              <a:t>"</a:t>
            </a:r>
            <a:r>
              <a:rPr lang="zh-CN" altLang="en-US" sz="900" dirty="0">
                <a:solidFill>
                  <a:srgbClr val="2A00FF"/>
                </a:solidFill>
                <a:latin typeface="Consolas"/>
              </a:rPr>
              <a:t>这是泛型接口案例！</a:t>
            </a:r>
            <a:r>
              <a:rPr lang="en-US" altLang="zh-CN" sz="900" dirty="0">
                <a:solidFill>
                  <a:srgbClr val="2A00FF"/>
                </a:solidFill>
                <a:latin typeface="Consolas"/>
              </a:rPr>
              <a:t>"</a:t>
            </a:r>
            <a:r>
              <a:rPr lang="en-US" altLang="zh-CN" sz="900" dirty="0">
                <a:solidFill>
                  <a:srgbClr val="000000"/>
                </a:solidFill>
                <a:latin typeface="Consolas"/>
              </a:rPr>
              <a:t>);</a:t>
            </a:r>
          </a:p>
          <a:p>
            <a:pPr lvl="1"/>
            <a:r>
              <a:rPr lang="en-US" altLang="zh-CN" sz="900" dirty="0">
                <a:solidFill>
                  <a:srgbClr val="000000"/>
                </a:solidFill>
                <a:latin typeface="Consolas"/>
              </a:rPr>
              <a:t>}</a:t>
            </a:r>
          </a:p>
          <a:p>
            <a:r>
              <a:rPr lang="en-US" altLang="zh-CN" sz="900" dirty="0">
                <a:solidFill>
                  <a:srgbClr val="000000"/>
                </a:solidFill>
                <a:latin typeface="Consolas"/>
              </a:rPr>
              <a:t>}</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7" name="图片 6"/>
          <p:cNvPicPr>
            <a:picLocks noChangeAspect="1"/>
          </p:cNvPicPr>
          <p:nvPr/>
        </p:nvPicPr>
        <p:blipFill>
          <a:blip r:embed="rId2"/>
          <a:stretch>
            <a:fillRect/>
          </a:stretch>
        </p:blipFill>
        <p:spPr>
          <a:xfrm>
            <a:off x="4873193" y="2223951"/>
            <a:ext cx="3371215" cy="828040"/>
          </a:xfrm>
          <a:prstGeom prst="rect">
            <a:avLst/>
          </a:prstGeom>
          <a:ln>
            <a:solidFill>
              <a:schemeClr val="tx1"/>
            </a:solidFill>
          </a:ln>
        </p:spPr>
      </p:pic>
    </p:spTree>
    <p:extLst>
      <p:ext uri="{BB962C8B-B14F-4D97-AF65-F5344CB8AC3E}">
        <p14:creationId xmlns:p14="http://schemas.microsoft.com/office/powerpoint/2010/main" val="1092744500"/>
      </p:ext>
    </p:extLst>
  </p:cSld>
  <p:clrMapOvr>
    <a:masterClrMapping/>
  </p:clrMapOvr>
  <p:transition advClick="0" advTm="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11.1 </a:t>
            </a:r>
            <a:r>
              <a:rPr lang="zh-CN" altLang="en-US" sz="2000" b="1" dirty="0" smtClean="0">
                <a:solidFill>
                  <a:schemeClr val="bg1"/>
                </a:solidFill>
                <a:latin typeface="微软雅黑" panose="020B0503020204020204" pitchFamily="34" charset="-122"/>
                <a:ea typeface="微软雅黑" panose="020B0503020204020204" pitchFamily="34" charset="-122"/>
              </a:rPr>
              <a:t>泛型</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405548"/>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）泛型方法</a:t>
            </a:r>
            <a:endPar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11-3: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定义一个求最大值的泛型方法</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它可以接收任何数据类型的数据并</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进行比较</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示例代码如下</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en-US" altLang="zh-CN" sz="900" b="1" dirty="0">
                <a:solidFill>
                  <a:srgbClr val="7F0055"/>
                </a:solidFill>
                <a:latin typeface="Consolas"/>
              </a:rPr>
              <a:t>package</a:t>
            </a:r>
            <a:r>
              <a:rPr lang="en-US" altLang="zh-CN" sz="900" b="1" dirty="0">
                <a:solidFill>
                  <a:srgbClr val="000000"/>
                </a:solidFill>
                <a:latin typeface="Consolas"/>
              </a:rPr>
              <a:t> ch11;</a:t>
            </a:r>
          </a:p>
          <a:p>
            <a:r>
              <a:rPr lang="en-US" altLang="zh-CN" sz="900" b="1" dirty="0">
                <a:solidFill>
                  <a:srgbClr val="7F0055"/>
                </a:solidFill>
                <a:latin typeface="Consolas"/>
              </a:rPr>
              <a:t>class</a:t>
            </a:r>
            <a:r>
              <a:rPr lang="en-US" altLang="zh-CN" sz="900" b="1" dirty="0">
                <a:solidFill>
                  <a:srgbClr val="000000"/>
                </a:solidFill>
                <a:latin typeface="Consolas"/>
              </a:rPr>
              <a:t> Comp {</a:t>
            </a:r>
          </a:p>
          <a:p>
            <a:r>
              <a:rPr lang="fr-FR" altLang="zh-CN" sz="900" dirty="0">
                <a:solidFill>
                  <a:srgbClr val="000000"/>
                </a:solidFill>
                <a:latin typeface="Consolas"/>
              </a:rPr>
              <a:t>    </a:t>
            </a:r>
            <a:r>
              <a:rPr lang="fr-FR" altLang="zh-CN" sz="900" b="1" dirty="0">
                <a:solidFill>
                  <a:srgbClr val="7F0055"/>
                </a:solidFill>
                <a:latin typeface="Consolas"/>
              </a:rPr>
              <a:t>public</a:t>
            </a:r>
            <a:r>
              <a:rPr lang="fr-FR" altLang="zh-CN" sz="900" b="1" dirty="0">
                <a:solidFill>
                  <a:srgbClr val="000000"/>
                </a:solidFill>
                <a:latin typeface="Consolas"/>
              </a:rPr>
              <a:t> </a:t>
            </a:r>
            <a:r>
              <a:rPr lang="fr-FR" altLang="zh-CN" sz="900" b="1" dirty="0">
                <a:solidFill>
                  <a:srgbClr val="7F0055"/>
                </a:solidFill>
                <a:latin typeface="Consolas"/>
              </a:rPr>
              <a:t>static</a:t>
            </a:r>
            <a:r>
              <a:rPr lang="fr-FR" altLang="zh-CN" sz="900" b="1" dirty="0">
                <a:solidFill>
                  <a:srgbClr val="000000"/>
                </a:solidFill>
                <a:latin typeface="Consolas"/>
              </a:rPr>
              <a:t> &lt;T </a:t>
            </a:r>
            <a:r>
              <a:rPr lang="fr-FR" altLang="zh-CN" sz="900" b="1" dirty="0">
                <a:solidFill>
                  <a:srgbClr val="7F0055"/>
                </a:solidFill>
                <a:latin typeface="Consolas"/>
              </a:rPr>
              <a:t>extends</a:t>
            </a:r>
            <a:r>
              <a:rPr lang="fr-FR" altLang="zh-CN" sz="900" b="1" dirty="0">
                <a:solidFill>
                  <a:srgbClr val="000000"/>
                </a:solidFill>
                <a:latin typeface="Consolas"/>
              </a:rPr>
              <a:t> Comparable&lt;T&gt;&gt; T max(T </a:t>
            </a:r>
            <a:r>
              <a:rPr lang="fr-FR" altLang="zh-CN" sz="900" b="1" dirty="0">
                <a:solidFill>
                  <a:srgbClr val="6A3E3E"/>
                </a:solidFill>
                <a:latin typeface="Consolas"/>
              </a:rPr>
              <a:t>a</a:t>
            </a:r>
            <a:r>
              <a:rPr lang="fr-FR" altLang="zh-CN" sz="900" b="1" dirty="0">
                <a:solidFill>
                  <a:srgbClr val="000000"/>
                </a:solidFill>
                <a:latin typeface="Consolas"/>
              </a:rPr>
              <a:t>, T </a:t>
            </a:r>
            <a:r>
              <a:rPr lang="fr-FR" altLang="zh-CN" sz="900" b="1" dirty="0">
                <a:solidFill>
                  <a:srgbClr val="6A3E3E"/>
                </a:solidFill>
                <a:latin typeface="Consolas"/>
              </a:rPr>
              <a:t>b</a:t>
            </a:r>
            <a:r>
              <a:rPr lang="fr-FR" altLang="zh-CN" sz="900" b="1" dirty="0">
                <a:solidFill>
                  <a:srgbClr val="000000"/>
                </a:solidFill>
                <a:latin typeface="Consolas"/>
              </a:rPr>
              <a:t>) {</a:t>
            </a:r>
          </a:p>
          <a:p>
            <a:r>
              <a:rPr lang="en-US" altLang="zh-CN" sz="900" dirty="0">
                <a:solidFill>
                  <a:srgbClr val="000000"/>
                </a:solidFill>
                <a:latin typeface="Consolas"/>
              </a:rPr>
              <a:t>        </a:t>
            </a:r>
            <a:r>
              <a:rPr lang="en-US" altLang="zh-CN" sz="900" b="1" dirty="0">
                <a:solidFill>
                  <a:srgbClr val="7F0055"/>
                </a:solidFill>
                <a:latin typeface="Consolas"/>
              </a:rPr>
              <a:t>return</a:t>
            </a:r>
            <a:r>
              <a:rPr lang="en-US" altLang="zh-CN" sz="900" b="1" dirty="0">
                <a:solidFill>
                  <a:srgbClr val="000000"/>
                </a:solidFill>
                <a:latin typeface="Consolas"/>
              </a:rPr>
              <a:t> </a:t>
            </a:r>
            <a:r>
              <a:rPr lang="en-US" altLang="zh-CN" sz="900" b="1" dirty="0" err="1">
                <a:solidFill>
                  <a:srgbClr val="6A3E3E"/>
                </a:solidFill>
                <a:latin typeface="Consolas"/>
              </a:rPr>
              <a:t>a</a:t>
            </a:r>
            <a:r>
              <a:rPr lang="en-US" altLang="zh-CN" sz="900" b="1" dirty="0" err="1">
                <a:solidFill>
                  <a:srgbClr val="000000"/>
                </a:solidFill>
                <a:latin typeface="Consolas"/>
              </a:rPr>
              <a:t>.compareTo</a:t>
            </a:r>
            <a:r>
              <a:rPr lang="en-US" altLang="zh-CN" sz="900" b="1" dirty="0">
                <a:solidFill>
                  <a:srgbClr val="000000"/>
                </a:solidFill>
                <a:latin typeface="Consolas"/>
              </a:rPr>
              <a:t>(</a:t>
            </a:r>
            <a:r>
              <a:rPr lang="en-US" altLang="zh-CN" sz="900" b="1" dirty="0">
                <a:solidFill>
                  <a:srgbClr val="6A3E3E"/>
                </a:solidFill>
                <a:latin typeface="Consolas"/>
              </a:rPr>
              <a:t>b</a:t>
            </a:r>
            <a:r>
              <a:rPr lang="en-US" altLang="zh-CN" sz="900" b="1" dirty="0">
                <a:solidFill>
                  <a:srgbClr val="000000"/>
                </a:solidFill>
                <a:latin typeface="Consolas"/>
              </a:rPr>
              <a:t>) &gt; 0 ? </a:t>
            </a:r>
            <a:r>
              <a:rPr lang="en-US" altLang="zh-CN" sz="900" b="1" dirty="0">
                <a:solidFill>
                  <a:srgbClr val="6A3E3E"/>
                </a:solidFill>
                <a:latin typeface="Consolas"/>
              </a:rPr>
              <a:t>a</a:t>
            </a:r>
            <a:r>
              <a:rPr lang="en-US" altLang="zh-CN" sz="900" b="1" dirty="0">
                <a:solidFill>
                  <a:srgbClr val="000000"/>
                </a:solidFill>
                <a:latin typeface="Consolas"/>
              </a:rPr>
              <a:t> : </a:t>
            </a:r>
            <a:r>
              <a:rPr lang="en-US" altLang="zh-CN" sz="900" b="1" dirty="0">
                <a:solidFill>
                  <a:srgbClr val="6A3E3E"/>
                </a:solidFill>
                <a:latin typeface="Consolas"/>
              </a:rPr>
              <a:t>b</a:t>
            </a:r>
            <a:r>
              <a:rPr lang="en-US" altLang="zh-CN" sz="900" b="1" dirty="0">
                <a:solidFill>
                  <a:srgbClr val="000000"/>
                </a:solidFill>
                <a:latin typeface="Consolas"/>
              </a:rPr>
              <a:t>;</a:t>
            </a:r>
          </a:p>
          <a:p>
            <a:r>
              <a:rPr lang="zh-CN" altLang="en-US" sz="900" dirty="0">
                <a:solidFill>
                  <a:srgbClr val="000000"/>
                </a:solidFill>
                <a:latin typeface="Consolas"/>
              </a:rPr>
              <a:t>    </a:t>
            </a:r>
            <a:r>
              <a:rPr lang="en-US" altLang="zh-CN" sz="900" dirty="0">
                <a:solidFill>
                  <a:srgbClr val="000000"/>
                </a:solidFill>
                <a:latin typeface="Consolas"/>
              </a:rPr>
              <a:t>}</a:t>
            </a:r>
          </a:p>
          <a:p>
            <a:r>
              <a:rPr lang="en-US" altLang="zh-CN" sz="900" dirty="0">
                <a:solidFill>
                  <a:srgbClr val="000000"/>
                </a:solidFill>
                <a:latin typeface="Consolas"/>
              </a:rPr>
              <a:t>}</a:t>
            </a:r>
          </a:p>
          <a:p>
            <a:r>
              <a:rPr lang="en-US" altLang="zh-CN" sz="900" b="1" dirty="0">
                <a:solidFill>
                  <a:srgbClr val="7F0055"/>
                </a:solidFill>
                <a:latin typeface="Consolas"/>
              </a:rPr>
              <a:t>public</a:t>
            </a:r>
            <a:r>
              <a:rPr lang="en-US" altLang="zh-CN" sz="900" b="1" dirty="0">
                <a:solidFill>
                  <a:srgbClr val="000000"/>
                </a:solidFill>
                <a:latin typeface="Consolas"/>
              </a:rPr>
              <a:t> </a:t>
            </a:r>
            <a:r>
              <a:rPr lang="en-US" altLang="zh-CN" sz="900" b="1" dirty="0">
                <a:solidFill>
                  <a:srgbClr val="7F0055"/>
                </a:solidFill>
                <a:latin typeface="Consolas"/>
              </a:rPr>
              <a:t>class</a:t>
            </a:r>
            <a:r>
              <a:rPr lang="en-US" altLang="zh-CN" sz="900" b="1" dirty="0">
                <a:solidFill>
                  <a:srgbClr val="000000"/>
                </a:solidFill>
                <a:latin typeface="Consolas"/>
              </a:rPr>
              <a:t> Demo1103 {</a:t>
            </a:r>
          </a:p>
          <a:p>
            <a:endParaRPr lang="zh-CN" altLang="en-US" sz="900" dirty="0">
              <a:latin typeface="Consolas"/>
            </a:endParaRPr>
          </a:p>
          <a:p>
            <a:r>
              <a:rPr lang="en-US" altLang="zh-CN" sz="900" b="1" dirty="0">
                <a:solidFill>
                  <a:srgbClr val="7F0055"/>
                </a:solidFill>
                <a:latin typeface="Consolas"/>
              </a:rPr>
              <a:t>public</a:t>
            </a:r>
            <a:r>
              <a:rPr lang="en-US" altLang="zh-CN" sz="900" b="1" dirty="0">
                <a:solidFill>
                  <a:srgbClr val="000000"/>
                </a:solidFill>
                <a:latin typeface="Consolas"/>
              </a:rPr>
              <a:t> </a:t>
            </a:r>
            <a:r>
              <a:rPr lang="en-US" altLang="zh-CN" sz="900" b="1" dirty="0">
                <a:solidFill>
                  <a:srgbClr val="7F0055"/>
                </a:solidFill>
                <a:latin typeface="Consolas"/>
              </a:rPr>
              <a:t>static</a:t>
            </a:r>
            <a:r>
              <a:rPr lang="en-US" altLang="zh-CN" sz="900" b="1" dirty="0">
                <a:solidFill>
                  <a:srgbClr val="000000"/>
                </a:solidFill>
                <a:latin typeface="Consolas"/>
              </a:rPr>
              <a:t> </a:t>
            </a:r>
            <a:r>
              <a:rPr lang="en-US" altLang="zh-CN" sz="900" b="1" dirty="0">
                <a:solidFill>
                  <a:srgbClr val="7F0055"/>
                </a:solidFill>
                <a:latin typeface="Consolas"/>
              </a:rPr>
              <a:t>void</a:t>
            </a:r>
            <a:r>
              <a:rPr lang="en-US" altLang="zh-CN" sz="900" b="1" dirty="0">
                <a:solidFill>
                  <a:srgbClr val="000000"/>
                </a:solidFill>
                <a:latin typeface="Consolas"/>
              </a:rPr>
              <a:t> main(String[] </a:t>
            </a:r>
            <a:r>
              <a:rPr lang="en-US" altLang="zh-CN" sz="900" b="1" dirty="0" err="1">
                <a:solidFill>
                  <a:srgbClr val="6A3E3E"/>
                </a:solidFill>
                <a:latin typeface="Consolas"/>
              </a:rPr>
              <a:t>args</a:t>
            </a:r>
            <a:r>
              <a:rPr lang="en-US" altLang="zh-CN" sz="900" b="1" dirty="0">
                <a:solidFill>
                  <a:srgbClr val="000000"/>
                </a:solidFill>
                <a:latin typeface="Consolas"/>
              </a:rPr>
              <a:t>) {</a:t>
            </a:r>
          </a:p>
          <a:p>
            <a:r>
              <a:rPr lang="en-US" altLang="zh-CN" sz="900" dirty="0">
                <a:solidFill>
                  <a:srgbClr val="3F7F5F"/>
                </a:solidFill>
                <a:latin typeface="Consolas"/>
              </a:rPr>
              <a:t>// </a:t>
            </a:r>
            <a:r>
              <a:rPr lang="en-US" altLang="zh-CN" sz="900" b="1" dirty="0">
                <a:solidFill>
                  <a:srgbClr val="7F9FBF"/>
                </a:solidFill>
                <a:latin typeface="Consolas"/>
              </a:rPr>
              <a:t>TODO</a:t>
            </a:r>
            <a:r>
              <a:rPr lang="en-US" altLang="zh-CN" sz="900" b="1" dirty="0">
                <a:solidFill>
                  <a:srgbClr val="3F7F5F"/>
                </a:solidFill>
                <a:latin typeface="Consolas"/>
              </a:rPr>
              <a:t> Auto-generated method stub</a:t>
            </a:r>
          </a:p>
          <a:p>
            <a:pPr lvl="1"/>
            <a:r>
              <a:rPr lang="en-US" altLang="zh-CN" sz="900" dirty="0">
                <a:solidFill>
                  <a:srgbClr val="000000"/>
                </a:solidFill>
                <a:latin typeface="Consolas"/>
              </a:rPr>
              <a:t>Integer</a:t>
            </a:r>
            <a:r>
              <a:rPr lang="en-US" altLang="zh-CN" sz="900" dirty="0" smtClean="0">
                <a:solidFill>
                  <a:srgbClr val="000000"/>
                </a:solidFill>
                <a:latin typeface="Consolas"/>
              </a:rPr>
              <a:t> </a:t>
            </a:r>
            <a:r>
              <a:rPr lang="en-US" altLang="zh-CN" sz="900" dirty="0" err="1">
                <a:solidFill>
                  <a:srgbClr val="6A3E3E"/>
                </a:solidFill>
                <a:latin typeface="Consolas"/>
              </a:rPr>
              <a:t>maxInteger</a:t>
            </a:r>
            <a:r>
              <a:rPr lang="en-US" altLang="zh-CN" sz="900" dirty="0">
                <a:solidFill>
                  <a:srgbClr val="000000"/>
                </a:solidFill>
                <a:latin typeface="Consolas"/>
              </a:rPr>
              <a:t> = </a:t>
            </a:r>
            <a:r>
              <a:rPr lang="en-US" altLang="zh-CN" sz="900" dirty="0" err="1">
                <a:solidFill>
                  <a:srgbClr val="000000"/>
                </a:solidFill>
                <a:latin typeface="Consolas"/>
              </a:rPr>
              <a:t>Comp.</a:t>
            </a:r>
            <a:r>
              <a:rPr lang="en-US" altLang="zh-CN" sz="900" i="1" dirty="0" err="1">
                <a:solidFill>
                  <a:srgbClr val="000000"/>
                </a:solidFill>
                <a:latin typeface="Consolas"/>
              </a:rPr>
              <a:t>max</a:t>
            </a:r>
            <a:r>
              <a:rPr lang="en-US" altLang="zh-CN" sz="900" i="1" dirty="0">
                <a:solidFill>
                  <a:srgbClr val="000000"/>
                </a:solidFill>
                <a:latin typeface="Consolas"/>
              </a:rPr>
              <a:t>(15, 24);</a:t>
            </a:r>
          </a:p>
          <a:p>
            <a:r>
              <a:rPr lang="en-US" altLang="zh-CN" sz="900" dirty="0">
                <a:solidFill>
                  <a:srgbClr val="000000"/>
                </a:solidFill>
                <a:latin typeface="Consolas"/>
              </a:rPr>
              <a:t>        </a:t>
            </a:r>
            <a:r>
              <a:rPr lang="en-US" altLang="zh-CN" sz="900" dirty="0" err="1">
                <a:solidFill>
                  <a:srgbClr val="000000"/>
                </a:solidFill>
                <a:latin typeface="Consolas"/>
              </a:rPr>
              <a:t>System.</a:t>
            </a:r>
            <a:r>
              <a:rPr lang="en-US" altLang="zh-CN" sz="900" b="1" i="1" dirty="0" err="1">
                <a:solidFill>
                  <a:srgbClr val="0000C0"/>
                </a:solidFill>
                <a:latin typeface="Consolas"/>
              </a:rPr>
              <a:t>out</a:t>
            </a:r>
            <a:r>
              <a:rPr lang="en-US" altLang="zh-CN" sz="900" b="1" i="1" dirty="0" err="1">
                <a:solidFill>
                  <a:srgbClr val="000000"/>
                </a:solidFill>
                <a:latin typeface="Consolas"/>
              </a:rPr>
              <a:t>.println</a:t>
            </a:r>
            <a:r>
              <a:rPr lang="en-US" altLang="zh-CN" sz="900" b="1" i="1" dirty="0">
                <a:solidFill>
                  <a:srgbClr val="000000"/>
                </a:solidFill>
                <a:latin typeface="Consolas"/>
              </a:rPr>
              <a:t>(</a:t>
            </a:r>
            <a:r>
              <a:rPr lang="en-US" altLang="zh-CN" sz="900" b="1" i="1" dirty="0" err="1">
                <a:solidFill>
                  <a:srgbClr val="6A3E3E"/>
                </a:solidFill>
                <a:latin typeface="Consolas"/>
              </a:rPr>
              <a:t>maxInteger</a:t>
            </a:r>
            <a:r>
              <a:rPr lang="en-US" altLang="zh-CN" sz="900" b="1" i="1" dirty="0">
                <a:solidFill>
                  <a:srgbClr val="000000"/>
                </a:solidFill>
                <a:latin typeface="Consolas"/>
              </a:rPr>
              <a:t>); </a:t>
            </a:r>
          </a:p>
          <a:p>
            <a:endParaRPr lang="zh-CN" altLang="en-US" sz="900" dirty="0">
              <a:latin typeface="Consolas"/>
            </a:endParaRPr>
          </a:p>
          <a:p>
            <a:r>
              <a:rPr lang="en-US" altLang="zh-CN" sz="900" dirty="0">
                <a:solidFill>
                  <a:srgbClr val="000000"/>
                </a:solidFill>
                <a:latin typeface="Consolas"/>
              </a:rPr>
              <a:t>        String </a:t>
            </a:r>
            <a:r>
              <a:rPr lang="en-US" altLang="zh-CN" sz="900" dirty="0" err="1">
                <a:solidFill>
                  <a:srgbClr val="6A3E3E"/>
                </a:solidFill>
                <a:latin typeface="Consolas"/>
              </a:rPr>
              <a:t>maxString</a:t>
            </a:r>
            <a:r>
              <a:rPr lang="en-US" altLang="zh-CN" sz="900" dirty="0">
                <a:solidFill>
                  <a:srgbClr val="000000"/>
                </a:solidFill>
                <a:latin typeface="Consolas"/>
              </a:rPr>
              <a:t> = </a:t>
            </a:r>
            <a:r>
              <a:rPr lang="en-US" altLang="zh-CN" sz="900" dirty="0" err="1">
                <a:solidFill>
                  <a:srgbClr val="000000"/>
                </a:solidFill>
                <a:latin typeface="Consolas"/>
              </a:rPr>
              <a:t>Comp.</a:t>
            </a:r>
            <a:r>
              <a:rPr lang="en-US" altLang="zh-CN" sz="900" i="1" dirty="0" err="1">
                <a:solidFill>
                  <a:srgbClr val="000000"/>
                </a:solidFill>
                <a:latin typeface="Consolas"/>
              </a:rPr>
              <a:t>max</a:t>
            </a:r>
            <a:r>
              <a:rPr lang="en-US" altLang="zh-CN" sz="900" i="1" dirty="0">
                <a:solidFill>
                  <a:srgbClr val="000000"/>
                </a:solidFill>
                <a:latin typeface="Consolas"/>
              </a:rPr>
              <a:t>(</a:t>
            </a:r>
            <a:r>
              <a:rPr lang="en-US" altLang="zh-CN" sz="900" i="1" dirty="0">
                <a:solidFill>
                  <a:srgbClr val="2A00FF"/>
                </a:solidFill>
                <a:latin typeface="Consolas"/>
              </a:rPr>
              <a:t>"apple"</a:t>
            </a:r>
            <a:r>
              <a:rPr lang="en-US" altLang="zh-CN" sz="900" i="1" dirty="0">
                <a:solidFill>
                  <a:srgbClr val="000000"/>
                </a:solidFill>
                <a:latin typeface="Consolas"/>
              </a:rPr>
              <a:t>, </a:t>
            </a:r>
            <a:r>
              <a:rPr lang="en-US" altLang="zh-CN" sz="900" i="1" dirty="0">
                <a:solidFill>
                  <a:srgbClr val="2A00FF"/>
                </a:solidFill>
                <a:latin typeface="Consolas"/>
              </a:rPr>
              <a:t>"banana"</a:t>
            </a:r>
            <a:r>
              <a:rPr lang="en-US" altLang="zh-CN" sz="900" i="1" dirty="0">
                <a:solidFill>
                  <a:srgbClr val="000000"/>
                </a:solidFill>
                <a:latin typeface="Consolas"/>
              </a:rPr>
              <a:t>);</a:t>
            </a:r>
          </a:p>
          <a:p>
            <a:r>
              <a:rPr lang="en-US" altLang="zh-CN" sz="900" dirty="0">
                <a:solidFill>
                  <a:srgbClr val="000000"/>
                </a:solidFill>
                <a:latin typeface="Consolas"/>
              </a:rPr>
              <a:t>        </a:t>
            </a:r>
            <a:r>
              <a:rPr lang="en-US" altLang="zh-CN" sz="900" dirty="0" err="1">
                <a:solidFill>
                  <a:srgbClr val="000000"/>
                </a:solidFill>
                <a:latin typeface="Consolas"/>
              </a:rPr>
              <a:t>System.</a:t>
            </a:r>
            <a:r>
              <a:rPr lang="en-US" altLang="zh-CN" sz="900" b="1" i="1" dirty="0" err="1">
                <a:solidFill>
                  <a:srgbClr val="0000C0"/>
                </a:solidFill>
                <a:latin typeface="Consolas"/>
              </a:rPr>
              <a:t>out</a:t>
            </a:r>
            <a:r>
              <a:rPr lang="en-US" altLang="zh-CN" sz="900" b="1" i="1" dirty="0" err="1">
                <a:solidFill>
                  <a:srgbClr val="000000"/>
                </a:solidFill>
                <a:latin typeface="Consolas"/>
              </a:rPr>
              <a:t>.println</a:t>
            </a:r>
            <a:r>
              <a:rPr lang="en-US" altLang="zh-CN" sz="900" b="1" i="1" dirty="0">
                <a:solidFill>
                  <a:srgbClr val="000000"/>
                </a:solidFill>
                <a:latin typeface="Consolas"/>
              </a:rPr>
              <a:t>(</a:t>
            </a:r>
            <a:r>
              <a:rPr lang="en-US" altLang="zh-CN" sz="900" b="1" i="1" dirty="0" err="1">
                <a:solidFill>
                  <a:srgbClr val="6A3E3E"/>
                </a:solidFill>
                <a:latin typeface="Consolas"/>
              </a:rPr>
              <a:t>maxString</a:t>
            </a:r>
            <a:r>
              <a:rPr lang="en-US" altLang="zh-CN" sz="900" b="1" i="1" dirty="0">
                <a:solidFill>
                  <a:srgbClr val="000000"/>
                </a:solidFill>
                <a:latin typeface="Consolas"/>
              </a:rPr>
              <a:t>); </a:t>
            </a:r>
          </a:p>
          <a:p>
            <a:r>
              <a:rPr lang="en-US" altLang="zh-CN" sz="900" dirty="0" smtClean="0">
                <a:solidFill>
                  <a:srgbClr val="000000"/>
                </a:solidFill>
                <a:latin typeface="Consolas"/>
              </a:rPr>
              <a:t>}</a:t>
            </a:r>
            <a:endParaRPr lang="en-US" altLang="zh-CN" sz="900" dirty="0">
              <a:solidFill>
                <a:srgbClr val="000000"/>
              </a:solidFill>
              <a:latin typeface="Consolas"/>
            </a:endParaRPr>
          </a:p>
          <a:p>
            <a:r>
              <a:rPr lang="en-US" altLang="zh-CN" sz="900" dirty="0">
                <a:solidFill>
                  <a:srgbClr val="000000"/>
                </a:solidFill>
                <a:latin typeface="Consolas"/>
              </a:rPr>
              <a:t>}</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8" name="图片 7"/>
          <p:cNvPicPr>
            <a:picLocks noChangeAspect="1"/>
          </p:cNvPicPr>
          <p:nvPr/>
        </p:nvPicPr>
        <p:blipFill>
          <a:blip r:embed="rId2"/>
          <a:stretch>
            <a:fillRect/>
          </a:stretch>
        </p:blipFill>
        <p:spPr>
          <a:xfrm>
            <a:off x="4863668" y="2584448"/>
            <a:ext cx="3380740" cy="875665"/>
          </a:xfrm>
          <a:prstGeom prst="rect">
            <a:avLst/>
          </a:prstGeom>
          <a:ln>
            <a:solidFill>
              <a:schemeClr val="tx1"/>
            </a:solidFill>
          </a:ln>
        </p:spPr>
      </p:pic>
    </p:spTree>
    <p:extLst>
      <p:ext uri="{BB962C8B-B14F-4D97-AF65-F5344CB8AC3E}">
        <p14:creationId xmlns:p14="http://schemas.microsoft.com/office/powerpoint/2010/main" val="779883918"/>
      </p:ext>
    </p:extLst>
  </p:cSld>
  <p:clrMapOvr>
    <a:masterClrMapping/>
  </p:clrMapOvr>
  <p:transition advClick="0" advTm="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11.2 </a:t>
            </a:r>
            <a:r>
              <a:rPr lang="zh-CN" altLang="en-US" sz="2000" b="1" dirty="0">
                <a:solidFill>
                  <a:schemeClr val="bg1"/>
                </a:solidFill>
                <a:latin typeface="微软雅黑" panose="020B0503020204020204" pitchFamily="34" charset="-122"/>
                <a:ea typeface="微软雅黑" panose="020B0503020204020204" pitchFamily="34" charset="-122"/>
              </a:rPr>
              <a:t>枚举</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511731"/>
          </a:xfrm>
          <a:prstGeom prst="rect">
            <a:avLst/>
          </a:prstGeom>
          <a:noFill/>
        </p:spPr>
        <p:txBody>
          <a:bodyPr wrap="square" rtlCol="0" anchor="t">
            <a:spAutoFit/>
          </a:bodyPr>
          <a:lstStyle/>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枚举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enum</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是一种特殊的数据类型，用于定义有限数量的固定常量。枚举类型可以看作是一种特殊的类，它有一些内置的行为和属性，同时也支持自定义的方法和构造函数。枚举提供了一种清晰、类型安全的方式来表示一组相关的常量</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11.2.1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枚举的基本语法</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定义枚举的基本语法如下</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1"/>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rPr>
              <a:t>public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rPr>
              <a:t>enum</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rPr>
              <a:t>类型名</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000" b="1" dirty="0">
              <a:latin typeface="微软雅黑" panose="020B0503020204020204" pitchFamily="34" charset="-122"/>
              <a:ea typeface="微软雅黑" panose="020B0503020204020204" pitchFamily="34" charset="-122"/>
              <a:cs typeface="微软雅黑" panose="020B0503020204020204" pitchFamily="34" charset="-122"/>
            </a:endParaRPr>
          </a:p>
          <a:p>
            <a:pPr lvl="2"/>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rPr>
              <a:t>枚举项 </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rPr>
              <a:t>1, </a:t>
            </a:r>
            <a:endParaRPr lang="zh-CN" altLang="en-US" sz="1000" b="1" dirty="0">
              <a:latin typeface="微软雅黑" panose="020B0503020204020204" pitchFamily="34" charset="-122"/>
              <a:ea typeface="微软雅黑" panose="020B0503020204020204" pitchFamily="34" charset="-122"/>
              <a:cs typeface="微软雅黑" panose="020B0503020204020204" pitchFamily="34" charset="-122"/>
            </a:endParaRPr>
          </a:p>
          <a:p>
            <a:pPr lvl="2"/>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rPr>
              <a:t>枚举项 </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rPr>
              <a:t>2, </a:t>
            </a:r>
            <a:endParaRPr lang="zh-CN" altLang="en-US" sz="1000" b="1" dirty="0">
              <a:latin typeface="微软雅黑" panose="020B0503020204020204" pitchFamily="34" charset="-122"/>
              <a:ea typeface="微软雅黑" panose="020B0503020204020204" pitchFamily="34" charset="-122"/>
              <a:cs typeface="微软雅黑" panose="020B0503020204020204" pitchFamily="34" charset="-122"/>
            </a:endParaRPr>
          </a:p>
          <a:p>
            <a:pPr lvl="2"/>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1000" b="1" dirty="0">
              <a:latin typeface="微软雅黑" panose="020B0503020204020204" pitchFamily="34" charset="-122"/>
              <a:ea typeface="微软雅黑" panose="020B0503020204020204" pitchFamily="34" charset="-122"/>
              <a:cs typeface="微软雅黑" panose="020B0503020204020204" pitchFamily="34" charset="-122"/>
            </a:endParaRPr>
          </a:p>
          <a:p>
            <a:pPr lvl="2"/>
            <a:r>
              <a:rPr lang="zh-CN" altLang="en-US" sz="1000" b="1" dirty="0">
                <a:latin typeface="微软雅黑" panose="020B0503020204020204" pitchFamily="34" charset="-122"/>
                <a:ea typeface="微软雅黑" panose="020B0503020204020204" pitchFamily="34" charset="-122"/>
                <a:cs typeface="微软雅黑" panose="020B0503020204020204" pitchFamily="34" charset="-122"/>
              </a:rPr>
              <a:t>枚举项 </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rPr>
              <a:t>n; </a:t>
            </a:r>
            <a:endParaRPr lang="zh-CN" altLang="en-US" sz="1000" b="1" dirty="0">
              <a:latin typeface="微软雅黑" panose="020B0503020204020204" pitchFamily="34" charset="-122"/>
              <a:ea typeface="微软雅黑" panose="020B0503020204020204" pitchFamily="34" charset="-122"/>
              <a:cs typeface="微软雅黑" panose="020B0503020204020204" pitchFamily="34" charset="-122"/>
            </a:endParaRPr>
          </a:p>
          <a:p>
            <a:pPr lvl="1"/>
            <a:r>
              <a:rPr lang="en-US" altLang="zh-CN" sz="1000" b="1" dirty="0" smtClean="0">
                <a:latin typeface="微软雅黑" panose="020B0503020204020204" pitchFamily="34" charset="-122"/>
                <a:ea typeface="微软雅黑" panose="020B0503020204020204" pitchFamily="34" charset="-122"/>
                <a:cs typeface="微软雅黑" panose="020B0503020204020204" pitchFamily="34" charset="-122"/>
              </a:rPr>
              <a:t>}</a:t>
            </a:r>
          </a:p>
          <a:p>
            <a:pPr lvl="1"/>
            <a:r>
              <a:rPr lang="zh-CN" altLang="en-US" sz="1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例如：</a:t>
            </a:r>
            <a:endParaRPr lang="zh-CN" altLang="en-US" sz="1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public </a:t>
            </a:r>
            <a:r>
              <a:rPr lang="en-US" altLang="zh-CN" sz="1000" b="1" dirty="0" err="1">
                <a:latin typeface="微软雅黑" panose="020B0503020204020204" pitchFamily="34" charset="-122"/>
                <a:ea typeface="微软雅黑" panose="020B0503020204020204" pitchFamily="34" charset="-122"/>
                <a:cs typeface="微软雅黑" panose="020B0503020204020204" pitchFamily="34" charset="-122"/>
                <a:sym typeface="+mn-ea"/>
              </a:rPr>
              <a:t>enum</a:t>
            </a: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Color {</a:t>
            </a:r>
          </a:p>
          <a:p>
            <a:pPr lvl="0" indent="457200">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RED,</a:t>
            </a:r>
          </a:p>
          <a:p>
            <a:pPr lvl="0" indent="457200">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GREEN,</a:t>
            </a:r>
          </a:p>
          <a:p>
            <a:pPr lvl="0" indent="457200">
              <a:spcBef>
                <a:spcPct val="0"/>
              </a:spcBef>
            </a:pPr>
            <a:r>
              <a:rPr lang="en-US" altLang="zh-CN" sz="1000" b="1" dirty="0">
                <a:latin typeface="微软雅黑" panose="020B0503020204020204" pitchFamily="34" charset="-122"/>
                <a:ea typeface="微软雅黑" panose="020B0503020204020204" pitchFamily="34" charset="-122"/>
                <a:cs typeface="微软雅黑" panose="020B0503020204020204" pitchFamily="34" charset="-122"/>
                <a:sym typeface="+mn-ea"/>
              </a:rPr>
              <a:t>    BLUE;</a:t>
            </a:r>
          </a:p>
          <a:p>
            <a:pPr lvl="0" indent="457200">
              <a:spcBef>
                <a:spcPct val="0"/>
              </a:spcBef>
            </a:pPr>
            <a:r>
              <a:rPr lang="en-US" altLang="zh-CN" sz="1000" b="1"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5" name="TextBox 4"/>
          <p:cNvSpPr txBox="1"/>
          <p:nvPr/>
        </p:nvSpPr>
        <p:spPr>
          <a:xfrm>
            <a:off x="4716016" y="2480634"/>
            <a:ext cx="3960440" cy="2321854"/>
          </a:xfrm>
          <a:prstGeom prst="rect">
            <a:avLst/>
          </a:prstGeom>
          <a:noFill/>
        </p:spPr>
        <p:txBody>
          <a:bodyPr wrap="square" rtlCol="0">
            <a:spAutoFit/>
          </a:bodyPr>
          <a:lstStyle/>
          <a:p>
            <a:pPr lvl="0" indent="457200">
              <a:lnSpc>
                <a:spcPct val="125000"/>
              </a:lnSpc>
              <a:spcBef>
                <a:spcPct val="0"/>
              </a:spcBef>
            </a:pPr>
            <a:endParaRPr lang="en-US" altLang="zh-CN" sz="9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pP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这里定义了一个名为 </a:t>
            </a:r>
            <a:r>
              <a:rPr lang="en-US" altLang="zh-CN"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Color </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的枚举类型，它包含了三个枚举常量：</a:t>
            </a:r>
            <a:r>
              <a:rPr lang="en-US" altLang="zh-CN"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RED</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GREEN </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 </a:t>
            </a:r>
            <a:r>
              <a:rPr lang="en-US" altLang="zh-CN"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BLUE</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457200">
              <a:lnSpc>
                <a:spcPct val="125000"/>
              </a:lnSpc>
              <a:spcBef>
                <a:spcPct val="0"/>
              </a:spcBef>
            </a:pP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枚举是类型安全的，这意味着只能将枚举类型的常量赋值给枚举变量；枚举中的每个成员都是一个常量，其默认访问修饰符是 </a:t>
            </a:r>
            <a:r>
              <a:rPr lang="en-US" altLang="zh-CN"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public static final</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；枚举类型有一些内置的方法，如 </a:t>
            </a:r>
            <a:r>
              <a:rPr lang="en-US" altLang="zh-CN"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values() </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 </a:t>
            </a:r>
            <a:r>
              <a:rPr lang="en-US" altLang="zh-CN" sz="1200" b="1" dirty="0" err="1">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valueOf</a:t>
            </a:r>
            <a:r>
              <a:rPr lang="en-US" altLang="zh-CN"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；每个枚举常量都是一个单例实例；可以在枚举类型中自定义方法和构造函数。</a:t>
            </a:r>
            <a:endParaRPr lang="en-US" altLang="zh-CN" sz="12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25000"/>
              </a:lnSpc>
            </a:pPr>
            <a:endPar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 name="下箭头 6"/>
          <p:cNvSpPr/>
          <p:nvPr/>
        </p:nvSpPr>
        <p:spPr>
          <a:xfrm rot="5400000">
            <a:off x="3563888" y="3029493"/>
            <a:ext cx="360040" cy="1224136"/>
          </a:xfrm>
          <a:prstGeom prst="down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7614252"/>
      </p:ext>
    </p:extLst>
  </p:cSld>
  <p:clrMapOvr>
    <a:masterClrMapping/>
  </p:clrMapOvr>
  <p:transition advClick="0" advTm="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11.2 </a:t>
            </a:r>
            <a:r>
              <a:rPr lang="zh-CN" altLang="en-US" sz="2000" b="1" dirty="0">
                <a:solidFill>
                  <a:schemeClr val="bg1"/>
                </a:solidFill>
                <a:latin typeface="微软雅黑" panose="020B0503020204020204" pitchFamily="34" charset="-122"/>
                <a:ea typeface="微软雅黑" panose="020B0503020204020204" pitchFamily="34" charset="-122"/>
              </a:rPr>
              <a:t>枚举</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1320361"/>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11.2.2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枚举自定义方法</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与普通</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类一样</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可以在枚举类型中定义方法和构造函数</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。案例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11-4: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实现一个包含自定义方法和构造函数的枚举类型</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并添加测试类。 </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示例代码</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如下</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0" name="TextBox 9"/>
          <p:cNvSpPr txBox="1"/>
          <p:nvPr/>
        </p:nvSpPr>
        <p:spPr>
          <a:xfrm>
            <a:off x="581660" y="1635646"/>
            <a:ext cx="8100000" cy="5868000"/>
          </a:xfrm>
          <a:prstGeom prst="rect">
            <a:avLst/>
          </a:prstGeom>
          <a:noFill/>
        </p:spPr>
        <p:txBody>
          <a:bodyPr wrap="square" numCol="2" rtlCol="0">
            <a:spAutoFit/>
          </a:bodyPr>
          <a:lstStyle/>
          <a:p>
            <a:r>
              <a:rPr lang="en-US" altLang="zh-CN" sz="800" b="1" dirty="0">
                <a:solidFill>
                  <a:srgbClr val="7F0055"/>
                </a:solidFill>
                <a:latin typeface="Consolas"/>
              </a:rPr>
              <a:t>package</a:t>
            </a:r>
            <a:r>
              <a:rPr lang="en-US" altLang="zh-CN" sz="800" b="1" dirty="0">
                <a:solidFill>
                  <a:srgbClr val="000000"/>
                </a:solidFill>
                <a:latin typeface="Consolas"/>
              </a:rPr>
              <a:t> ch11;</a:t>
            </a:r>
          </a:p>
          <a:p>
            <a:r>
              <a:rPr lang="en-US" altLang="zh-CN" sz="800" b="1" dirty="0" err="1">
                <a:solidFill>
                  <a:srgbClr val="7F0055"/>
                </a:solidFill>
                <a:latin typeface="Consolas"/>
              </a:rPr>
              <a:t>enum</a:t>
            </a:r>
            <a:r>
              <a:rPr lang="en-US" altLang="zh-CN" sz="800" b="1" dirty="0">
                <a:solidFill>
                  <a:srgbClr val="000000"/>
                </a:solidFill>
                <a:latin typeface="Consolas"/>
              </a:rPr>
              <a:t> Color {</a:t>
            </a:r>
          </a:p>
          <a:p>
            <a:pPr lvl="1"/>
            <a:r>
              <a:rPr lang="en-US" altLang="zh-CN" sz="800" b="1" i="1" dirty="0">
                <a:solidFill>
                  <a:srgbClr val="0000C0"/>
                </a:solidFill>
                <a:latin typeface="Consolas"/>
              </a:rPr>
              <a:t>RED</a:t>
            </a:r>
            <a:r>
              <a:rPr lang="en-US" altLang="zh-CN" sz="800" b="1" i="1" dirty="0">
                <a:solidFill>
                  <a:srgbClr val="000000"/>
                </a:solidFill>
                <a:latin typeface="Consolas"/>
              </a:rPr>
              <a:t>(255, 0, 0), </a:t>
            </a:r>
            <a:r>
              <a:rPr lang="en-US" altLang="zh-CN" sz="800" b="1" i="1" dirty="0">
                <a:solidFill>
                  <a:srgbClr val="0000C0"/>
                </a:solidFill>
                <a:latin typeface="Consolas"/>
              </a:rPr>
              <a:t>GREEN</a:t>
            </a:r>
            <a:r>
              <a:rPr lang="en-US" altLang="zh-CN" sz="800" b="1" i="1" dirty="0">
                <a:solidFill>
                  <a:srgbClr val="000000"/>
                </a:solidFill>
                <a:latin typeface="Consolas"/>
              </a:rPr>
              <a:t>(0, 255, 0), </a:t>
            </a:r>
            <a:r>
              <a:rPr lang="en-US" altLang="zh-CN" sz="800" b="1" i="1" dirty="0">
                <a:solidFill>
                  <a:srgbClr val="0000C0"/>
                </a:solidFill>
                <a:latin typeface="Consolas"/>
              </a:rPr>
              <a:t>BLUE</a:t>
            </a:r>
            <a:r>
              <a:rPr lang="en-US" altLang="zh-CN" sz="800" b="1" i="1" dirty="0">
                <a:solidFill>
                  <a:srgbClr val="000000"/>
                </a:solidFill>
                <a:latin typeface="Consolas"/>
              </a:rPr>
              <a:t>(0, 0, 255);</a:t>
            </a:r>
          </a:p>
          <a:p>
            <a:pPr lvl="1"/>
            <a:endParaRPr lang="zh-CN" altLang="en-US" sz="800" dirty="0">
              <a:latin typeface="Consolas"/>
            </a:endParaRPr>
          </a:p>
          <a:p>
            <a:pPr lvl="1"/>
            <a:r>
              <a:rPr lang="en-US" altLang="zh-CN" sz="800" b="1" dirty="0">
                <a:solidFill>
                  <a:srgbClr val="7F0055"/>
                </a:solidFill>
                <a:latin typeface="Consolas"/>
              </a:rPr>
              <a:t>private</a:t>
            </a:r>
            <a:r>
              <a:rPr lang="en-US" altLang="zh-CN" sz="800" b="1" dirty="0">
                <a:solidFill>
                  <a:srgbClr val="000000"/>
                </a:solidFill>
                <a:latin typeface="Consolas"/>
              </a:rPr>
              <a:t> </a:t>
            </a:r>
            <a:r>
              <a:rPr lang="en-US" altLang="zh-CN" sz="800" b="1" dirty="0" err="1">
                <a:solidFill>
                  <a:srgbClr val="7F0055"/>
                </a:solidFill>
                <a:latin typeface="Consolas"/>
              </a:rPr>
              <a:t>int</a:t>
            </a:r>
            <a:r>
              <a:rPr lang="en-US" altLang="zh-CN" sz="800" b="1" dirty="0">
                <a:solidFill>
                  <a:srgbClr val="000000"/>
                </a:solidFill>
                <a:latin typeface="Consolas"/>
              </a:rPr>
              <a:t> </a:t>
            </a:r>
            <a:r>
              <a:rPr lang="en-US" altLang="zh-CN" sz="800" b="1" dirty="0">
                <a:solidFill>
                  <a:srgbClr val="0000C0"/>
                </a:solidFill>
                <a:latin typeface="Consolas"/>
              </a:rPr>
              <a:t>red</a:t>
            </a:r>
            <a:r>
              <a:rPr lang="en-US" altLang="zh-CN" sz="800" b="1" dirty="0">
                <a:solidFill>
                  <a:srgbClr val="000000"/>
                </a:solidFill>
                <a:latin typeface="Consolas"/>
              </a:rPr>
              <a:t>;</a:t>
            </a:r>
          </a:p>
          <a:p>
            <a:pPr lvl="1"/>
            <a:r>
              <a:rPr lang="en-US" altLang="zh-CN" sz="800" b="1" dirty="0">
                <a:solidFill>
                  <a:srgbClr val="7F0055"/>
                </a:solidFill>
                <a:latin typeface="Consolas"/>
              </a:rPr>
              <a:t>private</a:t>
            </a:r>
            <a:r>
              <a:rPr lang="en-US" altLang="zh-CN" sz="800" b="1" dirty="0">
                <a:solidFill>
                  <a:srgbClr val="000000"/>
                </a:solidFill>
                <a:latin typeface="Consolas"/>
              </a:rPr>
              <a:t> </a:t>
            </a:r>
            <a:r>
              <a:rPr lang="en-US" altLang="zh-CN" sz="800" b="1" dirty="0" err="1">
                <a:solidFill>
                  <a:srgbClr val="7F0055"/>
                </a:solidFill>
                <a:latin typeface="Consolas"/>
              </a:rPr>
              <a:t>int</a:t>
            </a:r>
            <a:r>
              <a:rPr lang="en-US" altLang="zh-CN" sz="800" b="1" dirty="0">
                <a:solidFill>
                  <a:srgbClr val="000000"/>
                </a:solidFill>
                <a:latin typeface="Consolas"/>
              </a:rPr>
              <a:t> </a:t>
            </a:r>
            <a:r>
              <a:rPr lang="en-US" altLang="zh-CN" sz="800" b="1" dirty="0">
                <a:solidFill>
                  <a:srgbClr val="0000C0"/>
                </a:solidFill>
                <a:latin typeface="Consolas"/>
              </a:rPr>
              <a:t>green</a:t>
            </a:r>
            <a:r>
              <a:rPr lang="en-US" altLang="zh-CN" sz="800" b="1" dirty="0">
                <a:solidFill>
                  <a:srgbClr val="000000"/>
                </a:solidFill>
                <a:latin typeface="Consolas"/>
              </a:rPr>
              <a:t>;</a:t>
            </a:r>
          </a:p>
          <a:p>
            <a:pPr lvl="1"/>
            <a:r>
              <a:rPr lang="en-US" altLang="zh-CN" sz="800" b="1" dirty="0">
                <a:solidFill>
                  <a:srgbClr val="7F0055"/>
                </a:solidFill>
                <a:latin typeface="Consolas"/>
              </a:rPr>
              <a:t>private</a:t>
            </a:r>
            <a:r>
              <a:rPr lang="en-US" altLang="zh-CN" sz="800" b="1" dirty="0">
                <a:solidFill>
                  <a:srgbClr val="000000"/>
                </a:solidFill>
                <a:latin typeface="Consolas"/>
              </a:rPr>
              <a:t> </a:t>
            </a:r>
            <a:r>
              <a:rPr lang="en-US" altLang="zh-CN" sz="800" b="1" dirty="0" err="1">
                <a:solidFill>
                  <a:srgbClr val="7F0055"/>
                </a:solidFill>
                <a:latin typeface="Consolas"/>
              </a:rPr>
              <a:t>int</a:t>
            </a:r>
            <a:r>
              <a:rPr lang="en-US" altLang="zh-CN" sz="800" b="1" dirty="0">
                <a:solidFill>
                  <a:srgbClr val="000000"/>
                </a:solidFill>
                <a:latin typeface="Consolas"/>
              </a:rPr>
              <a:t> </a:t>
            </a:r>
            <a:r>
              <a:rPr lang="en-US" altLang="zh-CN" sz="800" b="1" dirty="0">
                <a:solidFill>
                  <a:srgbClr val="0000C0"/>
                </a:solidFill>
                <a:latin typeface="Consolas"/>
              </a:rPr>
              <a:t>blue</a:t>
            </a:r>
            <a:r>
              <a:rPr lang="en-US" altLang="zh-CN" sz="800" b="1" dirty="0">
                <a:solidFill>
                  <a:srgbClr val="000000"/>
                </a:solidFill>
                <a:latin typeface="Consolas"/>
              </a:rPr>
              <a:t>;</a:t>
            </a:r>
          </a:p>
          <a:p>
            <a:pPr lvl="1"/>
            <a:endParaRPr lang="zh-CN" altLang="en-US" sz="800" dirty="0">
              <a:latin typeface="Consolas"/>
            </a:endParaRPr>
          </a:p>
          <a:p>
            <a:pPr lvl="1"/>
            <a:r>
              <a:rPr lang="en-US" altLang="zh-CN" sz="800" dirty="0">
                <a:solidFill>
                  <a:srgbClr val="000000"/>
                </a:solidFill>
                <a:latin typeface="Consolas"/>
              </a:rPr>
              <a:t>Color(</a:t>
            </a:r>
            <a:r>
              <a:rPr lang="en-US" altLang="zh-CN" sz="800" b="1" dirty="0" err="1">
                <a:solidFill>
                  <a:srgbClr val="7F0055"/>
                </a:solidFill>
                <a:latin typeface="Consolas"/>
              </a:rPr>
              <a:t>int</a:t>
            </a:r>
            <a:r>
              <a:rPr lang="en-US" altLang="zh-CN" sz="800" b="1" dirty="0">
                <a:solidFill>
                  <a:srgbClr val="000000"/>
                </a:solidFill>
                <a:latin typeface="Consolas"/>
              </a:rPr>
              <a:t> </a:t>
            </a:r>
            <a:r>
              <a:rPr lang="en-US" altLang="zh-CN" sz="800" b="1" dirty="0">
                <a:solidFill>
                  <a:srgbClr val="6A3E3E"/>
                </a:solidFill>
                <a:latin typeface="Consolas"/>
              </a:rPr>
              <a:t>red</a:t>
            </a:r>
            <a:r>
              <a:rPr lang="en-US" altLang="zh-CN" sz="800" b="1" dirty="0">
                <a:solidFill>
                  <a:srgbClr val="000000"/>
                </a:solidFill>
                <a:latin typeface="Consolas"/>
              </a:rPr>
              <a:t>, </a:t>
            </a:r>
            <a:r>
              <a:rPr lang="en-US" altLang="zh-CN" sz="800" b="1" dirty="0" err="1">
                <a:solidFill>
                  <a:srgbClr val="7F0055"/>
                </a:solidFill>
                <a:latin typeface="Consolas"/>
              </a:rPr>
              <a:t>int</a:t>
            </a:r>
            <a:r>
              <a:rPr lang="en-US" altLang="zh-CN" sz="800" b="1" dirty="0">
                <a:solidFill>
                  <a:srgbClr val="000000"/>
                </a:solidFill>
                <a:latin typeface="Consolas"/>
              </a:rPr>
              <a:t> </a:t>
            </a:r>
            <a:r>
              <a:rPr lang="en-US" altLang="zh-CN" sz="800" b="1" dirty="0">
                <a:solidFill>
                  <a:srgbClr val="6A3E3E"/>
                </a:solidFill>
                <a:latin typeface="Consolas"/>
              </a:rPr>
              <a:t>green</a:t>
            </a:r>
            <a:r>
              <a:rPr lang="en-US" altLang="zh-CN" sz="800" b="1" dirty="0">
                <a:solidFill>
                  <a:srgbClr val="000000"/>
                </a:solidFill>
                <a:latin typeface="Consolas"/>
              </a:rPr>
              <a:t>, </a:t>
            </a:r>
            <a:r>
              <a:rPr lang="en-US" altLang="zh-CN" sz="800" b="1" dirty="0" err="1">
                <a:solidFill>
                  <a:srgbClr val="7F0055"/>
                </a:solidFill>
                <a:latin typeface="Consolas"/>
              </a:rPr>
              <a:t>int</a:t>
            </a:r>
            <a:r>
              <a:rPr lang="en-US" altLang="zh-CN" sz="800" b="1" dirty="0">
                <a:solidFill>
                  <a:srgbClr val="000000"/>
                </a:solidFill>
                <a:latin typeface="Consolas"/>
              </a:rPr>
              <a:t> </a:t>
            </a:r>
            <a:r>
              <a:rPr lang="en-US" altLang="zh-CN" sz="800" b="1" dirty="0">
                <a:solidFill>
                  <a:srgbClr val="6A3E3E"/>
                </a:solidFill>
                <a:latin typeface="Consolas"/>
              </a:rPr>
              <a:t>blue</a:t>
            </a:r>
            <a:r>
              <a:rPr lang="en-US" altLang="zh-CN" sz="800" b="1" dirty="0">
                <a:solidFill>
                  <a:srgbClr val="000000"/>
                </a:solidFill>
                <a:latin typeface="Consolas"/>
              </a:rPr>
              <a:t>) {</a:t>
            </a:r>
          </a:p>
          <a:p>
            <a:pPr lvl="2"/>
            <a:r>
              <a:rPr lang="en-US" altLang="zh-CN" sz="800" b="1" dirty="0" err="1">
                <a:solidFill>
                  <a:srgbClr val="7F0055"/>
                </a:solidFill>
                <a:latin typeface="Consolas"/>
              </a:rPr>
              <a:t>this</a:t>
            </a:r>
            <a:r>
              <a:rPr lang="en-US" altLang="zh-CN" sz="800" b="1" dirty="0" err="1">
                <a:solidFill>
                  <a:srgbClr val="000000"/>
                </a:solidFill>
                <a:latin typeface="Consolas"/>
              </a:rPr>
              <a:t>.</a:t>
            </a:r>
            <a:r>
              <a:rPr lang="en-US" altLang="zh-CN" sz="800" b="1" dirty="0" err="1">
                <a:solidFill>
                  <a:srgbClr val="0000C0"/>
                </a:solidFill>
                <a:latin typeface="Consolas"/>
              </a:rPr>
              <a:t>red</a:t>
            </a:r>
            <a:r>
              <a:rPr lang="en-US" altLang="zh-CN" sz="800" b="1" dirty="0">
                <a:solidFill>
                  <a:srgbClr val="000000"/>
                </a:solidFill>
                <a:latin typeface="Consolas"/>
              </a:rPr>
              <a:t> = </a:t>
            </a:r>
            <a:r>
              <a:rPr lang="en-US" altLang="zh-CN" sz="800" b="1" dirty="0">
                <a:solidFill>
                  <a:srgbClr val="6A3E3E"/>
                </a:solidFill>
                <a:latin typeface="Consolas"/>
              </a:rPr>
              <a:t>red</a:t>
            </a:r>
            <a:r>
              <a:rPr lang="en-US" altLang="zh-CN" sz="800" b="1" dirty="0">
                <a:solidFill>
                  <a:srgbClr val="000000"/>
                </a:solidFill>
                <a:latin typeface="Consolas"/>
              </a:rPr>
              <a:t>;</a:t>
            </a:r>
          </a:p>
          <a:p>
            <a:pPr lvl="2"/>
            <a:r>
              <a:rPr lang="en-US" altLang="zh-CN" sz="800" b="1" dirty="0" err="1">
                <a:solidFill>
                  <a:srgbClr val="7F0055"/>
                </a:solidFill>
                <a:latin typeface="Consolas"/>
              </a:rPr>
              <a:t>this</a:t>
            </a:r>
            <a:r>
              <a:rPr lang="en-US" altLang="zh-CN" sz="800" b="1" dirty="0" err="1">
                <a:solidFill>
                  <a:srgbClr val="000000"/>
                </a:solidFill>
                <a:latin typeface="Consolas"/>
              </a:rPr>
              <a:t>.</a:t>
            </a:r>
            <a:r>
              <a:rPr lang="en-US" altLang="zh-CN" sz="800" b="1" dirty="0" err="1">
                <a:solidFill>
                  <a:srgbClr val="0000C0"/>
                </a:solidFill>
                <a:latin typeface="Consolas"/>
              </a:rPr>
              <a:t>green</a:t>
            </a:r>
            <a:r>
              <a:rPr lang="en-US" altLang="zh-CN" sz="800" b="1" dirty="0">
                <a:solidFill>
                  <a:srgbClr val="000000"/>
                </a:solidFill>
                <a:latin typeface="Consolas"/>
              </a:rPr>
              <a:t> = </a:t>
            </a:r>
            <a:r>
              <a:rPr lang="en-US" altLang="zh-CN" sz="800" b="1" dirty="0">
                <a:solidFill>
                  <a:srgbClr val="6A3E3E"/>
                </a:solidFill>
                <a:latin typeface="Consolas"/>
              </a:rPr>
              <a:t>green</a:t>
            </a:r>
            <a:r>
              <a:rPr lang="en-US" altLang="zh-CN" sz="800" b="1" dirty="0">
                <a:solidFill>
                  <a:srgbClr val="000000"/>
                </a:solidFill>
                <a:latin typeface="Consolas"/>
              </a:rPr>
              <a:t>;</a:t>
            </a:r>
          </a:p>
          <a:p>
            <a:pPr lvl="2"/>
            <a:r>
              <a:rPr lang="en-US" altLang="zh-CN" sz="800" b="1" dirty="0" err="1">
                <a:solidFill>
                  <a:srgbClr val="7F0055"/>
                </a:solidFill>
                <a:latin typeface="Consolas"/>
              </a:rPr>
              <a:t>this</a:t>
            </a:r>
            <a:r>
              <a:rPr lang="en-US" altLang="zh-CN" sz="800" b="1" dirty="0" err="1">
                <a:solidFill>
                  <a:srgbClr val="000000"/>
                </a:solidFill>
                <a:latin typeface="Consolas"/>
              </a:rPr>
              <a:t>.</a:t>
            </a:r>
            <a:r>
              <a:rPr lang="en-US" altLang="zh-CN" sz="800" b="1" dirty="0" err="1">
                <a:solidFill>
                  <a:srgbClr val="0000C0"/>
                </a:solidFill>
                <a:latin typeface="Consolas"/>
              </a:rPr>
              <a:t>blue</a:t>
            </a:r>
            <a:r>
              <a:rPr lang="en-US" altLang="zh-CN" sz="800" b="1" dirty="0">
                <a:solidFill>
                  <a:srgbClr val="000000"/>
                </a:solidFill>
                <a:latin typeface="Consolas"/>
              </a:rPr>
              <a:t> = </a:t>
            </a:r>
            <a:r>
              <a:rPr lang="en-US" altLang="zh-CN" sz="800" b="1" dirty="0">
                <a:solidFill>
                  <a:srgbClr val="6A3E3E"/>
                </a:solidFill>
                <a:latin typeface="Consolas"/>
              </a:rPr>
              <a:t>blue</a:t>
            </a:r>
            <a:r>
              <a:rPr lang="en-US" altLang="zh-CN" sz="800" b="1" dirty="0">
                <a:solidFill>
                  <a:srgbClr val="000000"/>
                </a:solidFill>
                <a:latin typeface="Consolas"/>
              </a:rPr>
              <a:t>;</a:t>
            </a:r>
          </a:p>
          <a:p>
            <a:pPr lvl="1"/>
            <a:r>
              <a:rPr lang="en-US" altLang="zh-CN" sz="800" dirty="0">
                <a:solidFill>
                  <a:srgbClr val="000000"/>
                </a:solidFill>
                <a:latin typeface="Consolas"/>
              </a:rPr>
              <a:t>}</a:t>
            </a:r>
          </a:p>
          <a:p>
            <a:pPr lvl="1"/>
            <a:endParaRPr lang="zh-CN" altLang="en-US" sz="800" dirty="0">
              <a:latin typeface="Consolas"/>
            </a:endParaRPr>
          </a:p>
          <a:p>
            <a:pPr lvl="1"/>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err="1">
                <a:solidFill>
                  <a:srgbClr val="7F0055"/>
                </a:solidFill>
                <a:latin typeface="Consolas"/>
              </a:rPr>
              <a:t>int</a:t>
            </a:r>
            <a:r>
              <a:rPr lang="en-US" altLang="zh-CN" sz="800" b="1" dirty="0">
                <a:solidFill>
                  <a:srgbClr val="000000"/>
                </a:solidFill>
                <a:latin typeface="Consolas"/>
              </a:rPr>
              <a:t> </a:t>
            </a:r>
            <a:r>
              <a:rPr lang="en-US" altLang="zh-CN" sz="800" b="1" dirty="0" err="1">
                <a:solidFill>
                  <a:srgbClr val="000000"/>
                </a:solidFill>
                <a:latin typeface="Consolas"/>
              </a:rPr>
              <a:t>getRed</a:t>
            </a:r>
            <a:r>
              <a:rPr lang="en-US" altLang="zh-CN" sz="800" b="1" dirty="0">
                <a:solidFill>
                  <a:srgbClr val="000000"/>
                </a:solidFill>
                <a:latin typeface="Consolas"/>
              </a:rPr>
              <a:t>() {</a:t>
            </a:r>
          </a:p>
          <a:p>
            <a:pPr lvl="2"/>
            <a:r>
              <a:rPr lang="en-US" altLang="zh-CN" sz="800" b="1" dirty="0">
                <a:solidFill>
                  <a:srgbClr val="7F0055"/>
                </a:solidFill>
                <a:latin typeface="Consolas"/>
              </a:rPr>
              <a:t>return</a:t>
            </a:r>
            <a:r>
              <a:rPr lang="en-US" altLang="zh-CN" sz="800" b="1" dirty="0">
                <a:solidFill>
                  <a:srgbClr val="000000"/>
                </a:solidFill>
                <a:latin typeface="Consolas"/>
              </a:rPr>
              <a:t> </a:t>
            </a:r>
            <a:r>
              <a:rPr lang="en-US" altLang="zh-CN" sz="800" b="1" dirty="0">
                <a:solidFill>
                  <a:srgbClr val="0000C0"/>
                </a:solidFill>
                <a:latin typeface="Consolas"/>
              </a:rPr>
              <a:t>red</a:t>
            </a:r>
            <a:r>
              <a:rPr lang="en-US" altLang="zh-CN" sz="800" b="1" dirty="0">
                <a:solidFill>
                  <a:srgbClr val="000000"/>
                </a:solidFill>
                <a:latin typeface="Consolas"/>
              </a:rPr>
              <a:t>;</a:t>
            </a:r>
          </a:p>
          <a:p>
            <a:pPr lvl="1"/>
            <a:r>
              <a:rPr lang="en-US" altLang="zh-CN" sz="800" dirty="0">
                <a:solidFill>
                  <a:srgbClr val="000000"/>
                </a:solidFill>
                <a:latin typeface="Consolas"/>
              </a:rPr>
              <a:t>}</a:t>
            </a:r>
          </a:p>
          <a:p>
            <a:pPr lvl="1"/>
            <a:endParaRPr lang="zh-CN" altLang="en-US" sz="800" dirty="0">
              <a:latin typeface="Consolas"/>
            </a:endParaRPr>
          </a:p>
          <a:p>
            <a:pPr lvl="1"/>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err="1">
                <a:solidFill>
                  <a:srgbClr val="7F0055"/>
                </a:solidFill>
                <a:latin typeface="Consolas"/>
              </a:rPr>
              <a:t>int</a:t>
            </a:r>
            <a:r>
              <a:rPr lang="en-US" altLang="zh-CN" sz="800" b="1" dirty="0">
                <a:solidFill>
                  <a:srgbClr val="000000"/>
                </a:solidFill>
                <a:latin typeface="Consolas"/>
              </a:rPr>
              <a:t> </a:t>
            </a:r>
            <a:r>
              <a:rPr lang="en-US" altLang="zh-CN" sz="800" b="1" dirty="0" err="1">
                <a:solidFill>
                  <a:srgbClr val="000000"/>
                </a:solidFill>
                <a:latin typeface="Consolas"/>
              </a:rPr>
              <a:t>getGreen</a:t>
            </a:r>
            <a:r>
              <a:rPr lang="en-US" altLang="zh-CN" sz="800" b="1" dirty="0">
                <a:solidFill>
                  <a:srgbClr val="000000"/>
                </a:solidFill>
                <a:latin typeface="Consolas"/>
              </a:rPr>
              <a:t>() {</a:t>
            </a:r>
          </a:p>
          <a:p>
            <a:pPr lvl="2"/>
            <a:r>
              <a:rPr lang="en-US" altLang="zh-CN" sz="800" b="1" dirty="0">
                <a:solidFill>
                  <a:srgbClr val="7F0055"/>
                </a:solidFill>
                <a:latin typeface="Consolas"/>
              </a:rPr>
              <a:t>return</a:t>
            </a:r>
            <a:r>
              <a:rPr lang="en-US" altLang="zh-CN" sz="800" b="1" dirty="0">
                <a:solidFill>
                  <a:srgbClr val="000000"/>
                </a:solidFill>
                <a:latin typeface="Consolas"/>
              </a:rPr>
              <a:t> </a:t>
            </a:r>
            <a:r>
              <a:rPr lang="en-US" altLang="zh-CN" sz="800" b="1" dirty="0">
                <a:solidFill>
                  <a:srgbClr val="0000C0"/>
                </a:solidFill>
                <a:latin typeface="Consolas"/>
              </a:rPr>
              <a:t>green</a:t>
            </a:r>
            <a:r>
              <a:rPr lang="en-US" altLang="zh-CN" sz="800" b="1" dirty="0">
                <a:solidFill>
                  <a:srgbClr val="000000"/>
                </a:solidFill>
                <a:latin typeface="Consolas"/>
              </a:rPr>
              <a:t>;</a:t>
            </a:r>
          </a:p>
          <a:p>
            <a:pPr lvl="1"/>
            <a:r>
              <a:rPr lang="en-US" altLang="zh-CN" sz="800" dirty="0">
                <a:solidFill>
                  <a:srgbClr val="000000"/>
                </a:solidFill>
                <a:latin typeface="Consolas"/>
              </a:rPr>
              <a:t>}</a:t>
            </a:r>
          </a:p>
          <a:p>
            <a:pPr lvl="1"/>
            <a:endParaRPr lang="zh-CN" altLang="en-US" sz="800" dirty="0">
              <a:latin typeface="Consolas"/>
            </a:endParaRPr>
          </a:p>
          <a:p>
            <a:pPr lvl="1"/>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err="1">
                <a:solidFill>
                  <a:srgbClr val="7F0055"/>
                </a:solidFill>
                <a:latin typeface="Consolas"/>
              </a:rPr>
              <a:t>int</a:t>
            </a:r>
            <a:r>
              <a:rPr lang="en-US" altLang="zh-CN" sz="800" b="1" dirty="0">
                <a:solidFill>
                  <a:srgbClr val="000000"/>
                </a:solidFill>
                <a:latin typeface="Consolas"/>
              </a:rPr>
              <a:t> </a:t>
            </a:r>
            <a:r>
              <a:rPr lang="en-US" altLang="zh-CN" sz="800" b="1" dirty="0" err="1">
                <a:solidFill>
                  <a:srgbClr val="000000"/>
                </a:solidFill>
                <a:latin typeface="Consolas"/>
              </a:rPr>
              <a:t>getBlue</a:t>
            </a:r>
            <a:r>
              <a:rPr lang="en-US" altLang="zh-CN" sz="800" b="1" dirty="0">
                <a:solidFill>
                  <a:srgbClr val="000000"/>
                </a:solidFill>
                <a:latin typeface="Consolas"/>
              </a:rPr>
              <a:t>() {</a:t>
            </a:r>
          </a:p>
          <a:p>
            <a:pPr lvl="2"/>
            <a:r>
              <a:rPr lang="en-US" altLang="zh-CN" sz="800" b="1" dirty="0">
                <a:solidFill>
                  <a:srgbClr val="7F0055"/>
                </a:solidFill>
                <a:latin typeface="Consolas"/>
              </a:rPr>
              <a:t>return</a:t>
            </a:r>
            <a:r>
              <a:rPr lang="en-US" altLang="zh-CN" sz="800" b="1" dirty="0">
                <a:solidFill>
                  <a:srgbClr val="000000"/>
                </a:solidFill>
                <a:latin typeface="Consolas"/>
              </a:rPr>
              <a:t> </a:t>
            </a:r>
            <a:r>
              <a:rPr lang="en-US" altLang="zh-CN" sz="800" b="1" dirty="0">
                <a:solidFill>
                  <a:srgbClr val="0000C0"/>
                </a:solidFill>
                <a:latin typeface="Consolas"/>
              </a:rPr>
              <a:t>blue</a:t>
            </a:r>
            <a:r>
              <a:rPr lang="en-US" altLang="zh-CN" sz="800" b="1" dirty="0">
                <a:solidFill>
                  <a:srgbClr val="000000"/>
                </a:solidFill>
                <a:latin typeface="Consolas"/>
              </a:rPr>
              <a:t>;</a:t>
            </a:r>
          </a:p>
          <a:p>
            <a:pPr lvl="1"/>
            <a:r>
              <a:rPr lang="en-US" altLang="zh-CN" sz="800" dirty="0">
                <a:solidFill>
                  <a:srgbClr val="000000"/>
                </a:solidFill>
                <a:latin typeface="Consolas"/>
              </a:rPr>
              <a:t>}</a:t>
            </a:r>
          </a:p>
          <a:p>
            <a:r>
              <a:rPr lang="en-US" altLang="zh-CN" sz="800" dirty="0" smtClean="0">
                <a:solidFill>
                  <a:srgbClr val="000000"/>
                </a:solidFill>
                <a:latin typeface="Consolas"/>
              </a:rPr>
              <a:t>}</a:t>
            </a:r>
          </a:p>
          <a:p>
            <a:endParaRPr lang="en-US" altLang="zh-CN" sz="800" dirty="0">
              <a:solidFill>
                <a:srgbClr val="000000"/>
              </a:solidFill>
              <a:latin typeface="Consolas"/>
            </a:endParaRPr>
          </a:p>
          <a:p>
            <a:endParaRPr lang="en-US" altLang="zh-CN" sz="800" dirty="0" smtClean="0">
              <a:solidFill>
                <a:srgbClr val="000000"/>
              </a:solidFill>
              <a:latin typeface="Consolas"/>
            </a:endParaRPr>
          </a:p>
          <a:p>
            <a:endParaRPr lang="en-US" altLang="zh-CN" sz="800" dirty="0">
              <a:solidFill>
                <a:srgbClr val="000000"/>
              </a:solidFill>
              <a:latin typeface="Consolas"/>
            </a:endParaRPr>
          </a:p>
          <a:p>
            <a:endParaRPr lang="en-US" altLang="zh-CN" sz="800" dirty="0" smtClean="0">
              <a:solidFill>
                <a:srgbClr val="000000"/>
              </a:solidFill>
              <a:latin typeface="Consolas"/>
            </a:endParaRPr>
          </a:p>
          <a:p>
            <a:endParaRPr lang="en-US" altLang="zh-CN" sz="800" dirty="0">
              <a:solidFill>
                <a:srgbClr val="000000"/>
              </a:solidFill>
              <a:latin typeface="Consolas"/>
            </a:endParaRPr>
          </a:p>
          <a:p>
            <a:endParaRPr lang="en-US" altLang="zh-CN" sz="800" dirty="0" smtClean="0">
              <a:solidFill>
                <a:srgbClr val="000000"/>
              </a:solidFill>
              <a:latin typeface="Consolas"/>
            </a:endParaRPr>
          </a:p>
          <a:p>
            <a:endParaRPr lang="en-US" altLang="zh-CN" sz="800" dirty="0">
              <a:solidFill>
                <a:srgbClr val="000000"/>
              </a:solidFill>
              <a:latin typeface="Consolas"/>
            </a:endParaRPr>
          </a:p>
          <a:p>
            <a:endParaRPr lang="en-US" altLang="zh-CN" sz="800" dirty="0" smtClean="0">
              <a:solidFill>
                <a:srgbClr val="000000"/>
              </a:solidFill>
              <a:latin typeface="Consolas"/>
            </a:endParaRPr>
          </a:p>
          <a:p>
            <a:endParaRPr lang="en-US" altLang="zh-CN" sz="800" dirty="0">
              <a:solidFill>
                <a:srgbClr val="000000"/>
              </a:solidFill>
              <a:latin typeface="Consolas"/>
            </a:endParaRPr>
          </a:p>
          <a:p>
            <a:endParaRPr lang="en-US" altLang="zh-CN" sz="800" dirty="0" smtClean="0">
              <a:solidFill>
                <a:srgbClr val="000000"/>
              </a:solidFill>
              <a:latin typeface="Consolas"/>
            </a:endParaRPr>
          </a:p>
          <a:p>
            <a:endParaRPr lang="en-US" altLang="zh-CN" sz="800" dirty="0">
              <a:solidFill>
                <a:srgbClr val="000000"/>
              </a:solidFill>
              <a:latin typeface="Consolas"/>
            </a:endParaRPr>
          </a:p>
          <a:p>
            <a:endParaRPr lang="en-US" altLang="zh-CN" sz="800" dirty="0" smtClean="0">
              <a:solidFill>
                <a:srgbClr val="000000"/>
              </a:solidFill>
              <a:latin typeface="Consolas"/>
            </a:endParaRPr>
          </a:p>
          <a:p>
            <a:endParaRPr lang="en-US" altLang="zh-CN" sz="800" dirty="0">
              <a:solidFill>
                <a:srgbClr val="000000"/>
              </a:solidFill>
              <a:latin typeface="Consolas"/>
            </a:endParaRPr>
          </a:p>
          <a:p>
            <a:endParaRPr lang="en-US" altLang="zh-CN" sz="800" dirty="0" smtClean="0">
              <a:solidFill>
                <a:srgbClr val="000000"/>
              </a:solidFill>
              <a:latin typeface="Consolas"/>
            </a:endParaRPr>
          </a:p>
          <a:p>
            <a:endParaRPr lang="en-US" altLang="zh-CN" sz="800" dirty="0">
              <a:solidFill>
                <a:srgbClr val="000000"/>
              </a:solidFill>
              <a:latin typeface="Consolas"/>
            </a:endParaRPr>
          </a:p>
          <a:p>
            <a:endParaRPr lang="en-US" altLang="zh-CN" sz="800" dirty="0" smtClean="0">
              <a:solidFill>
                <a:srgbClr val="000000"/>
              </a:solidFill>
              <a:latin typeface="Consolas"/>
            </a:endParaRPr>
          </a:p>
          <a:p>
            <a:endParaRPr lang="en-US" altLang="zh-CN" sz="800" dirty="0">
              <a:solidFill>
                <a:srgbClr val="000000"/>
              </a:solidFill>
              <a:latin typeface="Consolas"/>
            </a:endParaRPr>
          </a:p>
          <a:p>
            <a:endParaRPr lang="en-US" altLang="zh-CN" sz="800" dirty="0" smtClean="0">
              <a:solidFill>
                <a:srgbClr val="000000"/>
              </a:solidFill>
              <a:latin typeface="Consolas"/>
            </a:endParaRPr>
          </a:p>
          <a:p>
            <a:endParaRPr lang="en-US" altLang="zh-CN" sz="800" dirty="0">
              <a:solidFill>
                <a:srgbClr val="000000"/>
              </a:solidFill>
              <a:latin typeface="Consolas"/>
            </a:endParaRPr>
          </a:p>
          <a:p>
            <a:endParaRPr lang="en-US" altLang="zh-CN" sz="800" dirty="0" smtClean="0">
              <a:solidFill>
                <a:srgbClr val="000000"/>
              </a:solidFill>
              <a:latin typeface="Consolas"/>
            </a:endParaRPr>
          </a:p>
          <a:p>
            <a:endParaRPr lang="en-US" altLang="zh-CN" sz="800" dirty="0">
              <a:solidFill>
                <a:srgbClr val="000000"/>
              </a:solidFill>
              <a:latin typeface="Consolas"/>
            </a:endParaRPr>
          </a:p>
          <a:p>
            <a:endParaRPr lang="en-US" altLang="zh-CN" sz="800" dirty="0">
              <a:solidFill>
                <a:srgbClr val="000000"/>
              </a:solidFill>
              <a:latin typeface="Consolas"/>
            </a:endParaRPr>
          </a:p>
          <a:p>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a:solidFill>
                  <a:srgbClr val="7F0055"/>
                </a:solidFill>
                <a:latin typeface="Consolas"/>
              </a:rPr>
              <a:t>class</a:t>
            </a:r>
            <a:r>
              <a:rPr lang="en-US" altLang="zh-CN" sz="800" b="1" dirty="0">
                <a:solidFill>
                  <a:srgbClr val="000000"/>
                </a:solidFill>
                <a:latin typeface="Consolas"/>
              </a:rPr>
              <a:t> Demo1104 {</a:t>
            </a:r>
          </a:p>
          <a:p>
            <a:r>
              <a:rPr lang="en-US" altLang="zh-CN" sz="800" b="1" dirty="0">
                <a:solidFill>
                  <a:srgbClr val="7F0055"/>
                </a:solidFill>
                <a:latin typeface="Consolas"/>
              </a:rPr>
              <a:t>public</a:t>
            </a:r>
            <a:r>
              <a:rPr lang="en-US" altLang="zh-CN" sz="800" b="1" dirty="0">
                <a:solidFill>
                  <a:srgbClr val="000000"/>
                </a:solidFill>
                <a:latin typeface="Consolas"/>
              </a:rPr>
              <a:t> </a:t>
            </a:r>
            <a:r>
              <a:rPr lang="en-US" altLang="zh-CN" sz="800" b="1" dirty="0">
                <a:solidFill>
                  <a:srgbClr val="7F0055"/>
                </a:solidFill>
                <a:latin typeface="Consolas"/>
              </a:rPr>
              <a:t>static</a:t>
            </a:r>
            <a:r>
              <a:rPr lang="en-US" altLang="zh-CN" sz="800" b="1" dirty="0">
                <a:solidFill>
                  <a:srgbClr val="000000"/>
                </a:solidFill>
                <a:latin typeface="Consolas"/>
              </a:rPr>
              <a:t> </a:t>
            </a:r>
            <a:r>
              <a:rPr lang="en-US" altLang="zh-CN" sz="800" b="1" dirty="0">
                <a:solidFill>
                  <a:srgbClr val="7F0055"/>
                </a:solidFill>
                <a:latin typeface="Consolas"/>
              </a:rPr>
              <a:t>void</a:t>
            </a:r>
            <a:r>
              <a:rPr lang="en-US" altLang="zh-CN" sz="800" b="1" dirty="0">
                <a:solidFill>
                  <a:srgbClr val="000000"/>
                </a:solidFill>
                <a:latin typeface="Consolas"/>
              </a:rPr>
              <a:t> main(String[] </a:t>
            </a:r>
            <a:r>
              <a:rPr lang="en-US" altLang="zh-CN" sz="800" b="1" dirty="0" err="1">
                <a:solidFill>
                  <a:srgbClr val="6A3E3E"/>
                </a:solidFill>
                <a:latin typeface="Consolas"/>
              </a:rPr>
              <a:t>args</a:t>
            </a:r>
            <a:r>
              <a:rPr lang="en-US" altLang="zh-CN" sz="800" b="1" dirty="0">
                <a:solidFill>
                  <a:srgbClr val="000000"/>
                </a:solidFill>
                <a:latin typeface="Consolas"/>
              </a:rPr>
              <a:t>) {</a:t>
            </a:r>
          </a:p>
          <a:p>
            <a:pPr lvl="1"/>
            <a:r>
              <a:rPr lang="en-US" altLang="zh-CN" sz="800" dirty="0">
                <a:solidFill>
                  <a:srgbClr val="3F7F5F"/>
                </a:solidFill>
                <a:latin typeface="Consolas"/>
              </a:rPr>
              <a:t>// </a:t>
            </a:r>
            <a:r>
              <a:rPr lang="en-US" altLang="zh-CN" sz="800" b="1" dirty="0">
                <a:solidFill>
                  <a:srgbClr val="7F9FBF"/>
                </a:solidFill>
                <a:latin typeface="Consolas"/>
              </a:rPr>
              <a:t>TODO</a:t>
            </a:r>
            <a:r>
              <a:rPr lang="en-US" altLang="zh-CN" sz="800" b="1" dirty="0">
                <a:solidFill>
                  <a:srgbClr val="3F7F5F"/>
                </a:solidFill>
                <a:latin typeface="Consolas"/>
              </a:rPr>
              <a:t> Auto-generated method stub</a:t>
            </a:r>
          </a:p>
          <a:p>
            <a:pPr lvl="1"/>
            <a:r>
              <a:rPr lang="en-US" altLang="zh-CN" sz="800" dirty="0">
                <a:solidFill>
                  <a:srgbClr val="000000"/>
                </a:solidFill>
                <a:latin typeface="Consolas"/>
              </a:rPr>
              <a:t>Color </a:t>
            </a:r>
            <a:r>
              <a:rPr lang="en-US" altLang="zh-CN" sz="800" dirty="0" err="1">
                <a:solidFill>
                  <a:srgbClr val="6A3E3E"/>
                </a:solidFill>
                <a:latin typeface="Consolas"/>
              </a:rPr>
              <a:t>color</a:t>
            </a:r>
            <a:r>
              <a:rPr lang="en-US" altLang="zh-CN" sz="800" dirty="0">
                <a:solidFill>
                  <a:srgbClr val="000000"/>
                </a:solidFill>
                <a:latin typeface="Consolas"/>
              </a:rPr>
              <a:t> = </a:t>
            </a:r>
            <a:r>
              <a:rPr lang="en-US" altLang="zh-CN" sz="800" dirty="0" err="1">
                <a:solidFill>
                  <a:srgbClr val="000000"/>
                </a:solidFill>
                <a:latin typeface="Consolas"/>
              </a:rPr>
              <a:t>Color.</a:t>
            </a:r>
            <a:r>
              <a:rPr lang="en-US" altLang="zh-CN" sz="800" b="1" i="1" dirty="0" err="1">
                <a:solidFill>
                  <a:srgbClr val="0000C0"/>
                </a:solidFill>
                <a:latin typeface="Consolas"/>
              </a:rPr>
              <a:t>BLUE</a:t>
            </a:r>
            <a:r>
              <a:rPr lang="en-US" altLang="zh-CN" sz="800" b="1" i="1" dirty="0">
                <a:solidFill>
                  <a:srgbClr val="000000"/>
                </a:solidFill>
                <a:latin typeface="Consolas"/>
              </a:rPr>
              <a:t>;</a:t>
            </a:r>
          </a:p>
          <a:p>
            <a:pPr lvl="1"/>
            <a:r>
              <a:rPr lang="en-US" altLang="zh-CN" sz="800" dirty="0" err="1">
                <a:solidFill>
                  <a:srgbClr val="000000"/>
                </a:solidFill>
                <a:latin typeface="Consolas"/>
              </a:rPr>
              <a:t>System.</a:t>
            </a:r>
            <a:r>
              <a:rPr lang="en-US" altLang="zh-CN" sz="800" b="1" i="1" dirty="0" err="1">
                <a:solidFill>
                  <a:srgbClr val="0000C0"/>
                </a:solidFill>
                <a:latin typeface="Consolas"/>
              </a:rPr>
              <a:t>out</a:t>
            </a:r>
            <a:r>
              <a:rPr lang="en-US" altLang="zh-CN" sz="800" b="1" i="1" dirty="0" err="1">
                <a:solidFill>
                  <a:srgbClr val="000000"/>
                </a:solidFill>
                <a:latin typeface="Consolas"/>
              </a:rPr>
              <a:t>.println</a:t>
            </a:r>
            <a:r>
              <a:rPr lang="en-US" altLang="zh-CN" sz="800" b="1" i="1" dirty="0">
                <a:solidFill>
                  <a:srgbClr val="000000"/>
                </a:solidFill>
                <a:latin typeface="Consolas"/>
              </a:rPr>
              <a:t>(</a:t>
            </a:r>
            <a:r>
              <a:rPr lang="en-US" altLang="zh-CN" sz="800" b="1" i="1" dirty="0">
                <a:solidFill>
                  <a:srgbClr val="2A00FF"/>
                </a:solidFill>
                <a:latin typeface="Consolas"/>
              </a:rPr>
              <a:t>"RGB values of "</a:t>
            </a:r>
            <a:r>
              <a:rPr lang="en-US" altLang="zh-CN" sz="800" b="1" i="1" dirty="0">
                <a:solidFill>
                  <a:srgbClr val="000000"/>
                </a:solidFill>
                <a:latin typeface="Consolas"/>
              </a:rPr>
              <a:t> + </a:t>
            </a:r>
            <a:r>
              <a:rPr lang="en-US" altLang="zh-CN" sz="800" b="1" i="1" dirty="0">
                <a:solidFill>
                  <a:srgbClr val="6A3E3E"/>
                </a:solidFill>
                <a:latin typeface="Consolas"/>
              </a:rPr>
              <a:t>color</a:t>
            </a:r>
            <a:r>
              <a:rPr lang="en-US" altLang="zh-CN" sz="800" b="1" i="1" dirty="0">
                <a:solidFill>
                  <a:srgbClr val="000000"/>
                </a:solidFill>
                <a:latin typeface="Consolas"/>
              </a:rPr>
              <a:t> + </a:t>
            </a:r>
            <a:r>
              <a:rPr lang="en-US" altLang="zh-CN" sz="800" b="1" i="1" dirty="0">
                <a:solidFill>
                  <a:srgbClr val="2A00FF"/>
                </a:solidFill>
                <a:latin typeface="Consolas"/>
              </a:rPr>
              <a:t>": "</a:t>
            </a:r>
            <a:r>
              <a:rPr lang="en-US" altLang="zh-CN" sz="800" b="1" i="1" dirty="0">
                <a:solidFill>
                  <a:srgbClr val="000000"/>
                </a:solidFill>
                <a:latin typeface="Consolas"/>
              </a:rPr>
              <a:t> + </a:t>
            </a:r>
            <a:r>
              <a:rPr lang="en-US" altLang="zh-CN" sz="800" b="1" i="1" dirty="0" err="1">
                <a:solidFill>
                  <a:srgbClr val="6A3E3E"/>
                </a:solidFill>
                <a:latin typeface="Consolas"/>
              </a:rPr>
              <a:t>color</a:t>
            </a:r>
            <a:r>
              <a:rPr lang="en-US" altLang="zh-CN" sz="800" b="1" i="1" dirty="0" err="1">
                <a:solidFill>
                  <a:srgbClr val="000000"/>
                </a:solidFill>
                <a:latin typeface="Consolas"/>
              </a:rPr>
              <a:t>.getRed</a:t>
            </a:r>
            <a:r>
              <a:rPr lang="en-US" altLang="zh-CN" sz="800" b="1" i="1" dirty="0">
                <a:solidFill>
                  <a:srgbClr val="000000"/>
                </a:solidFill>
                <a:latin typeface="Consolas"/>
              </a:rPr>
              <a:t>() + </a:t>
            </a:r>
            <a:r>
              <a:rPr lang="en-US" altLang="zh-CN" sz="800" b="1" i="1" dirty="0">
                <a:solidFill>
                  <a:srgbClr val="2A00FF"/>
                </a:solidFill>
                <a:latin typeface="Consolas"/>
              </a:rPr>
              <a:t>", "</a:t>
            </a:r>
            <a:r>
              <a:rPr lang="en-US" altLang="zh-CN" sz="800" b="1" i="1" dirty="0">
                <a:solidFill>
                  <a:srgbClr val="000000"/>
                </a:solidFill>
                <a:latin typeface="Consolas"/>
              </a:rPr>
              <a:t> + </a:t>
            </a:r>
            <a:r>
              <a:rPr lang="en-US" altLang="zh-CN" sz="800" b="1" i="1" dirty="0" err="1">
                <a:solidFill>
                  <a:srgbClr val="6A3E3E"/>
                </a:solidFill>
                <a:latin typeface="Consolas"/>
              </a:rPr>
              <a:t>color</a:t>
            </a:r>
            <a:r>
              <a:rPr lang="en-US" altLang="zh-CN" sz="800" b="1" i="1" dirty="0" err="1">
                <a:solidFill>
                  <a:srgbClr val="000000"/>
                </a:solidFill>
                <a:latin typeface="Consolas"/>
              </a:rPr>
              <a:t>.getGreen</a:t>
            </a:r>
            <a:r>
              <a:rPr lang="en-US" altLang="zh-CN" sz="800" b="1" i="1" dirty="0">
                <a:solidFill>
                  <a:srgbClr val="000000"/>
                </a:solidFill>
                <a:latin typeface="Consolas"/>
              </a:rPr>
              <a:t>() + </a:t>
            </a:r>
            <a:r>
              <a:rPr lang="en-US" altLang="zh-CN" sz="800" b="1" i="1" dirty="0">
                <a:solidFill>
                  <a:srgbClr val="2A00FF"/>
                </a:solidFill>
                <a:latin typeface="Consolas"/>
              </a:rPr>
              <a:t>", "</a:t>
            </a:r>
          </a:p>
          <a:p>
            <a:pPr lvl="1"/>
            <a:r>
              <a:rPr lang="en-US" altLang="zh-CN" sz="800" dirty="0">
                <a:solidFill>
                  <a:srgbClr val="000000"/>
                </a:solidFill>
                <a:latin typeface="Consolas"/>
              </a:rPr>
              <a:t>+ </a:t>
            </a:r>
            <a:r>
              <a:rPr lang="en-US" altLang="zh-CN" sz="800" dirty="0" err="1">
                <a:solidFill>
                  <a:srgbClr val="6A3E3E"/>
                </a:solidFill>
                <a:latin typeface="Consolas"/>
              </a:rPr>
              <a:t>color</a:t>
            </a:r>
            <a:r>
              <a:rPr lang="en-US" altLang="zh-CN" sz="800" dirty="0" err="1">
                <a:solidFill>
                  <a:srgbClr val="000000"/>
                </a:solidFill>
                <a:latin typeface="Consolas"/>
              </a:rPr>
              <a:t>.getBlue</a:t>
            </a:r>
            <a:r>
              <a:rPr lang="en-US" altLang="zh-CN" sz="800" dirty="0">
                <a:solidFill>
                  <a:srgbClr val="000000"/>
                </a:solidFill>
                <a:latin typeface="Consolas"/>
              </a:rPr>
              <a:t>());</a:t>
            </a:r>
          </a:p>
          <a:p>
            <a:pPr lvl="1"/>
            <a:endParaRPr lang="zh-CN" altLang="en-US" sz="800" dirty="0">
              <a:latin typeface="Consolas"/>
            </a:endParaRPr>
          </a:p>
          <a:p>
            <a:pPr lvl="1"/>
            <a:r>
              <a:rPr lang="en-US" altLang="zh-CN" sz="800" dirty="0">
                <a:solidFill>
                  <a:srgbClr val="000000"/>
                </a:solidFill>
                <a:latin typeface="Consolas"/>
              </a:rPr>
              <a:t>Color[] </a:t>
            </a:r>
            <a:r>
              <a:rPr lang="en-US" altLang="zh-CN" sz="800" dirty="0">
                <a:solidFill>
                  <a:srgbClr val="6A3E3E"/>
                </a:solidFill>
                <a:latin typeface="Consolas"/>
              </a:rPr>
              <a:t>colors</a:t>
            </a:r>
            <a:r>
              <a:rPr lang="en-US" altLang="zh-CN" sz="800" dirty="0">
                <a:solidFill>
                  <a:srgbClr val="000000"/>
                </a:solidFill>
                <a:latin typeface="Consolas"/>
              </a:rPr>
              <a:t> = </a:t>
            </a:r>
            <a:r>
              <a:rPr lang="en-US" altLang="zh-CN" sz="800" dirty="0" err="1">
                <a:solidFill>
                  <a:srgbClr val="000000"/>
                </a:solidFill>
                <a:latin typeface="Consolas"/>
              </a:rPr>
              <a:t>Color.</a:t>
            </a:r>
            <a:r>
              <a:rPr lang="en-US" altLang="zh-CN" sz="800" i="1" dirty="0" err="1">
                <a:solidFill>
                  <a:srgbClr val="000000"/>
                </a:solidFill>
                <a:latin typeface="Consolas"/>
              </a:rPr>
              <a:t>values</a:t>
            </a:r>
            <a:r>
              <a:rPr lang="en-US" altLang="zh-CN" sz="800" i="1" dirty="0">
                <a:solidFill>
                  <a:srgbClr val="000000"/>
                </a:solidFill>
                <a:latin typeface="Consolas"/>
              </a:rPr>
              <a:t>();</a:t>
            </a:r>
          </a:p>
          <a:p>
            <a:pPr lvl="1"/>
            <a:r>
              <a:rPr lang="en-US" altLang="zh-CN" sz="800" b="1" dirty="0">
                <a:solidFill>
                  <a:srgbClr val="7F0055"/>
                </a:solidFill>
                <a:latin typeface="Consolas"/>
              </a:rPr>
              <a:t>for</a:t>
            </a:r>
            <a:r>
              <a:rPr lang="en-US" altLang="zh-CN" sz="800" b="1" dirty="0">
                <a:solidFill>
                  <a:srgbClr val="000000"/>
                </a:solidFill>
                <a:latin typeface="Consolas"/>
              </a:rPr>
              <a:t> (Color </a:t>
            </a:r>
            <a:r>
              <a:rPr lang="en-US" altLang="zh-CN" sz="800" b="1" dirty="0">
                <a:solidFill>
                  <a:srgbClr val="6A3E3E"/>
                </a:solidFill>
                <a:latin typeface="Consolas"/>
              </a:rPr>
              <a:t>c</a:t>
            </a:r>
            <a:r>
              <a:rPr lang="en-US" altLang="zh-CN" sz="800" b="1" dirty="0">
                <a:solidFill>
                  <a:srgbClr val="000000"/>
                </a:solidFill>
                <a:latin typeface="Consolas"/>
              </a:rPr>
              <a:t> : </a:t>
            </a:r>
            <a:r>
              <a:rPr lang="en-US" altLang="zh-CN" sz="800" b="1" dirty="0">
                <a:solidFill>
                  <a:srgbClr val="6A3E3E"/>
                </a:solidFill>
                <a:latin typeface="Consolas"/>
              </a:rPr>
              <a:t>colors</a:t>
            </a:r>
            <a:r>
              <a:rPr lang="en-US" altLang="zh-CN" sz="800" b="1" dirty="0">
                <a:solidFill>
                  <a:srgbClr val="000000"/>
                </a:solidFill>
                <a:latin typeface="Consolas"/>
              </a:rPr>
              <a:t>) {</a:t>
            </a:r>
          </a:p>
          <a:p>
            <a:pPr lvl="2"/>
            <a:r>
              <a:rPr lang="en-US" altLang="zh-CN" sz="800" dirty="0" err="1">
                <a:solidFill>
                  <a:srgbClr val="000000"/>
                </a:solidFill>
                <a:latin typeface="Consolas"/>
              </a:rPr>
              <a:t>System.</a:t>
            </a:r>
            <a:r>
              <a:rPr lang="en-US" altLang="zh-CN" sz="800" b="1" i="1" dirty="0" err="1">
                <a:solidFill>
                  <a:srgbClr val="0000C0"/>
                </a:solidFill>
                <a:latin typeface="Consolas"/>
              </a:rPr>
              <a:t>out</a:t>
            </a:r>
            <a:r>
              <a:rPr lang="en-US" altLang="zh-CN" sz="800" b="1" i="1" dirty="0" err="1">
                <a:solidFill>
                  <a:srgbClr val="000000"/>
                </a:solidFill>
                <a:latin typeface="Consolas"/>
              </a:rPr>
              <a:t>.println</a:t>
            </a:r>
            <a:r>
              <a:rPr lang="en-US" altLang="zh-CN" sz="800" b="1" i="1" dirty="0">
                <a:solidFill>
                  <a:srgbClr val="000000"/>
                </a:solidFill>
                <a:latin typeface="Consolas"/>
              </a:rPr>
              <a:t>(</a:t>
            </a:r>
            <a:r>
              <a:rPr lang="en-US" altLang="zh-CN" sz="800" b="1" i="1" dirty="0">
                <a:solidFill>
                  <a:srgbClr val="6A3E3E"/>
                </a:solidFill>
                <a:latin typeface="Consolas"/>
              </a:rPr>
              <a:t>c</a:t>
            </a:r>
            <a:r>
              <a:rPr lang="en-US" altLang="zh-CN" sz="800" b="1" i="1" dirty="0">
                <a:solidFill>
                  <a:srgbClr val="000000"/>
                </a:solidFill>
                <a:latin typeface="Consolas"/>
              </a:rPr>
              <a:t>.name() + </a:t>
            </a:r>
            <a:r>
              <a:rPr lang="en-US" altLang="zh-CN" sz="800" b="1" i="1" dirty="0">
                <a:solidFill>
                  <a:srgbClr val="2A00FF"/>
                </a:solidFill>
                <a:latin typeface="Consolas"/>
              </a:rPr>
              <a:t>": "</a:t>
            </a:r>
            <a:r>
              <a:rPr lang="en-US" altLang="zh-CN" sz="800" b="1" i="1" dirty="0">
                <a:solidFill>
                  <a:srgbClr val="000000"/>
                </a:solidFill>
                <a:latin typeface="Consolas"/>
              </a:rPr>
              <a:t> + </a:t>
            </a:r>
            <a:r>
              <a:rPr lang="en-US" altLang="zh-CN" sz="800" b="1" i="1" dirty="0" err="1">
                <a:solidFill>
                  <a:srgbClr val="6A3E3E"/>
                </a:solidFill>
                <a:latin typeface="Consolas"/>
              </a:rPr>
              <a:t>c</a:t>
            </a:r>
            <a:r>
              <a:rPr lang="en-US" altLang="zh-CN" sz="800" b="1" i="1" dirty="0" err="1">
                <a:solidFill>
                  <a:srgbClr val="000000"/>
                </a:solidFill>
                <a:latin typeface="Consolas"/>
              </a:rPr>
              <a:t>.getRed</a:t>
            </a:r>
            <a:r>
              <a:rPr lang="en-US" altLang="zh-CN" sz="800" b="1" i="1" dirty="0">
                <a:solidFill>
                  <a:srgbClr val="000000"/>
                </a:solidFill>
                <a:latin typeface="Consolas"/>
              </a:rPr>
              <a:t>() + </a:t>
            </a:r>
            <a:r>
              <a:rPr lang="en-US" altLang="zh-CN" sz="800" b="1" i="1" dirty="0">
                <a:solidFill>
                  <a:srgbClr val="2A00FF"/>
                </a:solidFill>
                <a:latin typeface="Consolas"/>
              </a:rPr>
              <a:t>", "</a:t>
            </a:r>
            <a:r>
              <a:rPr lang="en-US" altLang="zh-CN" sz="800" b="1" i="1" dirty="0">
                <a:solidFill>
                  <a:srgbClr val="000000"/>
                </a:solidFill>
                <a:latin typeface="Consolas"/>
              </a:rPr>
              <a:t> + </a:t>
            </a:r>
            <a:r>
              <a:rPr lang="en-US" altLang="zh-CN" sz="800" b="1" i="1" dirty="0" err="1">
                <a:solidFill>
                  <a:srgbClr val="6A3E3E"/>
                </a:solidFill>
                <a:latin typeface="Consolas"/>
              </a:rPr>
              <a:t>c</a:t>
            </a:r>
            <a:r>
              <a:rPr lang="en-US" altLang="zh-CN" sz="800" b="1" i="1" dirty="0" err="1">
                <a:solidFill>
                  <a:srgbClr val="000000"/>
                </a:solidFill>
                <a:latin typeface="Consolas"/>
              </a:rPr>
              <a:t>.getGreen</a:t>
            </a:r>
            <a:r>
              <a:rPr lang="en-US" altLang="zh-CN" sz="800" b="1" i="1" dirty="0">
                <a:solidFill>
                  <a:srgbClr val="000000"/>
                </a:solidFill>
                <a:latin typeface="Consolas"/>
              </a:rPr>
              <a:t>() + </a:t>
            </a:r>
            <a:r>
              <a:rPr lang="en-US" altLang="zh-CN" sz="800" b="1" i="1" dirty="0">
                <a:solidFill>
                  <a:srgbClr val="2A00FF"/>
                </a:solidFill>
                <a:latin typeface="Consolas"/>
              </a:rPr>
              <a:t>", "</a:t>
            </a:r>
            <a:r>
              <a:rPr lang="en-US" altLang="zh-CN" sz="800" b="1" i="1" dirty="0">
                <a:solidFill>
                  <a:srgbClr val="000000"/>
                </a:solidFill>
                <a:latin typeface="Consolas"/>
              </a:rPr>
              <a:t> + </a:t>
            </a:r>
            <a:r>
              <a:rPr lang="en-US" altLang="zh-CN" sz="800" b="1" i="1" dirty="0" err="1">
                <a:solidFill>
                  <a:srgbClr val="6A3E3E"/>
                </a:solidFill>
                <a:latin typeface="Consolas"/>
              </a:rPr>
              <a:t>c</a:t>
            </a:r>
            <a:r>
              <a:rPr lang="en-US" altLang="zh-CN" sz="800" b="1" i="1" dirty="0" err="1">
                <a:solidFill>
                  <a:srgbClr val="000000"/>
                </a:solidFill>
                <a:latin typeface="Consolas"/>
              </a:rPr>
              <a:t>.getBlue</a:t>
            </a:r>
            <a:r>
              <a:rPr lang="en-US" altLang="zh-CN" sz="800" b="1" i="1" dirty="0">
                <a:solidFill>
                  <a:srgbClr val="000000"/>
                </a:solidFill>
                <a:latin typeface="Consolas"/>
              </a:rPr>
              <a:t>());</a:t>
            </a:r>
          </a:p>
          <a:p>
            <a:pPr lvl="1"/>
            <a:r>
              <a:rPr lang="en-US" altLang="zh-CN" sz="800" dirty="0">
                <a:solidFill>
                  <a:srgbClr val="000000"/>
                </a:solidFill>
                <a:latin typeface="Consolas"/>
              </a:rPr>
              <a:t>}</a:t>
            </a:r>
          </a:p>
          <a:p>
            <a:pPr lvl="1"/>
            <a:endParaRPr lang="zh-CN" altLang="en-US" sz="800" dirty="0">
              <a:latin typeface="Consolas"/>
            </a:endParaRPr>
          </a:p>
          <a:p>
            <a:pPr lvl="1"/>
            <a:r>
              <a:rPr lang="en-US" altLang="zh-CN" sz="800" b="1" dirty="0">
                <a:solidFill>
                  <a:srgbClr val="7F0055"/>
                </a:solidFill>
                <a:latin typeface="Consolas"/>
              </a:rPr>
              <a:t>try</a:t>
            </a:r>
            <a:r>
              <a:rPr lang="en-US" altLang="zh-CN" sz="800" b="1" dirty="0">
                <a:solidFill>
                  <a:srgbClr val="000000"/>
                </a:solidFill>
                <a:latin typeface="Consolas"/>
              </a:rPr>
              <a:t> {</a:t>
            </a:r>
          </a:p>
          <a:p>
            <a:pPr lvl="2"/>
            <a:r>
              <a:rPr lang="en-US" altLang="zh-CN" sz="800" dirty="0">
                <a:solidFill>
                  <a:srgbClr val="000000"/>
                </a:solidFill>
                <a:latin typeface="Consolas"/>
              </a:rPr>
              <a:t>Color </a:t>
            </a:r>
            <a:r>
              <a:rPr lang="en-US" altLang="zh-CN" sz="800" dirty="0" err="1">
                <a:solidFill>
                  <a:srgbClr val="6A3E3E"/>
                </a:solidFill>
                <a:latin typeface="Consolas"/>
              </a:rPr>
              <a:t>colorFromName</a:t>
            </a:r>
            <a:r>
              <a:rPr lang="en-US" altLang="zh-CN" sz="800" dirty="0">
                <a:solidFill>
                  <a:srgbClr val="000000"/>
                </a:solidFill>
                <a:latin typeface="Consolas"/>
              </a:rPr>
              <a:t> = </a:t>
            </a:r>
            <a:r>
              <a:rPr lang="en-US" altLang="zh-CN" sz="800" dirty="0" err="1">
                <a:solidFill>
                  <a:srgbClr val="000000"/>
                </a:solidFill>
                <a:latin typeface="Consolas"/>
              </a:rPr>
              <a:t>Color.</a:t>
            </a:r>
            <a:r>
              <a:rPr lang="en-US" altLang="zh-CN" sz="800" i="1" dirty="0" err="1">
                <a:solidFill>
                  <a:srgbClr val="000000"/>
                </a:solidFill>
                <a:latin typeface="Consolas"/>
              </a:rPr>
              <a:t>valueOf</a:t>
            </a:r>
            <a:r>
              <a:rPr lang="en-US" altLang="zh-CN" sz="800" i="1" dirty="0">
                <a:solidFill>
                  <a:srgbClr val="000000"/>
                </a:solidFill>
                <a:latin typeface="Consolas"/>
              </a:rPr>
              <a:t>(</a:t>
            </a:r>
            <a:r>
              <a:rPr lang="en-US" altLang="zh-CN" sz="800" i="1" dirty="0">
                <a:solidFill>
                  <a:srgbClr val="2A00FF"/>
                </a:solidFill>
                <a:latin typeface="Consolas"/>
              </a:rPr>
              <a:t>"RED"</a:t>
            </a:r>
            <a:r>
              <a:rPr lang="en-US" altLang="zh-CN" sz="800" i="1" dirty="0">
                <a:solidFill>
                  <a:srgbClr val="000000"/>
                </a:solidFill>
                <a:latin typeface="Consolas"/>
              </a:rPr>
              <a:t>);</a:t>
            </a:r>
          </a:p>
          <a:p>
            <a:pPr lvl="2"/>
            <a:r>
              <a:rPr lang="en-US" altLang="zh-CN" sz="800" dirty="0" err="1">
                <a:solidFill>
                  <a:srgbClr val="000000"/>
                </a:solidFill>
                <a:latin typeface="Consolas"/>
              </a:rPr>
              <a:t>System.</a:t>
            </a:r>
            <a:r>
              <a:rPr lang="en-US" altLang="zh-CN" sz="800" b="1" i="1" dirty="0" err="1">
                <a:solidFill>
                  <a:srgbClr val="0000C0"/>
                </a:solidFill>
                <a:latin typeface="Consolas"/>
              </a:rPr>
              <a:t>out</a:t>
            </a:r>
            <a:r>
              <a:rPr lang="en-US" altLang="zh-CN" sz="800" b="1" i="1" dirty="0" err="1">
                <a:solidFill>
                  <a:srgbClr val="000000"/>
                </a:solidFill>
                <a:latin typeface="Consolas"/>
              </a:rPr>
              <a:t>.println</a:t>
            </a:r>
            <a:r>
              <a:rPr lang="en-US" altLang="zh-CN" sz="800" b="1" i="1" dirty="0">
                <a:solidFill>
                  <a:srgbClr val="000000"/>
                </a:solidFill>
                <a:latin typeface="Consolas"/>
              </a:rPr>
              <a:t>(</a:t>
            </a:r>
            <a:r>
              <a:rPr lang="en-US" altLang="zh-CN" sz="800" b="1" i="1" dirty="0">
                <a:solidFill>
                  <a:srgbClr val="2A00FF"/>
                </a:solidFill>
                <a:latin typeface="Consolas"/>
              </a:rPr>
              <a:t>"RGB value of RED: "</a:t>
            </a:r>
            <a:r>
              <a:rPr lang="en-US" altLang="zh-CN" sz="800" b="1" i="1" dirty="0">
                <a:solidFill>
                  <a:srgbClr val="000000"/>
                </a:solidFill>
                <a:latin typeface="Consolas"/>
              </a:rPr>
              <a:t> + </a:t>
            </a:r>
            <a:r>
              <a:rPr lang="en-US" altLang="zh-CN" sz="800" b="1" i="1" dirty="0" err="1">
                <a:solidFill>
                  <a:srgbClr val="6A3E3E"/>
                </a:solidFill>
                <a:latin typeface="Consolas"/>
              </a:rPr>
              <a:t>colorFromName</a:t>
            </a:r>
            <a:r>
              <a:rPr lang="en-US" altLang="zh-CN" sz="800" b="1" i="1" dirty="0" err="1">
                <a:solidFill>
                  <a:srgbClr val="000000"/>
                </a:solidFill>
                <a:latin typeface="Consolas"/>
              </a:rPr>
              <a:t>.getRed</a:t>
            </a:r>
            <a:r>
              <a:rPr lang="en-US" altLang="zh-CN" sz="800" b="1" i="1" dirty="0">
                <a:solidFill>
                  <a:srgbClr val="000000"/>
                </a:solidFill>
                <a:latin typeface="Consolas"/>
              </a:rPr>
              <a:t>() + </a:t>
            </a:r>
            <a:r>
              <a:rPr lang="en-US" altLang="zh-CN" sz="800" b="1" i="1" dirty="0">
                <a:solidFill>
                  <a:srgbClr val="2A00FF"/>
                </a:solidFill>
                <a:latin typeface="Consolas"/>
              </a:rPr>
              <a:t>", "</a:t>
            </a:r>
            <a:r>
              <a:rPr lang="en-US" altLang="zh-CN" sz="800" b="1" i="1" dirty="0">
                <a:solidFill>
                  <a:srgbClr val="000000"/>
                </a:solidFill>
                <a:latin typeface="Consolas"/>
              </a:rPr>
              <a:t> + </a:t>
            </a:r>
            <a:r>
              <a:rPr lang="en-US" altLang="zh-CN" sz="800" b="1" i="1" dirty="0" err="1">
                <a:solidFill>
                  <a:srgbClr val="6A3E3E"/>
                </a:solidFill>
                <a:latin typeface="Consolas"/>
              </a:rPr>
              <a:t>colorFromName</a:t>
            </a:r>
            <a:r>
              <a:rPr lang="en-US" altLang="zh-CN" sz="800" b="1" i="1" dirty="0" err="1">
                <a:solidFill>
                  <a:srgbClr val="000000"/>
                </a:solidFill>
                <a:latin typeface="Consolas"/>
              </a:rPr>
              <a:t>.getGreen</a:t>
            </a:r>
            <a:r>
              <a:rPr lang="en-US" altLang="zh-CN" sz="800" b="1" i="1" dirty="0">
                <a:solidFill>
                  <a:srgbClr val="000000"/>
                </a:solidFill>
                <a:latin typeface="Consolas"/>
              </a:rPr>
              <a:t>()</a:t>
            </a:r>
          </a:p>
          <a:p>
            <a:pPr lvl="2"/>
            <a:r>
              <a:rPr lang="en-US" altLang="zh-CN" sz="800" dirty="0">
                <a:solidFill>
                  <a:srgbClr val="000000"/>
                </a:solidFill>
                <a:latin typeface="Consolas"/>
              </a:rPr>
              <a:t>+ </a:t>
            </a:r>
            <a:r>
              <a:rPr lang="en-US" altLang="zh-CN" sz="800" dirty="0">
                <a:solidFill>
                  <a:srgbClr val="2A00FF"/>
                </a:solidFill>
                <a:latin typeface="Consolas"/>
              </a:rPr>
              <a:t>", "</a:t>
            </a:r>
            <a:r>
              <a:rPr lang="en-US" altLang="zh-CN" sz="800" dirty="0">
                <a:solidFill>
                  <a:srgbClr val="000000"/>
                </a:solidFill>
                <a:latin typeface="Consolas"/>
              </a:rPr>
              <a:t> + </a:t>
            </a:r>
            <a:r>
              <a:rPr lang="en-US" altLang="zh-CN" sz="800" dirty="0" err="1">
                <a:solidFill>
                  <a:srgbClr val="6A3E3E"/>
                </a:solidFill>
                <a:latin typeface="Consolas"/>
              </a:rPr>
              <a:t>colorFromName</a:t>
            </a:r>
            <a:r>
              <a:rPr lang="en-US" altLang="zh-CN" sz="800" dirty="0" err="1">
                <a:solidFill>
                  <a:srgbClr val="000000"/>
                </a:solidFill>
                <a:latin typeface="Consolas"/>
              </a:rPr>
              <a:t>.getBlue</a:t>
            </a:r>
            <a:r>
              <a:rPr lang="en-US" altLang="zh-CN" sz="800" dirty="0">
                <a:solidFill>
                  <a:srgbClr val="000000"/>
                </a:solidFill>
                <a:latin typeface="Consolas"/>
              </a:rPr>
              <a:t>());</a:t>
            </a:r>
          </a:p>
          <a:p>
            <a:pPr lvl="1"/>
            <a:r>
              <a:rPr lang="en-US" altLang="zh-CN" sz="800" dirty="0">
                <a:solidFill>
                  <a:srgbClr val="000000"/>
                </a:solidFill>
                <a:latin typeface="Consolas"/>
              </a:rPr>
              <a:t>} </a:t>
            </a:r>
            <a:r>
              <a:rPr lang="en-US" altLang="zh-CN" sz="800" b="1" dirty="0">
                <a:solidFill>
                  <a:srgbClr val="7F0055"/>
                </a:solidFill>
                <a:latin typeface="Consolas"/>
              </a:rPr>
              <a:t>catch</a:t>
            </a:r>
            <a:r>
              <a:rPr lang="en-US" altLang="zh-CN" sz="800" b="1" dirty="0">
                <a:solidFill>
                  <a:srgbClr val="000000"/>
                </a:solidFill>
                <a:latin typeface="Consolas"/>
              </a:rPr>
              <a:t> (</a:t>
            </a:r>
            <a:r>
              <a:rPr lang="en-US" altLang="zh-CN" sz="800" b="1" dirty="0" err="1">
                <a:solidFill>
                  <a:srgbClr val="000000"/>
                </a:solidFill>
                <a:latin typeface="Consolas"/>
              </a:rPr>
              <a:t>IllegalArgumentException</a:t>
            </a:r>
            <a:r>
              <a:rPr lang="en-US" altLang="zh-CN" sz="800" b="1" dirty="0">
                <a:solidFill>
                  <a:srgbClr val="000000"/>
                </a:solidFill>
                <a:latin typeface="Consolas"/>
              </a:rPr>
              <a:t> </a:t>
            </a:r>
            <a:r>
              <a:rPr lang="en-US" altLang="zh-CN" sz="800" b="1" dirty="0">
                <a:solidFill>
                  <a:srgbClr val="6A3E3E"/>
                </a:solidFill>
                <a:latin typeface="Consolas"/>
              </a:rPr>
              <a:t>e</a:t>
            </a:r>
            <a:r>
              <a:rPr lang="en-US" altLang="zh-CN" sz="800" b="1" dirty="0">
                <a:solidFill>
                  <a:srgbClr val="000000"/>
                </a:solidFill>
                <a:latin typeface="Consolas"/>
              </a:rPr>
              <a:t>) {</a:t>
            </a:r>
          </a:p>
          <a:p>
            <a:pPr lvl="2"/>
            <a:r>
              <a:rPr lang="en-US" altLang="zh-CN" sz="800" dirty="0" err="1">
                <a:solidFill>
                  <a:srgbClr val="000000"/>
                </a:solidFill>
                <a:latin typeface="Consolas"/>
              </a:rPr>
              <a:t>System.</a:t>
            </a:r>
            <a:r>
              <a:rPr lang="en-US" altLang="zh-CN" sz="800" b="1" i="1" dirty="0" err="1">
                <a:solidFill>
                  <a:srgbClr val="0000C0"/>
                </a:solidFill>
                <a:latin typeface="Consolas"/>
              </a:rPr>
              <a:t>out</a:t>
            </a:r>
            <a:r>
              <a:rPr lang="en-US" altLang="zh-CN" sz="800" b="1" i="1" dirty="0" err="1">
                <a:solidFill>
                  <a:srgbClr val="000000"/>
                </a:solidFill>
                <a:latin typeface="Consolas"/>
              </a:rPr>
              <a:t>.println</a:t>
            </a:r>
            <a:r>
              <a:rPr lang="en-US" altLang="zh-CN" sz="800" b="1" i="1" dirty="0">
                <a:solidFill>
                  <a:srgbClr val="000000"/>
                </a:solidFill>
                <a:latin typeface="Consolas"/>
              </a:rPr>
              <a:t>(</a:t>
            </a:r>
            <a:r>
              <a:rPr lang="en-US" altLang="zh-CN" sz="800" b="1" i="1" dirty="0">
                <a:solidFill>
                  <a:srgbClr val="2A00FF"/>
                </a:solidFill>
                <a:latin typeface="Consolas"/>
              </a:rPr>
              <a:t>"Invalid color name."</a:t>
            </a:r>
            <a:r>
              <a:rPr lang="en-US" altLang="zh-CN" sz="800" b="1" i="1" dirty="0">
                <a:solidFill>
                  <a:srgbClr val="000000"/>
                </a:solidFill>
                <a:latin typeface="Consolas"/>
              </a:rPr>
              <a:t>);</a:t>
            </a:r>
          </a:p>
          <a:p>
            <a:pPr lvl="1"/>
            <a:r>
              <a:rPr lang="en-US" altLang="zh-CN" sz="800" dirty="0">
                <a:solidFill>
                  <a:srgbClr val="000000"/>
                </a:solidFill>
                <a:latin typeface="Consolas"/>
              </a:rPr>
              <a:t>}</a:t>
            </a:r>
          </a:p>
          <a:p>
            <a:r>
              <a:rPr lang="en-US" altLang="zh-CN" sz="800" dirty="0">
                <a:solidFill>
                  <a:srgbClr val="000000"/>
                </a:solidFill>
                <a:latin typeface="Consolas"/>
              </a:rPr>
              <a:t>}</a:t>
            </a:r>
          </a:p>
          <a:p>
            <a:r>
              <a:rPr lang="en-US" altLang="zh-CN" sz="800" dirty="0">
                <a:solidFill>
                  <a:srgbClr val="000000"/>
                </a:solidFill>
                <a:latin typeface="Consolas"/>
              </a:rPr>
              <a:t>}</a:t>
            </a:r>
          </a:p>
        </p:txBody>
      </p:sp>
      <p:pic>
        <p:nvPicPr>
          <p:cNvPr id="11" name="图片 10"/>
          <p:cNvPicPr>
            <a:picLocks noChangeAspect="1"/>
          </p:cNvPicPr>
          <p:nvPr/>
        </p:nvPicPr>
        <p:blipFill>
          <a:blip r:embed="rId2"/>
          <a:stretch>
            <a:fillRect/>
          </a:stretch>
        </p:blipFill>
        <p:spPr>
          <a:xfrm>
            <a:off x="2875032" y="3651870"/>
            <a:ext cx="1959352" cy="764534"/>
          </a:xfrm>
          <a:prstGeom prst="rect">
            <a:avLst/>
          </a:prstGeom>
          <a:ln>
            <a:solidFill>
              <a:schemeClr val="tx1"/>
            </a:solidFill>
          </a:ln>
        </p:spPr>
      </p:pic>
    </p:spTree>
    <p:extLst>
      <p:ext uri="{BB962C8B-B14F-4D97-AF65-F5344CB8AC3E}">
        <p14:creationId xmlns:p14="http://schemas.microsoft.com/office/powerpoint/2010/main" val="1456909300"/>
      </p:ext>
    </p:extLst>
  </p:cSld>
  <p:clrMapOvr>
    <a:masterClrMapping/>
  </p:clrMapOvr>
  <p:transition advClick="0" advTm="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11.3 </a:t>
            </a:r>
            <a:r>
              <a:rPr lang="zh-CN" altLang="en-US" sz="2000" b="1" dirty="0">
                <a:solidFill>
                  <a:schemeClr val="bg1"/>
                </a:solidFill>
                <a:latin typeface="微软雅黑" panose="020B0503020204020204" pitchFamily="34" charset="-122"/>
                <a:ea typeface="微软雅黑" panose="020B0503020204020204" pitchFamily="34" charset="-122"/>
              </a:rPr>
              <a:t>集合</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4735142"/>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11.3.1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集合基本概念</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集合框架的概念</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什么是</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集合框架？</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简单来说，集合框架就是用于存放数据的容器，它是为表示和操作集合而规定的一种统一的标准的体系结构。</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中的集合框架都包含对外的接口、接口的实现和对集合运算的算法这三方面的内容。</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集合框架的特点</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集合框架具有类型安全性、统一的接口、灵活的实现以及丰富的工具类支持等特点。</a:t>
            </a:r>
          </a:p>
          <a:p>
            <a:pPr lvl="0" indent="457200">
              <a:lnSpc>
                <a:spcPct val="125000"/>
              </a:lnSpc>
              <a:spcBef>
                <a:spcPct val="0"/>
              </a:spcBef>
              <a:spcAft>
                <a:spcPts val="3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类型安全性</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集合框架支持泛型，这意味着你可以指定集合中元素的具体类型，从而避免运行时的类型转换异常。</a:t>
            </a:r>
          </a:p>
          <a:p>
            <a:pPr lvl="0" indent="457200">
              <a:lnSpc>
                <a:spcPct val="125000"/>
              </a:lnSpc>
              <a:spcBef>
                <a:spcPct val="0"/>
              </a:spcBef>
              <a:spcAft>
                <a:spcPts val="3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统一</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的</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接口</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：所有</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的集合类都遵循一组共同的接口定义，这使得在不同的集合之间切换变得非常容易。</a:t>
            </a:r>
          </a:p>
          <a:p>
            <a:pPr lvl="0" indent="457200">
              <a:lnSpc>
                <a:spcPct val="125000"/>
              </a:lnSpc>
              <a:spcBef>
                <a:spcPct val="0"/>
              </a:spcBef>
              <a:spcAft>
                <a:spcPts val="3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灵活</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的</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实现</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集合框架提供了多种集合实现，每种实现都有其特定的性能特点和适用场景。</a:t>
            </a:r>
          </a:p>
          <a:p>
            <a:pPr lvl="0" indent="457200">
              <a:lnSpc>
                <a:spcPct val="125000"/>
              </a:lnSpc>
              <a:spcBef>
                <a:spcPct val="0"/>
              </a:spcBef>
              <a:spcAft>
                <a:spcPts val="3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丰富</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工具类</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支持</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Collections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Arrays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类提供了许多实用的方法，帮助开发者更方便地操作集合和数组。</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130073041"/>
      </p:ext>
    </p:extLst>
  </p:cSld>
  <p:clrMapOvr>
    <a:masterClrMapping/>
  </p:clrMapOvr>
  <p:transition advClick="0" advTm="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51229"/>
            <a:ext cx="8280920" cy="615040"/>
          </a:xfrm>
          <a:prstGeom prst="rect">
            <a:avLst/>
          </a:prstGeom>
        </p:spPr>
        <p:txBody>
          <a:bodyPr wrap="square">
            <a:spAutoFit/>
          </a:bodyPr>
          <a:lstStyle/>
          <a:p>
            <a:pPr>
              <a:lnSpc>
                <a:spcPct val="200000"/>
              </a:lnSpc>
            </a:pPr>
            <a:r>
              <a:rPr lang="en-US" altLang="zh-CN" sz="2000" b="1" dirty="0" smtClean="0">
                <a:solidFill>
                  <a:schemeClr val="bg1"/>
                </a:solidFill>
                <a:latin typeface="微软雅黑" panose="020B0503020204020204" pitchFamily="34" charset="-122"/>
                <a:ea typeface="微软雅黑" panose="020B0503020204020204" pitchFamily="34" charset="-122"/>
              </a:rPr>
              <a:t>11.3 </a:t>
            </a:r>
            <a:r>
              <a:rPr lang="zh-CN" altLang="en-US" sz="2000" b="1" dirty="0">
                <a:solidFill>
                  <a:schemeClr val="bg1"/>
                </a:solidFill>
                <a:latin typeface="微软雅黑" panose="020B0503020204020204" pitchFamily="34" charset="-122"/>
                <a:ea typeface="微软雅黑" panose="020B0503020204020204" pitchFamily="34" charset="-122"/>
              </a:rPr>
              <a:t>集合</a:t>
            </a:r>
          </a:p>
        </p:txBody>
      </p:sp>
      <p:sp>
        <p:nvSpPr>
          <p:cNvPr id="3" name="AutoShape 2" descr="https://mmbiz.qpic.cn/mmbiz_jpg/tCgLicHv0htFWMSfZ3cPTeVW5acISWxj9O479ta9o16xibhKawEnyrkibqOZXpjqia9w8Gd2qROoepXzwZ1Hc62Khw/640?wx_fmt=jpeg&amp;tp=webp&amp;wxfrom=5&amp;wx_lazy=1&amp;wx_co=1"/>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 name="文本框 5"/>
          <p:cNvSpPr txBox="1"/>
          <p:nvPr/>
        </p:nvSpPr>
        <p:spPr>
          <a:xfrm>
            <a:off x="581660" y="659677"/>
            <a:ext cx="7980680" cy="3851824"/>
          </a:xfrm>
          <a:prstGeom prst="rect">
            <a:avLst/>
          </a:prstGeom>
          <a:noFill/>
        </p:spPr>
        <p:txBody>
          <a:bodyPr wrap="square" rtlCol="0" anchor="t">
            <a:spAutoFit/>
          </a:bodyPr>
          <a:lstStyle/>
          <a:p>
            <a:pPr lvl="0" indent="457200">
              <a:lnSpc>
                <a:spcPct val="125000"/>
              </a:lnSpc>
              <a:spcBef>
                <a:spcPct val="0"/>
              </a:spcBef>
              <a:spcAft>
                <a:spcPct val="35000"/>
              </a:spcAft>
            </a:pP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3. </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集合与数组的区别</a:t>
            </a:r>
            <a:endPar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lvl="0" indent="457200">
              <a:lnSpc>
                <a:spcPct val="125000"/>
              </a:lnSpc>
              <a:spcBef>
                <a:spcPct val="0"/>
              </a:spcBef>
              <a:spcAft>
                <a:spcPct val="35000"/>
              </a:spcAft>
            </a:pP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Java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集合与数组是两种不同的数据结构，它们各自具有独特的特性和用途。下面就从集合与数组的大小、存储数据的类型、扩展性等方面分析它们两种结构的区别。</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大小</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：数组</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的大小在创建时就确定了，不能更改；而集合的大小可以根据需要动态调整。</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存储</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数据的</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类型</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：数组</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中的所有元素必须是相同的类型；而集合可以存储不同类型的元素，但通常推荐保持类型的一致性。</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扩展性</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：数组</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不支持动态扩展；而集合支持动态扩展。</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泛</a:t>
            </a:r>
            <a:r>
              <a:rPr lang="zh-CN" altLang="en-US" sz="1400" b="1" dirty="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型</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支持</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：数组</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本身不直接支持泛型；而集合全面支持泛型。</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API</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：数组</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的操作相对简单，主要依赖于索引访问；而集合提供了丰富的 </a:t>
            </a:r>
            <a:r>
              <a:rPr lang="en-US" altLang="zh-CN"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API </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和方法来操作元素。</a:t>
            </a:r>
          </a:p>
          <a:p>
            <a:pPr lvl="0" indent="457200">
              <a:lnSpc>
                <a:spcPct val="125000"/>
              </a:lnSpc>
              <a:spcBef>
                <a:spcPct val="0"/>
              </a:spcBef>
              <a:spcAft>
                <a:spcPct val="35000"/>
              </a:spcAft>
            </a:pP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400" b="1" dirty="0" smtClean="0">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内存布局</a:t>
            </a:r>
            <a:r>
              <a:rPr lang="zh-CN" altLang="en-US"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：数组</a:t>
            </a:r>
            <a:r>
              <a:rPr lang="zh-CN" altLang="en-US" sz="1400" b="1" dirty="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rPr>
              <a:t>中的元素在内存中是连续存储的，这使得随机访问非常快速；而集合中的元素可能是非连续存储的，具体取决于集合的实现。。</a:t>
            </a:r>
            <a:endParaRPr lang="en-US" altLang="zh-CN" sz="1400" b="1" dirty="0" smtClean="0">
              <a:solidFill>
                <a:schemeClr val="tx2"/>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446578903"/>
      </p:ext>
    </p:extLst>
  </p:cSld>
  <p:clrMapOvr>
    <a:masterClrMapping/>
  </p:clrMapOvr>
  <p:transition advClick="0" advTm="0">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rite Your Title Here"/>
</p:tagLst>
</file>

<file path=ppt/theme/theme1.xml><?xml version="1.0" encoding="utf-8"?>
<a:theme xmlns:a="http://schemas.openxmlformats.org/drawingml/2006/main" name="Office 主题">
  <a:themeElements>
    <a:clrScheme name="自定义 237">
      <a:dk1>
        <a:sysClr val="windowText" lastClr="000000"/>
      </a:dk1>
      <a:lt1>
        <a:sysClr val="window" lastClr="FFFFFF"/>
      </a:lt1>
      <a:dk2>
        <a:srgbClr val="1F497D"/>
      </a:dk2>
      <a:lt2>
        <a:srgbClr val="EEECE1"/>
      </a:lt2>
      <a:accent1>
        <a:srgbClr val="005DA2"/>
      </a:accent1>
      <a:accent2>
        <a:srgbClr val="C4C7CB"/>
      </a:accent2>
      <a:accent3>
        <a:srgbClr val="7F7F7F"/>
      </a:accent3>
      <a:accent4>
        <a:srgbClr val="7F7F7F"/>
      </a:accent4>
      <a:accent5>
        <a:srgbClr val="7F7F7F"/>
      </a:accent5>
      <a:accent6>
        <a:srgbClr val="7F7F7F"/>
      </a:accent6>
      <a:hlink>
        <a:srgbClr val="17365D"/>
      </a:hlink>
      <a:folHlink>
        <a:srgbClr val="548DD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9309</TotalTime>
  <Words>4299</Words>
  <Application>Microsoft Office PowerPoint</Application>
  <PresentationFormat>全屏显示(16:9)</PresentationFormat>
  <Paragraphs>541</Paragraphs>
  <Slides>25</Slides>
  <Notes>1</Notes>
  <HiddenSlides>0</HiddenSlides>
  <MMClips>0</MMClips>
  <ScaleCrop>false</ScaleCrop>
  <HeadingPairs>
    <vt:vector size="4" baseType="variant">
      <vt:variant>
        <vt:lpstr>主题</vt:lpstr>
      </vt:variant>
      <vt:variant>
        <vt:i4>1</vt:i4>
      </vt:variant>
      <vt:variant>
        <vt:lpstr>幻灯片标题</vt:lpstr>
      </vt:variant>
      <vt:variant>
        <vt:i4>25</vt:i4>
      </vt:variant>
    </vt:vector>
  </HeadingPairs>
  <TitlesOfParts>
    <vt:vector size="26"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熊猫办公PPT</dc:title>
  <dc:creator>熊猫办公</dc:creator>
  <cp:keywords>www.tukuppt.com</cp:keywords>
  <cp:lastModifiedBy>lenovo</cp:lastModifiedBy>
  <cp:revision>393</cp:revision>
  <dcterms:created xsi:type="dcterms:W3CDTF">2015-12-11T17:46:00Z</dcterms:created>
  <dcterms:modified xsi:type="dcterms:W3CDTF">2025-06-12T03:43:03Z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2052-11.1.0.11115</vt:lpwstr>
  </property>
  <property fmtid="{D5CDD505-2E9C-101B-9397-08002B2CF9AE}" pid="3" name="ICV">
    <vt:lpwstr>893E0E0BC76640EC9A4C7D086C614A96</vt:lpwstr>
  </property>
</Properties>
</file>