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handoutMasterIdLst>
    <p:handoutMasterId r:id="rId40"/>
  </p:handoutMasterIdLst>
  <p:sldIdLst>
    <p:sldId id="983" r:id="rId2"/>
    <p:sldId id="917" r:id="rId3"/>
    <p:sldId id="1100" r:id="rId4"/>
    <p:sldId id="1101" r:id="rId5"/>
    <p:sldId id="1102" r:id="rId6"/>
    <p:sldId id="1103" r:id="rId7"/>
    <p:sldId id="1104" r:id="rId8"/>
    <p:sldId id="1105" r:id="rId9"/>
    <p:sldId id="1106" r:id="rId10"/>
    <p:sldId id="1107" r:id="rId11"/>
    <p:sldId id="1109" r:id="rId12"/>
    <p:sldId id="1108" r:id="rId13"/>
    <p:sldId id="1110" r:id="rId14"/>
    <p:sldId id="1111" r:id="rId15"/>
    <p:sldId id="1112" r:id="rId16"/>
    <p:sldId id="1113" r:id="rId17"/>
    <p:sldId id="1114" r:id="rId18"/>
    <p:sldId id="1115" r:id="rId19"/>
    <p:sldId id="1116" r:id="rId20"/>
    <p:sldId id="1117" r:id="rId21"/>
    <p:sldId id="1118" r:id="rId22"/>
    <p:sldId id="1119" r:id="rId23"/>
    <p:sldId id="1120" r:id="rId24"/>
    <p:sldId id="1121" r:id="rId25"/>
    <p:sldId id="1122" r:id="rId26"/>
    <p:sldId id="1123" r:id="rId27"/>
    <p:sldId id="1124" r:id="rId28"/>
    <p:sldId id="1125" r:id="rId29"/>
    <p:sldId id="1126" r:id="rId30"/>
    <p:sldId id="1127" r:id="rId31"/>
    <p:sldId id="1128" r:id="rId32"/>
    <p:sldId id="1129" r:id="rId33"/>
    <p:sldId id="1130" r:id="rId34"/>
    <p:sldId id="1132" r:id="rId35"/>
    <p:sldId id="1131" r:id="rId36"/>
    <p:sldId id="1133" r:id="rId37"/>
    <p:sldId id="1134" r:id="rId38"/>
  </p:sldIdLst>
  <p:sldSz cx="9144000" cy="5143500" type="screen16x9"/>
  <p:notesSz cx="6858000" cy="9144000"/>
  <p:custDataLst>
    <p:tags r:id="rId4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作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B3D7"/>
    <a:srgbClr val="003366"/>
    <a:srgbClr val="005DA2"/>
    <a:srgbClr val="DCDAE3"/>
    <a:srgbClr val="584B3F"/>
    <a:srgbClr val="404040"/>
    <a:srgbClr val="76675D"/>
    <a:srgbClr val="9C7F7B"/>
    <a:srgbClr val="AB8C62"/>
    <a:srgbClr val="3434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695" autoAdjust="0"/>
    <p:restoredTop sz="94660" autoAdjust="0"/>
  </p:normalViewPr>
  <p:slideViewPr>
    <p:cSldViewPr>
      <p:cViewPr varScale="1">
        <p:scale>
          <a:sx n="152" d="100"/>
          <a:sy n="152" d="100"/>
        </p:scale>
        <p:origin x="-582" y="-78"/>
      </p:cViewPr>
      <p:guideLst>
        <p:guide orient="horz" pos="1631"/>
        <p:guide pos="3018"/>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899"/>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2025-07-26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3953090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2025-07-26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3899088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advClick="0" advTm="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空白1">
    <p:spTree>
      <p:nvGrpSpPr>
        <p:cNvPr id="1" name=""/>
        <p:cNvGrpSpPr/>
        <p:nvPr/>
      </p:nvGrpSpPr>
      <p:grpSpPr>
        <a:xfrm>
          <a:off x="0" y="0"/>
          <a:ext cx="0" cy="0"/>
          <a:chOff x="0" y="0"/>
          <a:chExt cx="0" cy="0"/>
        </a:xfrm>
      </p:grpSpPr>
    </p:spTree>
  </p:cSld>
  <p:clrMapOvr>
    <a:masterClrMapping/>
  </p:clrMapOvr>
  <p:transition advClick="0" advTm="0">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1" name="Rectangle 2"/>
          <p:cNvSpPr>
            <a:spLocks noChangeArrowheads="1"/>
          </p:cNvSpPr>
          <p:nvPr userDrawn="1"/>
        </p:nvSpPr>
        <p:spPr bwMode="auto">
          <a:xfrm>
            <a:off x="0" y="0"/>
            <a:ext cx="9144000" cy="628650"/>
          </a:xfrm>
          <a:prstGeom prst="rect">
            <a:avLst/>
          </a:prstGeom>
          <a:solidFill>
            <a:srgbClr val="0085C8"/>
          </a:solidFill>
          <a:ln w="12700" algn="ctr">
            <a:noFill/>
            <a:miter lim="800000"/>
          </a:ln>
          <a:effectLst/>
        </p:spPr>
        <p:txBody>
          <a:bodyPr wrap="none" anchor="ctr"/>
          <a:lstStyle/>
          <a:p>
            <a:endParaRPr lang="zh-CN" altLang="en-US" sz="1300"/>
          </a:p>
        </p:txBody>
      </p:sp>
      <p:grpSp>
        <p:nvGrpSpPr>
          <p:cNvPr id="3" name="组合 3"/>
          <p:cNvGrpSpPr/>
          <p:nvPr userDrawn="1"/>
        </p:nvGrpSpPr>
        <p:grpSpPr>
          <a:xfrm>
            <a:off x="3" y="4940621"/>
            <a:ext cx="9143999" cy="548636"/>
            <a:chOff x="1" y="2947547"/>
            <a:chExt cx="9143999" cy="2827685"/>
          </a:xfrm>
        </p:grpSpPr>
        <p:sp>
          <p:nvSpPr>
            <p:cNvPr id="5" name="任意多边形 4"/>
            <p:cNvSpPr/>
            <p:nvPr/>
          </p:nvSpPr>
          <p:spPr>
            <a:xfrm>
              <a:off x="1" y="2947547"/>
              <a:ext cx="9143999" cy="2297356"/>
            </a:xfrm>
            <a:custGeom>
              <a:avLst/>
              <a:gdLst>
                <a:gd name="connsiteX0" fmla="*/ 9143999 w 9143999"/>
                <a:gd name="connsiteY0" fmla="*/ 0 h 2051818"/>
                <a:gd name="connsiteX1" fmla="*/ 9143999 w 9143999"/>
                <a:gd name="connsiteY1" fmla="*/ 2051818 h 2051818"/>
                <a:gd name="connsiteX2" fmla="*/ 0 w 9143999"/>
                <a:gd name="connsiteY2" fmla="*/ 2051818 h 2051818"/>
                <a:gd name="connsiteX3" fmla="*/ 0 w 9143999"/>
                <a:gd name="connsiteY3" fmla="*/ 1204077 h 2051818"/>
                <a:gd name="connsiteX4" fmla="*/ 6027 w 9143999"/>
                <a:gd name="connsiteY4" fmla="*/ 1207403 h 2051818"/>
                <a:gd name="connsiteX5" fmla="*/ 7674511 w 9143999"/>
                <a:gd name="connsiteY5" fmla="*/ 718908 h 2051818"/>
                <a:gd name="connsiteX6" fmla="*/ 9044856 w 9143999"/>
                <a:gd name="connsiteY6" fmla="*/ 57555 h 2051818"/>
                <a:gd name="connsiteX7" fmla="*/ 9143999 w 9143999"/>
                <a:gd name="connsiteY7" fmla="*/ 0 h 205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3999" h="2051818">
                  <a:moveTo>
                    <a:pt x="9143999" y="0"/>
                  </a:moveTo>
                  <a:lnTo>
                    <a:pt x="9143999" y="2051818"/>
                  </a:lnTo>
                  <a:lnTo>
                    <a:pt x="0" y="2051818"/>
                  </a:lnTo>
                  <a:lnTo>
                    <a:pt x="0" y="1204077"/>
                  </a:lnTo>
                  <a:lnTo>
                    <a:pt x="6027" y="1207403"/>
                  </a:lnTo>
                  <a:cubicBezTo>
                    <a:pt x="2066505" y="2238985"/>
                    <a:pt x="5621740" y="1499327"/>
                    <a:pt x="7674511" y="718908"/>
                  </a:cubicBezTo>
                  <a:cubicBezTo>
                    <a:pt x="8085065" y="562824"/>
                    <a:pt x="8552064" y="336225"/>
                    <a:pt x="9044856" y="57555"/>
                  </a:cubicBezTo>
                  <a:lnTo>
                    <a:pt x="9143999" y="0"/>
                  </a:lnTo>
                  <a:close/>
                </a:path>
              </a:pathLst>
            </a:custGeom>
            <a:gradFill>
              <a:gsLst>
                <a:gs pos="0">
                  <a:srgbClr val="0178E9">
                    <a:alpha val="60000"/>
                  </a:srgbClr>
                </a:gs>
                <a:gs pos="100000">
                  <a:srgbClr val="0178E9">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6" name="任意多边形 5"/>
            <p:cNvSpPr/>
            <p:nvPr/>
          </p:nvSpPr>
          <p:spPr>
            <a:xfrm>
              <a:off x="1" y="3559995"/>
              <a:ext cx="9143999" cy="2215237"/>
            </a:xfrm>
            <a:custGeom>
              <a:avLst/>
              <a:gdLst>
                <a:gd name="connsiteX0" fmla="*/ 9143999 w 9143999"/>
                <a:gd name="connsiteY0" fmla="*/ 0 h 3478011"/>
                <a:gd name="connsiteX1" fmla="*/ 9143999 w 9143999"/>
                <a:gd name="connsiteY1" fmla="*/ 1393716 h 3478011"/>
                <a:gd name="connsiteX2" fmla="*/ 9143999 w 9143999"/>
                <a:gd name="connsiteY2" fmla="*/ 1513865 h 3478011"/>
                <a:gd name="connsiteX3" fmla="*/ 9143999 w 9143999"/>
                <a:gd name="connsiteY3" fmla="*/ 3478011 h 3478011"/>
                <a:gd name="connsiteX4" fmla="*/ 0 w 9143999"/>
                <a:gd name="connsiteY4" fmla="*/ 3478011 h 3478011"/>
                <a:gd name="connsiteX5" fmla="*/ 0 w 9143999"/>
                <a:gd name="connsiteY5" fmla="*/ 1513865 h 3478011"/>
                <a:gd name="connsiteX6" fmla="*/ 0 w 9143999"/>
                <a:gd name="connsiteY6" fmla="*/ 1393716 h 3478011"/>
                <a:gd name="connsiteX7" fmla="*/ 0 w 9143999"/>
                <a:gd name="connsiteY7" fmla="*/ 846204 h 3478011"/>
                <a:gd name="connsiteX8" fmla="*/ 303379 w 9143999"/>
                <a:gd name="connsiteY8" fmla="*/ 970246 h 3478011"/>
                <a:gd name="connsiteX9" fmla="*/ 8360497 w 9143999"/>
                <a:gd name="connsiteY9" fmla="*/ 342756 h 3478011"/>
                <a:gd name="connsiteX10" fmla="*/ 8941037 w 9143999"/>
                <a:gd name="connsiteY10" fmla="*/ 98098 h 347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3999" h="3478011">
                  <a:moveTo>
                    <a:pt x="9143999" y="0"/>
                  </a:moveTo>
                  <a:lnTo>
                    <a:pt x="9143999" y="1393716"/>
                  </a:lnTo>
                  <a:lnTo>
                    <a:pt x="9143999" y="1513865"/>
                  </a:lnTo>
                  <a:lnTo>
                    <a:pt x="9143999" y="3478011"/>
                  </a:lnTo>
                  <a:lnTo>
                    <a:pt x="0" y="3478011"/>
                  </a:lnTo>
                  <a:lnTo>
                    <a:pt x="0" y="1513865"/>
                  </a:lnTo>
                  <a:lnTo>
                    <a:pt x="0" y="1393716"/>
                  </a:lnTo>
                  <a:lnTo>
                    <a:pt x="0" y="846204"/>
                  </a:lnTo>
                  <a:lnTo>
                    <a:pt x="303379" y="970246"/>
                  </a:lnTo>
                  <a:cubicBezTo>
                    <a:pt x="2685816" y="1852356"/>
                    <a:pt x="6241504" y="1135756"/>
                    <a:pt x="8360497" y="342756"/>
                  </a:cubicBezTo>
                  <a:cubicBezTo>
                    <a:pt x="8544757" y="273800"/>
                    <a:pt x="8739002" y="191802"/>
                    <a:pt x="8941037" y="98098"/>
                  </a:cubicBezTo>
                  <a:close/>
                </a:path>
              </a:pathLst>
            </a:custGeom>
            <a:gradFill flip="none" rotWithShape="1">
              <a:gsLst>
                <a:gs pos="26000">
                  <a:schemeClr val="bg1"/>
                </a:gs>
                <a:gs pos="100000">
                  <a:srgbClr val="DFDFDF">
                    <a:lumMod val="52000"/>
                    <a:lumOff val="4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ea typeface="微软雅黑" panose="020B0503020204020204" pitchFamily="34" charset="-122"/>
              </a:endParaRPr>
            </a:p>
          </p:txBody>
        </p:sp>
      </p:grpSp>
      <p:sp>
        <p:nvSpPr>
          <p:cNvPr id="2" name="标题 1"/>
          <p:cNvSpPr>
            <a:spLocks noGrp="1"/>
          </p:cNvSpPr>
          <p:nvPr>
            <p:ph type="title"/>
          </p:nvPr>
        </p:nvSpPr>
        <p:spPr>
          <a:xfrm>
            <a:off x="115209" y="87084"/>
            <a:ext cx="8229600"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72000" rIns="0" bIns="72000"/>
          <a:lstStyle>
            <a:lvl1pPr algn="l" rtl="0" eaLnBrk="0" fontAlgn="base" hangingPunct="0">
              <a:spcBef>
                <a:spcPct val="0"/>
              </a:spcBef>
              <a:spcAft>
                <a:spcPct val="0"/>
              </a:spcAft>
              <a:defRPr lang="zh-CN" altLang="en-US" sz="3200" b="0" kern="1200">
                <a:solidFill>
                  <a:schemeClr val="bg1"/>
                </a:solidFill>
                <a:latin typeface="微软雅黑" panose="020B0503020204020204" pitchFamily="34" charset="-122"/>
                <a:ea typeface="微软雅黑" panose="020B0503020204020204" pitchFamily="34" charset="-122"/>
                <a:cs typeface="+mn-cs"/>
              </a:defRPr>
            </a:lvl1pPr>
          </a:lstStyle>
          <a:p>
            <a:pPr lvl="0" algn="l"/>
            <a:r>
              <a:rPr lang="zh-CN" altLang="en-US" dirty="0" smtClean="0"/>
              <a:t>单击此处编辑母版标题样式</a:t>
            </a:r>
            <a:endParaRPr lang="zh-CN" altLang="en-US" dirty="0"/>
          </a:p>
        </p:txBody>
      </p:sp>
      <p:pic>
        <p:nvPicPr>
          <p:cNvPr id="9" name="图片 8" descr="index.png"/>
          <p:cNvPicPr>
            <a:picLocks noChangeAspect="1"/>
          </p:cNvPicPr>
          <p:nvPr userDrawn="1"/>
        </p:nvPicPr>
        <p:blipFill>
          <a:blip r:embed="rId2" cstate="print"/>
          <a:stretch>
            <a:fillRect/>
          </a:stretch>
        </p:blipFill>
        <p:spPr>
          <a:xfrm>
            <a:off x="8098970" y="65314"/>
            <a:ext cx="960659" cy="500744"/>
          </a:xfrm>
          <a:prstGeom prst="rect">
            <a:avLst/>
          </a:prstGeom>
        </p:spPr>
      </p:pic>
    </p:spTree>
  </p:cSld>
  <p:clrMapOvr>
    <a:masterClrMapping/>
  </p:clrMapOvr>
  <p:transition advClick="0" advTm="0">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t>‹#›</a:t>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p>
        </p:txBody>
      </p:sp>
      <p:grpSp>
        <p:nvGrpSpPr>
          <p:cNvPr id="9" name="组合 8"/>
          <p:cNvGrpSpPr/>
          <p:nvPr userDrawn="1"/>
        </p:nvGrpSpPr>
        <p:grpSpPr>
          <a:xfrm>
            <a:off x="0" y="0"/>
            <a:ext cx="9144000" cy="5193556"/>
            <a:chOff x="0" y="-50056"/>
            <a:chExt cx="9144000" cy="5193556"/>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1" name="组合 10"/>
            <p:cNvGrpSpPr/>
            <p:nvPr/>
          </p:nvGrpSpPr>
          <p:grpSpPr>
            <a:xfrm>
              <a:off x="0" y="-50056"/>
              <a:ext cx="9144000" cy="509969"/>
              <a:chOff x="0" y="-50055"/>
              <a:chExt cx="9144000" cy="395910"/>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19" name="矩形 18"/>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20" name="矩形 19"/>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grpSp>
        <p:nvGrpSpPr>
          <p:cNvPr id="4" name="组合 3"/>
          <p:cNvGrpSpPr/>
          <p:nvPr userDrawn="1"/>
        </p:nvGrpSpPr>
        <p:grpSpPr>
          <a:xfrm>
            <a:off x="0" y="0"/>
            <a:ext cx="9144000" cy="5193556"/>
            <a:chOff x="0" y="-50056"/>
            <a:chExt cx="9144000" cy="5193556"/>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 name="组合 5"/>
            <p:cNvGrpSpPr/>
            <p:nvPr/>
          </p:nvGrpSpPr>
          <p:grpSpPr>
            <a:xfrm>
              <a:off x="0" y="-50056"/>
              <a:ext cx="9144000" cy="509969"/>
              <a:chOff x="0" y="-50055"/>
              <a:chExt cx="9144000" cy="39591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grpSp>
        <p:nvGrpSpPr>
          <p:cNvPr id="3" name="组合 2"/>
          <p:cNvGrpSpPr/>
          <p:nvPr userDrawn="1"/>
        </p:nvGrpSpPr>
        <p:grpSpPr>
          <a:xfrm>
            <a:off x="0" y="0"/>
            <a:ext cx="9144000" cy="5193556"/>
            <a:chOff x="0" y="-50056"/>
            <a:chExt cx="9144000" cy="5193556"/>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 name="组合 5"/>
            <p:cNvGrpSpPr/>
            <p:nvPr/>
          </p:nvGrpSpPr>
          <p:grpSpPr>
            <a:xfrm>
              <a:off x="0" y="-50056"/>
              <a:ext cx="9144000" cy="509969"/>
              <a:chOff x="0" y="-50055"/>
              <a:chExt cx="9144000" cy="39591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6" name="组合 5"/>
          <p:cNvGrpSpPr/>
          <p:nvPr userDrawn="1"/>
        </p:nvGrpSpPr>
        <p:grpSpPr>
          <a:xfrm>
            <a:off x="0" y="-50056"/>
            <a:ext cx="9144000" cy="509969"/>
            <a:chOff x="0" y="-50055"/>
            <a:chExt cx="9144000" cy="39591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2025-07-26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grpSp>
        <p:nvGrpSpPr>
          <p:cNvPr id="7" name="组合 6"/>
          <p:cNvGrpSpPr/>
          <p:nvPr userDrawn="1"/>
        </p:nvGrpSpPr>
        <p:grpSpPr>
          <a:xfrm>
            <a:off x="0" y="0"/>
            <a:ext cx="9144000" cy="5193556"/>
            <a:chOff x="0" y="-50056"/>
            <a:chExt cx="9144000" cy="5193556"/>
          </a:xfrm>
        </p:grpSpPr>
        <p:pic>
          <p:nvPicPr>
            <p:cNvPr id="8" name="图片 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9" name="组合 8"/>
            <p:cNvGrpSpPr/>
            <p:nvPr userDrawn="1"/>
          </p:nvGrpSpPr>
          <p:grpSpPr>
            <a:xfrm>
              <a:off x="0" y="-50056"/>
              <a:ext cx="9144000" cy="509969"/>
              <a:chOff x="0" y="-50055"/>
              <a:chExt cx="9144000" cy="395910"/>
            </a:xfrm>
          </p:grpSpPr>
          <p:pic>
            <p:nvPicPr>
              <p:cNvPr id="10" name="图片 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11" name="矩形 10"/>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12" name="矩形 11"/>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advClick="0" advTm="0">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8" name="矩形 47"/>
          <p:cNvSpPr/>
          <p:nvPr/>
        </p:nvSpPr>
        <p:spPr>
          <a:xfrm>
            <a:off x="6719468" y="252782"/>
            <a:ext cx="2414745" cy="1177235"/>
          </a:xfrm>
          <a:prstGeom prst="rect">
            <a:avLst/>
          </a:prstGeom>
        </p:spPr>
        <p:txBody>
          <a:bodyPr wrap="none" lIns="68571" tIns="34285" rIns="68571" bIns="34285">
            <a:spAutoFit/>
          </a:bodyPr>
          <a:lstStyle/>
          <a:p>
            <a:pPr algn="r"/>
            <a:r>
              <a:rPr lang="en-US" altLang="zh-CN" sz="7200" b="1" dirty="0" smtClean="0">
                <a:solidFill>
                  <a:srgbClr val="005DA2"/>
                </a:solidFill>
                <a:latin typeface="微软雅黑" panose="020B0503020204020204" pitchFamily="34" charset="-122"/>
                <a:ea typeface="微软雅黑" panose="020B0503020204020204" pitchFamily="34" charset="-122"/>
              </a:rPr>
              <a:t>2024</a:t>
            </a:r>
            <a:endParaRPr lang="en-US" altLang="zh-CN" sz="7200" b="1" dirty="0">
              <a:solidFill>
                <a:srgbClr val="005DA2"/>
              </a:solidFill>
              <a:latin typeface="微软雅黑" panose="020B0503020204020204" pitchFamily="34" charset="-122"/>
              <a:ea typeface="微软雅黑" panose="020B0503020204020204" pitchFamily="34" charset="-122"/>
            </a:endParaRPr>
          </a:p>
        </p:txBody>
      </p:sp>
      <p:sp>
        <p:nvSpPr>
          <p:cNvPr id="15" name="矩形 14"/>
          <p:cNvSpPr/>
          <p:nvPr/>
        </p:nvSpPr>
        <p:spPr>
          <a:xfrm>
            <a:off x="2411760" y="1717637"/>
            <a:ext cx="6732240" cy="193423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平行四边形 13"/>
          <p:cNvSpPr/>
          <p:nvPr/>
        </p:nvSpPr>
        <p:spPr>
          <a:xfrm>
            <a:off x="-633060" y="1667695"/>
            <a:ext cx="4073415" cy="2366272"/>
          </a:xfrm>
          <a:prstGeom prst="parallelogram">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 name="Rectangle 3"/>
          <p:cNvSpPr txBox="1">
            <a:spLocks noChangeArrowheads="1"/>
          </p:cNvSpPr>
          <p:nvPr/>
        </p:nvSpPr>
        <p:spPr>
          <a:xfrm>
            <a:off x="3558114" y="2994070"/>
            <a:ext cx="5566410" cy="72980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ts val="3500"/>
              </a:lnSpc>
            </a:pPr>
            <a:r>
              <a:rPr lang="zh-CN" altLang="en-US" sz="2400" b="1" dirty="0" smtClean="0">
                <a:solidFill>
                  <a:schemeClr val="bg1"/>
                </a:solidFill>
                <a:latin typeface="微软雅黑" panose="020B0503020204020204" pitchFamily="34" charset="-122"/>
                <a:ea typeface="微软雅黑" panose="020B0503020204020204" pitchFamily="34" charset="-122"/>
              </a:rPr>
              <a:t>第</a:t>
            </a:r>
            <a:r>
              <a:rPr lang="en-US" altLang="zh-CN" sz="2400" b="1" dirty="0" smtClean="0">
                <a:solidFill>
                  <a:schemeClr val="bg1"/>
                </a:solidFill>
                <a:latin typeface="微软雅黑" panose="020B0503020204020204" pitchFamily="34" charset="-122"/>
                <a:ea typeface="微软雅黑" panose="020B0503020204020204" pitchFamily="34" charset="-122"/>
              </a:rPr>
              <a:t>6</a:t>
            </a:r>
            <a:r>
              <a:rPr lang="zh-CN" altLang="en-US" sz="2400" b="1" dirty="0" smtClean="0">
                <a:solidFill>
                  <a:schemeClr val="bg1"/>
                </a:solidFill>
                <a:latin typeface="微软雅黑" panose="020B0503020204020204" pitchFamily="34" charset="-122"/>
                <a:ea typeface="微软雅黑" panose="020B0503020204020204" pitchFamily="34" charset="-122"/>
              </a:rPr>
              <a:t>章 面向对象高级</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642241" y="3075806"/>
            <a:ext cx="5491972" cy="0"/>
          </a:xfrm>
          <a:prstGeom prst="line">
            <a:avLst/>
          </a:prstGeom>
          <a:noFill/>
          <a:ln w="127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文本框 75"/>
          <p:cNvSpPr txBox="1"/>
          <p:nvPr/>
        </p:nvSpPr>
        <p:spPr>
          <a:xfrm>
            <a:off x="3440703" y="3817952"/>
            <a:ext cx="2098593" cy="276860"/>
          </a:xfrm>
          <a:prstGeom prst="rect">
            <a:avLst/>
          </a:prstGeom>
          <a:noFill/>
        </p:spPr>
        <p:txBody>
          <a:bodyPr wrap="square" lIns="0" tIns="0" rIns="0" bIns="0" rtlCol="0">
            <a:spAutoFit/>
          </a:bodyPr>
          <a:lstStyle/>
          <a:p>
            <a:r>
              <a:rPr lang="zh-CN" altLang="en-US" b="1" dirty="0">
                <a:solidFill>
                  <a:srgbClr val="005DA2"/>
                </a:solidFill>
                <a:latin typeface="微软雅黑" panose="020B0503020204020204" pitchFamily="34" charset="-122"/>
                <a:ea typeface="微软雅黑" panose="020B0503020204020204" pitchFamily="34" charset="-122"/>
              </a:rPr>
              <a:t>主讲</a:t>
            </a:r>
            <a:r>
              <a:rPr lang="zh-CN" altLang="en-US" b="1" dirty="0" smtClean="0">
                <a:solidFill>
                  <a:srgbClr val="005DA2"/>
                </a:solidFill>
                <a:latin typeface="微软雅黑" panose="020B0503020204020204" pitchFamily="34" charset="-122"/>
                <a:ea typeface="微软雅黑" panose="020B0503020204020204" pitchFamily="34" charset="-122"/>
              </a:rPr>
              <a:t>：任焕海</a:t>
            </a:r>
            <a:endParaRPr lang="en-US" altLang="zh-CN" b="1" dirty="0">
              <a:solidFill>
                <a:srgbClr val="005DA2"/>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489960" y="1830070"/>
            <a:ext cx="5692140" cy="1246495"/>
          </a:xfrm>
          <a:prstGeom prst="rect">
            <a:avLst/>
          </a:prstGeom>
          <a:noFill/>
        </p:spPr>
        <p:txBody>
          <a:bodyPr wrap="square" rtlCol="0" anchor="t">
            <a:spAutoFit/>
          </a:bodyPr>
          <a:lstStyle/>
          <a:p>
            <a:pPr algn="ctr">
              <a:lnSpc>
                <a:spcPts val="4500"/>
              </a:lnSpc>
            </a:pPr>
            <a:r>
              <a:rPr lang="en-US" altLang="zh-CN" sz="3600" b="1" dirty="0" smtClean="0">
                <a:solidFill>
                  <a:schemeClr val="bg1"/>
                </a:solidFill>
                <a:latin typeface="微软雅黑" panose="020B0503020204020204" pitchFamily="34" charset="-122"/>
                <a:ea typeface="微软雅黑" panose="020B0503020204020204" pitchFamily="34" charset="-122"/>
              </a:rPr>
              <a:t>Java</a:t>
            </a:r>
            <a:r>
              <a:rPr lang="zh-CN" altLang="en-US" sz="3600" b="1" dirty="0" smtClean="0">
                <a:solidFill>
                  <a:schemeClr val="bg1"/>
                </a:solidFill>
                <a:latin typeface="微软雅黑" panose="020B0503020204020204" pitchFamily="34" charset="-122"/>
                <a:ea typeface="微软雅黑" panose="020B0503020204020204" pitchFamily="34" charset="-122"/>
              </a:rPr>
              <a:t>程序设计</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pPr algn="ctr">
              <a:lnSpc>
                <a:spcPts val="4500"/>
              </a:lnSpc>
            </a:pPr>
            <a:r>
              <a:rPr lang="zh-CN" altLang="en-US" sz="3600" b="1" dirty="0" smtClean="0">
                <a:solidFill>
                  <a:schemeClr val="bg1"/>
                </a:solidFill>
                <a:latin typeface="微软雅黑" panose="020B0503020204020204" pitchFamily="34" charset="-122"/>
                <a:ea typeface="微软雅黑" panose="020B0503020204020204" pitchFamily="34" charset="-122"/>
              </a:rPr>
              <a:t>实用教程</a:t>
            </a:r>
            <a:endParaRPr lang="zh-CN" sz="3600" b="1" dirty="0">
              <a:solidFill>
                <a:schemeClr val="bg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rcRect t="24665" b="26776"/>
          <a:stretch>
            <a:fillRect/>
          </a:stretch>
        </p:blipFill>
        <p:spPr>
          <a:xfrm>
            <a:off x="100909" y="144016"/>
            <a:ext cx="2166835" cy="555526"/>
          </a:xfrm>
          <a:prstGeom prst="rect">
            <a:avLst/>
          </a:prstGeom>
        </p:spPr>
      </p:pic>
    </p:spTree>
  </p:cSld>
  <p:clrMapOvr>
    <a:masterClrMapping/>
  </p:clrMapOvr>
  <p:transition advClick="0"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6.4 </a:t>
            </a:r>
            <a:r>
              <a:rPr lang="zh-CN" altLang="en-US" sz="2000" b="1" dirty="0" smtClean="0">
                <a:solidFill>
                  <a:schemeClr val="bg1"/>
                </a:solidFill>
                <a:latin typeface="微软雅黑" panose="020B0503020204020204" pitchFamily="34" charset="-122"/>
                <a:ea typeface="微软雅黑" panose="020B0503020204020204" pitchFamily="34" charset="-122"/>
              </a:rPr>
              <a:t>访问控制修饰符</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279085"/>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default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（无修饰符）</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默认访问权限，即没有使用任何访问控制修饰符，这样的成员在同一包内的其他类中可以被访问，但不允许不同包的类直接访问。</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private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修饰符</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最小的访问权限，被</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private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修饰的成员只能在声明它的类的内部被访问，对任何其他类都是不可见的，包括同一个包内的其他类以及所有子类都不可见。</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下面通过一张表格来总结上述的这四种访问控制修饰符，如</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表所</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表格 4"/>
          <p:cNvGraphicFramePr>
            <a:graphicFrameLocks noGrp="1"/>
          </p:cNvGraphicFramePr>
          <p:nvPr>
            <p:extLst>
              <p:ext uri="{D42A27DB-BD31-4B8C-83A1-F6EECF244321}">
                <p14:modId xmlns:p14="http://schemas.microsoft.com/office/powerpoint/2010/main" val="3372868810"/>
              </p:ext>
            </p:extLst>
          </p:nvPr>
        </p:nvGraphicFramePr>
        <p:xfrm>
          <a:off x="1866265" y="3291830"/>
          <a:ext cx="5411470" cy="1260475"/>
        </p:xfrm>
        <a:graphic>
          <a:graphicData uri="http://schemas.openxmlformats.org/drawingml/2006/table">
            <a:tbl>
              <a:tblPr>
                <a:tableStyleId>{69CF1AB2-1976-4502-BF36-3FF5EA218861}</a:tableStyleId>
              </a:tblPr>
              <a:tblGrid>
                <a:gridCol w="1329055"/>
                <a:gridCol w="989965"/>
                <a:gridCol w="989965"/>
                <a:gridCol w="1080135"/>
                <a:gridCol w="1022350"/>
              </a:tblGrid>
              <a:tr h="252095">
                <a:tc>
                  <a:txBody>
                    <a:bodyPr/>
                    <a:lstStyle/>
                    <a:p>
                      <a:pPr marL="0" marR="0" algn="ctr">
                        <a:spcBef>
                          <a:spcPts val="0"/>
                        </a:spcBef>
                        <a:spcAft>
                          <a:spcPts val="0"/>
                        </a:spcAft>
                      </a:pPr>
                      <a:r>
                        <a:rPr lang="zh-CN" altLang="en-US" sz="1050" kern="100">
                          <a:effectLst/>
                        </a:rPr>
                        <a:t>访问范围</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en-US" sz="1050" kern="100">
                          <a:effectLst/>
                        </a:rPr>
                        <a:t>public</a:t>
                      </a:r>
                      <a:endParaRPr 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en-US" sz="1050" kern="100">
                          <a:effectLst/>
                        </a:rPr>
                        <a:t>protected</a:t>
                      </a:r>
                      <a:endParaRPr 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en-US" sz="1050" kern="100">
                          <a:effectLst/>
                        </a:rPr>
                        <a:t>default</a:t>
                      </a:r>
                      <a:endParaRPr 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en-US" sz="1050" kern="100">
                          <a:effectLst/>
                        </a:rPr>
                        <a:t>private</a:t>
                      </a:r>
                      <a:endParaRPr lang="en-US" sz="1050" kern="100">
                        <a:effectLst/>
                        <a:latin typeface="Calibri"/>
                        <a:ea typeface="宋体"/>
                        <a:cs typeface="Times New Roman"/>
                      </a:endParaRPr>
                    </a:p>
                  </a:txBody>
                  <a:tcPr marL="68580" marR="68580" anchor="ctr"/>
                </a:tc>
              </a:tr>
              <a:tr h="252095">
                <a:tc>
                  <a:txBody>
                    <a:bodyPr/>
                    <a:lstStyle/>
                    <a:p>
                      <a:pPr marL="0" marR="0" algn="ctr">
                        <a:spcBef>
                          <a:spcPts val="0"/>
                        </a:spcBef>
                        <a:spcAft>
                          <a:spcPts val="0"/>
                        </a:spcAft>
                      </a:pPr>
                      <a:r>
                        <a:rPr lang="zh-CN" altLang="en-US" sz="1050" kern="100">
                          <a:effectLst/>
                        </a:rPr>
                        <a:t>同一个类中</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a:t>
                      </a:r>
                      <a:endParaRPr lang="zh-CN" altLang="en-US" sz="1050" kern="100">
                        <a:effectLst/>
                        <a:latin typeface="Calibri"/>
                        <a:ea typeface="宋体"/>
                        <a:cs typeface="Times New Roman"/>
                      </a:endParaRPr>
                    </a:p>
                  </a:txBody>
                  <a:tcPr marL="68580" marR="68580" anchor="ctr"/>
                </a:tc>
              </a:tr>
              <a:tr h="252095">
                <a:tc>
                  <a:txBody>
                    <a:bodyPr/>
                    <a:lstStyle/>
                    <a:p>
                      <a:pPr marL="0" marR="0" algn="ctr">
                        <a:spcBef>
                          <a:spcPts val="0"/>
                        </a:spcBef>
                        <a:spcAft>
                          <a:spcPts val="0"/>
                        </a:spcAft>
                      </a:pPr>
                      <a:r>
                        <a:rPr lang="zh-CN" altLang="en-US" sz="1050" kern="100">
                          <a:effectLst/>
                        </a:rPr>
                        <a:t>同一包中的不同类</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 </a:t>
                      </a:r>
                      <a:endParaRPr lang="zh-CN" altLang="en-US" sz="1050" kern="100">
                        <a:effectLst/>
                        <a:latin typeface="Calibri"/>
                        <a:ea typeface="宋体"/>
                        <a:cs typeface="Times New Roman"/>
                      </a:endParaRPr>
                    </a:p>
                  </a:txBody>
                  <a:tcPr marL="68580" marR="68580" anchor="ctr"/>
                </a:tc>
              </a:tr>
              <a:tr h="252095">
                <a:tc>
                  <a:txBody>
                    <a:bodyPr/>
                    <a:lstStyle/>
                    <a:p>
                      <a:pPr marL="0" marR="0" algn="ctr">
                        <a:spcBef>
                          <a:spcPts val="0"/>
                        </a:spcBef>
                        <a:spcAft>
                          <a:spcPts val="0"/>
                        </a:spcAft>
                      </a:pPr>
                      <a:r>
                        <a:rPr lang="zh-CN" altLang="en-US" sz="1050" kern="100">
                          <a:effectLst/>
                        </a:rPr>
                        <a:t>不同包的子类</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 </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 </a:t>
                      </a:r>
                      <a:endParaRPr lang="zh-CN" altLang="en-US" sz="1050" kern="100">
                        <a:effectLst/>
                        <a:latin typeface="Calibri"/>
                        <a:ea typeface="宋体"/>
                        <a:cs typeface="Times New Roman"/>
                      </a:endParaRPr>
                    </a:p>
                  </a:txBody>
                  <a:tcPr marL="68580" marR="68580" anchor="ctr"/>
                </a:tc>
              </a:tr>
              <a:tr h="252095">
                <a:tc>
                  <a:txBody>
                    <a:bodyPr/>
                    <a:lstStyle/>
                    <a:p>
                      <a:pPr marL="0" marR="0" algn="ctr">
                        <a:spcBef>
                          <a:spcPts val="0"/>
                        </a:spcBef>
                        <a:spcAft>
                          <a:spcPts val="0"/>
                        </a:spcAft>
                      </a:pPr>
                      <a:r>
                        <a:rPr lang="zh-CN" altLang="en-US" sz="1050" kern="100">
                          <a:effectLst/>
                        </a:rPr>
                        <a:t>不同包的非子类</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 </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 </a:t>
                      </a:r>
                      <a:endParaRPr lang="zh-CN" alt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endParaRPr lang="zh-CN" altLang="en-US" sz="1050" kern="100" dirty="0">
                        <a:solidFill>
                          <a:srgbClr val="1F2328"/>
                        </a:solidFill>
                        <a:effectLst/>
                        <a:latin typeface="Segoe UI"/>
                        <a:ea typeface="宋体"/>
                        <a:cs typeface="Times New Roman"/>
                      </a:endParaRPr>
                    </a:p>
                  </a:txBody>
                  <a:tcPr marL="68580" marR="68580" anchor="ctr"/>
                </a:tc>
              </a:tr>
            </a:tbl>
          </a:graphicData>
        </a:graphic>
      </p:graphicFrame>
    </p:spTree>
    <p:extLst>
      <p:ext uri="{BB962C8B-B14F-4D97-AF65-F5344CB8AC3E}">
        <p14:creationId xmlns:p14="http://schemas.microsoft.com/office/powerpoint/2010/main" val="817333325"/>
      </p:ext>
    </p:extLst>
  </p:cSld>
  <p:clrMapOvr>
    <a:masterClrMapping/>
  </p:clrMapOvr>
  <p:transition advClick="0" advTm="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a:solidFill>
                  <a:schemeClr val="bg1"/>
                </a:solidFill>
                <a:latin typeface="微软雅黑" panose="020B0503020204020204" pitchFamily="34" charset="-122"/>
                <a:ea typeface="微软雅黑" panose="020B0503020204020204" pitchFamily="34" charset="-122"/>
              </a:rPr>
              <a:t>6.5 final</a:t>
            </a:r>
            <a:r>
              <a:rPr lang="zh-CN" altLang="en-US" sz="2000" b="1" dirty="0">
                <a:solidFill>
                  <a:schemeClr val="bg1"/>
                </a:solidFill>
                <a:latin typeface="微软雅黑" panose="020B0503020204020204" pitchFamily="34" charset="-122"/>
                <a:ea typeface="微软雅黑" panose="020B0503020204020204" pitchFamily="34" charset="-122"/>
              </a:rPr>
              <a:t>修饰符</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627147"/>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final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是一个修饰符，它可以用来修饰类、方法和变量。在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之中</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final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修饰符就像一个终结器，被它修饰的某个实体是不可变的，即它的值或状态在初始化之后不能被改变。以下是</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final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关键字在不同场景下的应用和意义：</a:t>
            </a: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6.5.1 final</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修饰类</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当一个类被声明为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final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时，意味着它不能再被其他类继承。这样做可以防止类被篡改或扩展，保证了类的完整性。</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final class Animal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class Cat extends Animal{</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上述代码在编译时就会报错：</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The type Cat cannot subclass the final class Animal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，也就是</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Animal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是最终类，</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类不能继承它。。</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606323377"/>
      </p:ext>
    </p:extLst>
  </p:cSld>
  <p:clrMapOvr>
    <a:masterClrMapping/>
  </p:clrMapOvr>
  <p:transition advClick="0" advTm="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a:solidFill>
                  <a:schemeClr val="bg1"/>
                </a:solidFill>
                <a:latin typeface="微软雅黑" panose="020B0503020204020204" pitchFamily="34" charset="-122"/>
                <a:ea typeface="微软雅黑" panose="020B0503020204020204" pitchFamily="34" charset="-122"/>
              </a:rPr>
              <a:t>6.5 final</a:t>
            </a:r>
            <a:r>
              <a:rPr lang="zh-CN" altLang="en-US" sz="2000" b="1" dirty="0">
                <a:solidFill>
                  <a:schemeClr val="bg1"/>
                </a:solidFill>
                <a:latin typeface="微软雅黑" panose="020B0503020204020204" pitchFamily="34" charset="-122"/>
                <a:ea typeface="微软雅黑" panose="020B0503020204020204" pitchFamily="34" charset="-122"/>
              </a:rPr>
              <a:t>修饰符</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513269"/>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6.5.2 final</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修饰方法</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如果</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一个方法被声明为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final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，则子类不能覆盖（</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override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）这个方法。这意味着此方法的行为在所有子类中都将保持不变。</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class Animal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final void eat()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class Cat extends Animal{</a:t>
            </a:r>
          </a:p>
          <a:p>
            <a:pPr lvl="0" indent="457200">
              <a:lnSpc>
                <a:spcPct val="125000"/>
              </a:lnSpc>
              <a:spcBef>
                <a:spcPct val="0"/>
              </a:spcBef>
            </a:pPr>
            <a:r>
              <a:rPr lang="en-US" altLang="zh-CN" sz="1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public final void eat()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上述代码在编译时就会报错：</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Cannot override the final method from Animal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，父类中的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eat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方法为最终方法，子类</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eat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方法不能再对其产生覆盖。。</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062204546"/>
      </p:ext>
    </p:extLst>
  </p:cSld>
  <p:clrMapOvr>
    <a:masterClrMapping/>
  </p:clrMapOvr>
  <p:transition advClick="0" advTm="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a:solidFill>
                  <a:schemeClr val="bg1"/>
                </a:solidFill>
                <a:latin typeface="微软雅黑" panose="020B0503020204020204" pitchFamily="34" charset="-122"/>
                <a:ea typeface="微软雅黑" panose="020B0503020204020204" pitchFamily="34" charset="-122"/>
              </a:rPr>
              <a:t>6.5 final</a:t>
            </a:r>
            <a:r>
              <a:rPr lang="zh-CN" altLang="en-US" sz="2000" b="1" dirty="0">
                <a:solidFill>
                  <a:schemeClr val="bg1"/>
                </a:solidFill>
                <a:latin typeface="微软雅黑" panose="020B0503020204020204" pitchFamily="34" charset="-122"/>
                <a:ea typeface="微软雅黑" panose="020B0503020204020204" pitchFamily="34" charset="-122"/>
              </a:rPr>
              <a:t>修饰符</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720745"/>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6.5.3 final</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修饰变量</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声明为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final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的成员变量必须在声明时或在构造函数中初始化。一旦初始化后，就不能再更改其值。这样的变量也被称为常量，其名称常常约定全部大写，增加程序的可读性，但不强制。</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MyClass</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final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CONSTANT_VALUE = 10;</a:t>
            </a:r>
          </a:p>
          <a:p>
            <a:pPr lvl="0" indent="457200">
              <a:lnSpc>
                <a:spcPct val="125000"/>
              </a:lnSpc>
              <a:spcBef>
                <a:spcPct val="0"/>
              </a:spcBef>
              <a:spcAft>
                <a:spcPct val="35000"/>
              </a:spcAft>
            </a:pPr>
            <a:endPar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MyClass</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final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localVar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20; // </a:t>
            </a: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也可以用于局部变量，这时只需在声明时初始化</a:t>
            </a:r>
          </a:p>
          <a:p>
            <a:pPr lvl="0" indent="457200">
              <a:lnSpc>
                <a:spcPct val="125000"/>
              </a:lnSpc>
              <a:spcBef>
                <a:spcPct val="0"/>
              </a:spcBef>
              <a:spcAft>
                <a:spcPct val="35000"/>
              </a:spcAft>
            </a:pP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278653106"/>
      </p:ext>
    </p:extLst>
  </p:cSld>
  <p:clrMapOvr>
    <a:masterClrMapping/>
  </p:clrMapOvr>
  <p:transition advClick="0" advTm="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6.6 </a:t>
            </a:r>
            <a:r>
              <a:rPr lang="zh-CN" altLang="en-US" sz="2000" b="1" dirty="0" smtClean="0">
                <a:solidFill>
                  <a:schemeClr val="bg1"/>
                </a:solidFill>
                <a:latin typeface="微软雅黑" panose="020B0503020204020204" pitchFamily="34" charset="-122"/>
                <a:ea typeface="微软雅黑" panose="020B0503020204020204" pitchFamily="34" charset="-122"/>
              </a:rPr>
              <a:t>抽象类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888757"/>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抽象类（</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Abstract Class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）是一种不能被实例化的类，它主要用于提供一个通用的模板，其中包含了抽象方法（</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Abstract Method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）和其他方法。抽象方法没有具体的实现，只有方法签名（方法名和参数列表），要求子类必须对其进行具体实现。抽象类的目的在于强制子类提供某些方法的具体实现，以达到一定程度的设计约束和规范。</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抽象类与抽象方法定义的语法规则如下：</a:t>
            </a:r>
          </a:p>
          <a:p>
            <a:pPr lvl="0" indent="457200">
              <a:lnSpc>
                <a:spcPct val="125000"/>
              </a:lnSpc>
              <a:spcBef>
                <a:spcPct val="0"/>
              </a:spcBef>
              <a:spcAft>
                <a:spcPct val="35000"/>
              </a:spcAft>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abstract  class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抽象类类名</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普通方法定义</a:t>
            </a:r>
          </a:p>
          <a:p>
            <a:pPr lvl="0" indent="457200">
              <a:lnSpc>
                <a:spcPct val="125000"/>
              </a:lnSpc>
              <a:spcBef>
                <a:spcPct val="0"/>
              </a:spcBef>
              <a:spcAft>
                <a:spcPct val="35000"/>
              </a:spcAft>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访问控制修饰符</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返回值类型 方法名称（参数列表）</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return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返回值</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抽象方法定义</a:t>
            </a:r>
          </a:p>
          <a:p>
            <a:pPr lvl="0" indent="457200">
              <a:lnSpc>
                <a:spcPct val="125000"/>
              </a:lnSpc>
              <a:spcBef>
                <a:spcPct val="0"/>
              </a:spcBef>
              <a:spcAft>
                <a:spcPct val="35000"/>
              </a:spcAft>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访问控制修饰符</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abstract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返回值类型 方法名称（参数列表）；</a:t>
            </a:r>
          </a:p>
          <a:p>
            <a:pPr lvl="0" indent="457200">
              <a:lnSpc>
                <a:spcPct val="125000"/>
              </a:lnSpc>
              <a:spcBef>
                <a:spcPct val="0"/>
              </a:spcBef>
              <a:spcAft>
                <a:spcPct val="35000"/>
              </a:spcAft>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112909637"/>
      </p:ext>
    </p:extLst>
  </p:cSld>
  <p:clrMapOvr>
    <a:masterClrMapping/>
  </p:clrMapOvr>
  <p:transition advClick="0" advTm="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6.6 </a:t>
            </a:r>
            <a:r>
              <a:rPr lang="zh-CN" altLang="en-US" sz="2000" b="1" dirty="0" smtClean="0">
                <a:solidFill>
                  <a:schemeClr val="bg1"/>
                </a:solidFill>
                <a:latin typeface="微软雅黑" panose="020B0503020204020204" pitchFamily="34" charset="-122"/>
                <a:ea typeface="微软雅黑" panose="020B0503020204020204" pitchFamily="34" charset="-122"/>
              </a:rPr>
              <a:t>抽象类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137782"/>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在上面的语法规则可以看出，使用用关键字</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abstract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来定义抽象类和抽象方法，抽象类中可以包含普通方法和抽象方法，抽象方法没有方法体。总结成方便记忆的一句话，含有抽象方法的类一定是抽象类，但抽象类中不一定包含抽象方法。</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在使用抽象类的时候，要遵循以下几个原则：</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）抽象类必须有子类。每一个抽象类一定要被子类所继承（子类不能为抽象类）；</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继承抽象类的子类，必须重写抽象类中的所有抽象方法，否则子类依然是抽象类；</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依靠对象的向上转型概念，可以通过抽象类的子类完成抽象类的实例化对象操作。</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总起来说，抽象类在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中主要起着模板或蓝图的作用，规定了一些必要的方法和行为，但具体的细节交由子类来实现。在设计类层级时，抽象类常常用于表达某种抽象概念，使得子类能够专注于实现特定的行为。</a:t>
            </a:r>
            <a:endPar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877698809"/>
      </p:ext>
    </p:extLst>
  </p:cSld>
  <p:clrMapOvr>
    <a:masterClrMapping/>
  </p:clrMapOvr>
  <p:transition advClick="0" advTm="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6.6 </a:t>
            </a:r>
            <a:r>
              <a:rPr lang="zh-CN" altLang="en-US" sz="2000" b="1" dirty="0" smtClean="0">
                <a:solidFill>
                  <a:schemeClr val="bg1"/>
                </a:solidFill>
                <a:latin typeface="微软雅黑" panose="020B0503020204020204" pitchFamily="34" charset="-122"/>
                <a:ea typeface="微软雅黑" panose="020B0503020204020204" pitchFamily="34" charset="-122"/>
              </a:rPr>
              <a:t>抽象类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137782"/>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在上面的语法规则可以看出，使用用关键字</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abstract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来定义抽象类和抽象方法，抽象类中可以包含普通方法和抽象方法，抽象方法没有方法体。总结成方便记忆的一句话，含有抽象方法的类一定是抽象类，但抽象类中不一定包含抽象方法。</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在使用抽象类的时候，要遵循以下几个原则：</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）抽象类必须有子类。每一个抽象类一定要被子类所继承（子类不能为抽象类）；</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）继承</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抽象类的子类，必须重写抽象类中的所有抽象方法，否则子类依然是抽象类；</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）依靠</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对象的向上转型概念，可以通过抽象类的子类完成抽象类的实例化对象操作。</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总起来说，抽象类在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中主要起着模板或蓝图的作用，规定了一些必要的方法和行为，但具体的细节交由子类来实现。在设计类层级时，抽象类常常用于表达某种抽象概念，使得子类能够专注于实现特定的行为。</a:t>
            </a:r>
            <a:endPar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510527302"/>
      </p:ext>
    </p:extLst>
  </p:cSld>
  <p:clrMapOvr>
    <a:masterClrMapping/>
  </p:clrMapOvr>
  <p:transition advClick="0" advTm="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6.6 </a:t>
            </a:r>
            <a:r>
              <a:rPr lang="zh-CN" altLang="en-US" sz="2000" b="1" dirty="0" smtClean="0">
                <a:solidFill>
                  <a:schemeClr val="bg1"/>
                </a:solidFill>
                <a:latin typeface="微软雅黑" panose="020B0503020204020204" pitchFamily="34" charset="-122"/>
                <a:ea typeface="微软雅黑" panose="020B0503020204020204" pitchFamily="34" charset="-122"/>
              </a:rPr>
              <a:t>抽象类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976747"/>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抽象类及抽象方法的应用，代码如下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000" b="1" dirty="0">
                <a:solidFill>
                  <a:srgbClr val="7F0055"/>
                </a:solidFill>
                <a:latin typeface="Consolas"/>
              </a:rPr>
              <a:t>package</a:t>
            </a:r>
            <a:r>
              <a:rPr lang="en-US" altLang="zh-CN" sz="1000" b="1" dirty="0">
                <a:solidFill>
                  <a:srgbClr val="000000"/>
                </a:solidFill>
                <a:latin typeface="Consolas"/>
              </a:rPr>
              <a:t> ch06;</a:t>
            </a:r>
          </a:p>
          <a:p>
            <a:r>
              <a:rPr lang="en-US" altLang="zh-CN" sz="1000" b="1" dirty="0" smtClean="0">
                <a:solidFill>
                  <a:srgbClr val="7F0055"/>
                </a:solidFill>
                <a:latin typeface="Consolas"/>
              </a:rPr>
              <a:t>abstract</a:t>
            </a:r>
            <a:r>
              <a:rPr lang="en-US" altLang="zh-CN" sz="1000" b="1" dirty="0" smtClean="0">
                <a:solidFill>
                  <a:srgbClr val="000000"/>
                </a:solidFill>
                <a:latin typeface="Consolas"/>
              </a:rPr>
              <a:t> </a:t>
            </a:r>
            <a:r>
              <a:rPr lang="en-US" altLang="zh-CN" sz="1000" b="1" dirty="0">
                <a:solidFill>
                  <a:srgbClr val="7F0055"/>
                </a:solidFill>
                <a:latin typeface="Consolas"/>
              </a:rPr>
              <a:t>class</a:t>
            </a:r>
            <a:r>
              <a:rPr lang="en-US" altLang="zh-CN" sz="1000" b="1" dirty="0">
                <a:solidFill>
                  <a:srgbClr val="000000"/>
                </a:solidFill>
                <a:latin typeface="Consolas"/>
              </a:rPr>
              <a:t> Animal {</a:t>
            </a:r>
            <a:r>
              <a:rPr lang="en-US" altLang="zh-CN" sz="1000" b="1" dirty="0">
                <a:solidFill>
                  <a:srgbClr val="3F7F5F"/>
                </a:solidFill>
                <a:latin typeface="Consolas"/>
              </a:rPr>
              <a:t>// </a:t>
            </a:r>
            <a:r>
              <a:rPr lang="zh-CN" altLang="en-US" sz="1000" b="1" dirty="0">
                <a:solidFill>
                  <a:srgbClr val="3F7F5F"/>
                </a:solidFill>
                <a:latin typeface="Consolas"/>
              </a:rPr>
              <a:t>定义一个动物类（</a:t>
            </a:r>
            <a:r>
              <a:rPr lang="en-US" altLang="zh-CN" sz="1000" b="1" dirty="0">
                <a:solidFill>
                  <a:srgbClr val="3F7F5F"/>
                </a:solidFill>
                <a:latin typeface="Consolas"/>
              </a:rPr>
              <a:t>Animal</a:t>
            </a:r>
            <a:r>
              <a:rPr lang="zh-CN" altLang="en-US" sz="1000" b="1" dirty="0">
                <a:solidFill>
                  <a:srgbClr val="3F7F5F"/>
                </a:solidFill>
                <a:latin typeface="Consolas"/>
              </a:rPr>
              <a:t>），包含一个抽象方法</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abstract</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sound();</a:t>
            </a:r>
          </a:p>
          <a:p>
            <a:pPr lvl="1"/>
            <a:r>
              <a:rPr lang="en-US" altLang="zh-CN" sz="1000" dirty="0" smtClean="0">
                <a:solidFill>
                  <a:srgbClr val="3F7F5F"/>
                </a:solidFill>
                <a:latin typeface="Consolas"/>
              </a:rPr>
              <a:t>// </a:t>
            </a:r>
            <a:r>
              <a:rPr lang="zh-CN" altLang="en-US" sz="1000" dirty="0">
                <a:solidFill>
                  <a:srgbClr val="3F7F5F"/>
                </a:solidFill>
                <a:latin typeface="Consolas"/>
              </a:rPr>
              <a:t>其他公共方法，非抽象的</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walk() {</a:t>
            </a:r>
          </a:p>
          <a:p>
            <a:pPr lvl="1"/>
            <a:r>
              <a:rPr lang="en-US" altLang="zh-CN" sz="1000" dirty="0" smtClean="0">
                <a:solidFill>
                  <a:srgbClr val="000000"/>
                </a:solidFill>
                <a:latin typeface="Consolas"/>
              </a:rPr>
              <a:t>	</a:t>
            </a:r>
            <a:r>
              <a:rPr lang="en-US" altLang="zh-CN" sz="1000" dirty="0" err="1" smtClean="0">
                <a:solidFill>
                  <a:srgbClr val="000000"/>
                </a:solidFill>
                <a:latin typeface="Consolas"/>
              </a:rPr>
              <a:t>System.</a:t>
            </a:r>
            <a:r>
              <a:rPr lang="en-US" altLang="zh-CN" sz="1000" b="1" i="1" dirty="0" err="1" smtClean="0">
                <a:solidFill>
                  <a:srgbClr val="0000C0"/>
                </a:solidFill>
                <a:latin typeface="Consolas"/>
              </a:rPr>
              <a:t>out</a:t>
            </a:r>
            <a:r>
              <a:rPr lang="en-US" altLang="zh-CN" sz="1000" b="1" i="1" dirty="0" err="1" smtClean="0">
                <a:solidFill>
                  <a:srgbClr val="000000"/>
                </a:solidFill>
                <a:latin typeface="Consolas"/>
              </a:rPr>
              <a:t>.println</a:t>
            </a:r>
            <a:r>
              <a:rPr lang="en-US" altLang="zh-CN" sz="1000" b="1" i="1" dirty="0" smtClean="0">
                <a:solidFill>
                  <a:srgbClr val="000000"/>
                </a:solidFill>
                <a:latin typeface="Consolas"/>
              </a:rPr>
              <a:t>(</a:t>
            </a:r>
            <a:r>
              <a:rPr lang="en-US" altLang="zh-CN" sz="1000" b="1" i="1" dirty="0" smtClean="0">
                <a:solidFill>
                  <a:srgbClr val="2A00FF"/>
                </a:solidFill>
                <a:latin typeface="Consolas"/>
              </a:rPr>
              <a:t>"The animal is walking."</a:t>
            </a:r>
            <a:r>
              <a:rPr lang="en-US" altLang="zh-CN" sz="1000" b="1" i="1" dirty="0" smtClean="0">
                <a:solidFill>
                  <a:srgbClr val="000000"/>
                </a:solidFill>
                <a:latin typeface="Consolas"/>
              </a:rPr>
              <a:t>);</a:t>
            </a:r>
            <a:endParaRPr lang="en-US" altLang="zh-CN" sz="1000" b="1" i="1" dirty="0">
              <a:solidFill>
                <a:srgbClr val="000000"/>
              </a:solidFill>
              <a:latin typeface="Consolas"/>
            </a:endParaRPr>
          </a:p>
          <a:p>
            <a:pPr lvl="1"/>
            <a:r>
              <a:rPr lang="en-US" altLang="zh-CN" sz="1000" dirty="0">
                <a:solidFill>
                  <a:srgbClr val="000000"/>
                </a:solidFill>
                <a:latin typeface="Consolas"/>
              </a:rPr>
              <a:t>}</a:t>
            </a:r>
          </a:p>
          <a:p>
            <a:r>
              <a:rPr lang="en-US" altLang="zh-CN" sz="1000" dirty="0">
                <a:solidFill>
                  <a:srgbClr val="000000"/>
                </a:solidFill>
                <a:latin typeface="Consolas"/>
              </a:rPr>
              <a:t>}</a:t>
            </a:r>
          </a:p>
          <a:p>
            <a:r>
              <a:rPr lang="en-US" altLang="zh-CN" sz="1000" b="1" dirty="0" smtClean="0">
                <a:solidFill>
                  <a:srgbClr val="7F0055"/>
                </a:solidFill>
                <a:latin typeface="Consolas"/>
              </a:rPr>
              <a:t>class</a:t>
            </a:r>
            <a:r>
              <a:rPr lang="en-US" altLang="zh-CN" sz="1000" b="1" dirty="0" smtClean="0">
                <a:solidFill>
                  <a:srgbClr val="000000"/>
                </a:solidFill>
                <a:latin typeface="Consolas"/>
              </a:rPr>
              <a:t> </a:t>
            </a:r>
            <a:r>
              <a:rPr lang="en-US" altLang="zh-CN" sz="1000" b="1" dirty="0">
                <a:solidFill>
                  <a:srgbClr val="000000"/>
                </a:solidFill>
                <a:latin typeface="Consolas"/>
              </a:rPr>
              <a:t>Cat </a:t>
            </a:r>
            <a:r>
              <a:rPr lang="en-US" altLang="zh-CN" sz="1000" b="1" dirty="0">
                <a:solidFill>
                  <a:srgbClr val="7F0055"/>
                </a:solidFill>
                <a:latin typeface="Consolas"/>
              </a:rPr>
              <a:t>extends</a:t>
            </a:r>
            <a:r>
              <a:rPr lang="en-US" altLang="zh-CN" sz="1000" b="1" dirty="0">
                <a:solidFill>
                  <a:srgbClr val="000000"/>
                </a:solidFill>
                <a:latin typeface="Consolas"/>
              </a:rPr>
              <a:t> Animal {</a:t>
            </a:r>
            <a:r>
              <a:rPr lang="en-US" altLang="zh-CN" sz="1000" b="1" dirty="0">
                <a:solidFill>
                  <a:srgbClr val="3F7F5F"/>
                </a:solidFill>
                <a:latin typeface="Consolas"/>
              </a:rPr>
              <a:t>// </a:t>
            </a:r>
            <a:r>
              <a:rPr lang="zh-CN" altLang="en-US" sz="1000" b="1" dirty="0">
                <a:solidFill>
                  <a:srgbClr val="3F7F5F"/>
                </a:solidFill>
                <a:latin typeface="Consolas"/>
              </a:rPr>
              <a:t>定义一个具体动物类 </a:t>
            </a:r>
            <a:r>
              <a:rPr lang="en-US" altLang="zh-CN" sz="1000" b="1" dirty="0">
                <a:solidFill>
                  <a:srgbClr val="3F7F5F"/>
                </a:solidFill>
                <a:latin typeface="Consolas"/>
              </a:rPr>
              <a:t>Cat</a:t>
            </a:r>
            <a:r>
              <a:rPr lang="zh-CN" altLang="en-US" sz="1000" b="1" dirty="0">
                <a:solidFill>
                  <a:srgbClr val="3F7F5F"/>
                </a:solidFill>
                <a:latin typeface="Consolas"/>
              </a:rPr>
              <a:t>，继承自 </a:t>
            </a:r>
            <a:r>
              <a:rPr lang="en-US" altLang="zh-CN" sz="1000" b="1" dirty="0">
                <a:solidFill>
                  <a:srgbClr val="3F7F5F"/>
                </a:solidFill>
                <a:latin typeface="Consolas"/>
              </a:rPr>
              <a:t>Animal </a:t>
            </a:r>
            <a:r>
              <a:rPr lang="zh-CN" altLang="en-US" sz="1000" b="1" dirty="0">
                <a:solidFill>
                  <a:srgbClr val="3F7F5F"/>
                </a:solidFill>
                <a:latin typeface="Consolas"/>
              </a:rPr>
              <a:t>并实现抽象方法 </a:t>
            </a:r>
            <a:r>
              <a:rPr lang="en-US" altLang="zh-CN" sz="1000" b="1" dirty="0">
                <a:solidFill>
                  <a:srgbClr val="3F7F5F"/>
                </a:solidFill>
                <a:latin typeface="Consolas"/>
              </a:rPr>
              <a:t>sound()</a:t>
            </a:r>
          </a:p>
          <a:p>
            <a:pPr lvl="1"/>
            <a:r>
              <a:rPr lang="en-US" altLang="zh-CN" sz="1000" dirty="0">
                <a:solidFill>
                  <a:srgbClr val="646464"/>
                </a:solidFill>
                <a:latin typeface="Consolas"/>
              </a:rPr>
              <a:t>@Override</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sound() {</a:t>
            </a:r>
          </a:p>
          <a:p>
            <a:pPr lvl="1"/>
            <a:r>
              <a:rPr lang="en-US" altLang="zh-CN" sz="1000" dirty="0" smtClean="0">
                <a:solidFill>
                  <a:srgbClr val="000000"/>
                </a:solidFill>
                <a:latin typeface="Consolas"/>
              </a:rPr>
              <a:t>	</a:t>
            </a:r>
            <a:r>
              <a:rPr lang="en-US" altLang="zh-CN" sz="1000" dirty="0" err="1" smtClean="0">
                <a:solidFill>
                  <a:srgbClr val="000000"/>
                </a:solidFill>
                <a:latin typeface="Consolas"/>
              </a:rPr>
              <a:t>System.</a:t>
            </a:r>
            <a:r>
              <a:rPr lang="en-US" altLang="zh-CN" sz="1000" b="1" i="1" dirty="0" err="1" smtClean="0">
                <a:solidFill>
                  <a:srgbClr val="0000C0"/>
                </a:solidFill>
                <a:latin typeface="Consolas"/>
              </a:rPr>
              <a:t>out</a:t>
            </a:r>
            <a:r>
              <a:rPr lang="en-US" altLang="zh-CN" sz="1000" b="1" i="1" dirty="0" err="1" smtClean="0">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"The cat says meow."</a:t>
            </a:r>
            <a:r>
              <a:rPr lang="en-US" altLang="zh-CN" sz="1000" b="1" i="1" dirty="0">
                <a:solidFill>
                  <a:srgbClr val="000000"/>
                </a:solidFill>
                <a:latin typeface="Consolas"/>
              </a:rPr>
              <a:t>);</a:t>
            </a:r>
          </a:p>
          <a:p>
            <a:pPr lvl="1"/>
            <a:r>
              <a:rPr lang="en-US" altLang="zh-CN" sz="1000" dirty="0" smtClean="0">
                <a:solidFill>
                  <a:srgbClr val="000000"/>
                </a:solidFill>
                <a:latin typeface="Consolas"/>
              </a:rPr>
              <a:t>}</a:t>
            </a:r>
            <a:endParaRPr lang="en-US" altLang="zh-CN" sz="1000" dirty="0">
              <a:solidFill>
                <a:srgbClr val="000000"/>
              </a:solidFill>
              <a:latin typeface="Consolas"/>
            </a:endParaRPr>
          </a:p>
          <a:p>
            <a:pPr lvl="1"/>
            <a:r>
              <a:rPr lang="en-US" altLang="zh-CN" sz="1000" dirty="0" smtClean="0">
                <a:solidFill>
                  <a:srgbClr val="3F7F5F"/>
                </a:solidFill>
                <a:latin typeface="Consolas"/>
              </a:rPr>
              <a:t>// </a:t>
            </a:r>
            <a:r>
              <a:rPr lang="en-US" altLang="zh-CN" sz="1000" dirty="0">
                <a:solidFill>
                  <a:srgbClr val="3F7F5F"/>
                </a:solidFill>
                <a:latin typeface="Consolas"/>
              </a:rPr>
              <a:t>Cat </a:t>
            </a:r>
            <a:r>
              <a:rPr lang="zh-CN" altLang="en-US" sz="1000" dirty="0">
                <a:solidFill>
                  <a:srgbClr val="3F7F5F"/>
                </a:solidFill>
                <a:latin typeface="Consolas"/>
              </a:rPr>
              <a:t>类独有的方法</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a:t>
            </a:r>
            <a:r>
              <a:rPr lang="en-US" altLang="zh-CN" sz="1000" b="1" dirty="0" err="1">
                <a:solidFill>
                  <a:srgbClr val="000000"/>
                </a:solidFill>
                <a:latin typeface="Consolas"/>
              </a:rPr>
              <a:t>climbTree</a:t>
            </a:r>
            <a:r>
              <a:rPr lang="en-US" altLang="zh-CN" sz="1000" b="1" dirty="0">
                <a:solidFill>
                  <a:srgbClr val="000000"/>
                </a:solidFill>
                <a:latin typeface="Consolas"/>
              </a:rPr>
              <a:t>() {</a:t>
            </a:r>
          </a:p>
          <a:p>
            <a:pPr lvl="1"/>
            <a:r>
              <a:rPr lang="en-US" altLang="zh-CN" sz="1000" dirty="0" smtClean="0">
                <a:solidFill>
                  <a:srgbClr val="000000"/>
                </a:solidFill>
                <a:latin typeface="Consolas"/>
              </a:rPr>
              <a:t>	</a:t>
            </a:r>
            <a:r>
              <a:rPr lang="en-US" altLang="zh-CN" sz="1000" dirty="0" err="1" smtClean="0">
                <a:solidFill>
                  <a:srgbClr val="000000"/>
                </a:solidFill>
                <a:latin typeface="Consolas"/>
              </a:rPr>
              <a:t>System.</a:t>
            </a:r>
            <a:r>
              <a:rPr lang="en-US" altLang="zh-CN" sz="1000" b="1" i="1" dirty="0" err="1" smtClean="0">
                <a:solidFill>
                  <a:srgbClr val="0000C0"/>
                </a:solidFill>
                <a:latin typeface="Consolas"/>
              </a:rPr>
              <a:t>out</a:t>
            </a:r>
            <a:r>
              <a:rPr lang="en-US" altLang="zh-CN" sz="1000" b="1" i="1" dirty="0" err="1" smtClean="0">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"The cat can climb a tree."</a:t>
            </a:r>
            <a:r>
              <a:rPr lang="en-US" altLang="zh-CN" sz="1000" b="1" i="1" dirty="0">
                <a:solidFill>
                  <a:srgbClr val="000000"/>
                </a:solidFill>
                <a:latin typeface="Consolas"/>
              </a:rPr>
              <a:t>);</a:t>
            </a:r>
          </a:p>
          <a:p>
            <a:pPr lvl="1"/>
            <a:r>
              <a:rPr lang="en-US" altLang="zh-CN" sz="1000" dirty="0">
                <a:solidFill>
                  <a:srgbClr val="000000"/>
                </a:solidFill>
                <a:latin typeface="Consolas"/>
              </a:rPr>
              <a:t>}</a:t>
            </a:r>
          </a:p>
          <a:p>
            <a:r>
              <a:rPr lang="en-US" altLang="zh-CN" sz="1000" dirty="0">
                <a:solidFill>
                  <a:srgbClr val="000000"/>
                </a:solidFill>
                <a:latin typeface="Consolas"/>
              </a:rPr>
              <a:t>}</a:t>
            </a:r>
          </a:p>
          <a:p>
            <a:r>
              <a:rPr lang="en-US" altLang="zh-CN" sz="1000" b="1" dirty="0" smtClean="0">
                <a:solidFill>
                  <a:srgbClr val="7F0055"/>
                </a:solidFill>
                <a:latin typeface="Consolas"/>
              </a:rPr>
              <a:t>public</a:t>
            </a:r>
            <a:r>
              <a:rPr lang="en-US" altLang="zh-CN" sz="1000" b="1" dirty="0" smtClean="0">
                <a:solidFill>
                  <a:srgbClr val="000000"/>
                </a:solidFill>
                <a:latin typeface="Consolas"/>
              </a:rPr>
              <a:t> </a:t>
            </a:r>
            <a:r>
              <a:rPr lang="en-US" altLang="zh-CN" sz="1000" b="1" dirty="0">
                <a:solidFill>
                  <a:srgbClr val="7F0055"/>
                </a:solidFill>
                <a:latin typeface="Consolas"/>
              </a:rPr>
              <a:t>class</a:t>
            </a:r>
            <a:r>
              <a:rPr lang="en-US" altLang="zh-CN" sz="1000" b="1" dirty="0">
                <a:solidFill>
                  <a:srgbClr val="000000"/>
                </a:solidFill>
                <a:latin typeface="Consolas"/>
              </a:rPr>
              <a:t> Demo0603 {</a:t>
            </a:r>
            <a:r>
              <a:rPr lang="en-US" altLang="zh-CN" sz="1000" b="1" dirty="0">
                <a:solidFill>
                  <a:srgbClr val="3F7F5F"/>
                </a:solidFill>
                <a:latin typeface="Consolas"/>
              </a:rPr>
              <a:t>// </a:t>
            </a:r>
            <a:r>
              <a:rPr lang="zh-CN" altLang="en-US" sz="1000" b="1" dirty="0">
                <a:solidFill>
                  <a:srgbClr val="3F7F5F"/>
                </a:solidFill>
                <a:latin typeface="Consolas"/>
              </a:rPr>
              <a:t>测试类</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static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main(String[] </a:t>
            </a:r>
            <a:r>
              <a:rPr lang="en-US" altLang="zh-CN" sz="1000" b="1" dirty="0" err="1">
                <a:solidFill>
                  <a:srgbClr val="6A3E3E"/>
                </a:solidFill>
                <a:latin typeface="Consolas"/>
              </a:rPr>
              <a:t>args</a:t>
            </a:r>
            <a:r>
              <a:rPr lang="en-US" altLang="zh-CN" sz="1000" b="1" dirty="0">
                <a:solidFill>
                  <a:srgbClr val="000000"/>
                </a:solidFill>
                <a:latin typeface="Consolas"/>
              </a:rPr>
              <a:t>) {</a:t>
            </a:r>
          </a:p>
          <a:p>
            <a:pPr lvl="2"/>
            <a:r>
              <a:rPr lang="en-US" altLang="zh-CN" sz="1000" dirty="0" smtClean="0">
                <a:solidFill>
                  <a:srgbClr val="3F7F5F"/>
                </a:solidFill>
                <a:latin typeface="Consolas"/>
              </a:rPr>
              <a:t>// </a:t>
            </a:r>
            <a:r>
              <a:rPr lang="zh-CN" altLang="en-US" sz="1000" dirty="0" smtClean="0">
                <a:solidFill>
                  <a:srgbClr val="3F7F5F"/>
                </a:solidFill>
                <a:latin typeface="Consolas"/>
              </a:rPr>
              <a:t>创建 </a:t>
            </a:r>
            <a:r>
              <a:rPr lang="en-US" altLang="zh-CN" sz="1000" dirty="0" smtClean="0">
                <a:solidFill>
                  <a:srgbClr val="3F7F5F"/>
                </a:solidFill>
                <a:latin typeface="Consolas"/>
              </a:rPr>
              <a:t>Animal </a:t>
            </a:r>
            <a:r>
              <a:rPr lang="zh-CN" altLang="en-US" sz="1000" dirty="0" smtClean="0">
                <a:solidFill>
                  <a:srgbClr val="3F7F5F"/>
                </a:solidFill>
                <a:latin typeface="Consolas"/>
              </a:rPr>
              <a:t>类型的引用，但实际上可以指向 </a:t>
            </a:r>
            <a:r>
              <a:rPr lang="en-US" altLang="zh-CN" sz="1000" dirty="0" smtClean="0">
                <a:solidFill>
                  <a:srgbClr val="3F7F5F"/>
                </a:solidFill>
                <a:latin typeface="Consolas"/>
              </a:rPr>
              <a:t>Cat</a:t>
            </a:r>
            <a:r>
              <a:rPr lang="zh-CN" altLang="en-US" sz="1000" dirty="0" smtClean="0">
                <a:solidFill>
                  <a:srgbClr val="3F7F5F"/>
                </a:solidFill>
                <a:latin typeface="Consolas"/>
              </a:rPr>
              <a:t>对象</a:t>
            </a:r>
          </a:p>
          <a:p>
            <a:pPr lvl="2"/>
            <a:r>
              <a:rPr lang="en-US" altLang="zh-CN" sz="1000" dirty="0" smtClean="0">
                <a:solidFill>
                  <a:srgbClr val="000000"/>
                </a:solidFill>
                <a:latin typeface="Consolas"/>
              </a:rPr>
              <a:t>Animal </a:t>
            </a:r>
            <a:r>
              <a:rPr lang="en-US" altLang="zh-CN" sz="1000" dirty="0" err="1" smtClean="0">
                <a:solidFill>
                  <a:srgbClr val="6A3E3E"/>
                </a:solidFill>
                <a:latin typeface="Consolas"/>
              </a:rPr>
              <a:t>myPet</a:t>
            </a:r>
            <a:r>
              <a:rPr lang="en-US" altLang="zh-CN" sz="1000" dirty="0" smtClean="0">
                <a:solidFill>
                  <a:srgbClr val="000000"/>
                </a:solidFill>
                <a:latin typeface="Consolas"/>
              </a:rPr>
              <a:t> = </a:t>
            </a:r>
            <a:r>
              <a:rPr lang="en-US" altLang="zh-CN" sz="1000" b="1" dirty="0" smtClean="0">
                <a:solidFill>
                  <a:srgbClr val="7F0055"/>
                </a:solidFill>
                <a:latin typeface="Consolas"/>
              </a:rPr>
              <a:t>new</a:t>
            </a:r>
            <a:r>
              <a:rPr lang="en-US" altLang="zh-CN" sz="1000" b="1" dirty="0" smtClean="0">
                <a:solidFill>
                  <a:srgbClr val="000000"/>
                </a:solidFill>
                <a:latin typeface="Consolas"/>
              </a:rPr>
              <a:t> Cat(); </a:t>
            </a:r>
            <a:r>
              <a:rPr lang="en-US" altLang="zh-CN" sz="1000" b="1" dirty="0" smtClean="0">
                <a:solidFill>
                  <a:srgbClr val="3F7F5F"/>
                </a:solidFill>
                <a:latin typeface="Consolas"/>
              </a:rPr>
              <a:t>// </a:t>
            </a:r>
            <a:r>
              <a:rPr lang="zh-CN" altLang="en-US" sz="1000" b="1" dirty="0" smtClean="0">
                <a:solidFill>
                  <a:srgbClr val="3F7F5F"/>
                </a:solidFill>
                <a:latin typeface="Consolas"/>
              </a:rPr>
              <a:t>创建 </a:t>
            </a:r>
            <a:r>
              <a:rPr lang="en-US" altLang="zh-CN" sz="1000" b="1" dirty="0" smtClean="0">
                <a:solidFill>
                  <a:srgbClr val="3F7F5F"/>
                </a:solidFill>
                <a:latin typeface="Consolas"/>
              </a:rPr>
              <a:t>Cat </a:t>
            </a:r>
            <a:r>
              <a:rPr lang="zh-CN" altLang="en-US" sz="1000" b="1" dirty="0" smtClean="0">
                <a:solidFill>
                  <a:srgbClr val="3F7F5F"/>
                </a:solidFill>
                <a:latin typeface="Consolas"/>
              </a:rPr>
              <a:t>对象并赋值给 </a:t>
            </a:r>
            <a:r>
              <a:rPr lang="en-US" altLang="zh-CN" sz="1000" b="1" dirty="0" smtClean="0">
                <a:solidFill>
                  <a:srgbClr val="3F7F5F"/>
                </a:solidFill>
                <a:latin typeface="Consolas"/>
              </a:rPr>
              <a:t>Animal </a:t>
            </a:r>
            <a:r>
              <a:rPr lang="zh-CN" altLang="en-US" sz="1000" b="1" dirty="0" smtClean="0">
                <a:solidFill>
                  <a:srgbClr val="3F7F5F"/>
                </a:solidFill>
                <a:latin typeface="Consolas"/>
              </a:rPr>
              <a:t>类型引用</a:t>
            </a:r>
            <a:r>
              <a:rPr lang="en-US" altLang="zh-CN" sz="1000" b="1" dirty="0" smtClean="0">
                <a:solidFill>
                  <a:srgbClr val="3F7F5F"/>
                </a:solidFill>
                <a:latin typeface="Consolas"/>
              </a:rPr>
              <a:t>,</a:t>
            </a:r>
            <a:r>
              <a:rPr lang="zh-CN" altLang="en-US" sz="1000" b="1" dirty="0" smtClean="0">
                <a:solidFill>
                  <a:srgbClr val="3F7F5F"/>
                </a:solidFill>
                <a:latin typeface="Consolas"/>
              </a:rPr>
              <a:t>向上自动转型</a:t>
            </a:r>
          </a:p>
          <a:p>
            <a:pPr lvl="2"/>
            <a:r>
              <a:rPr lang="en-US" altLang="zh-CN" sz="1000" dirty="0" err="1" smtClean="0">
                <a:solidFill>
                  <a:srgbClr val="6A3E3E"/>
                </a:solidFill>
                <a:latin typeface="Consolas"/>
              </a:rPr>
              <a:t>myPet</a:t>
            </a:r>
            <a:r>
              <a:rPr lang="en-US" altLang="zh-CN" sz="1000" dirty="0" err="1" smtClean="0">
                <a:solidFill>
                  <a:srgbClr val="000000"/>
                </a:solidFill>
                <a:latin typeface="Consolas"/>
              </a:rPr>
              <a:t>.sound</a:t>
            </a:r>
            <a:r>
              <a:rPr lang="en-US" altLang="zh-CN" sz="1000" dirty="0" smtClean="0">
                <a:solidFill>
                  <a:srgbClr val="000000"/>
                </a:solidFill>
                <a:latin typeface="Consolas"/>
              </a:rPr>
              <a:t>(); </a:t>
            </a:r>
          </a:p>
          <a:p>
            <a:pPr lvl="2"/>
            <a:r>
              <a:rPr lang="en-US" altLang="zh-CN" sz="1000" dirty="0" err="1" smtClean="0">
                <a:solidFill>
                  <a:srgbClr val="6A3E3E"/>
                </a:solidFill>
                <a:latin typeface="Consolas"/>
              </a:rPr>
              <a:t>myPet</a:t>
            </a:r>
            <a:r>
              <a:rPr lang="en-US" altLang="zh-CN" sz="1000" dirty="0" err="1" smtClean="0">
                <a:solidFill>
                  <a:srgbClr val="000000"/>
                </a:solidFill>
                <a:latin typeface="Consolas"/>
              </a:rPr>
              <a:t>.walk</a:t>
            </a:r>
            <a:r>
              <a:rPr lang="en-US" altLang="zh-CN" sz="1000" dirty="0" smtClean="0">
                <a:solidFill>
                  <a:srgbClr val="000000"/>
                </a:solidFill>
                <a:latin typeface="Consolas"/>
              </a:rPr>
              <a:t>(); </a:t>
            </a:r>
          </a:p>
          <a:p>
            <a:pPr lvl="2"/>
            <a:r>
              <a:rPr lang="en-US" altLang="zh-CN" sz="1000" dirty="0" smtClean="0">
                <a:solidFill>
                  <a:srgbClr val="000000"/>
                </a:solidFill>
                <a:latin typeface="Consolas"/>
              </a:rPr>
              <a:t>((Cat)</a:t>
            </a:r>
            <a:r>
              <a:rPr lang="en-US" altLang="zh-CN" sz="1000" dirty="0" err="1" smtClean="0">
                <a:solidFill>
                  <a:srgbClr val="6A3E3E"/>
                </a:solidFill>
                <a:latin typeface="Consolas"/>
              </a:rPr>
              <a:t>myPet</a:t>
            </a:r>
            <a:r>
              <a:rPr lang="en-US" altLang="zh-CN" sz="1000" dirty="0" smtClean="0">
                <a:solidFill>
                  <a:srgbClr val="000000"/>
                </a:solidFill>
                <a:latin typeface="Consolas"/>
              </a:rPr>
              <a:t>).</a:t>
            </a:r>
            <a:r>
              <a:rPr lang="en-US" altLang="zh-CN" sz="1000" dirty="0" err="1" smtClean="0">
                <a:solidFill>
                  <a:srgbClr val="000000"/>
                </a:solidFill>
                <a:latin typeface="Consolas"/>
              </a:rPr>
              <a:t>climbTree</a:t>
            </a:r>
            <a:r>
              <a:rPr lang="en-US" altLang="zh-CN" sz="1000" dirty="0" smtClean="0">
                <a:solidFill>
                  <a:srgbClr val="000000"/>
                </a:solidFill>
                <a:latin typeface="Consolas"/>
              </a:rPr>
              <a:t>();</a:t>
            </a:r>
            <a:r>
              <a:rPr lang="en-US" altLang="zh-CN" sz="1000" dirty="0" smtClean="0">
                <a:solidFill>
                  <a:srgbClr val="3F7F5F"/>
                </a:solidFill>
                <a:latin typeface="Consolas"/>
              </a:rPr>
              <a:t>//</a:t>
            </a:r>
            <a:r>
              <a:rPr lang="zh-CN" altLang="en-US" sz="1000" dirty="0" smtClean="0">
                <a:solidFill>
                  <a:srgbClr val="3F7F5F"/>
                </a:solidFill>
                <a:latin typeface="Consolas"/>
              </a:rPr>
              <a:t>向下转型</a:t>
            </a:r>
          </a:p>
          <a:p>
            <a:pPr lvl="1"/>
            <a:r>
              <a:rPr lang="en-US" altLang="zh-CN" sz="1000" dirty="0" smtClean="0">
                <a:solidFill>
                  <a:srgbClr val="000000"/>
                </a:solidFill>
                <a:latin typeface="Consolas"/>
              </a:rPr>
              <a:t>}</a:t>
            </a:r>
            <a:endParaRPr lang="en-US" altLang="zh-CN" sz="1000" dirty="0">
              <a:solidFill>
                <a:srgbClr val="000000"/>
              </a:solidFill>
              <a:latin typeface="Consolas"/>
            </a:endParaRPr>
          </a:p>
          <a:p>
            <a:r>
              <a:rPr lang="en-US" altLang="zh-CN" sz="1000" dirty="0">
                <a:solidFill>
                  <a:srgbClr val="000000"/>
                </a:solidFill>
                <a:latin typeface="Consolas"/>
              </a:rPr>
              <a:t>}</a:t>
            </a:r>
          </a:p>
          <a:p>
            <a:pPr lvl="0" indent="457200">
              <a:lnSpc>
                <a:spcPct val="125000"/>
              </a:lnSpc>
              <a:spcBef>
                <a:spcPct val="0"/>
              </a:spcBef>
              <a:spcAft>
                <a:spcPct val="35000"/>
              </a:spcAft>
            </a:pPr>
            <a:endPar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3291830"/>
            <a:ext cx="2559546" cy="805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63545031"/>
      </p:ext>
    </p:extLst>
  </p:cSld>
  <p:clrMapOvr>
    <a:masterClrMapping/>
  </p:clrMapOvr>
  <p:transition advClick="0" advTm="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6.7 </a:t>
            </a:r>
            <a:r>
              <a:rPr lang="zh-CN" altLang="en-US" sz="2000" b="1" dirty="0">
                <a:solidFill>
                  <a:schemeClr val="bg1"/>
                </a:solidFill>
                <a:latin typeface="微软雅黑" panose="020B0503020204020204" pitchFamily="34" charset="-122"/>
                <a:ea typeface="微软雅黑" panose="020B0503020204020204" pitchFamily="34" charset="-122"/>
              </a:rPr>
              <a:t>接口</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398127"/>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Interface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）是一种引用类型，它是方法的集合。接口通常用于定义一种规范，供其他类来实现。一个类可以实现一个或多个接口，以扩展其功能。接口是一种完全抽象的类，也就是说，它不能被实例化。</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接口通常只包含抽象方法（没有方法体的方法），也可以包含常量（使用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 static final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修饰的变量）、默认方法及静态方法（分别使用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default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static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关键字修饰的方法，从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8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及以上版本开始引入）。其语法结构如下：</a:t>
            </a:r>
          </a:p>
          <a:p>
            <a:pPr lvl="0" indent="457200">
              <a:lnSpc>
                <a:spcPct val="125000"/>
              </a:lnSpc>
              <a:spcBef>
                <a:spcPct val="0"/>
              </a:spcBef>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修饰符</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interface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接口名称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[extends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父接口列表</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常量声明部分</a:t>
            </a:r>
          </a:p>
          <a:p>
            <a:pPr lvl="0" indent="457200">
              <a:lnSpc>
                <a:spcPct val="125000"/>
              </a:lnSpc>
              <a:spcBef>
                <a:spcPct val="0"/>
              </a:spcBef>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访问修饰符</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类型 常量名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value;</a:t>
            </a:r>
          </a:p>
          <a:p>
            <a:pPr lvl="0" indent="457200">
              <a:lnSpc>
                <a:spcPct val="125000"/>
              </a:lnSpc>
              <a:spcBef>
                <a:spcPct val="0"/>
              </a:spcBef>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抽象方法声明部分</a:t>
            </a:r>
          </a:p>
          <a:p>
            <a:pPr lvl="0" indent="457200">
              <a:lnSpc>
                <a:spcPct val="125000"/>
              </a:lnSpc>
              <a:spcBef>
                <a:spcPct val="0"/>
              </a:spcBef>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访问修饰符</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返回值类型 方法名</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参数列表</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 Java 8</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及以上版本支持的默认方法和静态方法</a:t>
            </a:r>
          </a:p>
          <a:p>
            <a:pPr lvl="0" indent="457200">
              <a:lnSpc>
                <a:spcPct val="125000"/>
              </a:lnSpc>
              <a:spcBef>
                <a:spcPct val="0"/>
              </a:spcBef>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[default | static] </a:t>
            </a:r>
            <a:r>
              <a:rPr lang="en-US" altLang="zh-CN" sz="1200" b="1" dirty="0" err="1">
                <a:latin typeface="微软雅黑" panose="020B0503020204020204" pitchFamily="34" charset="-122"/>
                <a:ea typeface="微软雅黑" panose="020B0503020204020204" pitchFamily="34" charset="-122"/>
                <a:cs typeface="微软雅黑" panose="020B0503020204020204" pitchFamily="34" charset="-122"/>
                <a:sym typeface="+mn-ea"/>
              </a:rPr>
              <a:t>return_type</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200" b="1" dirty="0" err="1">
                <a:latin typeface="微软雅黑" panose="020B0503020204020204" pitchFamily="34" charset="-122"/>
                <a:ea typeface="微软雅黑" panose="020B0503020204020204" pitchFamily="34" charset="-122"/>
                <a:cs typeface="微软雅黑" panose="020B0503020204020204" pitchFamily="34" charset="-122"/>
                <a:sym typeface="+mn-ea"/>
              </a:rPr>
              <a:t>methodName</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参数列表</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方法体</a:t>
            </a:r>
          </a:p>
          <a:p>
            <a:pPr lvl="0" indent="457200">
              <a:lnSpc>
                <a:spcPct val="125000"/>
              </a:lnSpc>
              <a:spcBef>
                <a:spcPct val="0"/>
              </a:spcBef>
            </a:pP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12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endPar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090734875"/>
      </p:ext>
    </p:extLst>
  </p:cSld>
  <p:clrMapOvr>
    <a:masterClrMapping/>
  </p:clrMapOvr>
  <p:transition advClick="0" advTm="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6.7 </a:t>
            </a:r>
            <a:r>
              <a:rPr lang="zh-CN" altLang="en-US" sz="2000" b="1" dirty="0">
                <a:solidFill>
                  <a:schemeClr val="bg1"/>
                </a:solidFill>
                <a:latin typeface="微软雅黑" panose="020B0503020204020204" pitchFamily="34" charset="-122"/>
                <a:ea typeface="微软雅黑" panose="020B0503020204020204" pitchFamily="34" charset="-122"/>
              </a:rPr>
              <a:t>接口</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084195"/>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在上述的接口语法结构中，对其每一个部分做详细的说明。</a:t>
            </a: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6.7.1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声明</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interface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关键字声明一个接口，接口名和类名一样，通常以大写字母开头，也遵循驼峰命名法。代码举例如下：</a:t>
            </a:r>
          </a:p>
          <a:p>
            <a:pPr lvl="0" indent="457200">
              <a:lnSpc>
                <a:spcPct val="125000"/>
              </a:lnSpc>
              <a:spcBef>
                <a:spcPct val="0"/>
              </a:spcBef>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public interface </a:t>
            </a:r>
            <a:r>
              <a:rPr lang="en-US" altLang="zh-CN" sz="1200" b="1" dirty="0" err="1">
                <a:latin typeface="微软雅黑" panose="020B0503020204020204" pitchFamily="34" charset="-122"/>
                <a:ea typeface="微软雅黑" panose="020B0503020204020204" pitchFamily="34" charset="-122"/>
                <a:cs typeface="微软雅黑" panose="020B0503020204020204" pitchFamily="34" charset="-122"/>
                <a:sym typeface="+mn-ea"/>
              </a:rPr>
              <a:t>MyInterface</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rPr>
              <a:t>接口定义</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6.7.2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成员</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）常量</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接口中的成员变量默认为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 static final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，即它们是公开的、静态的、不可变的。声明时直接指定类型和名称，然后赋初始值。代码举例如下：</a:t>
            </a:r>
          </a:p>
          <a:p>
            <a:pPr lvl="0" indent="457200">
              <a:lnSpc>
                <a:spcPct val="125000"/>
              </a:lnSpc>
              <a:spcBef>
                <a:spcPct val="0"/>
              </a:spcBef>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public interface </a:t>
            </a:r>
            <a:r>
              <a:rPr lang="en-US" altLang="zh-CN" sz="1200" b="1" dirty="0" err="1">
                <a:latin typeface="微软雅黑" panose="020B0503020204020204" pitchFamily="34" charset="-122"/>
                <a:ea typeface="微软雅黑" panose="020B0503020204020204" pitchFamily="34" charset="-122"/>
                <a:cs typeface="微软雅黑" panose="020B0503020204020204" pitchFamily="34" charset="-122"/>
                <a:sym typeface="+mn-ea"/>
              </a:rPr>
              <a:t>MyInterface</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2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 MAX_SIZE = 100;</a:t>
            </a:r>
          </a:p>
          <a:p>
            <a:pPr lvl="0" indent="457200">
              <a:lnSpc>
                <a:spcPct val="125000"/>
              </a:lnSpc>
              <a:spcBef>
                <a:spcPct val="0"/>
              </a:spcBef>
            </a:pP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2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569118519"/>
      </p:ext>
    </p:extLst>
  </p:cSld>
  <p:clrMapOvr>
    <a:masterClrMapping/>
  </p:clrMapOvr>
  <p:transition advClick="0" advTm="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6.1 </a:t>
            </a:r>
            <a:r>
              <a:rPr lang="zh-CN" altLang="en-US" sz="2000" b="1" dirty="0">
                <a:solidFill>
                  <a:schemeClr val="bg1"/>
                </a:solidFill>
                <a:latin typeface="微软雅黑" panose="020B0503020204020204" pitchFamily="34" charset="-122"/>
                <a:ea typeface="微软雅黑" panose="020B0503020204020204" pitchFamily="34" charset="-122"/>
              </a:rPr>
              <a:t>继承</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896451"/>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继承</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是面向对象的三大重要特性之一。在现实生活中，有很多继承的例子。例如，动物和宠物：动物是一个</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基类（父类）</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，它有一些通用的</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属性</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，比如吃、喝、睡觉等。而宠物是动物的一个子类（派生类），它继承了动物的这些属性和方法，并且可能还有一些特有的属性和方法，比如玩耍、撒娇等。</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继承允许一个类（称为子类或派生类）继承另一个类（称为父类或基类）的属性和方法。子类继承父类的所有非私有属性和方法，同时还可以定义自己的新属性和方法。这种关系类似于现实世界中的“父子”关系，其中子类继承了父类的所有特点，同时还可以有自己独特的</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特点。</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继承的基本语法格式如下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class Parent {</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父类的属性和方法</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class Child extends Parent {</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000" dirty="0">
                <a:latin typeface="微软雅黑" panose="020B0503020204020204" pitchFamily="34" charset="-122"/>
                <a:ea typeface="微软雅黑" panose="020B0503020204020204" pitchFamily="34" charset="-122"/>
                <a:cs typeface="微软雅黑" panose="020B0503020204020204" pitchFamily="34" charset="-122"/>
                <a:sym typeface="+mn-ea"/>
              </a:rPr>
              <a:t>子类特有的属性和方法</a:t>
            </a:r>
          </a:p>
          <a:p>
            <a:pPr lvl="0" indent="457200">
              <a:lnSpc>
                <a:spcPct val="125000"/>
              </a:lnSpc>
              <a:spcBef>
                <a:spcPct val="0"/>
              </a:spcBef>
            </a:pPr>
            <a:r>
              <a:rPr lang="en-US" altLang="zh-CN" sz="1000"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在上述代码中</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Child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类通过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extends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关键字继承了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Parent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类的所有非私有属性</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和方法</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advClick="0" advTm="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6.7 </a:t>
            </a:r>
            <a:r>
              <a:rPr lang="zh-CN" altLang="en-US" sz="2000" b="1" dirty="0">
                <a:solidFill>
                  <a:schemeClr val="bg1"/>
                </a:solidFill>
                <a:latin typeface="微软雅黑" panose="020B0503020204020204" pitchFamily="34" charset="-122"/>
                <a:ea typeface="微软雅黑" panose="020B0503020204020204" pitchFamily="34" charset="-122"/>
              </a:rPr>
              <a:t>接口</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513543"/>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3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3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3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）抽象方法</a:t>
            </a:r>
            <a:endParaRPr lang="zh-CN" altLang="en-US"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接口中的方法默认为</a:t>
            </a:r>
            <a:r>
              <a:rPr lang="en-US" altLang="zh-CN"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 abstract</a:t>
            </a:r>
            <a:r>
              <a:rPr lang="zh-CN" altLang="en-US"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，即它们是公开的、抽象的。声明时直接指定返回类型、方法名和参数列表，方法体为空，以分号结束。代码举例如下：</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interface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MyInterface</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void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doSomething</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(String input);</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3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3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3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）默认</a:t>
            </a:r>
            <a:r>
              <a:rPr lang="zh-CN" altLang="en-US"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p>
          <a:p>
            <a:pPr lvl="0" indent="457200">
              <a:lnSpc>
                <a:spcPct val="125000"/>
              </a:lnSpc>
              <a:spcBef>
                <a:spcPct val="0"/>
              </a:spcBef>
              <a:spcAft>
                <a:spcPct val="35000"/>
              </a:spcAft>
            </a:pPr>
            <a:r>
              <a:rPr lang="en-US" altLang="zh-CN"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8</a:t>
            </a:r>
            <a:r>
              <a:rPr lang="zh-CN" altLang="en-US"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及以上版本，使用</a:t>
            </a:r>
            <a:r>
              <a:rPr lang="en-US" altLang="zh-CN"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default</a:t>
            </a:r>
            <a:r>
              <a:rPr lang="zh-CN" altLang="en-US"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关键字声明一个带有具体实现的方法。允许在不修改接口的前提下向接口中添加新功能，同时保持向后兼容。代码举例如下：</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interface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MyInterface</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default void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printInfo</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("This is a default method.");</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3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3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3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）静态</a:t>
            </a:r>
            <a:r>
              <a:rPr lang="zh-CN" altLang="en-US"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p>
          <a:p>
            <a:pPr lvl="0" indent="457200">
              <a:lnSpc>
                <a:spcPct val="125000"/>
              </a:lnSpc>
              <a:spcBef>
                <a:spcPct val="0"/>
              </a:spcBef>
              <a:spcAft>
                <a:spcPct val="35000"/>
              </a:spcAft>
            </a:pPr>
            <a:r>
              <a:rPr lang="en-US" altLang="zh-CN"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8</a:t>
            </a:r>
            <a:r>
              <a:rPr lang="zh-CN" altLang="en-US"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及以上版本，使用</a:t>
            </a:r>
            <a:r>
              <a:rPr lang="en-US" altLang="zh-CN"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static</a:t>
            </a:r>
            <a:r>
              <a:rPr lang="zh-CN" altLang="en-US" sz="13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关键字声明一个可以直接通过接口名调用的静态方法。代码举例如下：</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interface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MyInterface</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static void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displayMessage</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("This is a static method.");</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114373193"/>
      </p:ext>
    </p:extLst>
  </p:cSld>
  <p:clrMapOvr>
    <a:masterClrMapping/>
  </p:clrMapOvr>
  <p:transition advClick="0" advTm="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6.7 </a:t>
            </a:r>
            <a:r>
              <a:rPr lang="zh-CN" altLang="en-US" sz="2000" b="1" dirty="0">
                <a:solidFill>
                  <a:schemeClr val="bg1"/>
                </a:solidFill>
                <a:latin typeface="微软雅黑" panose="020B0503020204020204" pitchFamily="34" charset="-122"/>
                <a:ea typeface="微软雅黑" panose="020B0503020204020204" pitchFamily="34" charset="-122"/>
              </a:rPr>
              <a:t>接口</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441216"/>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6.7.3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实现</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实现类使用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implements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关键字实现一个或多个接口，必须提供接口中所有抽象方法的实现。代码举例如下：</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MyClass</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implements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MyInterface</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@Override</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void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doSomething</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(String input) {</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实现代码</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6.7.4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继承</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接口可以使用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extends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关键字继承一个或多个其他接口，继承接口的所有抽象方法。实现类在实现接口时，需要实现所有父接口（包括直接和间接继承）的抽象方法。代码举例如下：</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public interface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AdvancedInterface</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extends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MyInterface</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void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additionalFunctionality</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AdvancedClass</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implements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AdvancedInterface</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@Override</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void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doSomething</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(String input) {</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实现</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@Override</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void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additionalFunctionality</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实现</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spcBef>
                <a:spcPct val="0"/>
              </a:spcBef>
            </a:pPr>
            <a:r>
              <a:rPr lang="en-US" altLang="zh-CN" sz="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763746256"/>
      </p:ext>
    </p:extLst>
  </p:cSld>
  <p:clrMapOvr>
    <a:masterClrMapping/>
  </p:clrMapOvr>
  <p:transition advClick="0" advTm="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6.7 </a:t>
            </a:r>
            <a:r>
              <a:rPr lang="zh-CN" altLang="en-US" sz="2000" b="1" dirty="0">
                <a:solidFill>
                  <a:schemeClr val="bg1"/>
                </a:solidFill>
                <a:latin typeface="微软雅黑" panose="020B0503020204020204" pitchFamily="34" charset="-122"/>
                <a:ea typeface="微软雅黑" panose="020B0503020204020204" pitchFamily="34" charset="-122"/>
              </a:rPr>
              <a:t>接口</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474524"/>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6.7.5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引用</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变量、方法参数、返回类型等可以声明为接口类型，这样可以引用任何实现了该接口的对象。通过接口引用调用方法时，实际执行的是引用对象所属类的实现。代码举例如下：</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Main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static void main(String[]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args</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MyInterface</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obj</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new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MyClass</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接口引用指向实现类对象</a:t>
            </a:r>
          </a:p>
          <a:p>
            <a:pPr lvl="0" indent="457200">
              <a:lnSpc>
                <a:spcPct val="125000"/>
              </a:lnSpc>
              <a:spcBef>
                <a:spcPct val="0"/>
              </a:spcBef>
              <a:spcAft>
                <a:spcPct val="35000"/>
              </a:spcAft>
            </a:pP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obj.doSomething</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("Input data"); // </a:t>
            </a: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调用实现类的方法</a:t>
            </a:r>
          </a:p>
          <a:p>
            <a:pPr lvl="0" indent="457200">
              <a:lnSpc>
                <a:spcPct val="125000"/>
              </a:lnSpc>
              <a:spcBef>
                <a:spcPct val="0"/>
              </a:spcBef>
              <a:spcAft>
                <a:spcPct val="35000"/>
              </a:spcAft>
            </a:pP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799474449"/>
      </p:ext>
    </p:extLst>
  </p:cSld>
  <p:clrMapOvr>
    <a:masterClrMapping/>
  </p:clrMapOvr>
  <p:transition advClick="0" advTm="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6.7 </a:t>
            </a:r>
            <a:r>
              <a:rPr lang="zh-CN" altLang="en-US" sz="2000" b="1" dirty="0">
                <a:solidFill>
                  <a:schemeClr val="bg1"/>
                </a:solidFill>
                <a:latin typeface="微软雅黑" panose="020B0503020204020204" pitchFamily="34" charset="-122"/>
                <a:ea typeface="微软雅黑" panose="020B0503020204020204" pitchFamily="34" charset="-122"/>
              </a:rPr>
              <a:t>接口</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167021"/>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下面通过一个实例来演示接口的定义与应用。</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案例场景：假设有一个城市正在举办一场大型活动，需要大量志愿者参与。主办方制定了一个通用的志愿者服务协议（</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VolunteerService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接口），规定了志愿者需要具备的基本服务能力</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000" b="1" dirty="0">
                <a:solidFill>
                  <a:srgbClr val="7F0055"/>
                </a:solidFill>
                <a:latin typeface="Consolas"/>
              </a:rPr>
              <a:t>package</a:t>
            </a:r>
            <a:r>
              <a:rPr lang="en-US" altLang="zh-CN" sz="1000" b="1" dirty="0">
                <a:solidFill>
                  <a:srgbClr val="000000"/>
                </a:solidFill>
                <a:latin typeface="Consolas"/>
              </a:rPr>
              <a:t> ch06;</a:t>
            </a:r>
          </a:p>
          <a:p>
            <a:pPr lvl="1"/>
            <a:r>
              <a:rPr lang="en-US" altLang="zh-CN" sz="1000" dirty="0" smtClean="0">
                <a:solidFill>
                  <a:srgbClr val="3F7F5F"/>
                </a:solidFill>
                <a:latin typeface="Consolas"/>
              </a:rPr>
              <a:t>//</a:t>
            </a:r>
            <a:r>
              <a:rPr lang="zh-CN" altLang="en-US" sz="1000" dirty="0" smtClean="0">
                <a:solidFill>
                  <a:srgbClr val="3F7F5F"/>
                </a:solidFill>
                <a:latin typeface="Consolas"/>
              </a:rPr>
              <a:t>定义一</a:t>
            </a:r>
            <a:r>
              <a:rPr lang="zh-CN" altLang="en-US" sz="1000" dirty="0">
                <a:solidFill>
                  <a:srgbClr val="3F7F5F"/>
                </a:solidFill>
                <a:latin typeface="Consolas"/>
              </a:rPr>
              <a:t>个通用的志愿者服务协议（</a:t>
            </a:r>
            <a:r>
              <a:rPr lang="en-US" altLang="zh-CN" sz="1000" dirty="0" err="1">
                <a:solidFill>
                  <a:srgbClr val="3F7F5F"/>
                </a:solidFill>
                <a:latin typeface="Consolas"/>
              </a:rPr>
              <a:t>VolunteerService</a:t>
            </a:r>
            <a:r>
              <a:rPr lang="zh-CN" altLang="en-US" sz="1000" dirty="0">
                <a:solidFill>
                  <a:srgbClr val="3F7F5F"/>
                </a:solidFill>
                <a:latin typeface="Consolas"/>
              </a:rPr>
              <a:t>接口），规定了志愿者需要具备的基本服务能力</a:t>
            </a:r>
          </a:p>
          <a:p>
            <a:pPr lvl="1"/>
            <a:r>
              <a:rPr lang="en-US" altLang="zh-CN" sz="1000" b="1" dirty="0">
                <a:solidFill>
                  <a:srgbClr val="7F0055"/>
                </a:solidFill>
                <a:latin typeface="Consolas"/>
              </a:rPr>
              <a:t>interface</a:t>
            </a:r>
            <a:r>
              <a:rPr lang="en-US" altLang="zh-CN" sz="1000" b="1" dirty="0">
                <a:solidFill>
                  <a:srgbClr val="000000"/>
                </a:solidFill>
                <a:latin typeface="Consolas"/>
              </a:rPr>
              <a:t> </a:t>
            </a:r>
            <a:r>
              <a:rPr lang="en-US" altLang="zh-CN" sz="1000" b="1" dirty="0" err="1">
                <a:solidFill>
                  <a:srgbClr val="000000"/>
                </a:solidFill>
                <a:latin typeface="Consolas"/>
              </a:rPr>
              <a:t>VolunteerService</a:t>
            </a:r>
            <a:r>
              <a:rPr lang="en-US" altLang="zh-CN" sz="1000" b="1" dirty="0">
                <a:solidFill>
                  <a:srgbClr val="000000"/>
                </a:solidFill>
                <a:latin typeface="Consolas"/>
              </a:rPr>
              <a:t> {</a:t>
            </a:r>
          </a:p>
          <a:p>
            <a:pPr lvl="1"/>
            <a:r>
              <a:rPr lang="en-US" altLang="zh-CN" sz="1000" dirty="0">
                <a:solidFill>
                  <a:srgbClr val="3F7F5F"/>
                </a:solidFill>
                <a:latin typeface="Consolas"/>
              </a:rPr>
              <a:t>// </a:t>
            </a:r>
            <a:r>
              <a:rPr lang="zh-CN" altLang="en-US" sz="1000" dirty="0">
                <a:solidFill>
                  <a:srgbClr val="3F7F5F"/>
                </a:solidFill>
                <a:latin typeface="Consolas"/>
              </a:rPr>
              <a:t>志愿者需要提供个人简介</a:t>
            </a:r>
          </a:p>
          <a:p>
            <a:pPr lvl="1"/>
            <a:r>
              <a:rPr lang="en-US" altLang="zh-CN" sz="1000" dirty="0">
                <a:solidFill>
                  <a:srgbClr val="000000"/>
                </a:solidFill>
                <a:latin typeface="Consolas"/>
              </a:rPr>
              <a:t>String </a:t>
            </a:r>
            <a:r>
              <a:rPr lang="en-US" altLang="zh-CN" sz="1000" dirty="0" err="1">
                <a:solidFill>
                  <a:srgbClr val="000000"/>
                </a:solidFill>
                <a:latin typeface="Consolas"/>
              </a:rPr>
              <a:t>provideIntroduction</a:t>
            </a:r>
            <a:r>
              <a:rPr lang="en-US" altLang="zh-CN" sz="1000" dirty="0">
                <a:solidFill>
                  <a:srgbClr val="000000"/>
                </a:solidFill>
                <a:latin typeface="Consolas"/>
              </a:rPr>
              <a:t>();</a:t>
            </a:r>
          </a:p>
          <a:p>
            <a:pPr lvl="1"/>
            <a:endParaRPr lang="zh-CN" altLang="en-US" sz="1000" dirty="0">
              <a:latin typeface="Consolas"/>
            </a:endParaRPr>
          </a:p>
          <a:p>
            <a:pPr lvl="1"/>
            <a:r>
              <a:rPr lang="en-US" altLang="zh-CN" sz="1000" dirty="0">
                <a:solidFill>
                  <a:srgbClr val="3F7F5F"/>
                </a:solidFill>
                <a:latin typeface="Consolas"/>
              </a:rPr>
              <a:t>// </a:t>
            </a:r>
            <a:r>
              <a:rPr lang="zh-CN" altLang="en-US" sz="1000" dirty="0">
                <a:solidFill>
                  <a:srgbClr val="3F7F5F"/>
                </a:solidFill>
                <a:latin typeface="Consolas"/>
              </a:rPr>
              <a:t>志愿者需要具备引导游客的能力</a:t>
            </a:r>
          </a:p>
          <a:p>
            <a:pPr lvl="1"/>
            <a:r>
              <a:rPr lang="en-US" altLang="zh-CN" sz="1000" b="1" dirty="0">
                <a:solidFill>
                  <a:srgbClr val="7F0055"/>
                </a:solidFill>
                <a:latin typeface="Consolas"/>
              </a:rPr>
              <a:t>void</a:t>
            </a:r>
            <a:r>
              <a:rPr lang="en-US" altLang="zh-CN" sz="1000" b="1" dirty="0">
                <a:solidFill>
                  <a:srgbClr val="000000"/>
                </a:solidFill>
                <a:latin typeface="Consolas"/>
              </a:rPr>
              <a:t> </a:t>
            </a:r>
            <a:r>
              <a:rPr lang="en-US" altLang="zh-CN" sz="1000" b="1" dirty="0" err="1">
                <a:solidFill>
                  <a:srgbClr val="000000"/>
                </a:solidFill>
                <a:latin typeface="Consolas"/>
              </a:rPr>
              <a:t>guideVisitors</a:t>
            </a:r>
            <a:r>
              <a:rPr lang="en-US" altLang="zh-CN" sz="1000" b="1" dirty="0">
                <a:solidFill>
                  <a:srgbClr val="000000"/>
                </a:solidFill>
                <a:latin typeface="Consolas"/>
              </a:rPr>
              <a:t>();</a:t>
            </a:r>
          </a:p>
          <a:p>
            <a:pPr lvl="1"/>
            <a:endParaRPr lang="zh-CN" altLang="en-US" sz="1000" dirty="0">
              <a:latin typeface="Consolas"/>
            </a:endParaRPr>
          </a:p>
          <a:p>
            <a:pPr lvl="1"/>
            <a:r>
              <a:rPr lang="en-US" altLang="zh-CN" sz="1000" dirty="0">
                <a:solidFill>
                  <a:srgbClr val="3F7F5F"/>
                </a:solidFill>
                <a:latin typeface="Consolas"/>
              </a:rPr>
              <a:t>// </a:t>
            </a:r>
            <a:r>
              <a:rPr lang="zh-CN" altLang="en-US" sz="1000" dirty="0">
                <a:solidFill>
                  <a:srgbClr val="3F7F5F"/>
                </a:solidFill>
                <a:latin typeface="Consolas"/>
              </a:rPr>
              <a:t>志愿者需要能够在活动结束后清理现场</a:t>
            </a:r>
          </a:p>
          <a:p>
            <a:pPr lvl="1"/>
            <a:r>
              <a:rPr lang="en-US" altLang="zh-CN" sz="1000" b="1" dirty="0">
                <a:solidFill>
                  <a:srgbClr val="7F0055"/>
                </a:solidFill>
                <a:latin typeface="Consolas"/>
              </a:rPr>
              <a:t>void</a:t>
            </a:r>
            <a:r>
              <a:rPr lang="en-US" altLang="zh-CN" sz="1000" b="1" dirty="0">
                <a:solidFill>
                  <a:srgbClr val="000000"/>
                </a:solidFill>
                <a:latin typeface="Consolas"/>
              </a:rPr>
              <a:t> </a:t>
            </a:r>
            <a:r>
              <a:rPr lang="en-US" altLang="zh-CN" sz="1000" b="1" dirty="0" err="1">
                <a:solidFill>
                  <a:srgbClr val="000000"/>
                </a:solidFill>
                <a:latin typeface="Consolas"/>
              </a:rPr>
              <a:t>cleanUpAfterEvent</a:t>
            </a:r>
            <a:r>
              <a:rPr lang="en-US" altLang="zh-CN" sz="1000" b="1" dirty="0">
                <a:solidFill>
                  <a:srgbClr val="000000"/>
                </a:solidFill>
                <a:latin typeface="Consolas"/>
              </a:rPr>
              <a:t>();</a:t>
            </a:r>
          </a:p>
          <a:p>
            <a:r>
              <a:rPr lang="en-US" altLang="zh-CN" sz="1000" dirty="0">
                <a:solidFill>
                  <a:srgbClr val="000000"/>
                </a:solidFill>
                <a:latin typeface="Consolas"/>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614964766"/>
      </p:ext>
    </p:extLst>
  </p:cSld>
  <p:clrMapOvr>
    <a:masterClrMapping/>
  </p:clrMapOvr>
  <p:transition advClick="0" advTm="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6.7 </a:t>
            </a:r>
            <a:r>
              <a:rPr lang="zh-CN" altLang="en-US" sz="2000" b="1" dirty="0">
                <a:solidFill>
                  <a:schemeClr val="bg1"/>
                </a:solidFill>
                <a:latin typeface="微软雅黑" panose="020B0503020204020204" pitchFamily="34" charset="-122"/>
                <a:ea typeface="微软雅黑" panose="020B0503020204020204" pitchFamily="34" charset="-122"/>
              </a:rPr>
              <a:t>接口</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822859"/>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案例场景：假设有一个城市正在举办一场大型活动，需要大量志愿者参与。主办方制定了一个通用的志愿者服务协议（</a:t>
            </a:r>
            <a:r>
              <a:rPr lang="en-US" altLang="zh-CN" sz="1400" b="1" dirty="0" err="1"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VolunteerService</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接口），规定了志愿者需要具备的基本服务能力。</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000" dirty="0" smtClean="0">
                <a:solidFill>
                  <a:srgbClr val="3F7F5F"/>
                </a:solidFill>
                <a:latin typeface="Consolas"/>
              </a:rPr>
              <a:t>//</a:t>
            </a:r>
            <a:r>
              <a:rPr lang="zh-CN" altLang="en-US" sz="1000" dirty="0">
                <a:solidFill>
                  <a:srgbClr val="3F7F5F"/>
                </a:solidFill>
                <a:latin typeface="Consolas"/>
              </a:rPr>
              <a:t>定义导游志愿者实现类</a:t>
            </a:r>
          </a:p>
          <a:p>
            <a:r>
              <a:rPr lang="en-US" altLang="zh-CN" sz="1000" b="1" dirty="0">
                <a:solidFill>
                  <a:srgbClr val="7F0055"/>
                </a:solidFill>
                <a:latin typeface="Consolas"/>
              </a:rPr>
              <a:t>class</a:t>
            </a:r>
            <a:r>
              <a:rPr lang="en-US" altLang="zh-CN" sz="1000" b="1" dirty="0">
                <a:solidFill>
                  <a:srgbClr val="000000"/>
                </a:solidFill>
                <a:latin typeface="Consolas"/>
              </a:rPr>
              <a:t> </a:t>
            </a:r>
            <a:r>
              <a:rPr lang="en-US" altLang="zh-CN" sz="1000" b="1" dirty="0" err="1">
                <a:solidFill>
                  <a:srgbClr val="000000"/>
                </a:solidFill>
                <a:latin typeface="Consolas"/>
              </a:rPr>
              <a:t>GuideVolunteer</a:t>
            </a:r>
            <a:r>
              <a:rPr lang="en-US" altLang="zh-CN" sz="1000" b="1" dirty="0">
                <a:solidFill>
                  <a:srgbClr val="000000"/>
                </a:solidFill>
                <a:latin typeface="Consolas"/>
              </a:rPr>
              <a:t> </a:t>
            </a:r>
            <a:r>
              <a:rPr lang="en-US" altLang="zh-CN" sz="1000" b="1" dirty="0">
                <a:solidFill>
                  <a:srgbClr val="7F0055"/>
                </a:solidFill>
                <a:latin typeface="Consolas"/>
              </a:rPr>
              <a:t>implements</a:t>
            </a:r>
            <a:r>
              <a:rPr lang="en-US" altLang="zh-CN" sz="1000" b="1" dirty="0">
                <a:solidFill>
                  <a:srgbClr val="000000"/>
                </a:solidFill>
                <a:latin typeface="Consolas"/>
              </a:rPr>
              <a:t> </a:t>
            </a:r>
            <a:r>
              <a:rPr lang="en-US" altLang="zh-CN" sz="1000" b="1" dirty="0" err="1">
                <a:solidFill>
                  <a:srgbClr val="000000"/>
                </a:solidFill>
                <a:latin typeface="Consolas"/>
              </a:rPr>
              <a:t>VolunteerService</a:t>
            </a:r>
            <a:r>
              <a:rPr lang="en-US" altLang="zh-CN" sz="1000" b="1" dirty="0">
                <a:solidFill>
                  <a:srgbClr val="000000"/>
                </a:solidFill>
                <a:latin typeface="Consolas"/>
              </a:rPr>
              <a:t> {</a:t>
            </a:r>
          </a:p>
          <a:p>
            <a:pPr lvl="1"/>
            <a:r>
              <a:rPr lang="en-US" altLang="zh-CN" sz="1000" b="1" dirty="0">
                <a:solidFill>
                  <a:srgbClr val="7F0055"/>
                </a:solidFill>
                <a:latin typeface="Consolas"/>
              </a:rPr>
              <a:t>private</a:t>
            </a:r>
            <a:r>
              <a:rPr lang="en-US" altLang="zh-CN" sz="1000" b="1" dirty="0">
                <a:solidFill>
                  <a:srgbClr val="000000"/>
                </a:solidFill>
                <a:latin typeface="Consolas"/>
              </a:rPr>
              <a:t> String </a:t>
            </a:r>
            <a:r>
              <a:rPr lang="en-US" altLang="zh-CN" sz="1000" b="1" dirty="0">
                <a:solidFill>
                  <a:srgbClr val="0000C0"/>
                </a:solidFill>
                <a:latin typeface="Consolas"/>
              </a:rPr>
              <a:t>name</a:t>
            </a:r>
            <a:r>
              <a:rPr lang="en-US" altLang="zh-CN" sz="1000" b="1" dirty="0">
                <a:solidFill>
                  <a:srgbClr val="000000"/>
                </a:solidFill>
                <a:latin typeface="Consolas"/>
              </a:rPr>
              <a:t>;</a:t>
            </a:r>
          </a:p>
          <a:p>
            <a:pPr lvl="1"/>
            <a:r>
              <a:rPr lang="en-US" altLang="zh-CN" sz="1000" b="1" dirty="0">
                <a:solidFill>
                  <a:srgbClr val="7F0055"/>
                </a:solidFill>
                <a:latin typeface="Consolas"/>
              </a:rPr>
              <a:t>private</a:t>
            </a:r>
            <a:r>
              <a:rPr lang="en-US" altLang="zh-CN" sz="1000" b="1" dirty="0">
                <a:solidFill>
                  <a:srgbClr val="000000"/>
                </a:solidFill>
                <a:latin typeface="Consolas"/>
              </a:rPr>
              <a:t> String </a:t>
            </a:r>
            <a:r>
              <a:rPr lang="en-US" altLang="zh-CN" sz="1000" b="1" dirty="0">
                <a:solidFill>
                  <a:srgbClr val="0000C0"/>
                </a:solidFill>
                <a:latin typeface="Consolas"/>
              </a:rPr>
              <a:t>expertise</a:t>
            </a:r>
            <a:r>
              <a:rPr lang="en-US" altLang="zh-CN" sz="1000" b="1" dirty="0">
                <a:solidFill>
                  <a:srgbClr val="000000"/>
                </a:solidFill>
                <a:latin typeface="Consolas"/>
              </a:rPr>
              <a:t>;</a:t>
            </a:r>
          </a:p>
          <a:p>
            <a:pPr lvl="1"/>
            <a:endParaRPr lang="zh-CN" altLang="en-US" sz="1000" dirty="0">
              <a:latin typeface="Consolas"/>
            </a:endParaRP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err="1">
                <a:solidFill>
                  <a:srgbClr val="000000"/>
                </a:solidFill>
                <a:latin typeface="Consolas"/>
              </a:rPr>
              <a:t>GuideVolunteer</a:t>
            </a:r>
            <a:r>
              <a:rPr lang="en-US" altLang="zh-CN" sz="1000" b="1" dirty="0">
                <a:solidFill>
                  <a:srgbClr val="000000"/>
                </a:solidFill>
                <a:latin typeface="Consolas"/>
              </a:rPr>
              <a:t>(String </a:t>
            </a:r>
            <a:r>
              <a:rPr lang="en-US" altLang="zh-CN" sz="1000" b="1" dirty="0">
                <a:solidFill>
                  <a:srgbClr val="6A3E3E"/>
                </a:solidFill>
                <a:latin typeface="Consolas"/>
              </a:rPr>
              <a:t>name</a:t>
            </a:r>
            <a:r>
              <a:rPr lang="en-US" altLang="zh-CN" sz="1000" b="1" dirty="0">
                <a:solidFill>
                  <a:srgbClr val="000000"/>
                </a:solidFill>
                <a:latin typeface="Consolas"/>
              </a:rPr>
              <a:t>, String </a:t>
            </a:r>
            <a:r>
              <a:rPr lang="en-US" altLang="zh-CN" sz="1000" b="1" dirty="0">
                <a:solidFill>
                  <a:srgbClr val="6A3E3E"/>
                </a:solidFill>
                <a:latin typeface="Consolas"/>
              </a:rPr>
              <a:t>expertise</a:t>
            </a:r>
            <a:r>
              <a:rPr lang="en-US" altLang="zh-CN" sz="1000" b="1" dirty="0">
                <a:solidFill>
                  <a:srgbClr val="000000"/>
                </a:solidFill>
                <a:latin typeface="Consolas"/>
              </a:rPr>
              <a:t>) {</a:t>
            </a:r>
          </a:p>
          <a:p>
            <a:pPr lvl="2"/>
            <a:r>
              <a:rPr lang="en-US" altLang="zh-CN" sz="1000" b="1" dirty="0">
                <a:solidFill>
                  <a:srgbClr val="7F0055"/>
                </a:solidFill>
                <a:latin typeface="Consolas"/>
              </a:rPr>
              <a:t>this</a:t>
            </a:r>
            <a:r>
              <a:rPr lang="en-US" altLang="zh-CN" sz="1000" b="1" dirty="0">
                <a:solidFill>
                  <a:srgbClr val="000000"/>
                </a:solidFill>
                <a:latin typeface="Consolas"/>
              </a:rPr>
              <a:t>.</a:t>
            </a:r>
            <a:r>
              <a:rPr lang="en-US" altLang="zh-CN" sz="1000" b="1" dirty="0">
                <a:solidFill>
                  <a:srgbClr val="0000C0"/>
                </a:solidFill>
                <a:latin typeface="Consolas"/>
              </a:rPr>
              <a:t>name</a:t>
            </a:r>
            <a:r>
              <a:rPr lang="en-US" altLang="zh-CN" sz="1000" b="1" dirty="0">
                <a:solidFill>
                  <a:srgbClr val="000000"/>
                </a:solidFill>
                <a:latin typeface="Consolas"/>
              </a:rPr>
              <a:t> = </a:t>
            </a:r>
            <a:r>
              <a:rPr lang="en-US" altLang="zh-CN" sz="1000" b="1" dirty="0">
                <a:solidFill>
                  <a:srgbClr val="6A3E3E"/>
                </a:solidFill>
                <a:latin typeface="Consolas"/>
              </a:rPr>
              <a:t>name</a:t>
            </a:r>
            <a:r>
              <a:rPr lang="en-US" altLang="zh-CN" sz="1000" b="1" dirty="0">
                <a:solidFill>
                  <a:srgbClr val="000000"/>
                </a:solidFill>
                <a:latin typeface="Consolas"/>
              </a:rPr>
              <a:t>;</a:t>
            </a:r>
          </a:p>
          <a:p>
            <a:pPr lvl="2"/>
            <a:r>
              <a:rPr lang="en-US" altLang="zh-CN" sz="1000" b="1" dirty="0" err="1">
                <a:solidFill>
                  <a:srgbClr val="7F0055"/>
                </a:solidFill>
                <a:latin typeface="Consolas"/>
              </a:rPr>
              <a:t>this</a:t>
            </a:r>
            <a:r>
              <a:rPr lang="en-US" altLang="zh-CN" sz="1000" b="1" dirty="0" err="1">
                <a:solidFill>
                  <a:srgbClr val="000000"/>
                </a:solidFill>
                <a:latin typeface="Consolas"/>
              </a:rPr>
              <a:t>.</a:t>
            </a:r>
            <a:r>
              <a:rPr lang="en-US" altLang="zh-CN" sz="1000" b="1" dirty="0" err="1">
                <a:solidFill>
                  <a:srgbClr val="0000C0"/>
                </a:solidFill>
                <a:latin typeface="Consolas"/>
              </a:rPr>
              <a:t>expertise</a:t>
            </a:r>
            <a:r>
              <a:rPr lang="en-US" altLang="zh-CN" sz="1000" b="1" dirty="0">
                <a:solidFill>
                  <a:srgbClr val="000000"/>
                </a:solidFill>
                <a:latin typeface="Consolas"/>
              </a:rPr>
              <a:t> = </a:t>
            </a:r>
            <a:r>
              <a:rPr lang="en-US" altLang="zh-CN" sz="1000" b="1" dirty="0">
                <a:solidFill>
                  <a:srgbClr val="6A3E3E"/>
                </a:solidFill>
                <a:latin typeface="Consolas"/>
              </a:rPr>
              <a:t>expertise</a:t>
            </a:r>
            <a:r>
              <a:rPr lang="en-US" altLang="zh-CN" sz="1000" b="1" dirty="0">
                <a:solidFill>
                  <a:srgbClr val="000000"/>
                </a:solidFill>
                <a:latin typeface="Consolas"/>
              </a:rPr>
              <a:t>;</a:t>
            </a:r>
          </a:p>
          <a:p>
            <a:pPr lvl="1"/>
            <a:r>
              <a:rPr lang="en-US" altLang="zh-CN" sz="1000" dirty="0">
                <a:solidFill>
                  <a:srgbClr val="000000"/>
                </a:solidFill>
                <a:latin typeface="Consolas"/>
              </a:rPr>
              <a:t>}</a:t>
            </a:r>
          </a:p>
          <a:p>
            <a:pPr lvl="1"/>
            <a:endParaRPr lang="zh-CN" altLang="en-US" sz="1000" dirty="0">
              <a:latin typeface="Consolas"/>
            </a:endParaRPr>
          </a:p>
          <a:p>
            <a:pPr lvl="1"/>
            <a:r>
              <a:rPr lang="en-US" altLang="zh-CN" sz="1000" dirty="0">
                <a:solidFill>
                  <a:srgbClr val="646464"/>
                </a:solidFill>
                <a:latin typeface="Consolas"/>
              </a:rPr>
              <a:t>@Override</a:t>
            </a:r>
          </a:p>
          <a:p>
            <a:pPr lvl="1"/>
            <a:r>
              <a:rPr lang="en-US" altLang="zh-CN" sz="1000" b="1" dirty="0">
                <a:solidFill>
                  <a:srgbClr val="7F0055"/>
                </a:solidFill>
                <a:latin typeface="Consolas"/>
              </a:rPr>
              <a:t>public</a:t>
            </a:r>
            <a:r>
              <a:rPr lang="en-US" altLang="zh-CN" sz="1000" b="1" dirty="0">
                <a:solidFill>
                  <a:srgbClr val="000000"/>
                </a:solidFill>
                <a:latin typeface="Consolas"/>
              </a:rPr>
              <a:t> String </a:t>
            </a:r>
            <a:r>
              <a:rPr lang="en-US" altLang="zh-CN" sz="1000" b="1" dirty="0" err="1">
                <a:solidFill>
                  <a:srgbClr val="000000"/>
                </a:solidFill>
                <a:latin typeface="Consolas"/>
              </a:rPr>
              <a:t>provideIntroduction</a:t>
            </a:r>
            <a:r>
              <a:rPr lang="en-US" altLang="zh-CN" sz="1000" b="1" dirty="0">
                <a:solidFill>
                  <a:srgbClr val="000000"/>
                </a:solidFill>
                <a:latin typeface="Consolas"/>
              </a:rPr>
              <a:t>() {</a:t>
            </a:r>
          </a:p>
          <a:p>
            <a:pPr lvl="2"/>
            <a:r>
              <a:rPr lang="en-US" altLang="zh-CN" sz="1000" b="1" dirty="0">
                <a:solidFill>
                  <a:srgbClr val="7F0055"/>
                </a:solidFill>
                <a:latin typeface="Consolas"/>
              </a:rPr>
              <a:t>return</a:t>
            </a:r>
            <a:r>
              <a:rPr lang="en-US" altLang="zh-CN" sz="1000" b="1" dirty="0">
                <a:solidFill>
                  <a:srgbClr val="000000"/>
                </a:solidFill>
                <a:latin typeface="Consolas"/>
              </a:rPr>
              <a:t> </a:t>
            </a:r>
            <a:r>
              <a:rPr lang="en-US" altLang="zh-CN" sz="1000" b="1" dirty="0">
                <a:solidFill>
                  <a:srgbClr val="2A00FF"/>
                </a:solidFill>
                <a:latin typeface="Consolas"/>
              </a:rPr>
              <a:t>"</a:t>
            </a:r>
            <a:r>
              <a:rPr lang="zh-CN" altLang="en-US" sz="1000" b="1" dirty="0">
                <a:solidFill>
                  <a:srgbClr val="2A00FF"/>
                </a:solidFill>
                <a:latin typeface="Consolas"/>
              </a:rPr>
              <a:t>我是导游志愿者</a:t>
            </a:r>
            <a:r>
              <a:rPr lang="en-US" altLang="zh-CN" sz="1000" b="1" dirty="0">
                <a:solidFill>
                  <a:srgbClr val="2A00FF"/>
                </a:solidFill>
                <a:latin typeface="Consolas"/>
              </a:rPr>
              <a:t>"</a:t>
            </a:r>
            <a:r>
              <a:rPr lang="zh-CN" altLang="en-US" sz="1000" b="1" dirty="0">
                <a:solidFill>
                  <a:srgbClr val="000000"/>
                </a:solidFill>
                <a:latin typeface="Consolas"/>
              </a:rPr>
              <a:t> </a:t>
            </a:r>
            <a:r>
              <a:rPr lang="en-US" altLang="zh-CN" sz="1000" b="1" dirty="0">
                <a:solidFill>
                  <a:srgbClr val="000000"/>
                </a:solidFill>
                <a:latin typeface="Consolas"/>
              </a:rPr>
              <a:t>+ </a:t>
            </a:r>
            <a:r>
              <a:rPr lang="en-US" altLang="zh-CN" sz="1000" b="1" dirty="0">
                <a:solidFill>
                  <a:srgbClr val="0000C0"/>
                </a:solidFill>
                <a:latin typeface="Consolas"/>
              </a:rPr>
              <a:t>name</a:t>
            </a:r>
            <a:r>
              <a:rPr lang="en-US" altLang="zh-CN" sz="1000" b="1" dirty="0">
                <a:solidFill>
                  <a:srgbClr val="000000"/>
                </a:solidFill>
                <a:latin typeface="Consolas"/>
              </a:rPr>
              <a:t> + </a:t>
            </a:r>
            <a:r>
              <a:rPr lang="en-US" altLang="zh-CN" sz="1000" b="1" dirty="0">
                <a:solidFill>
                  <a:srgbClr val="2A00FF"/>
                </a:solidFill>
                <a:latin typeface="Consolas"/>
              </a:rPr>
              <a:t>"</a:t>
            </a:r>
            <a:r>
              <a:rPr lang="zh-CN" altLang="en-US" sz="1000" b="1" dirty="0">
                <a:solidFill>
                  <a:srgbClr val="2A00FF"/>
                </a:solidFill>
                <a:latin typeface="Consolas"/>
              </a:rPr>
              <a:t>，专长是</a:t>
            </a:r>
            <a:r>
              <a:rPr lang="en-US" altLang="zh-CN" sz="1000" b="1" dirty="0">
                <a:solidFill>
                  <a:srgbClr val="2A00FF"/>
                </a:solidFill>
                <a:latin typeface="Consolas"/>
              </a:rPr>
              <a:t>"</a:t>
            </a:r>
            <a:r>
              <a:rPr lang="zh-CN" altLang="en-US" sz="1000" b="1" dirty="0">
                <a:solidFill>
                  <a:srgbClr val="000000"/>
                </a:solidFill>
                <a:latin typeface="Consolas"/>
              </a:rPr>
              <a:t> </a:t>
            </a:r>
            <a:r>
              <a:rPr lang="en-US" altLang="zh-CN" sz="1000" b="1" dirty="0">
                <a:solidFill>
                  <a:srgbClr val="000000"/>
                </a:solidFill>
                <a:latin typeface="Consolas"/>
              </a:rPr>
              <a:t>+ </a:t>
            </a:r>
            <a:r>
              <a:rPr lang="en-US" altLang="zh-CN" sz="1000" b="1" dirty="0">
                <a:solidFill>
                  <a:srgbClr val="0000C0"/>
                </a:solidFill>
                <a:latin typeface="Consolas"/>
              </a:rPr>
              <a:t>expertise</a:t>
            </a:r>
            <a:r>
              <a:rPr lang="en-US" altLang="zh-CN" sz="1000" b="1" dirty="0">
                <a:solidFill>
                  <a:srgbClr val="000000"/>
                </a:solidFill>
                <a:latin typeface="Consolas"/>
              </a:rPr>
              <a:t>;</a:t>
            </a:r>
          </a:p>
          <a:p>
            <a:pPr lvl="1"/>
            <a:r>
              <a:rPr lang="en-US" altLang="zh-CN" sz="1000" dirty="0">
                <a:solidFill>
                  <a:srgbClr val="000000"/>
                </a:solidFill>
                <a:latin typeface="Consolas"/>
              </a:rPr>
              <a:t>}</a:t>
            </a:r>
          </a:p>
          <a:p>
            <a:pPr lvl="1"/>
            <a:endParaRPr lang="zh-CN" altLang="en-US" sz="1000" dirty="0">
              <a:latin typeface="Consolas"/>
            </a:endParaRPr>
          </a:p>
          <a:p>
            <a:pPr lvl="1"/>
            <a:r>
              <a:rPr lang="en-US" altLang="zh-CN" sz="1000" dirty="0">
                <a:solidFill>
                  <a:srgbClr val="646464"/>
                </a:solidFill>
                <a:latin typeface="Consolas"/>
              </a:rPr>
              <a:t>@Override</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a:t>
            </a:r>
            <a:r>
              <a:rPr lang="en-US" altLang="zh-CN" sz="1000" b="1" dirty="0" err="1">
                <a:solidFill>
                  <a:srgbClr val="000000"/>
                </a:solidFill>
                <a:latin typeface="Consolas"/>
              </a:rPr>
              <a:t>guideVisitors</a:t>
            </a:r>
            <a:r>
              <a:rPr lang="en-US" altLang="zh-CN" sz="1000" b="1" dirty="0">
                <a:solidFill>
                  <a:srgbClr val="000000"/>
                </a:solidFill>
                <a:latin typeface="Consolas"/>
              </a:rPr>
              <a:t>() {</a:t>
            </a:r>
          </a:p>
          <a:p>
            <a:pPr lvl="2"/>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正在热情地为游客提供导览服务</a:t>
            </a:r>
            <a:r>
              <a:rPr lang="en-US" altLang="zh-CN" sz="1000" b="1" i="1" dirty="0">
                <a:solidFill>
                  <a:srgbClr val="2A00FF"/>
                </a:solidFill>
                <a:latin typeface="Consolas"/>
              </a:rPr>
              <a:t>......"</a:t>
            </a:r>
            <a:r>
              <a:rPr lang="en-US" altLang="zh-CN" sz="1000" b="1" i="1" dirty="0">
                <a:solidFill>
                  <a:srgbClr val="000000"/>
                </a:solidFill>
                <a:latin typeface="Consolas"/>
              </a:rPr>
              <a:t>);</a:t>
            </a:r>
          </a:p>
          <a:p>
            <a:pPr lvl="1"/>
            <a:r>
              <a:rPr lang="en-US" altLang="zh-CN" sz="1000" dirty="0">
                <a:solidFill>
                  <a:srgbClr val="000000"/>
                </a:solidFill>
                <a:latin typeface="Consolas"/>
              </a:rPr>
              <a:t>}</a:t>
            </a:r>
          </a:p>
          <a:p>
            <a:pPr lvl="1"/>
            <a:endParaRPr lang="zh-CN" altLang="en-US" sz="1000" dirty="0">
              <a:latin typeface="Consolas"/>
            </a:endParaRPr>
          </a:p>
          <a:p>
            <a:pPr lvl="1"/>
            <a:r>
              <a:rPr lang="en-US" altLang="zh-CN" sz="1000" dirty="0">
                <a:solidFill>
                  <a:srgbClr val="646464"/>
                </a:solidFill>
                <a:latin typeface="Consolas"/>
              </a:rPr>
              <a:t>@Override</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a:t>
            </a:r>
            <a:r>
              <a:rPr lang="en-US" altLang="zh-CN" sz="1000" b="1" dirty="0" err="1">
                <a:solidFill>
                  <a:srgbClr val="000000"/>
                </a:solidFill>
                <a:latin typeface="Consolas"/>
              </a:rPr>
              <a:t>cleanUpAfterEvent</a:t>
            </a:r>
            <a:r>
              <a:rPr lang="en-US" altLang="zh-CN" sz="1000" b="1" dirty="0">
                <a:solidFill>
                  <a:srgbClr val="000000"/>
                </a:solidFill>
                <a:latin typeface="Consolas"/>
              </a:rPr>
              <a:t>() {</a:t>
            </a:r>
          </a:p>
          <a:p>
            <a:pPr lvl="2"/>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正在协助清理活动现场</a:t>
            </a:r>
            <a:r>
              <a:rPr lang="en-US" altLang="zh-CN" sz="1000" b="1" i="1" dirty="0">
                <a:solidFill>
                  <a:srgbClr val="2A00FF"/>
                </a:solidFill>
                <a:latin typeface="Consolas"/>
              </a:rPr>
              <a:t>......"</a:t>
            </a:r>
            <a:r>
              <a:rPr lang="en-US" altLang="zh-CN" sz="1000" b="1" i="1" dirty="0">
                <a:solidFill>
                  <a:srgbClr val="000000"/>
                </a:solidFill>
                <a:latin typeface="Consolas"/>
              </a:rPr>
              <a:t>);</a:t>
            </a:r>
          </a:p>
          <a:p>
            <a:pPr lvl="1"/>
            <a:r>
              <a:rPr lang="en-US" altLang="zh-CN" sz="1000" dirty="0">
                <a:solidFill>
                  <a:srgbClr val="000000"/>
                </a:solidFill>
                <a:latin typeface="Consolas"/>
              </a:rPr>
              <a:t>}</a:t>
            </a:r>
          </a:p>
          <a:p>
            <a:r>
              <a:rPr lang="en-US" altLang="zh-CN" sz="1000" dirty="0">
                <a:solidFill>
                  <a:srgbClr val="000000"/>
                </a:solidFill>
                <a:latin typeface="Consolas"/>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859732792"/>
      </p:ext>
    </p:extLst>
  </p:cSld>
  <p:clrMapOvr>
    <a:masterClrMapping/>
  </p:clrMapOvr>
  <p:transition advClick="0" advTm="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6.7 </a:t>
            </a:r>
            <a:r>
              <a:rPr lang="zh-CN" altLang="en-US" sz="2000" b="1" dirty="0">
                <a:solidFill>
                  <a:schemeClr val="bg1"/>
                </a:solidFill>
                <a:latin typeface="微软雅黑" panose="020B0503020204020204" pitchFamily="34" charset="-122"/>
                <a:ea typeface="微软雅黑" panose="020B0503020204020204" pitchFamily="34" charset="-122"/>
              </a:rPr>
              <a:t>接口</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515082"/>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场景：假设有一个城市正在举办一场大型活动，需要大量志愿者参与。主办方制定了一个通用的志愿者服务协议（</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VolunteerService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接口），规定了志愿者需要具备的基本服务能力</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000" dirty="0" smtClean="0">
                <a:solidFill>
                  <a:srgbClr val="3F7F5F"/>
                </a:solidFill>
                <a:latin typeface="Consolas"/>
              </a:rPr>
              <a:t>//</a:t>
            </a:r>
            <a:r>
              <a:rPr lang="zh-CN" altLang="en-US" sz="1000" dirty="0">
                <a:solidFill>
                  <a:srgbClr val="3F7F5F"/>
                </a:solidFill>
                <a:latin typeface="Consolas"/>
              </a:rPr>
              <a:t>定义清洁志愿者实现类</a:t>
            </a:r>
          </a:p>
          <a:p>
            <a:r>
              <a:rPr lang="en-US" altLang="zh-CN" sz="1000" b="1" dirty="0">
                <a:solidFill>
                  <a:srgbClr val="7F0055"/>
                </a:solidFill>
                <a:latin typeface="Consolas"/>
              </a:rPr>
              <a:t>class</a:t>
            </a:r>
            <a:r>
              <a:rPr lang="en-US" altLang="zh-CN" sz="1000" b="1" dirty="0">
                <a:solidFill>
                  <a:srgbClr val="000000"/>
                </a:solidFill>
                <a:latin typeface="Consolas"/>
              </a:rPr>
              <a:t> </a:t>
            </a:r>
            <a:r>
              <a:rPr lang="en-US" altLang="zh-CN" sz="1000" b="1" dirty="0" err="1">
                <a:solidFill>
                  <a:srgbClr val="000000"/>
                </a:solidFill>
                <a:latin typeface="Consolas"/>
              </a:rPr>
              <a:t>CleanerVolunteer</a:t>
            </a:r>
            <a:r>
              <a:rPr lang="en-US" altLang="zh-CN" sz="1000" b="1" dirty="0">
                <a:solidFill>
                  <a:srgbClr val="000000"/>
                </a:solidFill>
                <a:latin typeface="Consolas"/>
              </a:rPr>
              <a:t> </a:t>
            </a:r>
            <a:r>
              <a:rPr lang="en-US" altLang="zh-CN" sz="1000" b="1" dirty="0">
                <a:solidFill>
                  <a:srgbClr val="7F0055"/>
                </a:solidFill>
                <a:latin typeface="Consolas"/>
              </a:rPr>
              <a:t>implements</a:t>
            </a:r>
            <a:r>
              <a:rPr lang="en-US" altLang="zh-CN" sz="1000" b="1" dirty="0">
                <a:solidFill>
                  <a:srgbClr val="000000"/>
                </a:solidFill>
                <a:latin typeface="Consolas"/>
              </a:rPr>
              <a:t> </a:t>
            </a:r>
            <a:r>
              <a:rPr lang="en-US" altLang="zh-CN" sz="1000" b="1" dirty="0" err="1">
                <a:solidFill>
                  <a:srgbClr val="000000"/>
                </a:solidFill>
                <a:latin typeface="Consolas"/>
              </a:rPr>
              <a:t>VolunteerService</a:t>
            </a:r>
            <a:r>
              <a:rPr lang="en-US" altLang="zh-CN" sz="1000" b="1" dirty="0">
                <a:solidFill>
                  <a:srgbClr val="000000"/>
                </a:solidFill>
                <a:latin typeface="Consolas"/>
              </a:rPr>
              <a:t> {</a:t>
            </a:r>
          </a:p>
          <a:p>
            <a:pPr lvl="1"/>
            <a:r>
              <a:rPr lang="en-US" altLang="zh-CN" sz="1000" b="1" dirty="0">
                <a:solidFill>
                  <a:srgbClr val="7F0055"/>
                </a:solidFill>
                <a:latin typeface="Consolas"/>
              </a:rPr>
              <a:t>private</a:t>
            </a:r>
            <a:r>
              <a:rPr lang="en-US" altLang="zh-CN" sz="1000" b="1" dirty="0">
                <a:solidFill>
                  <a:srgbClr val="000000"/>
                </a:solidFill>
                <a:latin typeface="Consolas"/>
              </a:rPr>
              <a:t> String </a:t>
            </a:r>
            <a:r>
              <a:rPr lang="en-US" altLang="zh-CN" sz="1000" b="1" dirty="0">
                <a:solidFill>
                  <a:srgbClr val="0000C0"/>
                </a:solidFill>
                <a:latin typeface="Consolas"/>
              </a:rPr>
              <a:t>name</a:t>
            </a:r>
            <a:r>
              <a:rPr lang="en-US" altLang="zh-CN" sz="1000" b="1" dirty="0">
                <a:solidFill>
                  <a:srgbClr val="000000"/>
                </a:solidFill>
                <a:latin typeface="Consolas"/>
              </a:rPr>
              <a:t>;</a:t>
            </a:r>
          </a:p>
          <a:p>
            <a:pPr lvl="1"/>
            <a:endParaRPr lang="zh-CN" altLang="en-US" sz="1000" dirty="0">
              <a:latin typeface="Consolas"/>
            </a:endParaRP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err="1">
                <a:solidFill>
                  <a:srgbClr val="000000"/>
                </a:solidFill>
                <a:latin typeface="Consolas"/>
              </a:rPr>
              <a:t>CleanerVolunteer</a:t>
            </a:r>
            <a:r>
              <a:rPr lang="en-US" altLang="zh-CN" sz="1000" b="1" dirty="0">
                <a:solidFill>
                  <a:srgbClr val="000000"/>
                </a:solidFill>
                <a:latin typeface="Consolas"/>
              </a:rPr>
              <a:t>(String </a:t>
            </a:r>
            <a:r>
              <a:rPr lang="en-US" altLang="zh-CN" sz="1000" b="1" dirty="0">
                <a:solidFill>
                  <a:srgbClr val="6A3E3E"/>
                </a:solidFill>
                <a:latin typeface="Consolas"/>
              </a:rPr>
              <a:t>name</a:t>
            </a:r>
            <a:r>
              <a:rPr lang="en-US" altLang="zh-CN" sz="1000" b="1" dirty="0">
                <a:solidFill>
                  <a:srgbClr val="000000"/>
                </a:solidFill>
                <a:latin typeface="Consolas"/>
              </a:rPr>
              <a:t>) {</a:t>
            </a:r>
          </a:p>
          <a:p>
            <a:pPr lvl="2"/>
            <a:r>
              <a:rPr lang="en-US" altLang="zh-CN" sz="1000" b="1" dirty="0">
                <a:solidFill>
                  <a:srgbClr val="7F0055"/>
                </a:solidFill>
                <a:latin typeface="Consolas"/>
              </a:rPr>
              <a:t>this</a:t>
            </a:r>
            <a:r>
              <a:rPr lang="en-US" altLang="zh-CN" sz="1000" b="1" dirty="0">
                <a:solidFill>
                  <a:srgbClr val="000000"/>
                </a:solidFill>
                <a:latin typeface="Consolas"/>
              </a:rPr>
              <a:t>.</a:t>
            </a:r>
            <a:r>
              <a:rPr lang="en-US" altLang="zh-CN" sz="1000" b="1" dirty="0">
                <a:solidFill>
                  <a:srgbClr val="0000C0"/>
                </a:solidFill>
                <a:latin typeface="Consolas"/>
              </a:rPr>
              <a:t>name</a:t>
            </a:r>
            <a:r>
              <a:rPr lang="en-US" altLang="zh-CN" sz="1000" b="1" dirty="0">
                <a:solidFill>
                  <a:srgbClr val="000000"/>
                </a:solidFill>
                <a:latin typeface="Consolas"/>
              </a:rPr>
              <a:t> = </a:t>
            </a:r>
            <a:r>
              <a:rPr lang="en-US" altLang="zh-CN" sz="1000" b="1" dirty="0">
                <a:solidFill>
                  <a:srgbClr val="6A3E3E"/>
                </a:solidFill>
                <a:latin typeface="Consolas"/>
              </a:rPr>
              <a:t>name</a:t>
            </a:r>
            <a:r>
              <a:rPr lang="en-US" altLang="zh-CN" sz="1000" b="1" dirty="0">
                <a:solidFill>
                  <a:srgbClr val="000000"/>
                </a:solidFill>
                <a:latin typeface="Consolas"/>
              </a:rPr>
              <a:t>;</a:t>
            </a:r>
          </a:p>
          <a:p>
            <a:pPr lvl="1"/>
            <a:r>
              <a:rPr lang="en-US" altLang="zh-CN" sz="1000" dirty="0">
                <a:solidFill>
                  <a:srgbClr val="000000"/>
                </a:solidFill>
                <a:latin typeface="Consolas"/>
              </a:rPr>
              <a:t>}</a:t>
            </a:r>
          </a:p>
          <a:p>
            <a:pPr lvl="1"/>
            <a:endParaRPr lang="zh-CN" altLang="en-US" sz="1000" dirty="0">
              <a:latin typeface="Consolas"/>
            </a:endParaRPr>
          </a:p>
          <a:p>
            <a:pPr lvl="1"/>
            <a:r>
              <a:rPr lang="en-US" altLang="zh-CN" sz="1000" dirty="0">
                <a:solidFill>
                  <a:srgbClr val="646464"/>
                </a:solidFill>
                <a:latin typeface="Consolas"/>
              </a:rPr>
              <a:t>@Override</a:t>
            </a:r>
          </a:p>
          <a:p>
            <a:pPr lvl="1"/>
            <a:r>
              <a:rPr lang="en-US" altLang="zh-CN" sz="1000" b="1" dirty="0">
                <a:solidFill>
                  <a:srgbClr val="7F0055"/>
                </a:solidFill>
                <a:latin typeface="Consolas"/>
              </a:rPr>
              <a:t>public</a:t>
            </a:r>
            <a:r>
              <a:rPr lang="en-US" altLang="zh-CN" sz="1000" b="1" dirty="0">
                <a:solidFill>
                  <a:srgbClr val="000000"/>
                </a:solidFill>
                <a:latin typeface="Consolas"/>
              </a:rPr>
              <a:t> String </a:t>
            </a:r>
            <a:r>
              <a:rPr lang="en-US" altLang="zh-CN" sz="1000" b="1" dirty="0" err="1">
                <a:solidFill>
                  <a:srgbClr val="000000"/>
                </a:solidFill>
                <a:latin typeface="Consolas"/>
              </a:rPr>
              <a:t>provideIntroduction</a:t>
            </a:r>
            <a:r>
              <a:rPr lang="en-US" altLang="zh-CN" sz="1000" b="1" dirty="0">
                <a:solidFill>
                  <a:srgbClr val="000000"/>
                </a:solidFill>
                <a:latin typeface="Consolas"/>
              </a:rPr>
              <a:t>() {</a:t>
            </a:r>
          </a:p>
          <a:p>
            <a:pPr lvl="2"/>
            <a:r>
              <a:rPr lang="en-US" altLang="zh-CN" sz="1000" b="1" dirty="0">
                <a:solidFill>
                  <a:srgbClr val="7F0055"/>
                </a:solidFill>
                <a:latin typeface="Consolas"/>
              </a:rPr>
              <a:t>return</a:t>
            </a:r>
            <a:r>
              <a:rPr lang="en-US" altLang="zh-CN" sz="1000" b="1" dirty="0">
                <a:solidFill>
                  <a:srgbClr val="000000"/>
                </a:solidFill>
                <a:latin typeface="Consolas"/>
              </a:rPr>
              <a:t> </a:t>
            </a:r>
            <a:r>
              <a:rPr lang="en-US" altLang="zh-CN" sz="1000" b="1" dirty="0">
                <a:solidFill>
                  <a:srgbClr val="2A00FF"/>
                </a:solidFill>
                <a:latin typeface="Consolas"/>
              </a:rPr>
              <a:t>"</a:t>
            </a:r>
            <a:r>
              <a:rPr lang="zh-CN" altLang="en-US" sz="1000" b="1" dirty="0">
                <a:solidFill>
                  <a:srgbClr val="2A00FF"/>
                </a:solidFill>
                <a:latin typeface="Consolas"/>
              </a:rPr>
              <a:t>我是清洁志愿者</a:t>
            </a:r>
            <a:r>
              <a:rPr lang="en-US" altLang="zh-CN" sz="1000" b="1" dirty="0">
                <a:solidFill>
                  <a:srgbClr val="2A00FF"/>
                </a:solidFill>
                <a:latin typeface="Consolas"/>
              </a:rPr>
              <a:t>"</a:t>
            </a:r>
            <a:r>
              <a:rPr lang="en-US" altLang="zh-CN" sz="1000" b="1" dirty="0">
                <a:solidFill>
                  <a:srgbClr val="000000"/>
                </a:solidFill>
                <a:latin typeface="Consolas"/>
              </a:rPr>
              <a:t> + </a:t>
            </a:r>
            <a:r>
              <a:rPr lang="en-US" altLang="zh-CN" sz="1000" b="1" dirty="0">
                <a:solidFill>
                  <a:srgbClr val="0000C0"/>
                </a:solidFill>
                <a:latin typeface="Consolas"/>
              </a:rPr>
              <a:t>name</a:t>
            </a:r>
            <a:r>
              <a:rPr lang="en-US" altLang="zh-CN" sz="1000" b="1" dirty="0">
                <a:solidFill>
                  <a:srgbClr val="000000"/>
                </a:solidFill>
                <a:latin typeface="Consolas"/>
              </a:rPr>
              <a:t>;</a:t>
            </a:r>
          </a:p>
          <a:p>
            <a:pPr lvl="1"/>
            <a:r>
              <a:rPr lang="en-US" altLang="zh-CN" sz="1000" dirty="0">
                <a:solidFill>
                  <a:srgbClr val="000000"/>
                </a:solidFill>
                <a:latin typeface="Consolas"/>
              </a:rPr>
              <a:t>}</a:t>
            </a:r>
          </a:p>
          <a:p>
            <a:pPr lvl="1"/>
            <a:endParaRPr lang="zh-CN" altLang="en-US" sz="1000" dirty="0">
              <a:latin typeface="Consolas"/>
            </a:endParaRPr>
          </a:p>
          <a:p>
            <a:pPr lvl="1"/>
            <a:r>
              <a:rPr lang="en-US" altLang="zh-CN" sz="1000" dirty="0">
                <a:solidFill>
                  <a:srgbClr val="646464"/>
                </a:solidFill>
                <a:latin typeface="Consolas"/>
              </a:rPr>
              <a:t>@Override</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a:t>
            </a:r>
            <a:r>
              <a:rPr lang="en-US" altLang="zh-CN" sz="1000" b="1" dirty="0" err="1">
                <a:solidFill>
                  <a:srgbClr val="000000"/>
                </a:solidFill>
                <a:latin typeface="Consolas"/>
              </a:rPr>
              <a:t>guideVisitors</a:t>
            </a:r>
            <a:r>
              <a:rPr lang="en-US" altLang="zh-CN" sz="1000" b="1" dirty="0">
                <a:solidFill>
                  <a:srgbClr val="000000"/>
                </a:solidFill>
                <a:latin typeface="Consolas"/>
              </a:rPr>
              <a:t>() {</a:t>
            </a:r>
          </a:p>
          <a:p>
            <a:pPr lvl="2"/>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虽然我不擅长引导游客，但我也会尽力帮忙</a:t>
            </a:r>
            <a:r>
              <a:rPr lang="en-US" altLang="zh-CN" sz="1000" b="1" i="1" dirty="0">
                <a:solidFill>
                  <a:srgbClr val="2A00FF"/>
                </a:solidFill>
                <a:latin typeface="Consolas"/>
              </a:rPr>
              <a:t>......"</a:t>
            </a:r>
            <a:r>
              <a:rPr lang="en-US" altLang="zh-CN" sz="1000" b="1" i="1" dirty="0">
                <a:solidFill>
                  <a:srgbClr val="000000"/>
                </a:solidFill>
                <a:latin typeface="Consolas"/>
              </a:rPr>
              <a:t>);</a:t>
            </a:r>
          </a:p>
          <a:p>
            <a:pPr lvl="1"/>
            <a:r>
              <a:rPr lang="en-US" altLang="zh-CN" sz="1000" dirty="0">
                <a:solidFill>
                  <a:srgbClr val="000000"/>
                </a:solidFill>
                <a:latin typeface="Consolas"/>
              </a:rPr>
              <a:t>}</a:t>
            </a:r>
          </a:p>
          <a:p>
            <a:pPr lvl="1"/>
            <a:endParaRPr lang="zh-CN" altLang="en-US" sz="1000" dirty="0">
              <a:latin typeface="Consolas"/>
            </a:endParaRPr>
          </a:p>
          <a:p>
            <a:pPr lvl="1"/>
            <a:r>
              <a:rPr lang="en-US" altLang="zh-CN" sz="1000" dirty="0">
                <a:solidFill>
                  <a:srgbClr val="646464"/>
                </a:solidFill>
                <a:latin typeface="Consolas"/>
              </a:rPr>
              <a:t>@Override</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a:t>
            </a:r>
            <a:r>
              <a:rPr lang="en-US" altLang="zh-CN" sz="1000" b="1" dirty="0" err="1">
                <a:solidFill>
                  <a:srgbClr val="000000"/>
                </a:solidFill>
                <a:latin typeface="Consolas"/>
              </a:rPr>
              <a:t>cleanUpAfterEvent</a:t>
            </a:r>
            <a:r>
              <a:rPr lang="en-US" altLang="zh-CN" sz="1000" b="1" dirty="0">
                <a:solidFill>
                  <a:srgbClr val="000000"/>
                </a:solidFill>
                <a:latin typeface="Consolas"/>
              </a:rPr>
              <a:t>() {</a:t>
            </a:r>
          </a:p>
          <a:p>
            <a:pPr lvl="2"/>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我是专业的，正在高效地清理活动现场</a:t>
            </a:r>
            <a:r>
              <a:rPr lang="en-US" altLang="zh-CN" sz="1000" b="1" i="1" dirty="0">
                <a:solidFill>
                  <a:srgbClr val="2A00FF"/>
                </a:solidFill>
                <a:latin typeface="Consolas"/>
              </a:rPr>
              <a:t>......"</a:t>
            </a:r>
            <a:r>
              <a:rPr lang="en-US" altLang="zh-CN" sz="1000" b="1" i="1" dirty="0">
                <a:solidFill>
                  <a:srgbClr val="000000"/>
                </a:solidFill>
                <a:latin typeface="Consolas"/>
              </a:rPr>
              <a:t>);</a:t>
            </a:r>
          </a:p>
          <a:p>
            <a:pPr lvl="1"/>
            <a:r>
              <a:rPr lang="en-US" altLang="zh-CN" sz="1000" dirty="0">
                <a:solidFill>
                  <a:srgbClr val="000000"/>
                </a:solidFill>
                <a:latin typeface="Consolas"/>
              </a:rPr>
              <a:t>}</a:t>
            </a:r>
          </a:p>
          <a:p>
            <a:r>
              <a:rPr lang="en-US" altLang="zh-CN" sz="1000" dirty="0">
                <a:solidFill>
                  <a:srgbClr val="000000"/>
                </a:solidFill>
                <a:latin typeface="Consolas"/>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859732792"/>
      </p:ext>
    </p:extLst>
  </p:cSld>
  <p:clrMapOvr>
    <a:masterClrMapping/>
  </p:clrMapOvr>
  <p:transition advClick="0" advTm="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6.7 </a:t>
            </a:r>
            <a:r>
              <a:rPr lang="zh-CN" altLang="en-US" sz="2000" b="1" dirty="0">
                <a:solidFill>
                  <a:schemeClr val="bg1"/>
                </a:solidFill>
                <a:latin typeface="微软雅黑" panose="020B0503020204020204" pitchFamily="34" charset="-122"/>
                <a:ea typeface="微软雅黑" panose="020B0503020204020204" pitchFamily="34" charset="-122"/>
              </a:rPr>
              <a:t>接口</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445832"/>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场景：假设有一个城市正在举办一场大型活动，需要大量志愿者参与。主办方制定了一个通用的志愿者服务协议（</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VolunteerService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接口），规定了志愿者需要具备的基本服务能力</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900" dirty="0" smtClean="0">
                <a:solidFill>
                  <a:srgbClr val="3F7F5F"/>
                </a:solidFill>
                <a:latin typeface="Consolas"/>
              </a:rPr>
              <a:t>//</a:t>
            </a:r>
            <a:r>
              <a:rPr lang="zh-CN" altLang="en-US" sz="900" dirty="0">
                <a:solidFill>
                  <a:srgbClr val="3F7F5F"/>
                </a:solidFill>
                <a:latin typeface="Consolas"/>
              </a:rPr>
              <a:t>定义主办方类</a:t>
            </a:r>
          </a:p>
          <a:p>
            <a:r>
              <a:rPr lang="en-US" altLang="zh-CN" sz="900" b="1" dirty="0">
                <a:solidFill>
                  <a:srgbClr val="7F0055"/>
                </a:solidFill>
                <a:latin typeface="Consolas"/>
              </a:rPr>
              <a:t>class</a:t>
            </a:r>
            <a:r>
              <a:rPr lang="en-US" altLang="zh-CN" sz="900" b="1" dirty="0">
                <a:solidFill>
                  <a:srgbClr val="000000"/>
                </a:solidFill>
                <a:latin typeface="Consolas"/>
              </a:rPr>
              <a:t> </a:t>
            </a:r>
            <a:r>
              <a:rPr lang="en-US" altLang="zh-CN" sz="900" b="1" dirty="0" err="1">
                <a:solidFill>
                  <a:srgbClr val="000000"/>
                </a:solidFill>
                <a:latin typeface="Consolas"/>
              </a:rPr>
              <a:t>EventOrganizer</a:t>
            </a:r>
            <a:r>
              <a:rPr lang="en-US" altLang="zh-CN" sz="900" b="1" dirty="0">
                <a:solidFill>
                  <a:srgbClr val="000000"/>
                </a:solidFill>
                <a:latin typeface="Consolas"/>
              </a:rPr>
              <a:t> {</a:t>
            </a:r>
          </a:p>
          <a:p>
            <a:pPr lvl="1"/>
            <a:r>
              <a:rPr lang="en-US" altLang="zh-CN" sz="900" dirty="0">
                <a:solidFill>
                  <a:srgbClr val="3F7F5F"/>
                </a:solidFill>
                <a:latin typeface="Consolas"/>
              </a:rPr>
              <a:t>//</a:t>
            </a:r>
            <a:r>
              <a:rPr lang="zh-CN" altLang="en-US" sz="900" dirty="0">
                <a:solidFill>
                  <a:srgbClr val="3F7F5F"/>
                </a:solidFill>
                <a:latin typeface="Consolas"/>
              </a:rPr>
              <a:t>定义介绍志愿者方法，利用多态机制实现志愿者介绍</a:t>
            </a:r>
          </a:p>
          <a:p>
            <a:pPr lvl="1"/>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a:t>
            </a:r>
            <a:r>
              <a:rPr lang="en-US" altLang="zh-CN" sz="900" b="1" dirty="0" err="1">
                <a:solidFill>
                  <a:srgbClr val="000000"/>
                </a:solidFill>
                <a:latin typeface="Consolas"/>
              </a:rPr>
              <a:t>introduceVolunteers</a:t>
            </a:r>
            <a:r>
              <a:rPr lang="en-US" altLang="zh-CN" sz="900" b="1" dirty="0">
                <a:solidFill>
                  <a:srgbClr val="000000"/>
                </a:solidFill>
                <a:latin typeface="Consolas"/>
              </a:rPr>
              <a:t>(</a:t>
            </a:r>
            <a:r>
              <a:rPr lang="en-US" altLang="zh-CN" sz="900" b="1" dirty="0" err="1">
                <a:solidFill>
                  <a:srgbClr val="000000"/>
                </a:solidFill>
                <a:latin typeface="Consolas"/>
              </a:rPr>
              <a:t>VolunteerService</a:t>
            </a:r>
            <a:r>
              <a:rPr lang="en-US" altLang="zh-CN" sz="900" b="1" dirty="0">
                <a:solidFill>
                  <a:srgbClr val="000000"/>
                </a:solidFill>
                <a:latin typeface="Consolas"/>
              </a:rPr>
              <a:t> </a:t>
            </a:r>
            <a:r>
              <a:rPr lang="en-US" altLang="zh-CN" sz="900" b="1" dirty="0">
                <a:solidFill>
                  <a:srgbClr val="6A3E3E"/>
                </a:solidFill>
                <a:latin typeface="Consolas"/>
              </a:rPr>
              <a:t>volunteers</a:t>
            </a:r>
            <a:r>
              <a:rPr lang="en-US" altLang="zh-CN" sz="900" b="1" dirty="0">
                <a:solidFill>
                  <a:srgbClr val="000000"/>
                </a:solidFill>
                <a:latin typeface="Consolas"/>
              </a:rPr>
              <a:t>[]) {</a:t>
            </a:r>
          </a:p>
          <a:p>
            <a:pPr lvl="2"/>
            <a:r>
              <a:rPr lang="en-US" altLang="zh-CN" sz="900" b="1" dirty="0">
                <a:solidFill>
                  <a:srgbClr val="7F0055"/>
                </a:solidFill>
                <a:latin typeface="Consolas"/>
              </a:rPr>
              <a:t>for</a:t>
            </a:r>
            <a:r>
              <a:rPr lang="en-US" altLang="zh-CN" sz="900" b="1" dirty="0">
                <a:solidFill>
                  <a:srgbClr val="000000"/>
                </a:solidFill>
                <a:latin typeface="Consolas"/>
              </a:rPr>
              <a:t> (</a:t>
            </a:r>
            <a:r>
              <a:rPr lang="en-US" altLang="zh-CN" sz="900" b="1" dirty="0" err="1">
                <a:solidFill>
                  <a:srgbClr val="000000"/>
                </a:solidFill>
                <a:latin typeface="Consolas"/>
              </a:rPr>
              <a:t>VolunteerService</a:t>
            </a:r>
            <a:r>
              <a:rPr lang="en-US" altLang="zh-CN" sz="900" b="1" dirty="0">
                <a:solidFill>
                  <a:srgbClr val="000000"/>
                </a:solidFill>
                <a:latin typeface="Consolas"/>
              </a:rPr>
              <a:t> </a:t>
            </a:r>
            <a:r>
              <a:rPr lang="en-US" altLang="zh-CN" sz="900" b="1" dirty="0">
                <a:solidFill>
                  <a:srgbClr val="6A3E3E"/>
                </a:solidFill>
                <a:latin typeface="Consolas"/>
              </a:rPr>
              <a:t>volunteer</a:t>
            </a:r>
            <a:r>
              <a:rPr lang="en-US" altLang="zh-CN" sz="900" b="1" dirty="0">
                <a:solidFill>
                  <a:srgbClr val="000000"/>
                </a:solidFill>
                <a:latin typeface="Consolas"/>
              </a:rPr>
              <a:t> : </a:t>
            </a:r>
            <a:r>
              <a:rPr lang="en-US" altLang="zh-CN" sz="900" b="1" dirty="0">
                <a:solidFill>
                  <a:srgbClr val="6A3E3E"/>
                </a:solidFill>
                <a:latin typeface="Consolas"/>
              </a:rPr>
              <a:t>volunteers</a:t>
            </a:r>
            <a:r>
              <a:rPr lang="en-US" altLang="zh-CN" sz="900" b="1" dirty="0">
                <a:solidFill>
                  <a:srgbClr val="000000"/>
                </a:solidFill>
                <a:latin typeface="Consolas"/>
              </a:rPr>
              <a:t>) {</a:t>
            </a:r>
          </a:p>
          <a:p>
            <a:pPr lvl="3"/>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.println</a:t>
            </a:r>
            <a:r>
              <a:rPr lang="en-US" altLang="zh-CN" sz="900" b="1" i="1" dirty="0">
                <a:solidFill>
                  <a:srgbClr val="000000"/>
                </a:solidFill>
                <a:latin typeface="Consolas"/>
              </a:rPr>
              <a:t>(</a:t>
            </a:r>
            <a:r>
              <a:rPr lang="en-US" altLang="zh-CN" sz="900" b="1" i="1" dirty="0" err="1">
                <a:solidFill>
                  <a:srgbClr val="6A3E3E"/>
                </a:solidFill>
                <a:latin typeface="Consolas"/>
              </a:rPr>
              <a:t>volunteer</a:t>
            </a:r>
            <a:r>
              <a:rPr lang="en-US" altLang="zh-CN" sz="900" b="1" i="1" dirty="0" err="1">
                <a:solidFill>
                  <a:srgbClr val="000000"/>
                </a:solidFill>
                <a:latin typeface="Consolas"/>
              </a:rPr>
              <a:t>.provideIntroduction</a:t>
            </a:r>
            <a:r>
              <a:rPr lang="en-US" altLang="zh-CN" sz="900" b="1" i="1" dirty="0">
                <a:solidFill>
                  <a:srgbClr val="000000"/>
                </a:solidFill>
                <a:latin typeface="Consolas"/>
              </a:rPr>
              <a:t>());</a:t>
            </a:r>
          </a:p>
          <a:p>
            <a:pPr lvl="2"/>
            <a:r>
              <a:rPr lang="en-US" altLang="zh-CN" sz="900" dirty="0">
                <a:solidFill>
                  <a:srgbClr val="000000"/>
                </a:solidFill>
                <a:latin typeface="Consolas"/>
              </a:rPr>
              <a:t>}</a:t>
            </a:r>
          </a:p>
          <a:p>
            <a:pPr lvl="1"/>
            <a:r>
              <a:rPr lang="en-US" altLang="zh-CN" sz="900" dirty="0">
                <a:solidFill>
                  <a:srgbClr val="000000"/>
                </a:solidFill>
                <a:latin typeface="Consolas"/>
              </a:rPr>
              <a:t>}</a:t>
            </a:r>
          </a:p>
          <a:p>
            <a:pPr lvl="1"/>
            <a:r>
              <a:rPr lang="en-US" altLang="zh-CN" sz="900" dirty="0">
                <a:solidFill>
                  <a:srgbClr val="3F7F5F"/>
                </a:solidFill>
                <a:latin typeface="Consolas"/>
              </a:rPr>
              <a:t>//</a:t>
            </a:r>
            <a:r>
              <a:rPr lang="zh-CN" altLang="en-US" sz="900" dirty="0">
                <a:solidFill>
                  <a:srgbClr val="3F7F5F"/>
                </a:solidFill>
                <a:latin typeface="Consolas"/>
              </a:rPr>
              <a:t>定义布置任务方法，利用多态机制实现志愿者任务布置</a:t>
            </a:r>
          </a:p>
          <a:p>
            <a:pPr lvl="1"/>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a:t>
            </a:r>
            <a:r>
              <a:rPr lang="en-US" altLang="zh-CN" sz="900" b="1" dirty="0" err="1">
                <a:solidFill>
                  <a:srgbClr val="000000"/>
                </a:solidFill>
                <a:latin typeface="Consolas"/>
              </a:rPr>
              <a:t>assignTasks</a:t>
            </a:r>
            <a:r>
              <a:rPr lang="en-US" altLang="zh-CN" sz="900" b="1" dirty="0">
                <a:solidFill>
                  <a:srgbClr val="000000"/>
                </a:solidFill>
                <a:latin typeface="Consolas"/>
              </a:rPr>
              <a:t>(</a:t>
            </a:r>
            <a:r>
              <a:rPr lang="en-US" altLang="zh-CN" sz="900" b="1" dirty="0" err="1">
                <a:solidFill>
                  <a:srgbClr val="000000"/>
                </a:solidFill>
                <a:latin typeface="Consolas"/>
              </a:rPr>
              <a:t>VolunteerService</a:t>
            </a:r>
            <a:r>
              <a:rPr lang="en-US" altLang="zh-CN" sz="900" b="1" dirty="0">
                <a:solidFill>
                  <a:srgbClr val="000000"/>
                </a:solidFill>
                <a:latin typeface="Consolas"/>
              </a:rPr>
              <a:t> </a:t>
            </a:r>
            <a:r>
              <a:rPr lang="en-US" altLang="zh-CN" sz="900" b="1" dirty="0">
                <a:solidFill>
                  <a:srgbClr val="6A3E3E"/>
                </a:solidFill>
                <a:latin typeface="Consolas"/>
              </a:rPr>
              <a:t>volunteers</a:t>
            </a:r>
            <a:r>
              <a:rPr lang="en-US" altLang="zh-CN" sz="900" b="1" dirty="0">
                <a:solidFill>
                  <a:srgbClr val="000000"/>
                </a:solidFill>
                <a:latin typeface="Consolas"/>
              </a:rPr>
              <a:t>[]) {</a:t>
            </a:r>
          </a:p>
          <a:p>
            <a:pPr lvl="2"/>
            <a:r>
              <a:rPr lang="en-US" altLang="zh-CN" sz="900" b="1" dirty="0">
                <a:solidFill>
                  <a:srgbClr val="7F0055"/>
                </a:solidFill>
                <a:latin typeface="Consolas"/>
              </a:rPr>
              <a:t>for</a:t>
            </a:r>
            <a:r>
              <a:rPr lang="en-US" altLang="zh-CN" sz="900" b="1" dirty="0">
                <a:solidFill>
                  <a:srgbClr val="000000"/>
                </a:solidFill>
                <a:latin typeface="Consolas"/>
              </a:rPr>
              <a:t> (</a:t>
            </a:r>
            <a:r>
              <a:rPr lang="en-US" altLang="zh-CN" sz="900" b="1" dirty="0" err="1">
                <a:solidFill>
                  <a:srgbClr val="000000"/>
                </a:solidFill>
                <a:latin typeface="Consolas"/>
              </a:rPr>
              <a:t>VolunteerService</a:t>
            </a:r>
            <a:r>
              <a:rPr lang="en-US" altLang="zh-CN" sz="900" b="1" dirty="0">
                <a:solidFill>
                  <a:srgbClr val="000000"/>
                </a:solidFill>
                <a:latin typeface="Consolas"/>
              </a:rPr>
              <a:t> </a:t>
            </a:r>
            <a:r>
              <a:rPr lang="en-US" altLang="zh-CN" sz="900" b="1" dirty="0">
                <a:solidFill>
                  <a:srgbClr val="6A3E3E"/>
                </a:solidFill>
                <a:latin typeface="Consolas"/>
              </a:rPr>
              <a:t>volunteer</a:t>
            </a:r>
            <a:r>
              <a:rPr lang="en-US" altLang="zh-CN" sz="900" b="1" dirty="0">
                <a:solidFill>
                  <a:srgbClr val="000000"/>
                </a:solidFill>
                <a:latin typeface="Consolas"/>
              </a:rPr>
              <a:t> : </a:t>
            </a:r>
            <a:r>
              <a:rPr lang="en-US" altLang="zh-CN" sz="900" b="1" dirty="0">
                <a:solidFill>
                  <a:srgbClr val="6A3E3E"/>
                </a:solidFill>
                <a:latin typeface="Consolas"/>
              </a:rPr>
              <a:t>volunteers</a:t>
            </a:r>
            <a:r>
              <a:rPr lang="en-US" altLang="zh-CN" sz="900" b="1" dirty="0">
                <a:solidFill>
                  <a:srgbClr val="000000"/>
                </a:solidFill>
                <a:latin typeface="Consolas"/>
              </a:rPr>
              <a:t>) {</a:t>
            </a:r>
          </a:p>
          <a:p>
            <a:pPr lvl="3"/>
            <a:r>
              <a:rPr lang="en-US" altLang="zh-CN" sz="900" dirty="0" err="1">
                <a:solidFill>
                  <a:srgbClr val="6A3E3E"/>
                </a:solidFill>
                <a:latin typeface="Consolas"/>
              </a:rPr>
              <a:t>volunteer</a:t>
            </a:r>
            <a:r>
              <a:rPr lang="en-US" altLang="zh-CN" sz="900" dirty="0" err="1">
                <a:solidFill>
                  <a:srgbClr val="000000"/>
                </a:solidFill>
                <a:latin typeface="Consolas"/>
              </a:rPr>
              <a:t>.guideVisitors</a:t>
            </a:r>
            <a:r>
              <a:rPr lang="en-US" altLang="zh-CN" sz="900" dirty="0">
                <a:solidFill>
                  <a:srgbClr val="000000"/>
                </a:solidFill>
                <a:latin typeface="Consolas"/>
              </a:rPr>
              <a:t>();</a:t>
            </a:r>
          </a:p>
          <a:p>
            <a:pPr lvl="3"/>
            <a:r>
              <a:rPr lang="en-US" altLang="zh-CN" sz="900" dirty="0" err="1">
                <a:solidFill>
                  <a:srgbClr val="6A3E3E"/>
                </a:solidFill>
                <a:latin typeface="Consolas"/>
              </a:rPr>
              <a:t>volunteer</a:t>
            </a:r>
            <a:r>
              <a:rPr lang="en-US" altLang="zh-CN" sz="900" dirty="0" err="1">
                <a:solidFill>
                  <a:srgbClr val="000000"/>
                </a:solidFill>
                <a:latin typeface="Consolas"/>
              </a:rPr>
              <a:t>.cleanUpAfterEvent</a:t>
            </a:r>
            <a:r>
              <a:rPr lang="en-US" altLang="zh-CN" sz="900" dirty="0">
                <a:solidFill>
                  <a:srgbClr val="000000"/>
                </a:solidFill>
                <a:latin typeface="Consolas"/>
              </a:rPr>
              <a:t>();</a:t>
            </a:r>
          </a:p>
          <a:p>
            <a:pPr lvl="2"/>
            <a:r>
              <a:rPr lang="en-US" altLang="zh-CN" sz="900" dirty="0">
                <a:solidFill>
                  <a:srgbClr val="000000"/>
                </a:solidFill>
                <a:latin typeface="Consolas"/>
              </a:rPr>
              <a:t>}</a:t>
            </a:r>
          </a:p>
          <a:p>
            <a:pPr lvl="1"/>
            <a:r>
              <a:rPr lang="en-US" altLang="zh-CN" sz="900" dirty="0">
                <a:solidFill>
                  <a:srgbClr val="000000"/>
                </a:solidFill>
                <a:latin typeface="Consolas"/>
              </a:rPr>
              <a:t>}</a:t>
            </a:r>
          </a:p>
          <a:p>
            <a:r>
              <a:rPr lang="en-US" altLang="zh-CN" sz="900" dirty="0">
                <a:solidFill>
                  <a:srgbClr val="000000"/>
                </a:solidFill>
                <a:latin typeface="Consolas"/>
              </a:rPr>
              <a:t>}</a:t>
            </a:r>
          </a:p>
          <a:p>
            <a:r>
              <a:rPr lang="en-US" altLang="zh-CN" sz="900" dirty="0">
                <a:solidFill>
                  <a:srgbClr val="3F7F5F"/>
                </a:solidFill>
                <a:latin typeface="Consolas"/>
              </a:rPr>
              <a:t>//</a:t>
            </a:r>
            <a:r>
              <a:rPr lang="zh-CN" altLang="en-US" sz="900" dirty="0" smtClean="0">
                <a:solidFill>
                  <a:srgbClr val="3F7F5F"/>
                </a:solidFill>
                <a:latin typeface="Consolas"/>
              </a:rPr>
              <a:t>定义测试类</a:t>
            </a:r>
            <a:endParaRPr lang="en-US" altLang="zh-CN" sz="900" dirty="0" smtClean="0">
              <a:solidFill>
                <a:srgbClr val="3F7F5F"/>
              </a:solidFill>
              <a:latin typeface="Consolas"/>
            </a:endParaRPr>
          </a:p>
          <a:p>
            <a:r>
              <a:rPr lang="en-US" altLang="zh-CN" sz="900" b="1" dirty="0" smtClean="0">
                <a:solidFill>
                  <a:srgbClr val="7F0055"/>
                </a:solidFill>
                <a:latin typeface="Consolas"/>
              </a:rPr>
              <a:t>public</a:t>
            </a:r>
            <a:r>
              <a:rPr lang="en-US" altLang="zh-CN" sz="900" b="1" dirty="0" smtClean="0">
                <a:solidFill>
                  <a:srgbClr val="000000"/>
                </a:solidFill>
                <a:latin typeface="Consolas"/>
              </a:rPr>
              <a:t> </a:t>
            </a:r>
            <a:r>
              <a:rPr lang="en-US" altLang="zh-CN" sz="900" b="1" dirty="0">
                <a:solidFill>
                  <a:srgbClr val="7F0055"/>
                </a:solidFill>
                <a:latin typeface="Consolas"/>
              </a:rPr>
              <a:t>class</a:t>
            </a:r>
            <a:r>
              <a:rPr lang="en-US" altLang="zh-CN" sz="900" b="1" dirty="0">
                <a:solidFill>
                  <a:srgbClr val="000000"/>
                </a:solidFill>
                <a:latin typeface="Consolas"/>
              </a:rPr>
              <a:t> Demo0604 {</a:t>
            </a:r>
          </a:p>
          <a:p>
            <a:pPr lvl="1"/>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static</a:t>
            </a:r>
            <a:r>
              <a:rPr lang="en-US" altLang="zh-CN" sz="900" b="1" dirty="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main(String[] </a:t>
            </a:r>
            <a:r>
              <a:rPr lang="en-US" altLang="zh-CN" sz="900" b="1" dirty="0" err="1">
                <a:solidFill>
                  <a:srgbClr val="6A3E3E"/>
                </a:solidFill>
                <a:latin typeface="Consolas"/>
              </a:rPr>
              <a:t>args</a:t>
            </a:r>
            <a:r>
              <a:rPr lang="en-US" altLang="zh-CN" sz="900" b="1" dirty="0">
                <a:solidFill>
                  <a:srgbClr val="000000"/>
                </a:solidFill>
                <a:latin typeface="Consolas"/>
              </a:rPr>
              <a:t>) {</a:t>
            </a:r>
          </a:p>
          <a:p>
            <a:pPr lvl="2"/>
            <a:r>
              <a:rPr lang="en-US" altLang="zh-CN" sz="900" dirty="0" err="1">
                <a:solidFill>
                  <a:srgbClr val="000000"/>
                </a:solidFill>
                <a:latin typeface="Consolas"/>
              </a:rPr>
              <a:t>VolunteerService</a:t>
            </a:r>
            <a:r>
              <a:rPr lang="en-US" altLang="zh-CN" sz="900" dirty="0">
                <a:solidFill>
                  <a:srgbClr val="000000"/>
                </a:solidFill>
                <a:latin typeface="Consolas"/>
              </a:rPr>
              <a:t> </a:t>
            </a:r>
            <a:r>
              <a:rPr lang="en-US" altLang="zh-CN" sz="900" dirty="0">
                <a:solidFill>
                  <a:srgbClr val="6A3E3E"/>
                </a:solidFill>
                <a:latin typeface="Consolas"/>
              </a:rPr>
              <a:t>volunteers</a:t>
            </a:r>
            <a:r>
              <a:rPr lang="en-US" altLang="zh-CN" sz="900" dirty="0">
                <a:solidFill>
                  <a:srgbClr val="000000"/>
                </a:solidFill>
                <a:latin typeface="Consolas"/>
              </a:rPr>
              <a:t>[] = </a:t>
            </a:r>
            <a:r>
              <a:rPr lang="en-US" altLang="zh-CN" sz="900" b="1" dirty="0">
                <a:solidFill>
                  <a:srgbClr val="7F0055"/>
                </a:solidFill>
                <a:latin typeface="Consolas"/>
              </a:rPr>
              <a:t>new</a:t>
            </a:r>
            <a:r>
              <a:rPr lang="en-US" altLang="zh-CN" sz="900" b="1" dirty="0">
                <a:solidFill>
                  <a:srgbClr val="000000"/>
                </a:solidFill>
                <a:latin typeface="Consolas"/>
              </a:rPr>
              <a:t> </a:t>
            </a:r>
            <a:r>
              <a:rPr lang="en-US" altLang="zh-CN" sz="900" b="1" dirty="0" err="1">
                <a:solidFill>
                  <a:srgbClr val="000000"/>
                </a:solidFill>
                <a:latin typeface="Consolas"/>
              </a:rPr>
              <a:t>VolunteerService</a:t>
            </a:r>
            <a:r>
              <a:rPr lang="en-US" altLang="zh-CN" sz="900" b="1" dirty="0">
                <a:solidFill>
                  <a:srgbClr val="000000"/>
                </a:solidFill>
                <a:latin typeface="Consolas"/>
              </a:rPr>
              <a:t>[2];</a:t>
            </a:r>
          </a:p>
          <a:p>
            <a:pPr lvl="2"/>
            <a:r>
              <a:rPr lang="en-US" altLang="zh-CN" sz="900" dirty="0">
                <a:solidFill>
                  <a:srgbClr val="6A3E3E"/>
                </a:solidFill>
                <a:latin typeface="Consolas"/>
              </a:rPr>
              <a:t>volunteers</a:t>
            </a:r>
            <a:r>
              <a:rPr lang="en-US" altLang="zh-CN" sz="900" dirty="0">
                <a:solidFill>
                  <a:srgbClr val="000000"/>
                </a:solidFill>
                <a:latin typeface="Consolas"/>
              </a:rPr>
              <a:t>[0] = </a:t>
            </a:r>
            <a:r>
              <a:rPr lang="en-US" altLang="zh-CN" sz="900" b="1" dirty="0">
                <a:solidFill>
                  <a:srgbClr val="7F0055"/>
                </a:solidFill>
                <a:latin typeface="Consolas"/>
              </a:rPr>
              <a:t>new</a:t>
            </a:r>
            <a:r>
              <a:rPr lang="en-US" altLang="zh-CN" sz="900" b="1" dirty="0">
                <a:solidFill>
                  <a:srgbClr val="000000"/>
                </a:solidFill>
                <a:latin typeface="Consolas"/>
              </a:rPr>
              <a:t> </a:t>
            </a:r>
            <a:r>
              <a:rPr lang="en-US" altLang="zh-CN" sz="900" b="1" dirty="0" err="1">
                <a:solidFill>
                  <a:srgbClr val="000000"/>
                </a:solidFill>
                <a:latin typeface="Consolas"/>
              </a:rPr>
              <a:t>GuideVolunteer</a:t>
            </a:r>
            <a:r>
              <a:rPr lang="en-US" altLang="zh-CN" sz="900" b="1" dirty="0">
                <a:solidFill>
                  <a:srgbClr val="000000"/>
                </a:solidFill>
                <a:latin typeface="Consolas"/>
              </a:rPr>
              <a:t>(</a:t>
            </a:r>
            <a:r>
              <a:rPr lang="en-US" altLang="zh-CN" sz="900" b="1" dirty="0">
                <a:solidFill>
                  <a:srgbClr val="2A00FF"/>
                </a:solidFill>
                <a:latin typeface="Consolas"/>
              </a:rPr>
              <a:t>"</a:t>
            </a:r>
            <a:r>
              <a:rPr lang="zh-CN" altLang="en-US" sz="900" b="1" dirty="0">
                <a:solidFill>
                  <a:srgbClr val="2A00FF"/>
                </a:solidFill>
                <a:latin typeface="Consolas"/>
              </a:rPr>
              <a:t>小李</a:t>
            </a:r>
            <a:r>
              <a:rPr lang="en-US" altLang="zh-CN" sz="900" b="1" dirty="0">
                <a:solidFill>
                  <a:srgbClr val="2A00FF"/>
                </a:solidFill>
                <a:latin typeface="Consolas"/>
              </a:rPr>
              <a:t>"</a:t>
            </a:r>
            <a:r>
              <a:rPr lang="en-US" altLang="zh-CN" sz="900" b="1" dirty="0">
                <a:solidFill>
                  <a:srgbClr val="000000"/>
                </a:solidFill>
                <a:latin typeface="Consolas"/>
              </a:rPr>
              <a:t>, </a:t>
            </a:r>
            <a:r>
              <a:rPr lang="en-US" altLang="zh-CN" sz="900" b="1" dirty="0">
                <a:solidFill>
                  <a:srgbClr val="2A00FF"/>
                </a:solidFill>
                <a:latin typeface="Consolas"/>
              </a:rPr>
              <a:t>"</a:t>
            </a:r>
            <a:r>
              <a:rPr lang="zh-CN" altLang="en-US" sz="900" b="1" dirty="0">
                <a:solidFill>
                  <a:srgbClr val="2A00FF"/>
                </a:solidFill>
                <a:latin typeface="Consolas"/>
              </a:rPr>
              <a:t>英语翻译</a:t>
            </a:r>
            <a:r>
              <a:rPr lang="en-US" altLang="zh-CN" sz="900" b="1" dirty="0">
                <a:solidFill>
                  <a:srgbClr val="2A00FF"/>
                </a:solidFill>
                <a:latin typeface="Consolas"/>
              </a:rPr>
              <a:t>"</a:t>
            </a:r>
            <a:r>
              <a:rPr lang="en-US" altLang="zh-CN" sz="900" b="1" dirty="0">
                <a:solidFill>
                  <a:srgbClr val="000000"/>
                </a:solidFill>
                <a:latin typeface="Consolas"/>
              </a:rPr>
              <a:t>);</a:t>
            </a:r>
          </a:p>
          <a:p>
            <a:pPr lvl="2"/>
            <a:r>
              <a:rPr lang="en-US" altLang="zh-CN" sz="900" dirty="0">
                <a:solidFill>
                  <a:srgbClr val="6A3E3E"/>
                </a:solidFill>
                <a:latin typeface="Consolas"/>
              </a:rPr>
              <a:t>volunteers</a:t>
            </a:r>
            <a:r>
              <a:rPr lang="en-US" altLang="zh-CN" sz="900" dirty="0">
                <a:solidFill>
                  <a:srgbClr val="000000"/>
                </a:solidFill>
                <a:latin typeface="Consolas"/>
              </a:rPr>
              <a:t>[1] = </a:t>
            </a:r>
            <a:r>
              <a:rPr lang="en-US" altLang="zh-CN" sz="900" b="1" dirty="0">
                <a:solidFill>
                  <a:srgbClr val="7F0055"/>
                </a:solidFill>
                <a:latin typeface="Consolas"/>
              </a:rPr>
              <a:t>new</a:t>
            </a:r>
            <a:r>
              <a:rPr lang="en-US" altLang="zh-CN" sz="900" b="1" dirty="0">
                <a:solidFill>
                  <a:srgbClr val="000000"/>
                </a:solidFill>
                <a:latin typeface="Consolas"/>
              </a:rPr>
              <a:t> </a:t>
            </a:r>
            <a:r>
              <a:rPr lang="en-US" altLang="zh-CN" sz="900" b="1" dirty="0" err="1">
                <a:solidFill>
                  <a:srgbClr val="000000"/>
                </a:solidFill>
                <a:latin typeface="Consolas"/>
              </a:rPr>
              <a:t>CleanerVolunteer</a:t>
            </a:r>
            <a:r>
              <a:rPr lang="en-US" altLang="zh-CN" sz="900" b="1" dirty="0">
                <a:solidFill>
                  <a:srgbClr val="000000"/>
                </a:solidFill>
                <a:latin typeface="Consolas"/>
              </a:rPr>
              <a:t>(</a:t>
            </a:r>
            <a:r>
              <a:rPr lang="en-US" altLang="zh-CN" sz="900" b="1" dirty="0">
                <a:solidFill>
                  <a:srgbClr val="2A00FF"/>
                </a:solidFill>
                <a:latin typeface="Consolas"/>
              </a:rPr>
              <a:t>"</a:t>
            </a:r>
            <a:r>
              <a:rPr lang="zh-CN" altLang="en-US" sz="900" b="1" dirty="0">
                <a:solidFill>
                  <a:srgbClr val="2A00FF"/>
                </a:solidFill>
                <a:latin typeface="Consolas"/>
              </a:rPr>
              <a:t>小王</a:t>
            </a:r>
            <a:r>
              <a:rPr lang="en-US" altLang="zh-CN" sz="900" b="1" dirty="0">
                <a:solidFill>
                  <a:srgbClr val="2A00FF"/>
                </a:solidFill>
                <a:latin typeface="Consolas"/>
              </a:rPr>
              <a:t>"</a:t>
            </a:r>
            <a:r>
              <a:rPr lang="en-US" altLang="zh-CN" sz="900" b="1" dirty="0">
                <a:solidFill>
                  <a:srgbClr val="000000"/>
                </a:solidFill>
                <a:latin typeface="Consolas"/>
              </a:rPr>
              <a:t>);</a:t>
            </a:r>
          </a:p>
          <a:p>
            <a:pPr lvl="2"/>
            <a:r>
              <a:rPr lang="en-US" altLang="zh-CN" sz="900" dirty="0" err="1">
                <a:solidFill>
                  <a:srgbClr val="000000"/>
                </a:solidFill>
                <a:latin typeface="Consolas"/>
              </a:rPr>
              <a:t>EventOrganizer</a:t>
            </a:r>
            <a:r>
              <a:rPr lang="en-US" altLang="zh-CN" sz="900" dirty="0">
                <a:solidFill>
                  <a:srgbClr val="000000"/>
                </a:solidFill>
                <a:latin typeface="Consolas"/>
              </a:rPr>
              <a:t> </a:t>
            </a:r>
            <a:r>
              <a:rPr lang="en-US" altLang="zh-CN" sz="900" dirty="0" err="1">
                <a:solidFill>
                  <a:srgbClr val="6A3E3E"/>
                </a:solidFill>
                <a:latin typeface="Consolas"/>
              </a:rPr>
              <a:t>eventOrganizer</a:t>
            </a:r>
            <a:r>
              <a:rPr lang="en-US" altLang="zh-CN" sz="900" dirty="0">
                <a:solidFill>
                  <a:srgbClr val="000000"/>
                </a:solidFill>
                <a:latin typeface="Consolas"/>
              </a:rPr>
              <a:t> = </a:t>
            </a:r>
            <a:r>
              <a:rPr lang="en-US" altLang="zh-CN" sz="900" b="1" dirty="0">
                <a:solidFill>
                  <a:srgbClr val="7F0055"/>
                </a:solidFill>
                <a:latin typeface="Consolas"/>
              </a:rPr>
              <a:t>new</a:t>
            </a:r>
            <a:r>
              <a:rPr lang="en-US" altLang="zh-CN" sz="900" b="1" dirty="0">
                <a:solidFill>
                  <a:srgbClr val="000000"/>
                </a:solidFill>
                <a:latin typeface="Consolas"/>
              </a:rPr>
              <a:t> </a:t>
            </a:r>
            <a:r>
              <a:rPr lang="en-US" altLang="zh-CN" sz="900" b="1" dirty="0" err="1">
                <a:solidFill>
                  <a:srgbClr val="000000"/>
                </a:solidFill>
                <a:latin typeface="Consolas"/>
              </a:rPr>
              <a:t>EventOrganizer</a:t>
            </a:r>
            <a:r>
              <a:rPr lang="en-US" altLang="zh-CN" sz="900" b="1" dirty="0">
                <a:solidFill>
                  <a:srgbClr val="000000"/>
                </a:solidFill>
                <a:latin typeface="Consolas"/>
              </a:rPr>
              <a:t>();</a:t>
            </a:r>
          </a:p>
          <a:p>
            <a:pPr lvl="2"/>
            <a:r>
              <a:rPr lang="en-US" altLang="zh-CN" sz="900" dirty="0" err="1">
                <a:solidFill>
                  <a:srgbClr val="6A3E3E"/>
                </a:solidFill>
                <a:latin typeface="Consolas"/>
              </a:rPr>
              <a:t>eventOrganizer</a:t>
            </a:r>
            <a:r>
              <a:rPr lang="en-US" altLang="zh-CN" sz="900" dirty="0" err="1">
                <a:solidFill>
                  <a:srgbClr val="000000"/>
                </a:solidFill>
                <a:latin typeface="Consolas"/>
              </a:rPr>
              <a:t>.introduceVolunteers</a:t>
            </a:r>
            <a:r>
              <a:rPr lang="en-US" altLang="zh-CN" sz="900" dirty="0">
                <a:solidFill>
                  <a:srgbClr val="000000"/>
                </a:solidFill>
                <a:latin typeface="Consolas"/>
              </a:rPr>
              <a:t>(</a:t>
            </a:r>
            <a:r>
              <a:rPr lang="en-US" altLang="zh-CN" sz="900" dirty="0">
                <a:solidFill>
                  <a:srgbClr val="6A3E3E"/>
                </a:solidFill>
                <a:latin typeface="Consolas"/>
              </a:rPr>
              <a:t>volunteers</a:t>
            </a:r>
            <a:r>
              <a:rPr lang="en-US" altLang="zh-CN" sz="900" dirty="0">
                <a:solidFill>
                  <a:srgbClr val="000000"/>
                </a:solidFill>
                <a:latin typeface="Consolas"/>
              </a:rPr>
              <a:t>);</a:t>
            </a:r>
          </a:p>
          <a:p>
            <a:pPr lvl="2"/>
            <a:r>
              <a:rPr lang="en-US" altLang="zh-CN" sz="900" dirty="0" err="1">
                <a:solidFill>
                  <a:srgbClr val="6A3E3E"/>
                </a:solidFill>
                <a:latin typeface="Consolas"/>
              </a:rPr>
              <a:t>eventOrganizer</a:t>
            </a:r>
            <a:r>
              <a:rPr lang="en-US" altLang="zh-CN" sz="900" dirty="0" err="1">
                <a:solidFill>
                  <a:srgbClr val="000000"/>
                </a:solidFill>
                <a:latin typeface="Consolas"/>
              </a:rPr>
              <a:t>.assignTasks</a:t>
            </a:r>
            <a:r>
              <a:rPr lang="en-US" altLang="zh-CN" sz="900" dirty="0">
                <a:solidFill>
                  <a:srgbClr val="000000"/>
                </a:solidFill>
                <a:latin typeface="Consolas"/>
              </a:rPr>
              <a:t>(</a:t>
            </a:r>
            <a:r>
              <a:rPr lang="en-US" altLang="zh-CN" sz="900" dirty="0">
                <a:solidFill>
                  <a:srgbClr val="6A3E3E"/>
                </a:solidFill>
                <a:latin typeface="Consolas"/>
              </a:rPr>
              <a:t>volunteers</a:t>
            </a:r>
            <a:r>
              <a:rPr lang="en-US" altLang="zh-CN" sz="900" dirty="0">
                <a:solidFill>
                  <a:srgbClr val="000000"/>
                </a:solidFill>
                <a:latin typeface="Consolas"/>
              </a:rPr>
              <a:t>);</a:t>
            </a:r>
          </a:p>
          <a:p>
            <a:pPr lvl="1"/>
            <a:r>
              <a:rPr lang="en-US" altLang="zh-CN" sz="900" dirty="0" smtClean="0">
                <a:solidFill>
                  <a:srgbClr val="000000"/>
                </a:solidFill>
                <a:latin typeface="Consolas"/>
              </a:rPr>
              <a:t>}</a:t>
            </a:r>
            <a:endParaRPr lang="zh-CN" altLang="en-US" sz="900" dirty="0">
              <a:latin typeface="Consolas"/>
            </a:endParaRPr>
          </a:p>
          <a:p>
            <a:r>
              <a:rPr lang="en-US" altLang="zh-CN" sz="900" dirty="0" smtClean="0">
                <a:solidFill>
                  <a:srgbClr val="000000"/>
                </a:solidFill>
                <a:latin typeface="Consolas"/>
              </a:rPr>
              <a:t>}</a:t>
            </a:r>
            <a:endParaRPr lang="en-US" altLang="zh-CN" sz="900" dirty="0">
              <a:solidFill>
                <a:srgbClr val="000000"/>
              </a:solidFill>
              <a:latin typeface="Consolas"/>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p:nvPr/>
        </p:nvPicPr>
        <p:blipFill>
          <a:blip r:embed="rId2"/>
          <a:stretch>
            <a:fillRect/>
          </a:stretch>
        </p:blipFill>
        <p:spPr>
          <a:xfrm>
            <a:off x="5868144" y="3795886"/>
            <a:ext cx="2795151" cy="1105054"/>
          </a:xfrm>
          <a:prstGeom prst="rect">
            <a:avLst/>
          </a:prstGeom>
          <a:ln>
            <a:solidFill>
              <a:schemeClr val="tx1"/>
            </a:solidFill>
          </a:ln>
        </p:spPr>
      </p:pic>
    </p:spTree>
    <p:extLst>
      <p:ext uri="{BB962C8B-B14F-4D97-AF65-F5344CB8AC3E}">
        <p14:creationId xmlns:p14="http://schemas.microsoft.com/office/powerpoint/2010/main" val="2859732792"/>
      </p:ext>
    </p:extLst>
  </p:cSld>
  <p:clrMapOvr>
    <a:masterClrMapping/>
  </p:clrMapOvr>
  <p:transition advClick="0" advTm="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6.7 </a:t>
            </a:r>
            <a:r>
              <a:rPr lang="zh-CN" altLang="en-US" sz="2000" b="1" dirty="0">
                <a:solidFill>
                  <a:schemeClr val="bg1"/>
                </a:solidFill>
                <a:latin typeface="微软雅黑" panose="020B0503020204020204" pitchFamily="34" charset="-122"/>
                <a:ea typeface="微软雅黑" panose="020B0503020204020204" pitchFamily="34" charset="-122"/>
              </a:rPr>
              <a:t>接口</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572021"/>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下面对上述代码进行详细的解释：</a:t>
            </a:r>
          </a:p>
          <a:p>
            <a:pPr lvl="0" indent="457200">
              <a:lnSpc>
                <a:spcPct val="125000"/>
              </a:lnSpc>
              <a:spcBef>
                <a:spcPct val="0"/>
              </a:spcBef>
              <a:spcAft>
                <a:spcPct val="35000"/>
              </a:spcAft>
            </a:pP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）接口定义</a:t>
            </a:r>
          </a:p>
          <a:p>
            <a:pPr lvl="0" indent="457200">
              <a:lnSpc>
                <a:spcPct val="125000"/>
              </a:lnSpc>
              <a:spcBef>
                <a:spcPct val="0"/>
              </a:spcBef>
              <a:spcAft>
                <a:spcPct val="35000"/>
              </a:spcAft>
            </a:pPr>
            <a:r>
              <a:rPr lang="en-US" altLang="zh-CN" sz="12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VolunteerService</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相当于主办方制定的志愿者服务协议。它规定了志愿者应该具备的三项基本服务：提供个人简介、引导游客和清理现场。协议中只列出了需要完成的任务（方法声明），但没有说明具体如何做（没有方法实现）。</a:t>
            </a:r>
          </a:p>
          <a:p>
            <a:pPr lvl="0" indent="457200">
              <a:lnSpc>
                <a:spcPct val="125000"/>
              </a:lnSpc>
              <a:spcBef>
                <a:spcPct val="0"/>
              </a:spcBef>
              <a:spcAft>
                <a:spcPct val="35000"/>
              </a:spcAft>
            </a:pP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）实现类定义</a:t>
            </a:r>
          </a:p>
          <a:p>
            <a:pPr lvl="0" indent="457200">
              <a:lnSpc>
                <a:spcPct val="125000"/>
              </a:lnSpc>
              <a:spcBef>
                <a:spcPct val="0"/>
              </a:spcBef>
              <a:spcAft>
                <a:spcPct val="35000"/>
              </a:spcAft>
            </a:pPr>
            <a:r>
              <a:rPr lang="en-US" altLang="zh-CN" sz="12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GuideVolunteer</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CleanerVolunteer</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实现类，当于签署并履行该协议的志愿者个体或团队。他们承诺并实现了协议中规定的所有服务。</a:t>
            </a:r>
          </a:p>
          <a:p>
            <a:pPr lvl="0" indent="457200">
              <a:lnSpc>
                <a:spcPct val="125000"/>
              </a:lnSpc>
              <a:spcBef>
                <a:spcPct val="0"/>
              </a:spcBef>
              <a:spcAft>
                <a:spcPct val="35000"/>
              </a:spcAft>
            </a:pP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在这里，</a:t>
            </a:r>
            <a:r>
              <a:rPr lang="en-US" altLang="zh-CN" sz="12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GuideVolunteer</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2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CleanerVolunteer</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类分别代表具有特定专长的志愿者。他们都实现了</a:t>
            </a:r>
            <a:r>
              <a:rPr lang="en-US" altLang="zh-CN" sz="12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VolunteerService</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接口，即遵守了志愿者服务协议，提供了各自的个人简介，并根据自身能力完成了引导游客和清理现场的工作。</a:t>
            </a:r>
          </a:p>
          <a:p>
            <a:pPr lvl="0" indent="457200">
              <a:lnSpc>
                <a:spcPct val="125000"/>
              </a:lnSpc>
              <a:spcBef>
                <a:spcPct val="0"/>
              </a:spcBef>
              <a:spcAft>
                <a:spcPct val="35000"/>
              </a:spcAft>
            </a:pP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2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EventOrganizer</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类中，主办方通过</a:t>
            </a:r>
            <a:r>
              <a:rPr lang="en-US" altLang="zh-CN" sz="12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VolunteerService</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接口与志愿者交互，无需关心志愿者的具体类型。无论是</a:t>
            </a:r>
            <a:r>
              <a:rPr lang="en-US" altLang="zh-CN" sz="12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GuideVolunteer</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还是</a:t>
            </a:r>
            <a:r>
              <a:rPr lang="en-US" altLang="zh-CN" sz="12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CleanerVolunteer</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，只要他们实现了</a:t>
            </a:r>
            <a:r>
              <a:rPr lang="en-US" altLang="zh-CN" sz="12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VolunteerService</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接口，就能被统一管理和调度。</a:t>
            </a:r>
          </a:p>
          <a:p>
            <a:pPr lvl="0" indent="457200">
              <a:lnSpc>
                <a:spcPct val="125000"/>
              </a:lnSpc>
              <a:spcBef>
                <a:spcPct val="0"/>
              </a:spcBef>
              <a:spcAft>
                <a:spcPct val="35000"/>
              </a:spcAft>
            </a:pP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综上所述，</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接口就像是一个服务协议或合同，规定了参与者需要实现的方法，而具体的实现类就像是签署并履行协议的实体。通过接口，程序可以实现灵活、解耦的代码设计，更好地支持多态和模块化。</a:t>
            </a:r>
          </a:p>
          <a:p>
            <a:pPr lvl="0" indent="457200">
              <a:lnSpc>
                <a:spcPct val="125000"/>
              </a:lnSpc>
              <a:spcBef>
                <a:spcPct val="0"/>
              </a:spcBef>
              <a:spcAft>
                <a:spcPct val="35000"/>
              </a:spcAft>
            </a:pP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657544233"/>
      </p:ext>
    </p:extLst>
  </p:cSld>
  <p:clrMapOvr>
    <a:masterClrMapping/>
  </p:clrMapOvr>
  <p:transition advClick="0" advTm="0">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6.8 </a:t>
            </a:r>
            <a:r>
              <a:rPr lang="zh-CN" altLang="en-US" sz="2000" b="1" dirty="0" smtClean="0">
                <a:solidFill>
                  <a:schemeClr val="bg1"/>
                </a:solidFill>
                <a:latin typeface="微软雅黑" panose="020B0503020204020204" pitchFamily="34" charset="-122"/>
                <a:ea typeface="微软雅黑" panose="020B0503020204020204" pitchFamily="34" charset="-122"/>
              </a:rPr>
              <a:t>多态性</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121128"/>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多态是多态是面向对象的最后一个主要特征，也是一个非常重要的特性。它允许不同类型的对象对同一方法进行不同的实现。具体来说，多态性指的是通过父类的引用变量来引用子类的对象，从而实现对不同对象的统一操作。</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多态的核心在于，同一份代码可以根据运行时对象的实际类型表现出不同的行为。要实现多态，就要满足类存在继承关系、方法重写以及父类的引用指向子类对象。</a:t>
            </a: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6.8.1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多态的分类</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）静态多态</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静态多态也就是编译时多态，方法重载就是静态多态的一个例子。在编译时，重载方法通过静态绑定在编译时确定调用，也就是说编译器根据方法参数的类型和数量来确定要调用哪个方法。</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）动态多态</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动态多态也就是运行时多态，方法重写就是动态多态的一个例子。在运行时，重写方法通过动态绑定在运行时确定调用，也就是说</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JVM</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会根据对象的实际类型来确定要调用哪个方法。</a:t>
            </a:r>
          </a:p>
          <a:p>
            <a:pPr lvl="0" indent="457200">
              <a:lnSpc>
                <a:spcPct val="125000"/>
              </a:lnSpc>
              <a:spcBef>
                <a:spcPct val="0"/>
              </a:spcBef>
              <a:spcAft>
                <a:spcPct val="35000"/>
              </a:spcAft>
            </a:pP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6084107"/>
      </p:ext>
    </p:extLst>
  </p:cSld>
  <p:clrMapOvr>
    <a:masterClrMapping/>
  </p:clrMapOvr>
  <p:transition advClick="0" advTm="0">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6.8 </a:t>
            </a:r>
            <a:r>
              <a:rPr lang="zh-CN" altLang="en-US" sz="2000" b="1" dirty="0" smtClean="0">
                <a:solidFill>
                  <a:schemeClr val="bg1"/>
                </a:solidFill>
                <a:latin typeface="微软雅黑" panose="020B0503020204020204" pitchFamily="34" charset="-122"/>
                <a:ea typeface="微软雅黑" panose="020B0503020204020204" pitchFamily="34" charset="-122"/>
              </a:rPr>
              <a:t>多态性</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213187"/>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6.8.2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向上</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转型和</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）向上</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转型</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向上转型是指将一个子类的对象引用赋值给其父类类型的引用变量。这是在面向对象编程中的一种常见操作，用于实现多态性和灵活的对象处理。其语法格式如下：</a:t>
            </a:r>
          </a:p>
          <a:p>
            <a:pPr lvl="0" indent="457200">
              <a:lnSpc>
                <a:spcPct val="125000"/>
              </a:lnSpc>
              <a:spcBef>
                <a:spcPct val="0"/>
              </a:spcBef>
              <a:spcAft>
                <a:spcPct val="35000"/>
              </a:spcAft>
            </a:pP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父类 父类对象 </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子类对象；</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）向下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转型</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向下转型就是父类类型转换为子类类型，为强制类型转换。也就是当子类对象向上转型后，将无法调用子类中的方法，如果想调用子类特有的方法，就可以使用向下转型，将父类引用还原成子类对象即可。其格式为：</a:t>
            </a:r>
          </a:p>
          <a:p>
            <a:pPr lvl="0" indent="457200">
              <a:lnSpc>
                <a:spcPct val="125000"/>
              </a:lnSpc>
              <a:spcBef>
                <a:spcPct val="0"/>
              </a:spcBef>
              <a:spcAft>
                <a:spcPct val="35000"/>
              </a:spcAft>
            </a:pP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子类 子类对象 </a:t>
            </a:r>
            <a:r>
              <a:rPr lang="en-US" altLang="zh-CN" sz="14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（子类）父</a:t>
            </a:r>
            <a:r>
              <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rPr>
              <a:t>类对象；</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495783539"/>
      </p:ext>
    </p:extLst>
  </p:cSld>
  <p:clrMapOvr>
    <a:masterClrMapping/>
  </p:clrMapOvr>
  <p:transition advClick="0" advTm="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6.1 </a:t>
            </a:r>
            <a:r>
              <a:rPr lang="zh-CN" altLang="en-US" sz="2000" b="1" dirty="0">
                <a:solidFill>
                  <a:schemeClr val="bg1"/>
                </a:solidFill>
                <a:latin typeface="微软雅黑" panose="020B0503020204020204" pitchFamily="34" charset="-122"/>
                <a:ea typeface="微软雅黑" panose="020B0503020204020204" pitchFamily="34" charset="-122"/>
              </a:rPr>
              <a:t>继承</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8831648"/>
          </a:xfrm>
          <a:prstGeom prst="rect">
            <a:avLst/>
          </a:prstGeom>
          <a:noFill/>
        </p:spPr>
        <p:txBody>
          <a:bodyPr wrap="square" numCol="2"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800" b="1" dirty="0">
                <a:solidFill>
                  <a:srgbClr val="7F0055"/>
                </a:solidFill>
                <a:latin typeface="Consolas"/>
              </a:rPr>
              <a:t>package</a:t>
            </a:r>
            <a:r>
              <a:rPr lang="en-US" altLang="zh-CN" sz="800" b="1" dirty="0">
                <a:solidFill>
                  <a:srgbClr val="000000"/>
                </a:solidFill>
                <a:latin typeface="Consolas"/>
              </a:rPr>
              <a:t> ch06;</a:t>
            </a:r>
          </a:p>
          <a:p>
            <a:r>
              <a:rPr lang="en-US" altLang="zh-CN" sz="800" b="1" dirty="0">
                <a:solidFill>
                  <a:srgbClr val="7F0055"/>
                </a:solidFill>
                <a:latin typeface="Consolas"/>
              </a:rPr>
              <a:t>class</a:t>
            </a:r>
            <a:r>
              <a:rPr lang="en-US" altLang="zh-CN" sz="800" b="1" dirty="0">
                <a:solidFill>
                  <a:srgbClr val="000000"/>
                </a:solidFill>
                <a:latin typeface="Consolas"/>
              </a:rPr>
              <a:t> Person {</a:t>
            </a:r>
          </a:p>
          <a:p>
            <a:r>
              <a:rPr lang="en-US" altLang="zh-CN" sz="800" dirty="0">
                <a:solidFill>
                  <a:srgbClr val="000000"/>
                </a:solidFill>
                <a:latin typeface="Consolas"/>
              </a:rPr>
              <a:t>    </a:t>
            </a:r>
            <a:r>
              <a:rPr lang="en-US" altLang="zh-CN" sz="800" dirty="0">
                <a:solidFill>
                  <a:srgbClr val="3F7F5F"/>
                </a:solidFill>
                <a:latin typeface="Consolas"/>
              </a:rPr>
              <a:t>// Person </a:t>
            </a:r>
            <a:r>
              <a:rPr lang="zh-CN" altLang="en-US" sz="800" dirty="0">
                <a:solidFill>
                  <a:srgbClr val="3F7F5F"/>
                </a:solidFill>
                <a:latin typeface="Consolas"/>
              </a:rPr>
              <a:t>类的属性</a:t>
            </a:r>
          </a:p>
          <a:p>
            <a:r>
              <a:rPr lang="en-US" altLang="zh-CN" sz="800" dirty="0">
                <a:solidFill>
                  <a:srgbClr val="000000"/>
                </a:solidFill>
                <a:latin typeface="Consolas"/>
              </a:rPr>
              <a:t>    </a:t>
            </a:r>
            <a:r>
              <a:rPr lang="en-US" altLang="zh-CN" sz="800" b="1" dirty="0">
                <a:solidFill>
                  <a:srgbClr val="7F0055"/>
                </a:solidFill>
                <a:latin typeface="Consolas"/>
              </a:rPr>
              <a:t>private</a:t>
            </a:r>
            <a:r>
              <a:rPr lang="en-US" altLang="zh-CN" sz="800" b="1" dirty="0">
                <a:solidFill>
                  <a:srgbClr val="000000"/>
                </a:solidFill>
                <a:latin typeface="Consolas"/>
              </a:rPr>
              <a:t> String </a:t>
            </a:r>
            <a:r>
              <a:rPr lang="en-US" altLang="zh-CN" sz="800" b="1" dirty="0">
                <a:solidFill>
                  <a:srgbClr val="0000C0"/>
                </a:solidFill>
                <a:latin typeface="Consolas"/>
              </a:rPr>
              <a:t>name</a:t>
            </a:r>
            <a:r>
              <a:rPr lang="en-US" altLang="zh-CN" sz="800" b="1" dirty="0">
                <a:solidFill>
                  <a:srgbClr val="000000"/>
                </a:solidFill>
                <a:latin typeface="Consolas"/>
              </a:rPr>
              <a:t>;</a:t>
            </a:r>
          </a:p>
          <a:p>
            <a:r>
              <a:rPr lang="en-US" altLang="zh-CN" sz="800" dirty="0">
                <a:solidFill>
                  <a:srgbClr val="000000"/>
                </a:solidFill>
                <a:latin typeface="Consolas"/>
              </a:rPr>
              <a:t>    </a:t>
            </a:r>
            <a:r>
              <a:rPr lang="en-US" altLang="zh-CN" sz="800" b="1" dirty="0">
                <a:solidFill>
                  <a:srgbClr val="7F0055"/>
                </a:solidFill>
                <a:latin typeface="Consolas"/>
              </a:rPr>
              <a:t>private</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0000C0"/>
                </a:solidFill>
                <a:latin typeface="Consolas"/>
              </a:rPr>
              <a:t>age</a:t>
            </a:r>
            <a:r>
              <a:rPr lang="en-US" altLang="zh-CN" sz="800" b="1" dirty="0">
                <a:solidFill>
                  <a:srgbClr val="000000"/>
                </a:solidFill>
                <a:latin typeface="Consolas"/>
              </a:rPr>
              <a:t>;</a:t>
            </a:r>
          </a:p>
          <a:p>
            <a:r>
              <a:rPr lang="zh-CN" altLang="en-US" sz="800" dirty="0">
                <a:solidFill>
                  <a:srgbClr val="000000"/>
                </a:solidFill>
                <a:latin typeface="Consolas"/>
              </a:rPr>
              <a:t>    </a:t>
            </a:r>
            <a:r>
              <a:rPr lang="en-US" altLang="zh-CN" sz="800" dirty="0">
                <a:solidFill>
                  <a:srgbClr val="3F7F5F"/>
                </a:solidFill>
                <a:latin typeface="Consolas"/>
              </a:rPr>
              <a:t>// Person </a:t>
            </a:r>
            <a:r>
              <a:rPr lang="zh-CN" altLang="en-US" sz="800" dirty="0">
                <a:solidFill>
                  <a:srgbClr val="3F7F5F"/>
                </a:solidFill>
                <a:latin typeface="Consolas"/>
              </a:rPr>
              <a:t>类的无参构造函数</a:t>
            </a:r>
          </a:p>
          <a:p>
            <a:r>
              <a:rPr lang="en-US" altLang="zh-CN" sz="800" dirty="0">
                <a:solidFill>
                  <a:srgbClr val="000000"/>
                </a:solidFill>
                <a:latin typeface="Consolas"/>
              </a:rPr>
              <a:t>    </a:t>
            </a:r>
            <a:r>
              <a:rPr lang="en-US" altLang="zh-CN" sz="800" b="1" dirty="0">
                <a:solidFill>
                  <a:srgbClr val="7F0055"/>
                </a:solidFill>
                <a:latin typeface="Consolas"/>
              </a:rPr>
              <a:t>public</a:t>
            </a:r>
            <a:r>
              <a:rPr lang="en-US" altLang="zh-CN" sz="800" b="1" dirty="0">
                <a:solidFill>
                  <a:srgbClr val="000000"/>
                </a:solidFill>
                <a:latin typeface="Consolas"/>
              </a:rPr>
              <a:t> Person() {</a:t>
            </a:r>
          </a:p>
          <a:p>
            <a:r>
              <a:rPr lang="zh-CN" altLang="en-US" sz="800" dirty="0">
                <a:solidFill>
                  <a:srgbClr val="000000"/>
                </a:solidFill>
                <a:latin typeface="Consolas"/>
              </a:rPr>
              <a:t>    </a:t>
            </a:r>
          </a:p>
          <a:p>
            <a:r>
              <a:rPr lang="zh-CN" altLang="en-US" sz="800" dirty="0">
                <a:solidFill>
                  <a:srgbClr val="000000"/>
                </a:solidFill>
                <a:latin typeface="Consolas"/>
              </a:rPr>
              <a:t>    </a:t>
            </a:r>
            <a:r>
              <a:rPr lang="en-US" altLang="zh-CN" sz="800" dirty="0">
                <a:solidFill>
                  <a:srgbClr val="000000"/>
                </a:solidFill>
                <a:latin typeface="Consolas"/>
              </a:rPr>
              <a:t>}</a:t>
            </a:r>
          </a:p>
          <a:p>
            <a:endParaRPr lang="zh-CN" altLang="en-US" sz="800" dirty="0">
              <a:latin typeface="Consolas"/>
            </a:endParaRPr>
          </a:p>
          <a:p>
            <a:r>
              <a:rPr lang="en-US" altLang="zh-CN" sz="800" dirty="0">
                <a:solidFill>
                  <a:srgbClr val="000000"/>
                </a:solidFill>
                <a:latin typeface="Consolas"/>
              </a:rPr>
              <a:t>    </a:t>
            </a:r>
            <a:r>
              <a:rPr lang="en-US" altLang="zh-CN" sz="800" dirty="0">
                <a:solidFill>
                  <a:srgbClr val="3F7F5F"/>
                </a:solidFill>
                <a:latin typeface="Consolas"/>
              </a:rPr>
              <a:t>// Person </a:t>
            </a:r>
            <a:r>
              <a:rPr lang="zh-CN" altLang="en-US" sz="800" dirty="0">
                <a:solidFill>
                  <a:srgbClr val="3F7F5F"/>
                </a:solidFill>
                <a:latin typeface="Consolas"/>
              </a:rPr>
              <a:t>类的方法</a:t>
            </a:r>
          </a:p>
          <a:p>
            <a:r>
              <a:rPr lang="en-US" altLang="zh-CN" sz="800" dirty="0">
                <a:solidFill>
                  <a:srgbClr val="000000"/>
                </a:solidFill>
                <a:latin typeface="Consolas"/>
              </a:rPr>
              <a:t>    </a:t>
            </a:r>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a:t>
            </a:r>
            <a:r>
              <a:rPr lang="en-US" altLang="zh-CN" sz="800" b="1" dirty="0" err="1">
                <a:solidFill>
                  <a:srgbClr val="000000"/>
                </a:solidFill>
                <a:latin typeface="Consolas"/>
              </a:rPr>
              <a:t>printInfo</a:t>
            </a:r>
            <a:r>
              <a:rPr lang="en-US" altLang="zh-CN" sz="800" b="1" dirty="0">
                <a:solidFill>
                  <a:srgbClr val="000000"/>
                </a:solidFill>
                <a:latin typeface="Consolas"/>
              </a:rPr>
              <a:t>() {</a:t>
            </a:r>
          </a:p>
          <a:p>
            <a:r>
              <a:rPr lang="en-US" altLang="zh-CN" sz="800" dirty="0">
                <a:solidFill>
                  <a:srgbClr val="000000"/>
                </a:solidFill>
                <a:latin typeface="Consolas"/>
              </a:rPr>
              <a:t>        </a:t>
            </a:r>
            <a:r>
              <a:rPr lang="en-US" altLang="zh-CN" sz="800" dirty="0" err="1">
                <a:solidFill>
                  <a:srgbClr val="000000"/>
                </a:solidFill>
                <a:latin typeface="Consolas"/>
              </a:rPr>
              <a:t>System.</a:t>
            </a:r>
            <a:r>
              <a:rPr lang="en-US" altLang="zh-CN" sz="800" b="1" i="1" dirty="0" err="1">
                <a:solidFill>
                  <a:srgbClr val="0000C0"/>
                </a:solidFill>
                <a:latin typeface="Consolas"/>
              </a:rPr>
              <a:t>out</a:t>
            </a:r>
            <a:r>
              <a:rPr lang="en-US" altLang="zh-CN" sz="800" b="1" i="1" dirty="0" err="1">
                <a:solidFill>
                  <a:srgbClr val="000000"/>
                </a:solidFill>
                <a:latin typeface="Consolas"/>
              </a:rPr>
              <a:t>.println</a:t>
            </a:r>
            <a:r>
              <a:rPr lang="en-US" altLang="zh-CN" sz="800" b="1" i="1" dirty="0">
                <a:solidFill>
                  <a:srgbClr val="000000"/>
                </a:solidFill>
                <a:latin typeface="Consolas"/>
              </a:rPr>
              <a:t>(</a:t>
            </a:r>
            <a:r>
              <a:rPr lang="en-US" altLang="zh-CN" sz="800" b="1" i="1" dirty="0">
                <a:solidFill>
                  <a:srgbClr val="2A00FF"/>
                </a:solidFill>
                <a:latin typeface="Consolas"/>
              </a:rPr>
              <a:t>"</a:t>
            </a:r>
            <a:r>
              <a:rPr lang="zh-CN" altLang="en-US" sz="800" b="1" i="1" dirty="0">
                <a:solidFill>
                  <a:srgbClr val="2A00FF"/>
                </a:solidFill>
                <a:latin typeface="Consolas"/>
              </a:rPr>
              <a:t>我是</a:t>
            </a:r>
            <a:r>
              <a:rPr lang="en-US" altLang="zh-CN" sz="800" b="1" i="1" dirty="0">
                <a:solidFill>
                  <a:srgbClr val="2A00FF"/>
                </a:solidFill>
                <a:latin typeface="Consolas"/>
              </a:rPr>
              <a:t>"</a:t>
            </a:r>
            <a:r>
              <a:rPr lang="zh-CN" altLang="en-US" sz="800" b="1" i="1" dirty="0">
                <a:solidFill>
                  <a:srgbClr val="000000"/>
                </a:solidFill>
                <a:latin typeface="Consolas"/>
              </a:rPr>
              <a:t> </a:t>
            </a:r>
            <a:r>
              <a:rPr lang="en-US" altLang="zh-CN" sz="800" b="1" i="1" dirty="0">
                <a:solidFill>
                  <a:srgbClr val="000000"/>
                </a:solidFill>
                <a:latin typeface="Consolas"/>
              </a:rPr>
              <a:t>+ </a:t>
            </a:r>
            <a:r>
              <a:rPr lang="en-US" altLang="zh-CN" sz="800" b="1" i="1" dirty="0">
                <a:solidFill>
                  <a:srgbClr val="0000C0"/>
                </a:solidFill>
                <a:latin typeface="Consolas"/>
              </a:rPr>
              <a:t>name</a:t>
            </a:r>
            <a:r>
              <a:rPr lang="en-US" altLang="zh-CN" sz="800" b="1" i="1" dirty="0">
                <a:solidFill>
                  <a:srgbClr val="000000"/>
                </a:solidFill>
                <a:latin typeface="Consolas"/>
              </a:rPr>
              <a:t> + </a:t>
            </a:r>
            <a:r>
              <a:rPr lang="en-US" altLang="zh-CN" sz="800" b="1" i="1" dirty="0">
                <a:solidFill>
                  <a:srgbClr val="2A00FF"/>
                </a:solidFill>
                <a:latin typeface="Consolas"/>
              </a:rPr>
              <a:t>"</a:t>
            </a:r>
            <a:r>
              <a:rPr lang="zh-CN" altLang="en-US" sz="800" b="1" i="1" dirty="0">
                <a:solidFill>
                  <a:srgbClr val="2A00FF"/>
                </a:solidFill>
                <a:latin typeface="Consolas"/>
              </a:rPr>
              <a:t>，今年</a:t>
            </a:r>
            <a:r>
              <a:rPr lang="en-US" altLang="zh-CN" sz="800" b="1" i="1" dirty="0">
                <a:solidFill>
                  <a:srgbClr val="2A00FF"/>
                </a:solidFill>
                <a:latin typeface="Consolas"/>
              </a:rPr>
              <a:t>"</a:t>
            </a:r>
            <a:r>
              <a:rPr lang="zh-CN" altLang="en-US" sz="800" b="1" i="1" dirty="0">
                <a:solidFill>
                  <a:srgbClr val="000000"/>
                </a:solidFill>
                <a:latin typeface="Consolas"/>
              </a:rPr>
              <a:t> </a:t>
            </a:r>
            <a:r>
              <a:rPr lang="en-US" altLang="zh-CN" sz="800" b="1" i="1" dirty="0">
                <a:solidFill>
                  <a:srgbClr val="000000"/>
                </a:solidFill>
                <a:latin typeface="Consolas"/>
              </a:rPr>
              <a:t>+ </a:t>
            </a:r>
            <a:r>
              <a:rPr lang="en-US" altLang="zh-CN" sz="800" b="1" i="1" dirty="0">
                <a:solidFill>
                  <a:srgbClr val="0000C0"/>
                </a:solidFill>
                <a:latin typeface="Consolas"/>
              </a:rPr>
              <a:t>age</a:t>
            </a:r>
            <a:r>
              <a:rPr lang="en-US" altLang="zh-CN" sz="800" b="1" i="1" dirty="0">
                <a:solidFill>
                  <a:srgbClr val="000000"/>
                </a:solidFill>
                <a:latin typeface="Consolas"/>
              </a:rPr>
              <a:t> + </a:t>
            </a:r>
            <a:r>
              <a:rPr lang="en-US" altLang="zh-CN" sz="800" b="1" i="1" dirty="0">
                <a:solidFill>
                  <a:srgbClr val="2A00FF"/>
                </a:solidFill>
                <a:latin typeface="Consolas"/>
              </a:rPr>
              <a:t>"</a:t>
            </a:r>
            <a:r>
              <a:rPr lang="zh-CN" altLang="en-US" sz="800" b="1" i="1" dirty="0">
                <a:solidFill>
                  <a:srgbClr val="2A00FF"/>
                </a:solidFill>
                <a:latin typeface="Consolas"/>
              </a:rPr>
              <a:t>岁了。</a:t>
            </a:r>
            <a:r>
              <a:rPr lang="en-US" altLang="zh-CN" sz="800" b="1" i="1" dirty="0">
                <a:solidFill>
                  <a:srgbClr val="2A00FF"/>
                </a:solidFill>
                <a:latin typeface="Consolas"/>
              </a:rPr>
              <a:t>"</a:t>
            </a:r>
            <a:r>
              <a:rPr lang="en-US" altLang="zh-CN" sz="800" b="1" i="1" dirty="0">
                <a:solidFill>
                  <a:srgbClr val="000000"/>
                </a:solidFill>
                <a:latin typeface="Consolas"/>
              </a:rPr>
              <a:t>);</a:t>
            </a:r>
          </a:p>
          <a:p>
            <a:r>
              <a:rPr lang="zh-CN" altLang="en-US" sz="800" dirty="0">
                <a:solidFill>
                  <a:srgbClr val="000000"/>
                </a:solidFill>
                <a:latin typeface="Consolas"/>
              </a:rPr>
              <a:t>    </a:t>
            </a:r>
            <a:r>
              <a:rPr lang="en-US" altLang="zh-CN" sz="800" dirty="0">
                <a:solidFill>
                  <a:srgbClr val="000000"/>
                </a:solidFill>
                <a:latin typeface="Consolas"/>
              </a:rPr>
              <a:t>}</a:t>
            </a:r>
          </a:p>
          <a:p>
            <a:endParaRPr lang="zh-CN" altLang="en-US" sz="800" dirty="0">
              <a:latin typeface="Consolas"/>
            </a:endParaRPr>
          </a:p>
          <a:p>
            <a:r>
              <a:rPr lang="en-US" altLang="zh-CN" sz="800" dirty="0">
                <a:solidFill>
                  <a:srgbClr val="000000"/>
                </a:solidFill>
                <a:latin typeface="Consolas"/>
              </a:rPr>
              <a:t>    </a:t>
            </a:r>
            <a:r>
              <a:rPr lang="en-US" altLang="zh-CN" sz="800" dirty="0">
                <a:solidFill>
                  <a:srgbClr val="3F7F5F"/>
                </a:solidFill>
                <a:latin typeface="Consolas"/>
              </a:rPr>
              <a:t>// Getter </a:t>
            </a:r>
            <a:r>
              <a:rPr lang="zh-CN" altLang="en-US" sz="800" dirty="0">
                <a:solidFill>
                  <a:srgbClr val="3F7F5F"/>
                </a:solidFill>
                <a:latin typeface="Consolas"/>
              </a:rPr>
              <a:t>和 </a:t>
            </a:r>
            <a:r>
              <a:rPr lang="en-US" altLang="zh-CN" sz="800" dirty="0">
                <a:solidFill>
                  <a:srgbClr val="3F7F5F"/>
                </a:solidFill>
                <a:latin typeface="Consolas"/>
              </a:rPr>
              <a:t>Setter </a:t>
            </a:r>
            <a:r>
              <a:rPr lang="zh-CN" altLang="en-US" sz="800" dirty="0">
                <a:solidFill>
                  <a:srgbClr val="3F7F5F"/>
                </a:solidFill>
                <a:latin typeface="Consolas"/>
              </a:rPr>
              <a:t>方法</a:t>
            </a:r>
          </a:p>
          <a:p>
            <a:r>
              <a:rPr lang="en-US" altLang="zh-CN" sz="800" dirty="0">
                <a:solidFill>
                  <a:srgbClr val="000000"/>
                </a:solidFill>
                <a:latin typeface="Consolas"/>
              </a:rPr>
              <a:t>    </a:t>
            </a:r>
            <a:r>
              <a:rPr lang="en-US" altLang="zh-CN" sz="800" b="1" dirty="0">
                <a:solidFill>
                  <a:srgbClr val="7F0055"/>
                </a:solidFill>
                <a:latin typeface="Consolas"/>
              </a:rPr>
              <a:t>public</a:t>
            </a:r>
            <a:r>
              <a:rPr lang="en-US" altLang="zh-CN" sz="800" b="1" dirty="0">
                <a:solidFill>
                  <a:srgbClr val="000000"/>
                </a:solidFill>
                <a:latin typeface="Consolas"/>
              </a:rPr>
              <a:t> String </a:t>
            </a:r>
            <a:r>
              <a:rPr lang="en-US" altLang="zh-CN" sz="800" b="1" dirty="0" err="1">
                <a:solidFill>
                  <a:srgbClr val="000000"/>
                </a:solidFill>
                <a:latin typeface="Consolas"/>
              </a:rPr>
              <a:t>getName</a:t>
            </a:r>
            <a:r>
              <a:rPr lang="en-US" altLang="zh-CN" sz="800" b="1" dirty="0">
                <a:solidFill>
                  <a:srgbClr val="000000"/>
                </a:solidFill>
                <a:latin typeface="Consolas"/>
              </a:rPr>
              <a:t>() {</a:t>
            </a:r>
          </a:p>
          <a:p>
            <a:r>
              <a:rPr lang="en-US" altLang="zh-CN" sz="800" dirty="0">
                <a:solidFill>
                  <a:srgbClr val="000000"/>
                </a:solidFill>
                <a:latin typeface="Consolas"/>
              </a:rPr>
              <a:t>        </a:t>
            </a:r>
            <a:r>
              <a:rPr lang="en-US" altLang="zh-CN" sz="800" b="1" dirty="0">
                <a:solidFill>
                  <a:srgbClr val="7F0055"/>
                </a:solidFill>
                <a:latin typeface="Consolas"/>
              </a:rPr>
              <a:t>return</a:t>
            </a:r>
            <a:r>
              <a:rPr lang="en-US" altLang="zh-CN" sz="800" b="1" dirty="0">
                <a:solidFill>
                  <a:srgbClr val="000000"/>
                </a:solidFill>
                <a:latin typeface="Consolas"/>
              </a:rPr>
              <a:t> </a:t>
            </a:r>
            <a:r>
              <a:rPr lang="en-US" altLang="zh-CN" sz="800" b="1" dirty="0">
                <a:solidFill>
                  <a:srgbClr val="0000C0"/>
                </a:solidFill>
                <a:latin typeface="Consolas"/>
              </a:rPr>
              <a:t>name</a:t>
            </a:r>
            <a:r>
              <a:rPr lang="en-US" altLang="zh-CN" sz="800" b="1" dirty="0">
                <a:solidFill>
                  <a:srgbClr val="000000"/>
                </a:solidFill>
                <a:latin typeface="Consolas"/>
              </a:rPr>
              <a:t>;</a:t>
            </a:r>
          </a:p>
          <a:p>
            <a:r>
              <a:rPr lang="zh-CN" altLang="en-US" sz="800" dirty="0">
                <a:solidFill>
                  <a:srgbClr val="000000"/>
                </a:solidFill>
                <a:latin typeface="Consolas"/>
              </a:rPr>
              <a:t>    </a:t>
            </a:r>
            <a:r>
              <a:rPr lang="en-US" altLang="zh-CN" sz="800" dirty="0">
                <a:solidFill>
                  <a:srgbClr val="000000"/>
                </a:solidFill>
                <a:latin typeface="Consolas"/>
              </a:rPr>
              <a:t>}</a:t>
            </a:r>
          </a:p>
          <a:p>
            <a:endParaRPr lang="zh-CN" altLang="en-US" sz="800" dirty="0">
              <a:latin typeface="Consolas"/>
            </a:endParaRPr>
          </a:p>
          <a:p>
            <a:r>
              <a:rPr lang="en-US" altLang="zh-CN" sz="800" dirty="0">
                <a:solidFill>
                  <a:srgbClr val="000000"/>
                </a:solidFill>
                <a:latin typeface="Consolas"/>
              </a:rPr>
              <a:t>    </a:t>
            </a:r>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a:t>
            </a:r>
            <a:r>
              <a:rPr lang="en-US" altLang="zh-CN" sz="800" b="1" dirty="0" err="1">
                <a:solidFill>
                  <a:srgbClr val="000000"/>
                </a:solidFill>
                <a:latin typeface="Consolas"/>
              </a:rPr>
              <a:t>setName</a:t>
            </a:r>
            <a:r>
              <a:rPr lang="en-US" altLang="zh-CN" sz="800" b="1" dirty="0">
                <a:solidFill>
                  <a:srgbClr val="000000"/>
                </a:solidFill>
                <a:latin typeface="Consolas"/>
              </a:rPr>
              <a:t>(String </a:t>
            </a:r>
            <a:r>
              <a:rPr lang="en-US" altLang="zh-CN" sz="800" b="1" dirty="0">
                <a:solidFill>
                  <a:srgbClr val="6A3E3E"/>
                </a:solidFill>
                <a:latin typeface="Consolas"/>
              </a:rPr>
              <a:t>name</a:t>
            </a:r>
            <a:r>
              <a:rPr lang="en-US" altLang="zh-CN" sz="800" b="1" dirty="0">
                <a:solidFill>
                  <a:srgbClr val="000000"/>
                </a:solidFill>
                <a:latin typeface="Consolas"/>
              </a:rPr>
              <a:t>) {</a:t>
            </a:r>
          </a:p>
          <a:p>
            <a:r>
              <a:rPr lang="en-US" altLang="zh-CN" sz="800" dirty="0">
                <a:solidFill>
                  <a:srgbClr val="000000"/>
                </a:solidFill>
                <a:latin typeface="Consolas"/>
              </a:rPr>
              <a:t>        </a:t>
            </a:r>
            <a:r>
              <a:rPr lang="en-US" altLang="zh-CN" sz="800" b="1" dirty="0">
                <a:solidFill>
                  <a:srgbClr val="7F0055"/>
                </a:solidFill>
                <a:latin typeface="Consolas"/>
              </a:rPr>
              <a:t>this</a:t>
            </a:r>
            <a:r>
              <a:rPr lang="en-US" altLang="zh-CN" sz="800" b="1" dirty="0">
                <a:solidFill>
                  <a:srgbClr val="000000"/>
                </a:solidFill>
                <a:latin typeface="Consolas"/>
              </a:rPr>
              <a:t>.</a:t>
            </a:r>
            <a:r>
              <a:rPr lang="en-US" altLang="zh-CN" sz="800" b="1" dirty="0">
                <a:solidFill>
                  <a:srgbClr val="0000C0"/>
                </a:solidFill>
                <a:latin typeface="Consolas"/>
              </a:rPr>
              <a:t>name</a:t>
            </a:r>
            <a:r>
              <a:rPr lang="en-US" altLang="zh-CN" sz="800" b="1" dirty="0">
                <a:solidFill>
                  <a:srgbClr val="000000"/>
                </a:solidFill>
                <a:latin typeface="Consolas"/>
              </a:rPr>
              <a:t> = </a:t>
            </a:r>
            <a:r>
              <a:rPr lang="en-US" altLang="zh-CN" sz="800" b="1" dirty="0">
                <a:solidFill>
                  <a:srgbClr val="6A3E3E"/>
                </a:solidFill>
                <a:latin typeface="Consolas"/>
              </a:rPr>
              <a:t>name</a:t>
            </a:r>
            <a:r>
              <a:rPr lang="en-US" altLang="zh-CN" sz="800" b="1" dirty="0">
                <a:solidFill>
                  <a:srgbClr val="000000"/>
                </a:solidFill>
                <a:latin typeface="Consolas"/>
              </a:rPr>
              <a:t>;</a:t>
            </a:r>
          </a:p>
          <a:p>
            <a:r>
              <a:rPr lang="zh-CN" altLang="en-US" sz="800" dirty="0">
                <a:solidFill>
                  <a:srgbClr val="000000"/>
                </a:solidFill>
                <a:latin typeface="Consolas"/>
              </a:rPr>
              <a:t>    </a:t>
            </a:r>
            <a:r>
              <a:rPr lang="en-US" altLang="zh-CN" sz="800" dirty="0">
                <a:solidFill>
                  <a:srgbClr val="000000"/>
                </a:solidFill>
                <a:latin typeface="Consolas"/>
              </a:rPr>
              <a:t>}</a:t>
            </a:r>
          </a:p>
          <a:p>
            <a:endParaRPr lang="zh-CN" altLang="en-US" sz="800" dirty="0">
              <a:latin typeface="Consolas"/>
            </a:endParaRPr>
          </a:p>
          <a:p>
            <a:r>
              <a:rPr lang="en-US" altLang="zh-CN" sz="800" dirty="0">
                <a:solidFill>
                  <a:srgbClr val="000000"/>
                </a:solidFill>
                <a:latin typeface="Consolas"/>
              </a:rPr>
              <a:t>    </a:t>
            </a:r>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err="1">
                <a:solidFill>
                  <a:srgbClr val="000000"/>
                </a:solidFill>
                <a:latin typeface="Consolas"/>
              </a:rPr>
              <a:t>getAge</a:t>
            </a:r>
            <a:r>
              <a:rPr lang="en-US" altLang="zh-CN" sz="800" b="1" dirty="0">
                <a:solidFill>
                  <a:srgbClr val="000000"/>
                </a:solidFill>
                <a:latin typeface="Consolas"/>
              </a:rPr>
              <a:t>() {</a:t>
            </a:r>
          </a:p>
          <a:p>
            <a:r>
              <a:rPr lang="en-US" altLang="zh-CN" sz="800" dirty="0">
                <a:solidFill>
                  <a:srgbClr val="000000"/>
                </a:solidFill>
                <a:latin typeface="Consolas"/>
              </a:rPr>
              <a:t>        </a:t>
            </a:r>
            <a:r>
              <a:rPr lang="en-US" altLang="zh-CN" sz="800" b="1" dirty="0">
                <a:solidFill>
                  <a:srgbClr val="7F0055"/>
                </a:solidFill>
                <a:latin typeface="Consolas"/>
              </a:rPr>
              <a:t>return</a:t>
            </a:r>
            <a:r>
              <a:rPr lang="en-US" altLang="zh-CN" sz="800" b="1" dirty="0">
                <a:solidFill>
                  <a:srgbClr val="000000"/>
                </a:solidFill>
                <a:latin typeface="Consolas"/>
              </a:rPr>
              <a:t> </a:t>
            </a:r>
            <a:r>
              <a:rPr lang="en-US" altLang="zh-CN" sz="800" b="1" dirty="0">
                <a:solidFill>
                  <a:srgbClr val="0000C0"/>
                </a:solidFill>
                <a:latin typeface="Consolas"/>
              </a:rPr>
              <a:t>age</a:t>
            </a:r>
            <a:r>
              <a:rPr lang="en-US" altLang="zh-CN" sz="800" b="1" dirty="0">
                <a:solidFill>
                  <a:srgbClr val="000000"/>
                </a:solidFill>
                <a:latin typeface="Consolas"/>
              </a:rPr>
              <a:t>;</a:t>
            </a:r>
          </a:p>
          <a:p>
            <a:r>
              <a:rPr lang="zh-CN" altLang="en-US" sz="800" dirty="0">
                <a:solidFill>
                  <a:srgbClr val="000000"/>
                </a:solidFill>
                <a:latin typeface="Consolas"/>
              </a:rPr>
              <a:t>    </a:t>
            </a:r>
            <a:r>
              <a:rPr lang="en-US" altLang="zh-CN" sz="800" dirty="0">
                <a:solidFill>
                  <a:srgbClr val="000000"/>
                </a:solidFill>
                <a:latin typeface="Consolas"/>
              </a:rPr>
              <a:t>}</a:t>
            </a:r>
          </a:p>
          <a:p>
            <a:endParaRPr lang="zh-CN" altLang="en-US" sz="800" dirty="0">
              <a:latin typeface="Consolas"/>
            </a:endParaRPr>
          </a:p>
          <a:p>
            <a:r>
              <a:rPr lang="en-US" altLang="zh-CN" sz="800" dirty="0">
                <a:solidFill>
                  <a:srgbClr val="000000"/>
                </a:solidFill>
                <a:latin typeface="Consolas"/>
              </a:rPr>
              <a:t>    </a:t>
            </a:r>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a:t>
            </a:r>
            <a:r>
              <a:rPr lang="en-US" altLang="zh-CN" sz="800" b="1" dirty="0" err="1">
                <a:solidFill>
                  <a:srgbClr val="000000"/>
                </a:solidFill>
                <a:latin typeface="Consolas"/>
              </a:rPr>
              <a:t>setAge</a:t>
            </a:r>
            <a:r>
              <a:rPr lang="en-US" altLang="zh-CN" sz="800" b="1" dirty="0">
                <a:solidFill>
                  <a:srgbClr val="000000"/>
                </a:solidFill>
                <a:latin typeface="Consolas"/>
              </a:rPr>
              <a:t>(</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6A3E3E"/>
                </a:solidFill>
                <a:latin typeface="Consolas"/>
              </a:rPr>
              <a:t>age</a:t>
            </a:r>
            <a:r>
              <a:rPr lang="en-US" altLang="zh-CN" sz="800" b="1" dirty="0">
                <a:solidFill>
                  <a:srgbClr val="000000"/>
                </a:solidFill>
                <a:latin typeface="Consolas"/>
              </a:rPr>
              <a:t>) {</a:t>
            </a:r>
          </a:p>
          <a:p>
            <a:r>
              <a:rPr lang="en-US" altLang="zh-CN" sz="800" dirty="0">
                <a:solidFill>
                  <a:srgbClr val="000000"/>
                </a:solidFill>
                <a:latin typeface="Consolas"/>
              </a:rPr>
              <a:t>        </a:t>
            </a:r>
            <a:r>
              <a:rPr lang="en-US" altLang="zh-CN" sz="800" b="1" dirty="0" err="1">
                <a:solidFill>
                  <a:srgbClr val="7F0055"/>
                </a:solidFill>
                <a:latin typeface="Consolas"/>
              </a:rPr>
              <a:t>this</a:t>
            </a:r>
            <a:r>
              <a:rPr lang="en-US" altLang="zh-CN" sz="800" b="1" dirty="0" err="1">
                <a:solidFill>
                  <a:srgbClr val="000000"/>
                </a:solidFill>
                <a:latin typeface="Consolas"/>
              </a:rPr>
              <a:t>.</a:t>
            </a:r>
            <a:r>
              <a:rPr lang="en-US" altLang="zh-CN" sz="800" b="1" dirty="0" err="1">
                <a:solidFill>
                  <a:srgbClr val="0000C0"/>
                </a:solidFill>
                <a:latin typeface="Consolas"/>
              </a:rPr>
              <a:t>age</a:t>
            </a:r>
            <a:r>
              <a:rPr lang="en-US" altLang="zh-CN" sz="800" b="1" dirty="0">
                <a:solidFill>
                  <a:srgbClr val="000000"/>
                </a:solidFill>
                <a:latin typeface="Consolas"/>
              </a:rPr>
              <a:t> = </a:t>
            </a:r>
            <a:r>
              <a:rPr lang="en-US" altLang="zh-CN" sz="800" b="1" dirty="0">
                <a:solidFill>
                  <a:srgbClr val="6A3E3E"/>
                </a:solidFill>
                <a:latin typeface="Consolas"/>
              </a:rPr>
              <a:t>age</a:t>
            </a:r>
            <a:r>
              <a:rPr lang="en-US" altLang="zh-CN" sz="800" b="1" dirty="0">
                <a:solidFill>
                  <a:srgbClr val="000000"/>
                </a:solidFill>
                <a:latin typeface="Consolas"/>
              </a:rPr>
              <a:t>;</a:t>
            </a:r>
          </a:p>
          <a:p>
            <a:r>
              <a:rPr lang="zh-CN" altLang="en-US" sz="800" dirty="0">
                <a:solidFill>
                  <a:srgbClr val="000000"/>
                </a:solidFill>
                <a:latin typeface="Consolas"/>
              </a:rPr>
              <a:t>    </a:t>
            </a:r>
            <a:r>
              <a:rPr lang="en-US" altLang="zh-CN" sz="800" dirty="0">
                <a:solidFill>
                  <a:srgbClr val="000000"/>
                </a:solidFill>
                <a:latin typeface="Consolas"/>
              </a:rPr>
              <a:t>}</a:t>
            </a:r>
          </a:p>
          <a:p>
            <a:r>
              <a:rPr lang="en-US" altLang="zh-CN" sz="800" dirty="0">
                <a:solidFill>
                  <a:srgbClr val="000000"/>
                </a:solidFill>
                <a:latin typeface="Consolas"/>
              </a:rPr>
              <a:t>}</a:t>
            </a: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zh-CN" altLang="en-US" sz="800" dirty="0">
              <a:latin typeface="Consolas"/>
            </a:endParaRPr>
          </a:p>
          <a:p>
            <a:r>
              <a:rPr lang="en-US" altLang="zh-CN" sz="800" dirty="0">
                <a:solidFill>
                  <a:srgbClr val="3F7F5F"/>
                </a:solidFill>
                <a:latin typeface="Consolas"/>
              </a:rPr>
              <a:t>// </a:t>
            </a:r>
            <a:r>
              <a:rPr lang="zh-CN" altLang="en-US" sz="800" dirty="0">
                <a:solidFill>
                  <a:srgbClr val="3F7F5F"/>
                </a:solidFill>
                <a:latin typeface="Consolas"/>
              </a:rPr>
              <a:t>子类 </a:t>
            </a:r>
            <a:r>
              <a:rPr lang="en-US" altLang="zh-CN" sz="800" dirty="0">
                <a:solidFill>
                  <a:srgbClr val="3F7F5F"/>
                </a:solidFill>
                <a:latin typeface="Consolas"/>
              </a:rPr>
              <a:t>Student </a:t>
            </a:r>
            <a:r>
              <a:rPr lang="zh-CN" altLang="en-US" sz="800" dirty="0">
                <a:solidFill>
                  <a:srgbClr val="3F7F5F"/>
                </a:solidFill>
                <a:latin typeface="Consolas"/>
              </a:rPr>
              <a:t>继承自 </a:t>
            </a:r>
            <a:r>
              <a:rPr lang="en-US" altLang="zh-CN" sz="800" dirty="0">
                <a:solidFill>
                  <a:srgbClr val="3F7F5F"/>
                </a:solidFill>
                <a:latin typeface="Consolas"/>
              </a:rPr>
              <a:t>Person</a:t>
            </a:r>
          </a:p>
          <a:p>
            <a:r>
              <a:rPr lang="en-US" altLang="zh-CN" sz="800" b="1" dirty="0">
                <a:solidFill>
                  <a:srgbClr val="7F0055"/>
                </a:solidFill>
                <a:latin typeface="Consolas"/>
              </a:rPr>
              <a:t>class</a:t>
            </a:r>
            <a:r>
              <a:rPr lang="en-US" altLang="zh-CN" sz="800" b="1" dirty="0">
                <a:solidFill>
                  <a:srgbClr val="000000"/>
                </a:solidFill>
                <a:latin typeface="Consolas"/>
              </a:rPr>
              <a:t> Student </a:t>
            </a:r>
            <a:r>
              <a:rPr lang="en-US" altLang="zh-CN" sz="800" b="1" dirty="0">
                <a:solidFill>
                  <a:srgbClr val="7F0055"/>
                </a:solidFill>
                <a:latin typeface="Consolas"/>
              </a:rPr>
              <a:t>extends</a:t>
            </a:r>
            <a:r>
              <a:rPr lang="en-US" altLang="zh-CN" sz="800" b="1" dirty="0">
                <a:solidFill>
                  <a:srgbClr val="000000"/>
                </a:solidFill>
                <a:latin typeface="Consolas"/>
              </a:rPr>
              <a:t> Person {</a:t>
            </a:r>
          </a:p>
          <a:p>
            <a:r>
              <a:rPr lang="en-US" altLang="zh-CN" sz="800" dirty="0">
                <a:solidFill>
                  <a:srgbClr val="000000"/>
                </a:solidFill>
                <a:latin typeface="Consolas"/>
              </a:rPr>
              <a:t>    </a:t>
            </a:r>
            <a:r>
              <a:rPr lang="en-US" altLang="zh-CN" sz="800" dirty="0">
                <a:solidFill>
                  <a:srgbClr val="3F7F5F"/>
                </a:solidFill>
                <a:latin typeface="Consolas"/>
              </a:rPr>
              <a:t>// Student </a:t>
            </a:r>
            <a:r>
              <a:rPr lang="zh-CN" altLang="en-US" sz="800" dirty="0">
                <a:solidFill>
                  <a:srgbClr val="3F7F5F"/>
                </a:solidFill>
                <a:latin typeface="Consolas"/>
              </a:rPr>
              <a:t>类的特有属性</a:t>
            </a:r>
          </a:p>
          <a:p>
            <a:r>
              <a:rPr lang="en-US" altLang="zh-CN" sz="800" dirty="0">
                <a:solidFill>
                  <a:srgbClr val="000000"/>
                </a:solidFill>
                <a:latin typeface="Consolas"/>
              </a:rPr>
              <a:t>    </a:t>
            </a:r>
            <a:r>
              <a:rPr lang="en-US" altLang="zh-CN" sz="800" b="1" dirty="0">
                <a:solidFill>
                  <a:srgbClr val="7F0055"/>
                </a:solidFill>
                <a:latin typeface="Consolas"/>
              </a:rPr>
              <a:t>private</a:t>
            </a:r>
            <a:r>
              <a:rPr lang="en-US" altLang="zh-CN" sz="800" b="1" dirty="0">
                <a:solidFill>
                  <a:srgbClr val="000000"/>
                </a:solidFill>
                <a:latin typeface="Consolas"/>
              </a:rPr>
              <a:t> String </a:t>
            </a:r>
            <a:r>
              <a:rPr lang="en-US" altLang="zh-CN" sz="800" b="1" dirty="0" err="1">
                <a:solidFill>
                  <a:srgbClr val="0000C0"/>
                </a:solidFill>
                <a:latin typeface="Consolas"/>
              </a:rPr>
              <a:t>studentId</a:t>
            </a:r>
            <a:r>
              <a:rPr lang="en-US" altLang="zh-CN" sz="800" b="1" dirty="0">
                <a:solidFill>
                  <a:srgbClr val="000000"/>
                </a:solidFill>
                <a:latin typeface="Consolas"/>
              </a:rPr>
              <a:t>;</a:t>
            </a:r>
          </a:p>
          <a:p>
            <a:r>
              <a:rPr lang="zh-CN" altLang="en-US" sz="800" dirty="0">
                <a:solidFill>
                  <a:srgbClr val="000000"/>
                </a:solidFill>
                <a:latin typeface="Consolas"/>
              </a:rPr>
              <a:t>    </a:t>
            </a:r>
          </a:p>
          <a:p>
            <a:r>
              <a:rPr lang="en-US" altLang="zh-CN" sz="800" dirty="0">
                <a:solidFill>
                  <a:srgbClr val="000000"/>
                </a:solidFill>
                <a:latin typeface="Consolas"/>
              </a:rPr>
              <a:t>    </a:t>
            </a:r>
            <a:r>
              <a:rPr lang="en-US" altLang="zh-CN" sz="800" dirty="0">
                <a:solidFill>
                  <a:srgbClr val="3F7F5F"/>
                </a:solidFill>
                <a:latin typeface="Consolas"/>
              </a:rPr>
              <a:t>// Student </a:t>
            </a:r>
            <a:r>
              <a:rPr lang="zh-CN" altLang="en-US" sz="800" dirty="0">
                <a:solidFill>
                  <a:srgbClr val="3F7F5F"/>
                </a:solidFill>
                <a:latin typeface="Consolas"/>
              </a:rPr>
              <a:t>类特有的方法</a:t>
            </a:r>
          </a:p>
          <a:p>
            <a:r>
              <a:rPr lang="en-US" altLang="zh-CN" sz="800" dirty="0">
                <a:solidFill>
                  <a:srgbClr val="000000"/>
                </a:solidFill>
                <a:latin typeface="Consolas"/>
              </a:rPr>
              <a:t>    </a:t>
            </a:r>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a:t>
            </a:r>
            <a:r>
              <a:rPr lang="en-US" altLang="zh-CN" sz="800" b="1" dirty="0" err="1">
                <a:solidFill>
                  <a:srgbClr val="000000"/>
                </a:solidFill>
                <a:latin typeface="Consolas"/>
              </a:rPr>
              <a:t>displayStudentDetails</a:t>
            </a:r>
            <a:r>
              <a:rPr lang="en-US" altLang="zh-CN" sz="800" b="1" dirty="0">
                <a:solidFill>
                  <a:srgbClr val="000000"/>
                </a:solidFill>
                <a:latin typeface="Consolas"/>
              </a:rPr>
              <a:t>() {</a:t>
            </a:r>
          </a:p>
          <a:p>
            <a:r>
              <a:rPr lang="zh-CN" altLang="en-US" sz="800" dirty="0">
                <a:solidFill>
                  <a:srgbClr val="000000"/>
                </a:solidFill>
                <a:latin typeface="Consolas"/>
              </a:rPr>
              <a:t>        </a:t>
            </a:r>
          </a:p>
          <a:p>
            <a:r>
              <a:rPr lang="en-US" altLang="zh-CN" sz="800" dirty="0">
                <a:solidFill>
                  <a:srgbClr val="000000"/>
                </a:solidFill>
                <a:latin typeface="Consolas"/>
              </a:rPr>
              <a:t>        </a:t>
            </a:r>
            <a:r>
              <a:rPr lang="en-US" altLang="zh-CN" sz="800" dirty="0" err="1">
                <a:solidFill>
                  <a:srgbClr val="000000"/>
                </a:solidFill>
                <a:latin typeface="Consolas"/>
              </a:rPr>
              <a:t>printInfo</a:t>
            </a:r>
            <a:r>
              <a:rPr lang="en-US" altLang="zh-CN" sz="800" dirty="0">
                <a:solidFill>
                  <a:srgbClr val="000000"/>
                </a:solidFill>
                <a:latin typeface="Consolas"/>
              </a:rPr>
              <a:t>();</a:t>
            </a:r>
            <a:r>
              <a:rPr lang="en-US" altLang="zh-CN" sz="800" dirty="0">
                <a:solidFill>
                  <a:srgbClr val="3F7F5F"/>
                </a:solidFill>
                <a:latin typeface="Consolas"/>
              </a:rPr>
              <a:t>// </a:t>
            </a:r>
            <a:r>
              <a:rPr lang="zh-CN" altLang="en-US" sz="800" dirty="0">
                <a:solidFill>
                  <a:srgbClr val="3F7F5F"/>
                </a:solidFill>
                <a:latin typeface="Consolas"/>
              </a:rPr>
              <a:t>也可以调用父类的方法</a:t>
            </a:r>
          </a:p>
          <a:p>
            <a:r>
              <a:rPr lang="en-US" altLang="zh-CN" sz="800" dirty="0">
                <a:solidFill>
                  <a:srgbClr val="000000"/>
                </a:solidFill>
                <a:latin typeface="Consolas"/>
              </a:rPr>
              <a:t>        </a:t>
            </a:r>
            <a:r>
              <a:rPr lang="en-US" altLang="zh-CN" sz="800" dirty="0" err="1">
                <a:solidFill>
                  <a:srgbClr val="000000"/>
                </a:solidFill>
                <a:latin typeface="Consolas"/>
              </a:rPr>
              <a:t>System.</a:t>
            </a:r>
            <a:r>
              <a:rPr lang="en-US" altLang="zh-CN" sz="800" b="1" i="1" dirty="0" err="1">
                <a:solidFill>
                  <a:srgbClr val="0000C0"/>
                </a:solidFill>
                <a:latin typeface="Consolas"/>
              </a:rPr>
              <a:t>out</a:t>
            </a:r>
            <a:r>
              <a:rPr lang="en-US" altLang="zh-CN" sz="800" b="1" i="1" dirty="0" err="1">
                <a:solidFill>
                  <a:srgbClr val="000000"/>
                </a:solidFill>
                <a:latin typeface="Consolas"/>
              </a:rPr>
              <a:t>.println</a:t>
            </a:r>
            <a:r>
              <a:rPr lang="en-US" altLang="zh-CN" sz="800" b="1" i="1" dirty="0">
                <a:solidFill>
                  <a:srgbClr val="000000"/>
                </a:solidFill>
                <a:latin typeface="Consolas"/>
              </a:rPr>
              <a:t>(</a:t>
            </a:r>
            <a:r>
              <a:rPr lang="en-US" altLang="zh-CN" sz="800" b="1" i="1" dirty="0">
                <a:solidFill>
                  <a:srgbClr val="2A00FF"/>
                </a:solidFill>
                <a:latin typeface="Consolas"/>
              </a:rPr>
              <a:t>"</a:t>
            </a:r>
            <a:r>
              <a:rPr lang="zh-CN" altLang="en-US" sz="800" b="1" i="1" dirty="0">
                <a:solidFill>
                  <a:srgbClr val="2A00FF"/>
                </a:solidFill>
                <a:latin typeface="Consolas"/>
              </a:rPr>
              <a:t>学号为</a:t>
            </a:r>
            <a:r>
              <a:rPr lang="en-US" altLang="zh-CN" sz="800" b="1" i="1" dirty="0">
                <a:solidFill>
                  <a:srgbClr val="2A00FF"/>
                </a:solidFill>
                <a:latin typeface="Consolas"/>
              </a:rPr>
              <a:t>: "</a:t>
            </a:r>
            <a:r>
              <a:rPr lang="zh-CN" altLang="en-US" sz="800" b="1" i="1" dirty="0">
                <a:solidFill>
                  <a:srgbClr val="000000"/>
                </a:solidFill>
                <a:latin typeface="Consolas"/>
              </a:rPr>
              <a:t> </a:t>
            </a:r>
            <a:r>
              <a:rPr lang="en-US" altLang="zh-CN" sz="800" b="1" i="1" dirty="0">
                <a:solidFill>
                  <a:srgbClr val="000000"/>
                </a:solidFill>
                <a:latin typeface="Consolas"/>
              </a:rPr>
              <a:t>+ </a:t>
            </a:r>
            <a:r>
              <a:rPr lang="en-US" altLang="zh-CN" sz="800" b="1" i="1" dirty="0" err="1">
                <a:solidFill>
                  <a:srgbClr val="0000C0"/>
                </a:solidFill>
                <a:latin typeface="Consolas"/>
              </a:rPr>
              <a:t>studentId</a:t>
            </a:r>
            <a:r>
              <a:rPr lang="en-US" altLang="zh-CN" sz="800" b="1" i="1" dirty="0">
                <a:solidFill>
                  <a:srgbClr val="000000"/>
                </a:solidFill>
                <a:latin typeface="Consolas"/>
              </a:rPr>
              <a:t>);</a:t>
            </a:r>
          </a:p>
          <a:p>
            <a:r>
              <a:rPr lang="zh-CN" altLang="en-US" sz="800" dirty="0">
                <a:solidFill>
                  <a:srgbClr val="000000"/>
                </a:solidFill>
                <a:latin typeface="Consolas"/>
              </a:rPr>
              <a:t>    </a:t>
            </a:r>
            <a:r>
              <a:rPr lang="en-US" altLang="zh-CN" sz="800" dirty="0">
                <a:solidFill>
                  <a:srgbClr val="000000"/>
                </a:solidFill>
                <a:latin typeface="Consolas"/>
              </a:rPr>
              <a:t>}</a:t>
            </a:r>
          </a:p>
          <a:p>
            <a:endParaRPr lang="zh-CN" altLang="en-US" sz="800" dirty="0">
              <a:latin typeface="Consolas"/>
            </a:endParaRPr>
          </a:p>
          <a:p>
            <a:r>
              <a:rPr lang="en-US" altLang="zh-CN" sz="800" dirty="0">
                <a:solidFill>
                  <a:srgbClr val="000000"/>
                </a:solidFill>
                <a:latin typeface="Consolas"/>
              </a:rPr>
              <a:t>    </a:t>
            </a:r>
            <a:r>
              <a:rPr lang="en-US" altLang="zh-CN" sz="800" dirty="0">
                <a:solidFill>
                  <a:srgbClr val="3F7F5F"/>
                </a:solidFill>
                <a:latin typeface="Consolas"/>
              </a:rPr>
              <a:t>// Getter </a:t>
            </a:r>
            <a:r>
              <a:rPr lang="zh-CN" altLang="en-US" sz="800" dirty="0">
                <a:solidFill>
                  <a:srgbClr val="3F7F5F"/>
                </a:solidFill>
                <a:latin typeface="Consolas"/>
              </a:rPr>
              <a:t>和 </a:t>
            </a:r>
            <a:r>
              <a:rPr lang="en-US" altLang="zh-CN" sz="800" dirty="0">
                <a:solidFill>
                  <a:srgbClr val="3F7F5F"/>
                </a:solidFill>
                <a:latin typeface="Consolas"/>
              </a:rPr>
              <a:t>Setter </a:t>
            </a:r>
            <a:r>
              <a:rPr lang="zh-CN" altLang="en-US" sz="800" dirty="0">
                <a:solidFill>
                  <a:srgbClr val="3F7F5F"/>
                </a:solidFill>
                <a:latin typeface="Consolas"/>
              </a:rPr>
              <a:t>方法</a:t>
            </a:r>
          </a:p>
          <a:p>
            <a:r>
              <a:rPr lang="en-US" altLang="zh-CN" sz="800" dirty="0">
                <a:solidFill>
                  <a:srgbClr val="000000"/>
                </a:solidFill>
                <a:latin typeface="Consolas"/>
              </a:rPr>
              <a:t>    </a:t>
            </a:r>
            <a:r>
              <a:rPr lang="en-US" altLang="zh-CN" sz="800" b="1" dirty="0">
                <a:solidFill>
                  <a:srgbClr val="7F0055"/>
                </a:solidFill>
                <a:latin typeface="Consolas"/>
              </a:rPr>
              <a:t>public</a:t>
            </a:r>
            <a:r>
              <a:rPr lang="en-US" altLang="zh-CN" sz="800" b="1" dirty="0">
                <a:solidFill>
                  <a:srgbClr val="000000"/>
                </a:solidFill>
                <a:latin typeface="Consolas"/>
              </a:rPr>
              <a:t> String </a:t>
            </a:r>
            <a:r>
              <a:rPr lang="en-US" altLang="zh-CN" sz="800" b="1" dirty="0" err="1">
                <a:solidFill>
                  <a:srgbClr val="000000"/>
                </a:solidFill>
                <a:latin typeface="Consolas"/>
              </a:rPr>
              <a:t>getStudentId</a:t>
            </a:r>
            <a:r>
              <a:rPr lang="en-US" altLang="zh-CN" sz="800" b="1" dirty="0">
                <a:solidFill>
                  <a:srgbClr val="000000"/>
                </a:solidFill>
                <a:latin typeface="Consolas"/>
              </a:rPr>
              <a:t>() {</a:t>
            </a:r>
          </a:p>
          <a:p>
            <a:r>
              <a:rPr lang="en-US" altLang="zh-CN" sz="800" dirty="0">
                <a:solidFill>
                  <a:srgbClr val="000000"/>
                </a:solidFill>
                <a:latin typeface="Consolas"/>
              </a:rPr>
              <a:t>        </a:t>
            </a:r>
            <a:r>
              <a:rPr lang="en-US" altLang="zh-CN" sz="800" b="1" dirty="0">
                <a:solidFill>
                  <a:srgbClr val="7F0055"/>
                </a:solidFill>
                <a:latin typeface="Consolas"/>
              </a:rPr>
              <a:t>return</a:t>
            </a:r>
            <a:r>
              <a:rPr lang="en-US" altLang="zh-CN" sz="800" b="1" dirty="0">
                <a:solidFill>
                  <a:srgbClr val="000000"/>
                </a:solidFill>
                <a:latin typeface="Consolas"/>
              </a:rPr>
              <a:t> </a:t>
            </a:r>
            <a:r>
              <a:rPr lang="en-US" altLang="zh-CN" sz="800" b="1" dirty="0" err="1">
                <a:solidFill>
                  <a:srgbClr val="0000C0"/>
                </a:solidFill>
                <a:latin typeface="Consolas"/>
              </a:rPr>
              <a:t>studentId</a:t>
            </a:r>
            <a:r>
              <a:rPr lang="en-US" altLang="zh-CN" sz="800" b="1" dirty="0">
                <a:solidFill>
                  <a:srgbClr val="000000"/>
                </a:solidFill>
                <a:latin typeface="Consolas"/>
              </a:rPr>
              <a:t>;</a:t>
            </a:r>
          </a:p>
          <a:p>
            <a:r>
              <a:rPr lang="zh-CN" altLang="en-US" sz="800" dirty="0">
                <a:solidFill>
                  <a:srgbClr val="000000"/>
                </a:solidFill>
                <a:latin typeface="Consolas"/>
              </a:rPr>
              <a:t>    </a:t>
            </a:r>
            <a:r>
              <a:rPr lang="en-US" altLang="zh-CN" sz="800" dirty="0">
                <a:solidFill>
                  <a:srgbClr val="000000"/>
                </a:solidFill>
                <a:latin typeface="Consolas"/>
              </a:rPr>
              <a:t>}</a:t>
            </a:r>
          </a:p>
          <a:p>
            <a:endParaRPr lang="zh-CN" altLang="en-US" sz="800" dirty="0">
              <a:latin typeface="Consolas"/>
            </a:endParaRPr>
          </a:p>
          <a:p>
            <a:r>
              <a:rPr lang="en-US" altLang="zh-CN" sz="800" dirty="0">
                <a:solidFill>
                  <a:srgbClr val="000000"/>
                </a:solidFill>
                <a:latin typeface="Consolas"/>
              </a:rPr>
              <a:t>    </a:t>
            </a:r>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a:t>
            </a:r>
            <a:r>
              <a:rPr lang="en-US" altLang="zh-CN" sz="800" b="1" dirty="0" err="1">
                <a:solidFill>
                  <a:srgbClr val="000000"/>
                </a:solidFill>
                <a:latin typeface="Consolas"/>
              </a:rPr>
              <a:t>setStudentId</a:t>
            </a:r>
            <a:r>
              <a:rPr lang="en-US" altLang="zh-CN" sz="800" b="1" dirty="0">
                <a:solidFill>
                  <a:srgbClr val="000000"/>
                </a:solidFill>
                <a:latin typeface="Consolas"/>
              </a:rPr>
              <a:t>(String </a:t>
            </a:r>
            <a:r>
              <a:rPr lang="en-US" altLang="zh-CN" sz="800" b="1" dirty="0" err="1">
                <a:solidFill>
                  <a:srgbClr val="6A3E3E"/>
                </a:solidFill>
                <a:latin typeface="Consolas"/>
              </a:rPr>
              <a:t>studentId</a:t>
            </a:r>
            <a:r>
              <a:rPr lang="en-US" altLang="zh-CN" sz="800" b="1" dirty="0">
                <a:solidFill>
                  <a:srgbClr val="000000"/>
                </a:solidFill>
                <a:latin typeface="Consolas"/>
              </a:rPr>
              <a:t>) {</a:t>
            </a:r>
          </a:p>
          <a:p>
            <a:r>
              <a:rPr lang="en-US" altLang="zh-CN" sz="800" dirty="0">
                <a:solidFill>
                  <a:srgbClr val="000000"/>
                </a:solidFill>
                <a:latin typeface="Consolas"/>
              </a:rPr>
              <a:t>        </a:t>
            </a:r>
            <a:r>
              <a:rPr lang="en-US" altLang="zh-CN" sz="800" b="1" dirty="0" err="1">
                <a:solidFill>
                  <a:srgbClr val="7F0055"/>
                </a:solidFill>
                <a:latin typeface="Consolas"/>
              </a:rPr>
              <a:t>this</a:t>
            </a:r>
            <a:r>
              <a:rPr lang="en-US" altLang="zh-CN" sz="800" b="1" dirty="0" err="1">
                <a:solidFill>
                  <a:srgbClr val="000000"/>
                </a:solidFill>
                <a:latin typeface="Consolas"/>
              </a:rPr>
              <a:t>.</a:t>
            </a:r>
            <a:r>
              <a:rPr lang="en-US" altLang="zh-CN" sz="800" b="1" dirty="0" err="1">
                <a:solidFill>
                  <a:srgbClr val="0000C0"/>
                </a:solidFill>
                <a:latin typeface="Consolas"/>
              </a:rPr>
              <a:t>studentId</a:t>
            </a:r>
            <a:r>
              <a:rPr lang="en-US" altLang="zh-CN" sz="800" b="1" dirty="0">
                <a:solidFill>
                  <a:srgbClr val="000000"/>
                </a:solidFill>
                <a:latin typeface="Consolas"/>
              </a:rPr>
              <a:t> = </a:t>
            </a:r>
            <a:r>
              <a:rPr lang="en-US" altLang="zh-CN" sz="800" b="1" dirty="0" err="1">
                <a:solidFill>
                  <a:srgbClr val="6A3E3E"/>
                </a:solidFill>
                <a:latin typeface="Consolas"/>
              </a:rPr>
              <a:t>studentId</a:t>
            </a:r>
            <a:r>
              <a:rPr lang="en-US" altLang="zh-CN" sz="800" b="1" dirty="0">
                <a:solidFill>
                  <a:srgbClr val="000000"/>
                </a:solidFill>
                <a:latin typeface="Consolas"/>
              </a:rPr>
              <a:t>;</a:t>
            </a:r>
          </a:p>
          <a:p>
            <a:r>
              <a:rPr lang="zh-CN" altLang="en-US" sz="800" dirty="0">
                <a:solidFill>
                  <a:srgbClr val="000000"/>
                </a:solidFill>
                <a:latin typeface="Consolas"/>
              </a:rPr>
              <a:t>    </a:t>
            </a:r>
            <a:r>
              <a:rPr lang="en-US" altLang="zh-CN" sz="800" dirty="0">
                <a:solidFill>
                  <a:srgbClr val="000000"/>
                </a:solidFill>
                <a:latin typeface="Consolas"/>
              </a:rPr>
              <a:t>}</a:t>
            </a:r>
          </a:p>
          <a:p>
            <a:r>
              <a:rPr lang="en-US" altLang="zh-CN" sz="800" dirty="0">
                <a:solidFill>
                  <a:srgbClr val="000000"/>
                </a:solidFill>
                <a:latin typeface="Consolas"/>
              </a:rPr>
              <a:t>}</a:t>
            </a:r>
          </a:p>
          <a:p>
            <a:r>
              <a:rPr lang="en-US" altLang="zh-CN" sz="800" dirty="0">
                <a:solidFill>
                  <a:srgbClr val="3F7F5F"/>
                </a:solidFill>
                <a:latin typeface="Consolas"/>
              </a:rPr>
              <a:t>// </a:t>
            </a:r>
            <a:r>
              <a:rPr lang="zh-CN" altLang="en-US" sz="800" dirty="0">
                <a:solidFill>
                  <a:srgbClr val="3F7F5F"/>
                </a:solidFill>
                <a:latin typeface="Consolas"/>
              </a:rPr>
              <a:t>测试类</a:t>
            </a:r>
            <a:r>
              <a:rPr lang="en-US" altLang="zh-CN" sz="800" dirty="0">
                <a:solidFill>
                  <a:srgbClr val="3F7F5F"/>
                </a:solidFill>
                <a:latin typeface="Consolas"/>
              </a:rPr>
              <a:t>Demo0601</a:t>
            </a:r>
          </a:p>
          <a:p>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class</a:t>
            </a:r>
            <a:r>
              <a:rPr lang="en-US" altLang="zh-CN" sz="800" b="1" dirty="0">
                <a:solidFill>
                  <a:srgbClr val="000000"/>
                </a:solidFill>
                <a:latin typeface="Consolas"/>
              </a:rPr>
              <a:t> Demo0601 {</a:t>
            </a:r>
          </a:p>
          <a:p>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static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main(String[] </a:t>
            </a:r>
            <a:r>
              <a:rPr lang="en-US" altLang="zh-CN" sz="800" b="1" dirty="0" err="1">
                <a:solidFill>
                  <a:srgbClr val="6A3E3E"/>
                </a:solidFill>
                <a:latin typeface="Consolas"/>
              </a:rPr>
              <a:t>args</a:t>
            </a:r>
            <a:r>
              <a:rPr lang="en-US" altLang="zh-CN" sz="800" b="1" dirty="0">
                <a:solidFill>
                  <a:srgbClr val="000000"/>
                </a:solidFill>
                <a:latin typeface="Consolas"/>
              </a:rPr>
              <a:t>) {</a:t>
            </a:r>
          </a:p>
          <a:p>
            <a:r>
              <a:rPr lang="en-US" altLang="zh-CN" sz="800" dirty="0">
                <a:solidFill>
                  <a:srgbClr val="3F7F5F"/>
                </a:solidFill>
                <a:latin typeface="Consolas"/>
              </a:rPr>
              <a:t>// </a:t>
            </a:r>
            <a:r>
              <a:rPr lang="en-US" altLang="zh-CN" sz="800" b="1" dirty="0">
                <a:solidFill>
                  <a:srgbClr val="7F9FBF"/>
                </a:solidFill>
                <a:latin typeface="Consolas"/>
              </a:rPr>
              <a:t>TODO</a:t>
            </a:r>
            <a:r>
              <a:rPr lang="en-US" altLang="zh-CN" sz="800" b="1" dirty="0">
                <a:solidFill>
                  <a:srgbClr val="3F7F5F"/>
                </a:solidFill>
                <a:latin typeface="Consolas"/>
              </a:rPr>
              <a:t> Auto-generated method stub</a:t>
            </a:r>
          </a:p>
          <a:p>
            <a:r>
              <a:rPr lang="en-US" altLang="zh-CN" sz="800" dirty="0">
                <a:solidFill>
                  <a:srgbClr val="000000"/>
                </a:solidFill>
                <a:latin typeface="Consolas"/>
              </a:rPr>
              <a:t>Student </a:t>
            </a:r>
            <a:r>
              <a:rPr lang="en-US" altLang="zh-CN" sz="800" dirty="0" err="1">
                <a:solidFill>
                  <a:srgbClr val="6A3E3E"/>
                </a:solidFill>
                <a:latin typeface="Consolas"/>
              </a:rPr>
              <a:t>student</a:t>
            </a:r>
            <a:r>
              <a:rPr lang="en-US" altLang="zh-CN" sz="800" dirty="0">
                <a:solidFill>
                  <a:srgbClr val="000000"/>
                </a:solidFill>
                <a:latin typeface="Consolas"/>
              </a:rPr>
              <a:t> = </a:t>
            </a:r>
            <a:r>
              <a:rPr lang="en-US" altLang="zh-CN" sz="800" b="1" dirty="0">
                <a:solidFill>
                  <a:srgbClr val="7F0055"/>
                </a:solidFill>
                <a:latin typeface="Consolas"/>
              </a:rPr>
              <a:t>new</a:t>
            </a:r>
            <a:r>
              <a:rPr lang="en-US" altLang="zh-CN" sz="800" b="1" dirty="0">
                <a:solidFill>
                  <a:srgbClr val="000000"/>
                </a:solidFill>
                <a:latin typeface="Consolas"/>
              </a:rPr>
              <a:t> Student();</a:t>
            </a:r>
          </a:p>
          <a:p>
            <a:r>
              <a:rPr lang="en-US" altLang="zh-CN" sz="800" dirty="0" err="1">
                <a:solidFill>
                  <a:srgbClr val="6A3E3E"/>
                </a:solidFill>
                <a:latin typeface="Consolas"/>
              </a:rPr>
              <a:t>student</a:t>
            </a:r>
            <a:r>
              <a:rPr lang="en-US" altLang="zh-CN" sz="800" dirty="0" err="1">
                <a:solidFill>
                  <a:srgbClr val="000000"/>
                </a:solidFill>
                <a:latin typeface="Consolas"/>
              </a:rPr>
              <a:t>.setAge</a:t>
            </a:r>
            <a:r>
              <a:rPr lang="en-US" altLang="zh-CN" sz="800" dirty="0">
                <a:solidFill>
                  <a:srgbClr val="000000"/>
                </a:solidFill>
                <a:latin typeface="Consolas"/>
              </a:rPr>
              <a:t>(18);</a:t>
            </a:r>
          </a:p>
          <a:p>
            <a:r>
              <a:rPr lang="en-US" altLang="zh-CN" sz="800" dirty="0" err="1">
                <a:solidFill>
                  <a:srgbClr val="6A3E3E"/>
                </a:solidFill>
                <a:latin typeface="Consolas"/>
              </a:rPr>
              <a:t>student</a:t>
            </a:r>
            <a:r>
              <a:rPr lang="en-US" altLang="zh-CN" sz="800" dirty="0" err="1">
                <a:solidFill>
                  <a:srgbClr val="000000"/>
                </a:solidFill>
                <a:latin typeface="Consolas"/>
              </a:rPr>
              <a:t>.setName</a:t>
            </a:r>
            <a:r>
              <a:rPr lang="en-US" altLang="zh-CN" sz="800" dirty="0">
                <a:solidFill>
                  <a:srgbClr val="000000"/>
                </a:solidFill>
                <a:latin typeface="Consolas"/>
              </a:rPr>
              <a:t>(</a:t>
            </a:r>
            <a:r>
              <a:rPr lang="en-US" altLang="zh-CN" sz="800" dirty="0">
                <a:solidFill>
                  <a:srgbClr val="2A00FF"/>
                </a:solidFill>
                <a:latin typeface="Consolas"/>
              </a:rPr>
              <a:t>"</a:t>
            </a:r>
            <a:r>
              <a:rPr lang="zh-CN" altLang="en-US" sz="800" dirty="0">
                <a:solidFill>
                  <a:srgbClr val="2A00FF"/>
                </a:solidFill>
                <a:latin typeface="Consolas"/>
              </a:rPr>
              <a:t>李想</a:t>
            </a:r>
            <a:r>
              <a:rPr lang="en-US" altLang="zh-CN" sz="800" dirty="0">
                <a:solidFill>
                  <a:srgbClr val="2A00FF"/>
                </a:solidFill>
                <a:latin typeface="Consolas"/>
              </a:rPr>
              <a:t>"</a:t>
            </a:r>
            <a:r>
              <a:rPr lang="en-US" altLang="zh-CN" sz="800" dirty="0">
                <a:solidFill>
                  <a:srgbClr val="000000"/>
                </a:solidFill>
                <a:latin typeface="Consolas"/>
              </a:rPr>
              <a:t>);</a:t>
            </a:r>
          </a:p>
          <a:p>
            <a:r>
              <a:rPr lang="en-US" altLang="zh-CN" sz="800" dirty="0" err="1">
                <a:solidFill>
                  <a:srgbClr val="6A3E3E"/>
                </a:solidFill>
                <a:latin typeface="Consolas"/>
              </a:rPr>
              <a:t>student</a:t>
            </a:r>
            <a:r>
              <a:rPr lang="en-US" altLang="zh-CN" sz="800" dirty="0" err="1">
                <a:solidFill>
                  <a:srgbClr val="000000"/>
                </a:solidFill>
                <a:latin typeface="Consolas"/>
              </a:rPr>
              <a:t>.setStudentId</a:t>
            </a:r>
            <a:r>
              <a:rPr lang="en-US" altLang="zh-CN" sz="800" dirty="0">
                <a:solidFill>
                  <a:srgbClr val="000000"/>
                </a:solidFill>
                <a:latin typeface="Consolas"/>
              </a:rPr>
              <a:t>(</a:t>
            </a:r>
            <a:r>
              <a:rPr lang="en-US" altLang="zh-CN" sz="800" dirty="0">
                <a:solidFill>
                  <a:srgbClr val="2A00FF"/>
                </a:solidFill>
                <a:latin typeface="Consolas"/>
              </a:rPr>
              <a:t>"2024010301"</a:t>
            </a:r>
            <a:r>
              <a:rPr lang="en-US" altLang="zh-CN" sz="800" dirty="0">
                <a:solidFill>
                  <a:srgbClr val="000000"/>
                </a:solidFill>
                <a:latin typeface="Consolas"/>
              </a:rPr>
              <a:t>);</a:t>
            </a:r>
          </a:p>
          <a:p>
            <a:r>
              <a:rPr lang="zh-CN" altLang="en-US" sz="800" dirty="0">
                <a:solidFill>
                  <a:srgbClr val="000000"/>
                </a:solidFill>
                <a:latin typeface="Consolas"/>
              </a:rPr>
              <a:t>        </a:t>
            </a:r>
            <a:r>
              <a:rPr lang="en-US" altLang="zh-CN" sz="800" dirty="0">
                <a:solidFill>
                  <a:srgbClr val="3F7F5F"/>
                </a:solidFill>
                <a:latin typeface="Consolas"/>
              </a:rPr>
              <a:t>// </a:t>
            </a:r>
            <a:r>
              <a:rPr lang="zh-CN" altLang="en-US" sz="800" dirty="0">
                <a:solidFill>
                  <a:srgbClr val="3F7F5F"/>
                </a:solidFill>
                <a:latin typeface="Consolas"/>
              </a:rPr>
              <a:t>调用学生对象的方法</a:t>
            </a:r>
          </a:p>
          <a:p>
            <a:r>
              <a:rPr lang="en-US" altLang="zh-CN" sz="800" dirty="0" err="1">
                <a:solidFill>
                  <a:srgbClr val="6A3E3E"/>
                </a:solidFill>
                <a:latin typeface="Consolas"/>
              </a:rPr>
              <a:t>student</a:t>
            </a:r>
            <a:r>
              <a:rPr lang="en-US" altLang="zh-CN" sz="800" dirty="0" err="1">
                <a:solidFill>
                  <a:srgbClr val="000000"/>
                </a:solidFill>
                <a:latin typeface="Consolas"/>
              </a:rPr>
              <a:t>.displayStudentDetails</a:t>
            </a:r>
            <a:r>
              <a:rPr lang="en-US" altLang="zh-CN" sz="800" dirty="0">
                <a:solidFill>
                  <a:srgbClr val="000000"/>
                </a:solidFill>
                <a:latin typeface="Consolas"/>
              </a:rPr>
              <a:t>();</a:t>
            </a:r>
          </a:p>
          <a:p>
            <a:r>
              <a:rPr lang="en-US" altLang="zh-CN" sz="800" dirty="0">
                <a:solidFill>
                  <a:srgbClr val="000000"/>
                </a:solidFill>
                <a:latin typeface="Consolas"/>
              </a:rPr>
              <a:t>}</a:t>
            </a:r>
          </a:p>
          <a:p>
            <a:r>
              <a:rPr lang="en-US" altLang="zh-CN" sz="800" dirty="0">
                <a:solidFill>
                  <a:srgbClr val="000000"/>
                </a:solidFill>
                <a:latin typeface="Consolas"/>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a:picLocks noChangeAspect="1"/>
          </p:cNvPicPr>
          <p:nvPr/>
        </p:nvPicPr>
        <p:blipFill>
          <a:blip r:embed="rId2"/>
          <a:stretch>
            <a:fillRect/>
          </a:stretch>
        </p:blipFill>
        <p:spPr>
          <a:xfrm>
            <a:off x="6660232" y="4371950"/>
            <a:ext cx="2333679" cy="652322"/>
          </a:xfrm>
          <a:prstGeom prst="rect">
            <a:avLst/>
          </a:prstGeom>
          <a:ln>
            <a:solidFill>
              <a:schemeClr val="tx1"/>
            </a:solidFill>
          </a:ln>
        </p:spPr>
      </p:pic>
      <p:sp>
        <p:nvSpPr>
          <p:cNvPr id="5" name="TextBox 4"/>
          <p:cNvSpPr txBox="1"/>
          <p:nvPr/>
        </p:nvSpPr>
        <p:spPr>
          <a:xfrm>
            <a:off x="7236296" y="2211710"/>
            <a:ext cx="1829623" cy="2123658"/>
          </a:xfrm>
          <a:prstGeom prst="rect">
            <a:avLst/>
          </a:prstGeom>
          <a:noFill/>
        </p:spPr>
        <p:txBody>
          <a:bodyPr wrap="square" rtlCol="0">
            <a:spAutoFit/>
          </a:bodyPr>
          <a:lstStyle/>
          <a:p>
            <a:r>
              <a:rPr lang="zh-CN" altLang="en-US" sz="1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注意：</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继承的使用也有一定的限制：一个是</a:t>
            </a: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Java</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不支持多继承，即一个类只能直接继承一个父类，但可以允许多层继承；二是子类只能继承父类非私有的成员变量和成员方法；三是在子类对象构造之前一定会默认调用父类的构造器（默认使用无参构造），以保证父类的对象先实例化，而后再实例化子类对象。</a:t>
            </a: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85308411"/>
      </p:ext>
    </p:extLst>
  </p:cSld>
  <p:clrMapOvr>
    <a:masterClrMapping/>
  </p:clrMapOvr>
  <p:transition advClick="0" advTm="0">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6.8 </a:t>
            </a:r>
            <a:r>
              <a:rPr lang="zh-CN" altLang="en-US" sz="2000" b="1" dirty="0" smtClean="0">
                <a:solidFill>
                  <a:schemeClr val="bg1"/>
                </a:solidFill>
                <a:latin typeface="微软雅黑" panose="020B0503020204020204" pitchFamily="34" charset="-122"/>
                <a:ea typeface="微软雅黑" panose="020B0503020204020204" pitchFamily="34" charset="-122"/>
              </a:rPr>
              <a:t>多态性</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13325186"/>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下面通过</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案例对</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多态的实现有一个更为直观的认识</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的设计及多态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实现，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000" b="1" dirty="0">
                <a:solidFill>
                  <a:srgbClr val="7F0055"/>
                </a:solidFill>
                <a:latin typeface="Consolas"/>
              </a:rPr>
              <a:t>package</a:t>
            </a:r>
            <a:r>
              <a:rPr lang="en-US" altLang="zh-CN" sz="1000" b="1" dirty="0">
                <a:solidFill>
                  <a:srgbClr val="000000"/>
                </a:solidFill>
                <a:latin typeface="Consolas"/>
              </a:rPr>
              <a:t> ch06;</a:t>
            </a:r>
          </a:p>
          <a:p>
            <a:endParaRPr lang="zh-CN" altLang="en-US" sz="1000" dirty="0">
              <a:latin typeface="Consolas"/>
            </a:endParaRPr>
          </a:p>
          <a:p>
            <a:r>
              <a:rPr lang="en-US" altLang="zh-CN" sz="1000" dirty="0">
                <a:solidFill>
                  <a:srgbClr val="3F7F5F"/>
                </a:solidFill>
                <a:latin typeface="Consolas"/>
              </a:rPr>
              <a:t>//</a:t>
            </a:r>
            <a:r>
              <a:rPr lang="zh-CN" altLang="en-US" sz="1000" dirty="0">
                <a:solidFill>
                  <a:srgbClr val="3F7F5F"/>
                </a:solidFill>
                <a:latin typeface="Consolas"/>
              </a:rPr>
              <a:t>定义一个抽象类</a:t>
            </a:r>
            <a:r>
              <a:rPr lang="en-US" altLang="zh-CN" sz="1000" dirty="0">
                <a:solidFill>
                  <a:srgbClr val="3F7F5F"/>
                </a:solidFill>
                <a:latin typeface="Consolas"/>
              </a:rPr>
              <a:t>Shape</a:t>
            </a:r>
            <a:r>
              <a:rPr lang="zh-CN" altLang="en-US" sz="1000" dirty="0">
                <a:solidFill>
                  <a:srgbClr val="3F7F5F"/>
                </a:solidFill>
                <a:latin typeface="Consolas"/>
              </a:rPr>
              <a:t>，包含一个抽象方法</a:t>
            </a:r>
            <a:r>
              <a:rPr lang="en-US" altLang="zh-CN" sz="1000" dirty="0" err="1">
                <a:solidFill>
                  <a:srgbClr val="3F7F5F"/>
                </a:solidFill>
                <a:latin typeface="Consolas"/>
              </a:rPr>
              <a:t>getArea</a:t>
            </a:r>
            <a:r>
              <a:rPr lang="en-US" altLang="zh-CN" sz="1000" dirty="0">
                <a:solidFill>
                  <a:srgbClr val="3F7F5F"/>
                </a:solidFill>
                <a:latin typeface="Consolas"/>
              </a:rPr>
              <a:t>()</a:t>
            </a:r>
          </a:p>
          <a:p>
            <a:r>
              <a:rPr lang="en-US" altLang="zh-CN" sz="1000" b="1" dirty="0">
                <a:solidFill>
                  <a:srgbClr val="7F0055"/>
                </a:solidFill>
                <a:latin typeface="Consolas"/>
              </a:rPr>
              <a:t>abstract</a:t>
            </a:r>
            <a:r>
              <a:rPr lang="en-US" altLang="zh-CN" sz="1000" b="1" dirty="0">
                <a:solidFill>
                  <a:srgbClr val="000000"/>
                </a:solidFill>
                <a:latin typeface="Consolas"/>
              </a:rPr>
              <a:t> </a:t>
            </a:r>
            <a:r>
              <a:rPr lang="en-US" altLang="zh-CN" sz="1000" b="1" dirty="0">
                <a:solidFill>
                  <a:srgbClr val="7F0055"/>
                </a:solidFill>
                <a:latin typeface="Consolas"/>
              </a:rPr>
              <a:t>class</a:t>
            </a:r>
            <a:r>
              <a:rPr lang="en-US" altLang="zh-CN" sz="1000" b="1" dirty="0">
                <a:solidFill>
                  <a:srgbClr val="000000"/>
                </a:solidFill>
                <a:latin typeface="Consolas"/>
              </a:rPr>
              <a:t> Shape {</a:t>
            </a:r>
          </a:p>
          <a:p>
            <a:r>
              <a:rPr lang="en-US" altLang="zh-CN" sz="1000" dirty="0">
                <a:solidFill>
                  <a:srgbClr val="3F7F5F"/>
                </a:solidFill>
                <a:latin typeface="Consolas"/>
              </a:rPr>
              <a:t>// </a:t>
            </a:r>
            <a:r>
              <a:rPr lang="zh-CN" altLang="en-US" sz="1000" dirty="0">
                <a:solidFill>
                  <a:srgbClr val="3F7F5F"/>
                </a:solidFill>
                <a:latin typeface="Consolas"/>
              </a:rPr>
              <a:t>抽象方法，没有方法体，子类必须实现</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abstract</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err="1">
                <a:solidFill>
                  <a:srgbClr val="000000"/>
                </a:solidFill>
                <a:latin typeface="Consolas"/>
              </a:rPr>
              <a:t>getArea</a:t>
            </a:r>
            <a:r>
              <a:rPr lang="en-US" altLang="zh-CN" sz="1000" b="1" dirty="0">
                <a:solidFill>
                  <a:srgbClr val="000000"/>
                </a:solidFill>
                <a:latin typeface="Consolas"/>
              </a:rPr>
              <a:t>();</a:t>
            </a:r>
          </a:p>
          <a:p>
            <a:r>
              <a:rPr lang="en-US" altLang="zh-CN" sz="1000" dirty="0" smtClean="0">
                <a:solidFill>
                  <a:srgbClr val="3F7F5F"/>
                </a:solidFill>
                <a:latin typeface="Consolas"/>
              </a:rPr>
              <a:t>// </a:t>
            </a:r>
            <a:r>
              <a:rPr lang="zh-CN" altLang="en-US" sz="1000" dirty="0">
                <a:solidFill>
                  <a:srgbClr val="3F7F5F"/>
                </a:solidFill>
                <a:latin typeface="Consolas"/>
              </a:rPr>
              <a:t>公共的非抽象方法，子类可以直接使用</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a:t>
            </a:r>
            <a:r>
              <a:rPr lang="en-US" altLang="zh-CN" sz="1000" b="1" dirty="0" err="1">
                <a:solidFill>
                  <a:srgbClr val="000000"/>
                </a:solidFill>
                <a:latin typeface="Consolas"/>
              </a:rPr>
              <a:t>printShapeType</a:t>
            </a:r>
            <a:r>
              <a:rPr lang="en-US" altLang="zh-CN" sz="1000" b="1" dirty="0">
                <a:solidFill>
                  <a:srgbClr val="000000"/>
                </a:solidFill>
                <a:latin typeface="Consolas"/>
              </a:rPr>
              <a:t>() {</a:t>
            </a:r>
          </a:p>
          <a:p>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这是一个形状对象</a:t>
            </a:r>
            <a:r>
              <a:rPr lang="en-US" altLang="zh-CN" sz="1000" b="1" i="1" dirty="0">
                <a:solidFill>
                  <a:srgbClr val="2A00FF"/>
                </a:solidFill>
                <a:latin typeface="Consolas"/>
              </a:rPr>
              <a:t>"</a:t>
            </a:r>
            <a:r>
              <a:rPr lang="en-US" altLang="zh-CN" sz="1000" b="1" i="1" dirty="0">
                <a:solidFill>
                  <a:srgbClr val="000000"/>
                </a:solidFill>
                <a:latin typeface="Consolas"/>
              </a:rPr>
              <a:t>);</a:t>
            </a:r>
          </a:p>
          <a:p>
            <a:r>
              <a:rPr lang="en-US" altLang="zh-CN" sz="1000" dirty="0">
                <a:solidFill>
                  <a:srgbClr val="000000"/>
                </a:solidFill>
                <a:latin typeface="Consolas"/>
              </a:rPr>
              <a:t>}</a:t>
            </a:r>
          </a:p>
          <a:p>
            <a:r>
              <a:rPr lang="en-US" altLang="zh-CN" sz="1000" dirty="0">
                <a:solidFill>
                  <a:srgbClr val="000000"/>
                </a:solidFill>
                <a:latin typeface="Consolas"/>
              </a:rPr>
              <a:t>}</a:t>
            </a:r>
          </a:p>
          <a:p>
            <a:r>
              <a:rPr lang="en-US" altLang="zh-CN" sz="1000" dirty="0" smtClean="0">
                <a:solidFill>
                  <a:srgbClr val="3F7F5F"/>
                </a:solidFill>
                <a:latin typeface="Consolas"/>
              </a:rPr>
              <a:t>//</a:t>
            </a:r>
            <a:r>
              <a:rPr lang="zh-CN" altLang="en-US" sz="1000" dirty="0">
                <a:solidFill>
                  <a:srgbClr val="3F7F5F"/>
                </a:solidFill>
                <a:latin typeface="Consolas"/>
              </a:rPr>
              <a:t>定义一个继承自</a:t>
            </a:r>
            <a:r>
              <a:rPr lang="en-US" altLang="zh-CN" sz="1000" dirty="0">
                <a:solidFill>
                  <a:srgbClr val="3F7F5F"/>
                </a:solidFill>
                <a:latin typeface="Consolas"/>
              </a:rPr>
              <a:t>Shape</a:t>
            </a:r>
            <a:r>
              <a:rPr lang="zh-CN" altLang="en-US" sz="1000" dirty="0">
                <a:solidFill>
                  <a:srgbClr val="3F7F5F"/>
                </a:solidFill>
                <a:latin typeface="Consolas"/>
              </a:rPr>
              <a:t>的子类</a:t>
            </a:r>
            <a:r>
              <a:rPr lang="en-US" altLang="zh-CN" sz="1000" dirty="0">
                <a:solidFill>
                  <a:srgbClr val="3F7F5F"/>
                </a:solidFill>
                <a:latin typeface="Consolas"/>
              </a:rPr>
              <a:t>Circle</a:t>
            </a:r>
            <a:r>
              <a:rPr lang="zh-CN" altLang="en-US" sz="1000" dirty="0">
                <a:solidFill>
                  <a:srgbClr val="3F7F5F"/>
                </a:solidFill>
                <a:latin typeface="Consolas"/>
              </a:rPr>
              <a:t>，实现抽象方法</a:t>
            </a:r>
            <a:r>
              <a:rPr lang="en-US" altLang="zh-CN" sz="1000" dirty="0" err="1">
                <a:solidFill>
                  <a:srgbClr val="3F7F5F"/>
                </a:solidFill>
                <a:latin typeface="Consolas"/>
              </a:rPr>
              <a:t>getArea</a:t>
            </a:r>
            <a:r>
              <a:rPr lang="en-US" altLang="zh-CN" sz="1000" dirty="0">
                <a:solidFill>
                  <a:srgbClr val="3F7F5F"/>
                </a:solidFill>
                <a:latin typeface="Consolas"/>
              </a:rPr>
              <a:t>()</a:t>
            </a:r>
          </a:p>
          <a:p>
            <a:r>
              <a:rPr lang="en-US" altLang="zh-CN" sz="1000" b="1" dirty="0">
                <a:solidFill>
                  <a:srgbClr val="7F0055"/>
                </a:solidFill>
                <a:latin typeface="Consolas"/>
              </a:rPr>
              <a:t>class</a:t>
            </a:r>
            <a:r>
              <a:rPr lang="en-US" altLang="zh-CN" sz="1000" b="1" dirty="0">
                <a:solidFill>
                  <a:srgbClr val="000000"/>
                </a:solidFill>
                <a:latin typeface="Consolas"/>
              </a:rPr>
              <a:t> Circle </a:t>
            </a:r>
            <a:r>
              <a:rPr lang="en-US" altLang="zh-CN" sz="1000" b="1" dirty="0">
                <a:solidFill>
                  <a:srgbClr val="7F0055"/>
                </a:solidFill>
                <a:latin typeface="Consolas"/>
              </a:rPr>
              <a:t>extends</a:t>
            </a:r>
            <a:r>
              <a:rPr lang="en-US" altLang="zh-CN" sz="1000" b="1" dirty="0">
                <a:solidFill>
                  <a:srgbClr val="000000"/>
                </a:solidFill>
                <a:latin typeface="Consolas"/>
              </a:rPr>
              <a:t> Shape {</a:t>
            </a:r>
          </a:p>
          <a:p>
            <a:r>
              <a:rPr lang="en-US" altLang="zh-CN" sz="1000" b="1" dirty="0">
                <a:solidFill>
                  <a:srgbClr val="7F0055"/>
                </a:solidFill>
                <a:latin typeface="Consolas"/>
              </a:rPr>
              <a:t>private</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a:solidFill>
                  <a:srgbClr val="0000C0"/>
                </a:solidFill>
                <a:latin typeface="Consolas"/>
              </a:rPr>
              <a:t>radius</a:t>
            </a:r>
            <a:r>
              <a:rPr lang="en-US" altLang="zh-CN" sz="1000" b="1" dirty="0">
                <a:solidFill>
                  <a:srgbClr val="000000"/>
                </a:solidFill>
                <a:latin typeface="Consolas"/>
              </a:rPr>
              <a:t>;</a:t>
            </a:r>
          </a:p>
          <a:p>
            <a:r>
              <a:rPr lang="en-US" altLang="zh-CN" sz="1000" b="1" dirty="0" smtClean="0">
                <a:solidFill>
                  <a:srgbClr val="7F0055"/>
                </a:solidFill>
                <a:latin typeface="Consolas"/>
              </a:rPr>
              <a:t>public</a:t>
            </a:r>
            <a:r>
              <a:rPr lang="en-US" altLang="zh-CN" sz="1000" b="1" dirty="0" smtClean="0">
                <a:solidFill>
                  <a:srgbClr val="000000"/>
                </a:solidFill>
                <a:latin typeface="Consolas"/>
              </a:rPr>
              <a:t> </a:t>
            </a:r>
            <a:r>
              <a:rPr lang="en-US" altLang="zh-CN" sz="1000" b="1" dirty="0">
                <a:solidFill>
                  <a:srgbClr val="000000"/>
                </a:solidFill>
                <a:latin typeface="Consolas"/>
              </a:rPr>
              <a:t>Circle(</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a:solidFill>
                  <a:srgbClr val="6A3E3E"/>
                </a:solidFill>
                <a:latin typeface="Consolas"/>
              </a:rPr>
              <a:t>radius</a:t>
            </a:r>
            <a:r>
              <a:rPr lang="en-US" altLang="zh-CN" sz="1000" b="1" dirty="0">
                <a:solidFill>
                  <a:srgbClr val="000000"/>
                </a:solidFill>
                <a:latin typeface="Consolas"/>
              </a:rPr>
              <a:t>) {</a:t>
            </a:r>
          </a:p>
          <a:p>
            <a:r>
              <a:rPr lang="en-US" altLang="zh-CN" sz="1000" b="1" dirty="0" err="1">
                <a:solidFill>
                  <a:srgbClr val="7F0055"/>
                </a:solidFill>
                <a:latin typeface="Consolas"/>
              </a:rPr>
              <a:t>this</a:t>
            </a:r>
            <a:r>
              <a:rPr lang="en-US" altLang="zh-CN" sz="1000" b="1" dirty="0" err="1">
                <a:solidFill>
                  <a:srgbClr val="000000"/>
                </a:solidFill>
                <a:latin typeface="Consolas"/>
              </a:rPr>
              <a:t>.</a:t>
            </a:r>
            <a:r>
              <a:rPr lang="en-US" altLang="zh-CN" sz="1000" b="1" dirty="0" err="1">
                <a:solidFill>
                  <a:srgbClr val="0000C0"/>
                </a:solidFill>
                <a:latin typeface="Consolas"/>
              </a:rPr>
              <a:t>radius</a:t>
            </a:r>
            <a:r>
              <a:rPr lang="en-US" altLang="zh-CN" sz="1000" b="1" dirty="0">
                <a:solidFill>
                  <a:srgbClr val="000000"/>
                </a:solidFill>
                <a:latin typeface="Consolas"/>
              </a:rPr>
              <a:t> = </a:t>
            </a:r>
            <a:r>
              <a:rPr lang="en-US" altLang="zh-CN" sz="1000" b="1" dirty="0">
                <a:solidFill>
                  <a:srgbClr val="6A3E3E"/>
                </a:solidFill>
                <a:latin typeface="Consolas"/>
              </a:rPr>
              <a:t>radius</a:t>
            </a:r>
            <a:r>
              <a:rPr lang="en-US" altLang="zh-CN" sz="1000" b="1" dirty="0">
                <a:solidFill>
                  <a:srgbClr val="000000"/>
                </a:solidFill>
                <a:latin typeface="Consolas"/>
              </a:rPr>
              <a:t>;</a:t>
            </a:r>
          </a:p>
          <a:p>
            <a:r>
              <a:rPr lang="en-US" altLang="zh-CN" sz="1000" dirty="0">
                <a:solidFill>
                  <a:srgbClr val="000000"/>
                </a:solidFill>
                <a:latin typeface="Consolas"/>
              </a:rPr>
              <a:t>}</a:t>
            </a:r>
          </a:p>
          <a:p>
            <a:r>
              <a:rPr lang="en-US" altLang="zh-CN" sz="1000" dirty="0" smtClean="0">
                <a:solidFill>
                  <a:srgbClr val="3F7F5F"/>
                </a:solidFill>
                <a:latin typeface="Consolas"/>
              </a:rPr>
              <a:t>// </a:t>
            </a:r>
            <a:r>
              <a:rPr lang="zh-CN" altLang="en-US" sz="1000" dirty="0">
                <a:solidFill>
                  <a:srgbClr val="3F7F5F"/>
                </a:solidFill>
                <a:latin typeface="Consolas"/>
              </a:rPr>
              <a:t>实现抽象方法</a:t>
            </a:r>
            <a:r>
              <a:rPr lang="en-US" altLang="zh-CN" sz="1000" dirty="0" err="1">
                <a:solidFill>
                  <a:srgbClr val="3F7F5F"/>
                </a:solidFill>
                <a:latin typeface="Consolas"/>
              </a:rPr>
              <a:t>getArea</a:t>
            </a:r>
            <a:r>
              <a:rPr lang="en-US" altLang="zh-CN" sz="1000" dirty="0">
                <a:solidFill>
                  <a:srgbClr val="3F7F5F"/>
                </a:solidFill>
                <a:latin typeface="Consolas"/>
              </a:rPr>
              <a:t>()</a:t>
            </a:r>
          </a:p>
          <a:p>
            <a:r>
              <a:rPr lang="en-US" altLang="zh-CN" sz="1000" dirty="0">
                <a:solidFill>
                  <a:srgbClr val="646464"/>
                </a:solidFill>
                <a:latin typeface="Consolas"/>
              </a:rPr>
              <a:t>@Override</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err="1">
                <a:solidFill>
                  <a:srgbClr val="000000"/>
                </a:solidFill>
                <a:latin typeface="Consolas"/>
              </a:rPr>
              <a:t>getArea</a:t>
            </a:r>
            <a:r>
              <a:rPr lang="en-US" altLang="zh-CN" sz="1000" b="1" dirty="0">
                <a:solidFill>
                  <a:srgbClr val="000000"/>
                </a:solidFill>
                <a:latin typeface="Consolas"/>
              </a:rPr>
              <a:t>() {</a:t>
            </a:r>
          </a:p>
          <a:p>
            <a:r>
              <a:rPr lang="en-US" altLang="zh-CN" sz="1000" b="1" dirty="0">
                <a:solidFill>
                  <a:srgbClr val="7F0055"/>
                </a:solidFill>
                <a:latin typeface="Consolas"/>
              </a:rPr>
              <a:t>return</a:t>
            </a:r>
            <a:r>
              <a:rPr lang="en-US" altLang="zh-CN" sz="1000" b="1" dirty="0">
                <a:solidFill>
                  <a:srgbClr val="000000"/>
                </a:solidFill>
                <a:latin typeface="Consolas"/>
              </a:rPr>
              <a:t> </a:t>
            </a:r>
            <a:r>
              <a:rPr lang="en-US" altLang="zh-CN" sz="1000" b="1" dirty="0" err="1">
                <a:solidFill>
                  <a:srgbClr val="000000"/>
                </a:solidFill>
                <a:latin typeface="Consolas"/>
              </a:rPr>
              <a:t>Math.</a:t>
            </a:r>
            <a:r>
              <a:rPr lang="en-US" altLang="zh-CN" sz="1000" b="1" i="1" dirty="0" err="1">
                <a:solidFill>
                  <a:srgbClr val="0000C0"/>
                </a:solidFill>
                <a:latin typeface="Consolas"/>
              </a:rPr>
              <a:t>PI</a:t>
            </a:r>
            <a:r>
              <a:rPr lang="en-US" altLang="zh-CN" sz="1000" b="1" i="1" dirty="0">
                <a:solidFill>
                  <a:srgbClr val="000000"/>
                </a:solidFill>
                <a:latin typeface="Consolas"/>
              </a:rPr>
              <a:t> * </a:t>
            </a:r>
            <a:r>
              <a:rPr lang="en-US" altLang="zh-CN" sz="1000" b="1" i="1" dirty="0">
                <a:solidFill>
                  <a:srgbClr val="0000C0"/>
                </a:solidFill>
                <a:latin typeface="Consolas"/>
              </a:rPr>
              <a:t>radius</a:t>
            </a:r>
            <a:r>
              <a:rPr lang="en-US" altLang="zh-CN" sz="1000" b="1" i="1" dirty="0">
                <a:solidFill>
                  <a:srgbClr val="000000"/>
                </a:solidFill>
                <a:latin typeface="Consolas"/>
              </a:rPr>
              <a:t> * </a:t>
            </a:r>
            <a:r>
              <a:rPr lang="en-US" altLang="zh-CN" sz="1000" b="1" i="1" dirty="0">
                <a:solidFill>
                  <a:srgbClr val="0000C0"/>
                </a:solidFill>
                <a:latin typeface="Consolas"/>
              </a:rPr>
              <a:t>radius</a:t>
            </a:r>
            <a:r>
              <a:rPr lang="en-US" altLang="zh-CN" sz="1000" b="1" i="1" dirty="0">
                <a:solidFill>
                  <a:srgbClr val="000000"/>
                </a:solidFill>
                <a:latin typeface="Consolas"/>
              </a:rPr>
              <a:t>;</a:t>
            </a:r>
          </a:p>
          <a:p>
            <a:r>
              <a:rPr lang="en-US" altLang="zh-CN" sz="1000" dirty="0">
                <a:solidFill>
                  <a:srgbClr val="000000"/>
                </a:solidFill>
                <a:latin typeface="Consolas"/>
              </a:rPr>
              <a:t>}</a:t>
            </a:r>
          </a:p>
          <a:p>
            <a:r>
              <a:rPr lang="en-US" altLang="zh-CN" sz="1000" dirty="0" smtClean="0">
                <a:solidFill>
                  <a:srgbClr val="3F7F5F"/>
                </a:solidFill>
                <a:latin typeface="Consolas"/>
              </a:rPr>
              <a:t>// </a:t>
            </a:r>
            <a:r>
              <a:rPr lang="en-US" altLang="zh-CN" sz="1000" dirty="0">
                <a:solidFill>
                  <a:srgbClr val="3F7F5F"/>
                </a:solidFill>
                <a:latin typeface="Consolas"/>
              </a:rPr>
              <a:t>Circle</a:t>
            </a:r>
            <a:r>
              <a:rPr lang="zh-CN" altLang="en-US" sz="1000" dirty="0">
                <a:solidFill>
                  <a:srgbClr val="3F7F5F"/>
                </a:solidFill>
                <a:latin typeface="Consolas"/>
              </a:rPr>
              <a:t>类特有的方法</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err="1">
                <a:solidFill>
                  <a:srgbClr val="000000"/>
                </a:solidFill>
                <a:latin typeface="Consolas"/>
              </a:rPr>
              <a:t>getPerimeter</a:t>
            </a:r>
            <a:r>
              <a:rPr lang="en-US" altLang="zh-CN" sz="1000" b="1" dirty="0">
                <a:solidFill>
                  <a:srgbClr val="000000"/>
                </a:solidFill>
                <a:latin typeface="Consolas"/>
              </a:rPr>
              <a:t>() {</a:t>
            </a:r>
          </a:p>
          <a:p>
            <a:r>
              <a:rPr lang="en-US" altLang="zh-CN" sz="1000" b="1" dirty="0">
                <a:solidFill>
                  <a:srgbClr val="7F0055"/>
                </a:solidFill>
                <a:latin typeface="Consolas"/>
              </a:rPr>
              <a:t>return</a:t>
            </a:r>
            <a:r>
              <a:rPr lang="en-US" altLang="zh-CN" sz="1000" b="1" dirty="0">
                <a:solidFill>
                  <a:srgbClr val="000000"/>
                </a:solidFill>
                <a:latin typeface="Consolas"/>
              </a:rPr>
              <a:t> 2 * </a:t>
            </a:r>
            <a:r>
              <a:rPr lang="en-US" altLang="zh-CN" sz="1000" b="1" dirty="0" err="1">
                <a:solidFill>
                  <a:srgbClr val="000000"/>
                </a:solidFill>
                <a:latin typeface="Consolas"/>
              </a:rPr>
              <a:t>Math.</a:t>
            </a:r>
            <a:r>
              <a:rPr lang="en-US" altLang="zh-CN" sz="1000" b="1" i="1" dirty="0" err="1">
                <a:solidFill>
                  <a:srgbClr val="0000C0"/>
                </a:solidFill>
                <a:latin typeface="Consolas"/>
              </a:rPr>
              <a:t>PI</a:t>
            </a:r>
            <a:r>
              <a:rPr lang="en-US" altLang="zh-CN" sz="1000" b="1" i="1" dirty="0">
                <a:solidFill>
                  <a:srgbClr val="000000"/>
                </a:solidFill>
                <a:latin typeface="Consolas"/>
              </a:rPr>
              <a:t> * </a:t>
            </a:r>
            <a:r>
              <a:rPr lang="en-US" altLang="zh-CN" sz="1000" b="1" i="1" dirty="0">
                <a:solidFill>
                  <a:srgbClr val="0000C0"/>
                </a:solidFill>
                <a:latin typeface="Consolas"/>
              </a:rPr>
              <a:t>radius</a:t>
            </a:r>
            <a:r>
              <a:rPr lang="en-US" altLang="zh-CN" sz="1000" b="1" i="1" dirty="0">
                <a:solidFill>
                  <a:srgbClr val="000000"/>
                </a:solidFill>
                <a:latin typeface="Consolas"/>
              </a:rPr>
              <a:t>;</a:t>
            </a:r>
          </a:p>
          <a:p>
            <a:r>
              <a:rPr lang="en-US" altLang="zh-CN" sz="1000" dirty="0">
                <a:solidFill>
                  <a:srgbClr val="000000"/>
                </a:solidFill>
                <a:latin typeface="Consolas"/>
              </a:rPr>
              <a:t>}</a:t>
            </a:r>
          </a:p>
          <a:p>
            <a:r>
              <a:rPr lang="en-US" altLang="zh-CN" sz="1000" dirty="0">
                <a:solidFill>
                  <a:srgbClr val="000000"/>
                </a:solidFill>
                <a:latin typeface="Consolas"/>
              </a:rPr>
              <a:t>}</a:t>
            </a:r>
          </a:p>
          <a:p>
            <a:endParaRPr lang="zh-CN" altLang="en-US" sz="1000" dirty="0">
              <a:latin typeface="Consolas"/>
            </a:endParaRPr>
          </a:p>
          <a:p>
            <a:r>
              <a:rPr lang="en-US" altLang="zh-CN" sz="1000" dirty="0">
                <a:solidFill>
                  <a:srgbClr val="3F7F5F"/>
                </a:solidFill>
                <a:latin typeface="Consolas"/>
              </a:rPr>
              <a:t>//</a:t>
            </a:r>
            <a:r>
              <a:rPr lang="zh-CN" altLang="en-US" sz="1000" dirty="0">
                <a:solidFill>
                  <a:srgbClr val="3F7F5F"/>
                </a:solidFill>
                <a:latin typeface="Consolas"/>
              </a:rPr>
              <a:t>定义另一个继承自</a:t>
            </a:r>
            <a:r>
              <a:rPr lang="en-US" altLang="zh-CN" sz="1000" dirty="0">
                <a:solidFill>
                  <a:srgbClr val="3F7F5F"/>
                </a:solidFill>
                <a:latin typeface="Consolas"/>
              </a:rPr>
              <a:t>Shape</a:t>
            </a:r>
            <a:r>
              <a:rPr lang="zh-CN" altLang="en-US" sz="1000" dirty="0">
                <a:solidFill>
                  <a:srgbClr val="3F7F5F"/>
                </a:solidFill>
                <a:latin typeface="Consolas"/>
              </a:rPr>
              <a:t>的子类</a:t>
            </a:r>
            <a:r>
              <a:rPr lang="en-US" altLang="zh-CN" sz="1000" dirty="0">
                <a:solidFill>
                  <a:srgbClr val="3F7F5F"/>
                </a:solidFill>
                <a:latin typeface="Consolas"/>
              </a:rPr>
              <a:t>Rectangle</a:t>
            </a:r>
            <a:r>
              <a:rPr lang="zh-CN" altLang="en-US" sz="1000" dirty="0">
                <a:solidFill>
                  <a:srgbClr val="3F7F5F"/>
                </a:solidFill>
                <a:latin typeface="Consolas"/>
              </a:rPr>
              <a:t>，实现抽象方法</a:t>
            </a:r>
            <a:r>
              <a:rPr lang="en-US" altLang="zh-CN" sz="1000" dirty="0" err="1">
                <a:solidFill>
                  <a:srgbClr val="3F7F5F"/>
                </a:solidFill>
                <a:latin typeface="Consolas"/>
              </a:rPr>
              <a:t>getArea</a:t>
            </a:r>
            <a:r>
              <a:rPr lang="en-US" altLang="zh-CN" sz="1000" dirty="0">
                <a:solidFill>
                  <a:srgbClr val="3F7F5F"/>
                </a:solidFill>
                <a:latin typeface="Consolas"/>
              </a:rPr>
              <a:t>()</a:t>
            </a:r>
          </a:p>
          <a:p>
            <a:r>
              <a:rPr lang="en-US" altLang="zh-CN" sz="1000" b="1" dirty="0">
                <a:solidFill>
                  <a:srgbClr val="7F0055"/>
                </a:solidFill>
                <a:latin typeface="Consolas"/>
              </a:rPr>
              <a:t>class</a:t>
            </a:r>
            <a:r>
              <a:rPr lang="en-US" altLang="zh-CN" sz="1000" b="1" dirty="0">
                <a:solidFill>
                  <a:srgbClr val="000000"/>
                </a:solidFill>
                <a:latin typeface="Consolas"/>
              </a:rPr>
              <a:t> Rectangle </a:t>
            </a:r>
            <a:r>
              <a:rPr lang="en-US" altLang="zh-CN" sz="1000" b="1" dirty="0">
                <a:solidFill>
                  <a:srgbClr val="7F0055"/>
                </a:solidFill>
                <a:latin typeface="Consolas"/>
              </a:rPr>
              <a:t>extends</a:t>
            </a:r>
            <a:r>
              <a:rPr lang="en-US" altLang="zh-CN" sz="1000" b="1" dirty="0">
                <a:solidFill>
                  <a:srgbClr val="000000"/>
                </a:solidFill>
                <a:latin typeface="Consolas"/>
              </a:rPr>
              <a:t> Shape {</a:t>
            </a:r>
          </a:p>
          <a:p>
            <a:r>
              <a:rPr lang="en-US" altLang="zh-CN" sz="1000" b="1" dirty="0">
                <a:solidFill>
                  <a:srgbClr val="7F0055"/>
                </a:solidFill>
                <a:latin typeface="Consolas"/>
              </a:rPr>
              <a:t>private</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a:solidFill>
                  <a:srgbClr val="0000C0"/>
                </a:solidFill>
                <a:latin typeface="Consolas"/>
              </a:rPr>
              <a:t>width</a:t>
            </a:r>
            <a:r>
              <a:rPr lang="en-US" altLang="zh-CN" sz="1000" b="1" dirty="0">
                <a:solidFill>
                  <a:srgbClr val="000000"/>
                </a:solidFill>
                <a:latin typeface="Consolas"/>
              </a:rPr>
              <a:t>;</a:t>
            </a:r>
          </a:p>
          <a:p>
            <a:r>
              <a:rPr lang="en-US" altLang="zh-CN" sz="1000" b="1" dirty="0">
                <a:solidFill>
                  <a:srgbClr val="7F0055"/>
                </a:solidFill>
                <a:latin typeface="Consolas"/>
              </a:rPr>
              <a:t>private</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a:solidFill>
                  <a:srgbClr val="0000C0"/>
                </a:solidFill>
                <a:latin typeface="Consolas"/>
              </a:rPr>
              <a:t>height</a:t>
            </a:r>
            <a:r>
              <a:rPr lang="en-US" altLang="zh-CN" sz="1000" b="1" dirty="0">
                <a:solidFill>
                  <a:srgbClr val="000000"/>
                </a:solidFill>
                <a:latin typeface="Consolas"/>
              </a:rPr>
              <a:t>;</a:t>
            </a:r>
          </a:p>
          <a:p>
            <a:endParaRPr lang="zh-CN" altLang="en-US" sz="1000" dirty="0">
              <a:latin typeface="Consolas"/>
            </a:endParaRPr>
          </a:p>
          <a:p>
            <a:r>
              <a:rPr lang="en-US" altLang="zh-CN" sz="1000" b="1" dirty="0">
                <a:solidFill>
                  <a:srgbClr val="7F0055"/>
                </a:solidFill>
                <a:latin typeface="Consolas"/>
              </a:rPr>
              <a:t>public</a:t>
            </a:r>
            <a:r>
              <a:rPr lang="en-US" altLang="zh-CN" sz="1000" b="1" dirty="0">
                <a:solidFill>
                  <a:srgbClr val="000000"/>
                </a:solidFill>
                <a:latin typeface="Consolas"/>
              </a:rPr>
              <a:t> Rectangle(</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a:solidFill>
                  <a:srgbClr val="6A3E3E"/>
                </a:solidFill>
                <a:latin typeface="Consolas"/>
              </a:rPr>
              <a:t>width</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a:solidFill>
                  <a:srgbClr val="6A3E3E"/>
                </a:solidFill>
                <a:latin typeface="Consolas"/>
              </a:rPr>
              <a:t>height</a:t>
            </a:r>
            <a:r>
              <a:rPr lang="en-US" altLang="zh-CN" sz="1000" b="1" dirty="0">
                <a:solidFill>
                  <a:srgbClr val="000000"/>
                </a:solidFill>
                <a:latin typeface="Consolas"/>
              </a:rPr>
              <a:t>) {</a:t>
            </a:r>
          </a:p>
          <a:p>
            <a:r>
              <a:rPr lang="en-US" altLang="zh-CN" sz="1000" b="1" dirty="0" err="1">
                <a:solidFill>
                  <a:srgbClr val="7F0055"/>
                </a:solidFill>
                <a:latin typeface="Consolas"/>
              </a:rPr>
              <a:t>this</a:t>
            </a:r>
            <a:r>
              <a:rPr lang="en-US" altLang="zh-CN" sz="1000" b="1" dirty="0" err="1">
                <a:solidFill>
                  <a:srgbClr val="000000"/>
                </a:solidFill>
                <a:latin typeface="Consolas"/>
              </a:rPr>
              <a:t>.</a:t>
            </a:r>
            <a:r>
              <a:rPr lang="en-US" altLang="zh-CN" sz="1000" b="1" dirty="0" err="1">
                <a:solidFill>
                  <a:srgbClr val="0000C0"/>
                </a:solidFill>
                <a:latin typeface="Consolas"/>
              </a:rPr>
              <a:t>width</a:t>
            </a:r>
            <a:r>
              <a:rPr lang="en-US" altLang="zh-CN" sz="1000" b="1" dirty="0">
                <a:solidFill>
                  <a:srgbClr val="000000"/>
                </a:solidFill>
                <a:latin typeface="Consolas"/>
              </a:rPr>
              <a:t> = </a:t>
            </a:r>
            <a:r>
              <a:rPr lang="en-US" altLang="zh-CN" sz="1000" b="1" dirty="0">
                <a:solidFill>
                  <a:srgbClr val="6A3E3E"/>
                </a:solidFill>
                <a:latin typeface="Consolas"/>
              </a:rPr>
              <a:t>width</a:t>
            </a:r>
            <a:r>
              <a:rPr lang="en-US" altLang="zh-CN" sz="1000" b="1" dirty="0">
                <a:solidFill>
                  <a:srgbClr val="000000"/>
                </a:solidFill>
                <a:latin typeface="Consolas"/>
              </a:rPr>
              <a:t>;</a:t>
            </a:r>
          </a:p>
          <a:p>
            <a:r>
              <a:rPr lang="en-US" altLang="zh-CN" sz="1000" b="1" dirty="0" err="1">
                <a:solidFill>
                  <a:srgbClr val="7F0055"/>
                </a:solidFill>
                <a:latin typeface="Consolas"/>
              </a:rPr>
              <a:t>this</a:t>
            </a:r>
            <a:r>
              <a:rPr lang="en-US" altLang="zh-CN" sz="1000" b="1" dirty="0" err="1">
                <a:solidFill>
                  <a:srgbClr val="000000"/>
                </a:solidFill>
                <a:latin typeface="Consolas"/>
              </a:rPr>
              <a:t>.</a:t>
            </a:r>
            <a:r>
              <a:rPr lang="en-US" altLang="zh-CN" sz="1000" b="1" dirty="0" err="1">
                <a:solidFill>
                  <a:srgbClr val="0000C0"/>
                </a:solidFill>
                <a:latin typeface="Consolas"/>
              </a:rPr>
              <a:t>height</a:t>
            </a:r>
            <a:r>
              <a:rPr lang="en-US" altLang="zh-CN" sz="1000" b="1" dirty="0">
                <a:solidFill>
                  <a:srgbClr val="000000"/>
                </a:solidFill>
                <a:latin typeface="Consolas"/>
              </a:rPr>
              <a:t> = </a:t>
            </a:r>
            <a:r>
              <a:rPr lang="en-US" altLang="zh-CN" sz="1000" b="1" dirty="0">
                <a:solidFill>
                  <a:srgbClr val="6A3E3E"/>
                </a:solidFill>
                <a:latin typeface="Consolas"/>
              </a:rPr>
              <a:t>height</a:t>
            </a:r>
            <a:r>
              <a:rPr lang="en-US" altLang="zh-CN" sz="1000" b="1" dirty="0">
                <a:solidFill>
                  <a:srgbClr val="000000"/>
                </a:solidFill>
                <a:latin typeface="Consolas"/>
              </a:rPr>
              <a:t>;</a:t>
            </a:r>
          </a:p>
          <a:p>
            <a:r>
              <a:rPr lang="en-US" altLang="zh-CN" sz="1000" dirty="0">
                <a:solidFill>
                  <a:srgbClr val="000000"/>
                </a:solidFill>
                <a:latin typeface="Consolas"/>
              </a:rPr>
              <a:t>}</a:t>
            </a:r>
          </a:p>
          <a:p>
            <a:endParaRPr lang="zh-CN" altLang="en-US" sz="1000" dirty="0">
              <a:latin typeface="Consolas"/>
            </a:endParaRPr>
          </a:p>
          <a:p>
            <a:r>
              <a:rPr lang="en-US" altLang="zh-CN" sz="1000" dirty="0">
                <a:solidFill>
                  <a:srgbClr val="3F7F5F"/>
                </a:solidFill>
                <a:latin typeface="Consolas"/>
              </a:rPr>
              <a:t>// </a:t>
            </a:r>
            <a:r>
              <a:rPr lang="zh-CN" altLang="en-US" sz="1000" dirty="0">
                <a:solidFill>
                  <a:srgbClr val="3F7F5F"/>
                </a:solidFill>
                <a:latin typeface="Consolas"/>
              </a:rPr>
              <a:t>实现抽象方法</a:t>
            </a:r>
            <a:r>
              <a:rPr lang="en-US" altLang="zh-CN" sz="1000" dirty="0" err="1">
                <a:solidFill>
                  <a:srgbClr val="3F7F5F"/>
                </a:solidFill>
                <a:latin typeface="Consolas"/>
              </a:rPr>
              <a:t>getArea</a:t>
            </a:r>
            <a:r>
              <a:rPr lang="en-US" altLang="zh-CN" sz="1000" dirty="0">
                <a:solidFill>
                  <a:srgbClr val="3F7F5F"/>
                </a:solidFill>
                <a:latin typeface="Consolas"/>
              </a:rPr>
              <a:t>()</a:t>
            </a:r>
          </a:p>
          <a:p>
            <a:r>
              <a:rPr lang="en-US" altLang="zh-CN" sz="1000" dirty="0">
                <a:solidFill>
                  <a:srgbClr val="646464"/>
                </a:solidFill>
                <a:latin typeface="Consolas"/>
              </a:rPr>
              <a:t>@Override</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err="1">
                <a:solidFill>
                  <a:srgbClr val="000000"/>
                </a:solidFill>
                <a:latin typeface="Consolas"/>
              </a:rPr>
              <a:t>getArea</a:t>
            </a:r>
            <a:r>
              <a:rPr lang="en-US" altLang="zh-CN" sz="1000" b="1" dirty="0">
                <a:solidFill>
                  <a:srgbClr val="000000"/>
                </a:solidFill>
                <a:latin typeface="Consolas"/>
              </a:rPr>
              <a:t>() {</a:t>
            </a:r>
          </a:p>
          <a:p>
            <a:r>
              <a:rPr lang="en-US" altLang="zh-CN" sz="1000" b="1" dirty="0">
                <a:solidFill>
                  <a:srgbClr val="7F0055"/>
                </a:solidFill>
                <a:latin typeface="Consolas"/>
              </a:rPr>
              <a:t>return</a:t>
            </a:r>
            <a:r>
              <a:rPr lang="en-US" altLang="zh-CN" sz="1000" b="1" dirty="0">
                <a:solidFill>
                  <a:srgbClr val="000000"/>
                </a:solidFill>
                <a:latin typeface="Consolas"/>
              </a:rPr>
              <a:t> </a:t>
            </a:r>
            <a:r>
              <a:rPr lang="en-US" altLang="zh-CN" sz="1000" b="1" dirty="0">
                <a:solidFill>
                  <a:srgbClr val="0000C0"/>
                </a:solidFill>
                <a:latin typeface="Consolas"/>
              </a:rPr>
              <a:t>width</a:t>
            </a:r>
            <a:r>
              <a:rPr lang="en-US" altLang="zh-CN" sz="1000" b="1" dirty="0">
                <a:solidFill>
                  <a:srgbClr val="000000"/>
                </a:solidFill>
                <a:latin typeface="Consolas"/>
              </a:rPr>
              <a:t> * </a:t>
            </a:r>
            <a:r>
              <a:rPr lang="en-US" altLang="zh-CN" sz="1000" b="1" dirty="0">
                <a:solidFill>
                  <a:srgbClr val="0000C0"/>
                </a:solidFill>
                <a:latin typeface="Consolas"/>
              </a:rPr>
              <a:t>height</a:t>
            </a:r>
            <a:r>
              <a:rPr lang="en-US" altLang="zh-CN" sz="1000" b="1" dirty="0">
                <a:solidFill>
                  <a:srgbClr val="000000"/>
                </a:solidFill>
                <a:latin typeface="Consolas"/>
              </a:rPr>
              <a:t>;</a:t>
            </a:r>
          </a:p>
          <a:p>
            <a:r>
              <a:rPr lang="en-US" altLang="zh-CN" sz="1000" dirty="0">
                <a:solidFill>
                  <a:srgbClr val="000000"/>
                </a:solidFill>
                <a:latin typeface="Consolas"/>
              </a:rPr>
              <a:t>}</a:t>
            </a:r>
          </a:p>
          <a:p>
            <a:endParaRPr lang="zh-CN" altLang="en-US" sz="1000" dirty="0">
              <a:latin typeface="Consolas"/>
            </a:endParaRPr>
          </a:p>
          <a:p>
            <a:r>
              <a:rPr lang="en-US" altLang="zh-CN" sz="1000" dirty="0">
                <a:solidFill>
                  <a:srgbClr val="3F7F5F"/>
                </a:solidFill>
                <a:latin typeface="Consolas"/>
              </a:rPr>
              <a:t>// Rectangle</a:t>
            </a:r>
            <a:r>
              <a:rPr lang="zh-CN" altLang="en-US" sz="1000" dirty="0">
                <a:solidFill>
                  <a:srgbClr val="3F7F5F"/>
                </a:solidFill>
                <a:latin typeface="Consolas"/>
              </a:rPr>
              <a:t>类特有的方法</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err="1">
                <a:solidFill>
                  <a:srgbClr val="000000"/>
                </a:solidFill>
                <a:latin typeface="Consolas"/>
              </a:rPr>
              <a:t>getPerimeter</a:t>
            </a:r>
            <a:r>
              <a:rPr lang="en-US" altLang="zh-CN" sz="1000" b="1" dirty="0">
                <a:solidFill>
                  <a:srgbClr val="000000"/>
                </a:solidFill>
                <a:latin typeface="Consolas"/>
              </a:rPr>
              <a:t>() {</a:t>
            </a:r>
          </a:p>
          <a:p>
            <a:r>
              <a:rPr lang="en-US" altLang="zh-CN" sz="1000" b="1" dirty="0">
                <a:solidFill>
                  <a:srgbClr val="7F0055"/>
                </a:solidFill>
                <a:latin typeface="Consolas"/>
              </a:rPr>
              <a:t>return</a:t>
            </a:r>
            <a:r>
              <a:rPr lang="en-US" altLang="zh-CN" sz="1000" b="1" dirty="0">
                <a:solidFill>
                  <a:srgbClr val="000000"/>
                </a:solidFill>
                <a:latin typeface="Consolas"/>
              </a:rPr>
              <a:t> 2 * (</a:t>
            </a:r>
            <a:r>
              <a:rPr lang="en-US" altLang="zh-CN" sz="1000" b="1" dirty="0">
                <a:solidFill>
                  <a:srgbClr val="0000C0"/>
                </a:solidFill>
                <a:latin typeface="Consolas"/>
              </a:rPr>
              <a:t>width</a:t>
            </a:r>
            <a:r>
              <a:rPr lang="en-US" altLang="zh-CN" sz="1000" b="1" dirty="0">
                <a:solidFill>
                  <a:srgbClr val="000000"/>
                </a:solidFill>
                <a:latin typeface="Consolas"/>
              </a:rPr>
              <a:t> + </a:t>
            </a:r>
            <a:r>
              <a:rPr lang="en-US" altLang="zh-CN" sz="1000" b="1" dirty="0">
                <a:solidFill>
                  <a:srgbClr val="0000C0"/>
                </a:solidFill>
                <a:latin typeface="Consolas"/>
              </a:rPr>
              <a:t>height</a:t>
            </a:r>
            <a:r>
              <a:rPr lang="en-US" altLang="zh-CN" sz="1000" b="1" dirty="0">
                <a:solidFill>
                  <a:srgbClr val="000000"/>
                </a:solidFill>
                <a:latin typeface="Consolas"/>
              </a:rPr>
              <a:t>);</a:t>
            </a:r>
          </a:p>
          <a:p>
            <a:r>
              <a:rPr lang="en-US" altLang="zh-CN" sz="1000" dirty="0">
                <a:solidFill>
                  <a:srgbClr val="000000"/>
                </a:solidFill>
                <a:latin typeface="Consolas"/>
              </a:rPr>
              <a:t>}</a:t>
            </a:r>
          </a:p>
          <a:p>
            <a:r>
              <a:rPr lang="en-US" altLang="zh-CN" sz="1000" dirty="0">
                <a:solidFill>
                  <a:srgbClr val="000000"/>
                </a:solidFill>
                <a:latin typeface="Consolas"/>
              </a:rPr>
              <a:t>}</a:t>
            </a:r>
          </a:p>
          <a:p>
            <a:endParaRPr lang="zh-CN" altLang="en-US" sz="1000" dirty="0">
              <a:latin typeface="Consolas"/>
            </a:endParaRPr>
          </a:p>
          <a:p>
            <a:r>
              <a:rPr lang="en-US" altLang="zh-CN" sz="1000" dirty="0">
                <a:solidFill>
                  <a:srgbClr val="3F7F5F"/>
                </a:solidFill>
                <a:latin typeface="Consolas"/>
              </a:rPr>
              <a:t>//</a:t>
            </a:r>
            <a:r>
              <a:rPr lang="zh-CN" altLang="en-US" sz="1000" dirty="0">
                <a:solidFill>
                  <a:srgbClr val="3F7F5F"/>
                </a:solidFill>
                <a:latin typeface="Consolas"/>
              </a:rPr>
              <a:t>主函数，测试多态性和抽象类的使用</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class</a:t>
            </a:r>
            <a:r>
              <a:rPr lang="en-US" altLang="zh-CN" sz="1000" b="1" dirty="0">
                <a:solidFill>
                  <a:srgbClr val="000000"/>
                </a:solidFill>
                <a:latin typeface="Consolas"/>
              </a:rPr>
              <a:t> Demo0605 {</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static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main(String[] </a:t>
            </a:r>
            <a:r>
              <a:rPr lang="en-US" altLang="zh-CN" sz="1000" b="1" dirty="0" err="1">
                <a:solidFill>
                  <a:srgbClr val="6A3E3E"/>
                </a:solidFill>
                <a:latin typeface="Consolas"/>
              </a:rPr>
              <a:t>args</a:t>
            </a:r>
            <a:r>
              <a:rPr lang="en-US" altLang="zh-CN" sz="1000" b="1" dirty="0">
                <a:solidFill>
                  <a:srgbClr val="000000"/>
                </a:solidFill>
                <a:latin typeface="Consolas"/>
              </a:rPr>
              <a:t>) {</a:t>
            </a:r>
          </a:p>
          <a:p>
            <a:r>
              <a:rPr lang="en-US" altLang="zh-CN" sz="1000" dirty="0">
                <a:solidFill>
                  <a:srgbClr val="3F7F5F"/>
                </a:solidFill>
                <a:latin typeface="Consolas"/>
              </a:rPr>
              <a:t>//</a:t>
            </a:r>
            <a:r>
              <a:rPr lang="zh-CN" altLang="en-US" sz="1000" dirty="0">
                <a:solidFill>
                  <a:srgbClr val="3F7F5F"/>
                </a:solidFill>
                <a:latin typeface="Consolas"/>
              </a:rPr>
              <a:t>声明一个</a:t>
            </a:r>
            <a:r>
              <a:rPr lang="en-US" altLang="zh-CN" sz="1000" dirty="0">
                <a:solidFill>
                  <a:srgbClr val="3F7F5F"/>
                </a:solidFill>
                <a:latin typeface="Consolas"/>
              </a:rPr>
              <a:t>Shape</a:t>
            </a:r>
            <a:r>
              <a:rPr lang="zh-CN" altLang="en-US" sz="1000" dirty="0">
                <a:solidFill>
                  <a:srgbClr val="3F7F5F"/>
                </a:solidFill>
                <a:latin typeface="Consolas"/>
              </a:rPr>
              <a:t>类型的对象数组</a:t>
            </a:r>
          </a:p>
          <a:p>
            <a:r>
              <a:rPr lang="en-US" altLang="zh-CN" sz="1000" dirty="0">
                <a:solidFill>
                  <a:srgbClr val="000000"/>
                </a:solidFill>
                <a:latin typeface="Consolas"/>
              </a:rPr>
              <a:t>Shape </a:t>
            </a:r>
            <a:r>
              <a:rPr lang="en-US" altLang="zh-CN" sz="1000" dirty="0">
                <a:solidFill>
                  <a:srgbClr val="6A3E3E"/>
                </a:solidFill>
                <a:latin typeface="Consolas"/>
              </a:rPr>
              <a:t>shape</a:t>
            </a:r>
            <a:r>
              <a:rPr lang="en-US" altLang="zh-CN" sz="1000" dirty="0">
                <a:solidFill>
                  <a:srgbClr val="000000"/>
                </a:solidFill>
                <a:latin typeface="Consolas"/>
              </a:rPr>
              <a:t>[]=</a:t>
            </a:r>
            <a:r>
              <a:rPr lang="en-US" altLang="zh-CN" sz="1000" b="1" dirty="0">
                <a:solidFill>
                  <a:srgbClr val="7F0055"/>
                </a:solidFill>
                <a:latin typeface="Consolas"/>
              </a:rPr>
              <a:t>new</a:t>
            </a:r>
            <a:r>
              <a:rPr lang="en-US" altLang="zh-CN" sz="1000" b="1" dirty="0">
                <a:solidFill>
                  <a:srgbClr val="000000"/>
                </a:solidFill>
                <a:latin typeface="Consolas"/>
              </a:rPr>
              <a:t> Shape[2];</a:t>
            </a:r>
          </a:p>
          <a:p>
            <a:r>
              <a:rPr lang="en-US" altLang="zh-CN" sz="1000" dirty="0">
                <a:solidFill>
                  <a:srgbClr val="6A3E3E"/>
                </a:solidFill>
                <a:latin typeface="Consolas"/>
              </a:rPr>
              <a:t>shape</a:t>
            </a:r>
            <a:r>
              <a:rPr lang="en-US" altLang="zh-CN" sz="1000" dirty="0">
                <a:solidFill>
                  <a:srgbClr val="000000"/>
                </a:solidFill>
                <a:latin typeface="Consolas"/>
              </a:rPr>
              <a:t>[0]= </a:t>
            </a:r>
            <a:r>
              <a:rPr lang="en-US" altLang="zh-CN" sz="1000" b="1" dirty="0">
                <a:solidFill>
                  <a:srgbClr val="7F0055"/>
                </a:solidFill>
                <a:latin typeface="Consolas"/>
              </a:rPr>
              <a:t>new</a:t>
            </a:r>
            <a:r>
              <a:rPr lang="en-US" altLang="zh-CN" sz="1000" b="1" dirty="0">
                <a:solidFill>
                  <a:srgbClr val="000000"/>
                </a:solidFill>
                <a:latin typeface="Consolas"/>
              </a:rPr>
              <a:t> Circle(5.0);</a:t>
            </a:r>
            <a:r>
              <a:rPr lang="en-US" altLang="zh-CN" sz="1000" b="1" dirty="0">
                <a:solidFill>
                  <a:srgbClr val="3F7F5F"/>
                </a:solidFill>
                <a:latin typeface="Consolas"/>
              </a:rPr>
              <a:t>//shape[0]</a:t>
            </a:r>
            <a:r>
              <a:rPr lang="zh-CN" altLang="en-US" sz="1000" b="1" dirty="0">
                <a:solidFill>
                  <a:srgbClr val="3F7F5F"/>
                </a:solidFill>
                <a:latin typeface="Consolas"/>
              </a:rPr>
              <a:t>中的对象实际类型为</a:t>
            </a:r>
            <a:r>
              <a:rPr lang="en-US" altLang="zh-CN" sz="1000" b="1" dirty="0">
                <a:solidFill>
                  <a:srgbClr val="3F7F5F"/>
                </a:solidFill>
                <a:latin typeface="Consolas"/>
              </a:rPr>
              <a:t>Circle</a:t>
            </a:r>
            <a:r>
              <a:rPr lang="zh-CN" altLang="en-US" sz="1000" b="1" dirty="0">
                <a:solidFill>
                  <a:srgbClr val="3F7F5F"/>
                </a:solidFill>
                <a:latin typeface="Consolas"/>
              </a:rPr>
              <a:t>类型</a:t>
            </a:r>
          </a:p>
          <a:p>
            <a:r>
              <a:rPr lang="en-US" altLang="zh-CN" sz="1000" dirty="0">
                <a:solidFill>
                  <a:srgbClr val="6A3E3E"/>
                </a:solidFill>
                <a:latin typeface="Consolas"/>
              </a:rPr>
              <a:t>shape</a:t>
            </a:r>
            <a:r>
              <a:rPr lang="en-US" altLang="zh-CN" sz="1000" dirty="0">
                <a:solidFill>
                  <a:srgbClr val="000000"/>
                </a:solidFill>
                <a:latin typeface="Consolas"/>
              </a:rPr>
              <a:t>[1] = </a:t>
            </a:r>
            <a:r>
              <a:rPr lang="en-US" altLang="zh-CN" sz="1000" b="1" dirty="0">
                <a:solidFill>
                  <a:srgbClr val="7F0055"/>
                </a:solidFill>
                <a:latin typeface="Consolas"/>
              </a:rPr>
              <a:t>new</a:t>
            </a:r>
            <a:r>
              <a:rPr lang="en-US" altLang="zh-CN" sz="1000" b="1" dirty="0">
                <a:solidFill>
                  <a:srgbClr val="000000"/>
                </a:solidFill>
                <a:latin typeface="Consolas"/>
              </a:rPr>
              <a:t> Rectangle(4.0, 6.0);</a:t>
            </a:r>
            <a:r>
              <a:rPr lang="en-US" altLang="zh-CN" sz="1000" b="1" dirty="0">
                <a:solidFill>
                  <a:srgbClr val="3F7F5F"/>
                </a:solidFill>
                <a:latin typeface="Consolas"/>
              </a:rPr>
              <a:t>//shape[1]</a:t>
            </a:r>
            <a:r>
              <a:rPr lang="zh-CN" altLang="en-US" sz="1000" b="1" dirty="0">
                <a:solidFill>
                  <a:srgbClr val="3F7F5F"/>
                </a:solidFill>
                <a:latin typeface="Consolas"/>
              </a:rPr>
              <a:t>中的对象实际类型为</a:t>
            </a:r>
            <a:r>
              <a:rPr lang="en-US" altLang="zh-CN" sz="1000" b="1" dirty="0">
                <a:solidFill>
                  <a:srgbClr val="3F7F5F"/>
                </a:solidFill>
                <a:latin typeface="Consolas"/>
              </a:rPr>
              <a:t>Rectangle</a:t>
            </a:r>
            <a:r>
              <a:rPr lang="zh-CN" altLang="en-US" sz="1000" b="1" dirty="0">
                <a:solidFill>
                  <a:srgbClr val="3F7F5F"/>
                </a:solidFill>
                <a:latin typeface="Consolas"/>
              </a:rPr>
              <a:t>类型</a:t>
            </a:r>
          </a:p>
          <a:p>
            <a:endParaRPr lang="zh-CN" altLang="en-US" sz="1000" dirty="0">
              <a:latin typeface="Consolas"/>
            </a:endParaRPr>
          </a:p>
          <a:p>
            <a:r>
              <a:rPr lang="en-US" altLang="zh-CN" sz="1000" dirty="0">
                <a:solidFill>
                  <a:srgbClr val="3F7F5F"/>
                </a:solidFill>
                <a:latin typeface="Consolas"/>
              </a:rPr>
              <a:t>// </a:t>
            </a:r>
            <a:r>
              <a:rPr lang="zh-CN" altLang="en-US" sz="1000" dirty="0">
                <a:solidFill>
                  <a:srgbClr val="3F7F5F"/>
                </a:solidFill>
                <a:latin typeface="Consolas"/>
              </a:rPr>
              <a:t>向上转型，调用抽象类的方法</a:t>
            </a:r>
          </a:p>
          <a:p>
            <a:r>
              <a:rPr lang="en-US" altLang="zh-CN" sz="1000" b="1" dirty="0">
                <a:solidFill>
                  <a:srgbClr val="7F0055"/>
                </a:solidFill>
                <a:latin typeface="Consolas"/>
              </a:rPr>
              <a:t>for</a:t>
            </a:r>
            <a:r>
              <a:rPr lang="en-US" altLang="zh-CN" sz="1000" b="1" dirty="0">
                <a:solidFill>
                  <a:srgbClr val="000000"/>
                </a:solidFill>
                <a:latin typeface="Consolas"/>
              </a:rPr>
              <a:t>(Shape </a:t>
            </a:r>
            <a:r>
              <a:rPr lang="en-US" altLang="zh-CN" sz="1000" b="1" dirty="0">
                <a:solidFill>
                  <a:srgbClr val="6A3E3E"/>
                </a:solidFill>
                <a:latin typeface="Consolas"/>
              </a:rPr>
              <a:t>s</a:t>
            </a:r>
            <a:r>
              <a:rPr lang="en-US" altLang="zh-CN" sz="1000" b="1" dirty="0">
                <a:solidFill>
                  <a:srgbClr val="000000"/>
                </a:solidFill>
                <a:latin typeface="Consolas"/>
              </a:rPr>
              <a:t>:</a:t>
            </a:r>
            <a:r>
              <a:rPr lang="en-US" altLang="zh-CN" sz="1000" b="1" dirty="0">
                <a:solidFill>
                  <a:srgbClr val="6A3E3E"/>
                </a:solidFill>
                <a:latin typeface="Consolas"/>
              </a:rPr>
              <a:t>shape</a:t>
            </a:r>
            <a:r>
              <a:rPr lang="en-US" altLang="zh-CN" sz="1000" b="1" dirty="0">
                <a:solidFill>
                  <a:srgbClr val="000000"/>
                </a:solidFill>
                <a:latin typeface="Consolas"/>
              </a:rPr>
              <a:t>) {</a:t>
            </a:r>
          </a:p>
          <a:p>
            <a:r>
              <a:rPr lang="en-US" altLang="zh-CN" sz="1000" dirty="0" err="1">
                <a:solidFill>
                  <a:srgbClr val="6A3E3E"/>
                </a:solidFill>
                <a:latin typeface="Consolas"/>
              </a:rPr>
              <a:t>s</a:t>
            </a:r>
            <a:r>
              <a:rPr lang="en-US" altLang="zh-CN" sz="1000" dirty="0" err="1">
                <a:solidFill>
                  <a:srgbClr val="000000"/>
                </a:solidFill>
                <a:latin typeface="Consolas"/>
              </a:rPr>
              <a:t>.printShapeType</a:t>
            </a:r>
            <a:r>
              <a:rPr lang="en-US" altLang="zh-CN" sz="1000" dirty="0">
                <a:solidFill>
                  <a:srgbClr val="000000"/>
                </a:solidFill>
                <a:latin typeface="Consolas"/>
              </a:rPr>
              <a:t>();</a:t>
            </a:r>
          </a:p>
          <a:p>
            <a:r>
              <a:rPr lang="en-US" altLang="zh-CN" sz="1000" dirty="0">
                <a:solidFill>
                  <a:srgbClr val="3F7F5F"/>
                </a:solidFill>
                <a:latin typeface="Consolas"/>
              </a:rPr>
              <a:t>//</a:t>
            </a:r>
            <a:r>
              <a:rPr lang="en-US" altLang="zh-CN" sz="1000" dirty="0" err="1">
                <a:solidFill>
                  <a:srgbClr val="3F7F5F"/>
                </a:solidFill>
                <a:latin typeface="Consolas"/>
              </a:rPr>
              <a:t>System.out.println</a:t>
            </a:r>
            <a:r>
              <a:rPr lang="en-US" altLang="zh-CN" sz="1000" dirty="0">
                <a:solidFill>
                  <a:srgbClr val="3F7F5F"/>
                </a:solidFill>
                <a:latin typeface="Consolas"/>
              </a:rPr>
              <a:t>(</a:t>
            </a:r>
            <a:r>
              <a:rPr lang="en-US" altLang="zh-CN" sz="1000" dirty="0" err="1">
                <a:solidFill>
                  <a:srgbClr val="3F7F5F"/>
                </a:solidFill>
                <a:latin typeface="Consolas"/>
              </a:rPr>
              <a:t>s.getClass</a:t>
            </a:r>
            <a:r>
              <a:rPr lang="en-US" altLang="zh-CN" sz="1000" dirty="0">
                <a:solidFill>
                  <a:srgbClr val="3F7F5F"/>
                </a:solidFill>
                <a:latin typeface="Consolas"/>
              </a:rPr>
              <a:t>());//</a:t>
            </a:r>
            <a:r>
              <a:rPr lang="zh-CN" altLang="en-US" sz="1000" dirty="0">
                <a:solidFill>
                  <a:srgbClr val="3F7F5F"/>
                </a:solidFill>
                <a:latin typeface="Consolas"/>
              </a:rPr>
              <a:t>可以使用</a:t>
            </a:r>
            <a:r>
              <a:rPr lang="en-US" altLang="zh-CN" sz="1000" dirty="0" err="1">
                <a:solidFill>
                  <a:srgbClr val="3F7F5F"/>
                </a:solidFill>
                <a:latin typeface="Consolas"/>
              </a:rPr>
              <a:t>s.getClass</a:t>
            </a:r>
            <a:r>
              <a:rPr lang="en-US" altLang="zh-CN" sz="1000" dirty="0">
                <a:solidFill>
                  <a:srgbClr val="3F7F5F"/>
                </a:solidFill>
                <a:latin typeface="Consolas"/>
              </a:rPr>
              <a:t>()</a:t>
            </a:r>
            <a:r>
              <a:rPr lang="zh-CN" altLang="en-US" sz="1000" dirty="0">
                <a:solidFill>
                  <a:srgbClr val="3F7F5F"/>
                </a:solidFill>
                <a:latin typeface="Consolas"/>
              </a:rPr>
              <a:t>方法，查看</a:t>
            </a:r>
            <a:r>
              <a:rPr lang="en-US" altLang="zh-CN" sz="1000" dirty="0">
                <a:solidFill>
                  <a:srgbClr val="3F7F5F"/>
                </a:solidFill>
                <a:latin typeface="Consolas"/>
              </a:rPr>
              <a:t>s</a:t>
            </a:r>
            <a:r>
              <a:rPr lang="zh-CN" altLang="en-US" sz="1000" dirty="0">
                <a:solidFill>
                  <a:srgbClr val="3F7F5F"/>
                </a:solidFill>
                <a:latin typeface="Consolas"/>
              </a:rPr>
              <a:t>每次被赋值的类型</a:t>
            </a:r>
            <a:r>
              <a:rPr lang="en-US" altLang="zh-CN" sz="1000" dirty="0">
                <a:solidFill>
                  <a:srgbClr val="3F7F5F"/>
                </a:solidFill>
                <a:latin typeface="Consolas"/>
              </a:rPr>
              <a:t>,</a:t>
            </a:r>
            <a:r>
              <a:rPr lang="zh-CN" altLang="en-US" sz="1000" dirty="0">
                <a:solidFill>
                  <a:srgbClr val="3F7F5F"/>
                </a:solidFill>
                <a:latin typeface="Consolas"/>
              </a:rPr>
              <a:t>自行测试</a:t>
            </a:r>
          </a:p>
          <a:p>
            <a:r>
              <a:rPr lang="en-US" altLang="zh-CN" sz="1000" dirty="0">
                <a:solidFill>
                  <a:srgbClr val="000000"/>
                </a:solidFill>
                <a:latin typeface="Consolas"/>
              </a:rPr>
              <a:t>}</a:t>
            </a:r>
          </a:p>
          <a:p>
            <a:endParaRPr lang="zh-CN" altLang="en-US" sz="1000" dirty="0">
              <a:latin typeface="Consolas"/>
            </a:endParaRPr>
          </a:p>
          <a:p>
            <a:r>
              <a:rPr lang="en-US" altLang="zh-CN" sz="1000" dirty="0">
                <a:solidFill>
                  <a:srgbClr val="3F7F5F"/>
                </a:solidFill>
                <a:latin typeface="Consolas"/>
              </a:rPr>
              <a:t>// </a:t>
            </a:r>
            <a:r>
              <a:rPr lang="zh-CN" altLang="en-US" sz="1000" dirty="0">
                <a:solidFill>
                  <a:srgbClr val="3F7F5F"/>
                </a:solidFill>
                <a:latin typeface="Consolas"/>
              </a:rPr>
              <a:t>调用抽象方法</a:t>
            </a:r>
            <a:r>
              <a:rPr lang="en-US" altLang="zh-CN" sz="1000" dirty="0" err="1">
                <a:solidFill>
                  <a:srgbClr val="3F7F5F"/>
                </a:solidFill>
                <a:latin typeface="Consolas"/>
              </a:rPr>
              <a:t>getArea</a:t>
            </a:r>
            <a:r>
              <a:rPr lang="en-US" altLang="zh-CN" sz="1000" dirty="0">
                <a:solidFill>
                  <a:srgbClr val="3F7F5F"/>
                </a:solidFill>
                <a:latin typeface="Consolas"/>
              </a:rPr>
              <a:t>()</a:t>
            </a:r>
          </a:p>
          <a:p>
            <a:r>
              <a:rPr lang="en-US" altLang="zh-CN" sz="1000" dirty="0">
                <a:solidFill>
                  <a:srgbClr val="000000"/>
                </a:solidFill>
                <a:latin typeface="Consolas"/>
              </a:rPr>
              <a:t> </a:t>
            </a:r>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圆的面积：</a:t>
            </a:r>
            <a:r>
              <a:rPr lang="en-US" altLang="zh-CN" sz="1000" b="1" i="1" dirty="0">
                <a:solidFill>
                  <a:srgbClr val="2A00FF"/>
                </a:solidFill>
                <a:latin typeface="Consolas"/>
              </a:rPr>
              <a:t>"</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a:solidFill>
                  <a:srgbClr val="6A3E3E"/>
                </a:solidFill>
                <a:latin typeface="Consolas"/>
              </a:rPr>
              <a:t>shape</a:t>
            </a:r>
            <a:r>
              <a:rPr lang="en-US" altLang="zh-CN" sz="1000" b="1" i="1" dirty="0">
                <a:solidFill>
                  <a:srgbClr val="000000"/>
                </a:solidFill>
                <a:latin typeface="Consolas"/>
              </a:rPr>
              <a:t>[0].</a:t>
            </a:r>
            <a:r>
              <a:rPr lang="en-US" altLang="zh-CN" sz="1000" b="1" i="1" dirty="0" err="1">
                <a:solidFill>
                  <a:srgbClr val="000000"/>
                </a:solidFill>
                <a:latin typeface="Consolas"/>
              </a:rPr>
              <a:t>getArea</a:t>
            </a:r>
            <a:r>
              <a:rPr lang="en-US" altLang="zh-CN" sz="1000" b="1" i="1" dirty="0">
                <a:solidFill>
                  <a:srgbClr val="000000"/>
                </a:solidFill>
                <a:latin typeface="Consolas"/>
              </a:rPr>
              <a:t>());</a:t>
            </a:r>
          </a:p>
          <a:p>
            <a:r>
              <a:rPr lang="en-US" altLang="zh-CN" sz="1000" dirty="0">
                <a:solidFill>
                  <a:srgbClr val="000000"/>
                </a:solidFill>
                <a:latin typeface="Consolas"/>
              </a:rPr>
              <a:t>     </a:t>
            </a:r>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矩形的面积：</a:t>
            </a:r>
            <a:r>
              <a:rPr lang="en-US" altLang="zh-CN" sz="1000" b="1" i="1" dirty="0">
                <a:solidFill>
                  <a:srgbClr val="2A00FF"/>
                </a:solidFill>
                <a:latin typeface="Consolas"/>
              </a:rPr>
              <a:t>"</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a:solidFill>
                  <a:srgbClr val="6A3E3E"/>
                </a:solidFill>
                <a:latin typeface="Consolas"/>
              </a:rPr>
              <a:t>shape</a:t>
            </a:r>
            <a:r>
              <a:rPr lang="en-US" altLang="zh-CN" sz="1000" b="1" i="1" dirty="0">
                <a:solidFill>
                  <a:srgbClr val="000000"/>
                </a:solidFill>
                <a:latin typeface="Consolas"/>
              </a:rPr>
              <a:t>[1].</a:t>
            </a:r>
            <a:r>
              <a:rPr lang="en-US" altLang="zh-CN" sz="1000" b="1" i="1" dirty="0" err="1">
                <a:solidFill>
                  <a:srgbClr val="000000"/>
                </a:solidFill>
                <a:latin typeface="Consolas"/>
              </a:rPr>
              <a:t>getArea</a:t>
            </a:r>
            <a:r>
              <a:rPr lang="en-US" altLang="zh-CN" sz="1000" b="1" i="1" dirty="0">
                <a:solidFill>
                  <a:srgbClr val="000000"/>
                </a:solidFill>
                <a:latin typeface="Consolas"/>
              </a:rPr>
              <a:t>());</a:t>
            </a:r>
          </a:p>
          <a:p>
            <a:r>
              <a:rPr lang="en-US" altLang="zh-CN" sz="1000" dirty="0">
                <a:solidFill>
                  <a:srgbClr val="3F7F5F"/>
                </a:solidFill>
                <a:latin typeface="Consolas"/>
              </a:rPr>
              <a:t>// </a:t>
            </a:r>
            <a:r>
              <a:rPr lang="zh-CN" altLang="en-US" sz="1000" dirty="0">
                <a:solidFill>
                  <a:srgbClr val="3F7F5F"/>
                </a:solidFill>
                <a:latin typeface="Consolas"/>
              </a:rPr>
              <a:t>因为</a:t>
            </a:r>
            <a:r>
              <a:rPr lang="en-US" altLang="zh-CN" sz="1000" dirty="0">
                <a:solidFill>
                  <a:srgbClr val="3F7F5F"/>
                </a:solidFill>
                <a:latin typeface="Consolas"/>
              </a:rPr>
              <a:t>shape</a:t>
            </a:r>
            <a:r>
              <a:rPr lang="zh-CN" altLang="en-US" sz="1000" dirty="0">
                <a:solidFill>
                  <a:srgbClr val="3F7F5F"/>
                </a:solidFill>
                <a:latin typeface="Consolas"/>
              </a:rPr>
              <a:t>对象声明类型是父类类型，所以不能直接调用子类特有方法</a:t>
            </a:r>
          </a:p>
          <a:p>
            <a:r>
              <a:rPr lang="en-US" altLang="zh-CN" sz="1000" dirty="0">
                <a:solidFill>
                  <a:srgbClr val="3F7F5F"/>
                </a:solidFill>
                <a:latin typeface="Consolas"/>
              </a:rPr>
              <a:t>// </a:t>
            </a:r>
            <a:r>
              <a:rPr lang="zh-CN" altLang="en-US" sz="1000" dirty="0">
                <a:solidFill>
                  <a:srgbClr val="3F7F5F"/>
                </a:solidFill>
                <a:latin typeface="Consolas"/>
              </a:rPr>
              <a:t>若要调用子类特有方法，需要进行类型转换</a:t>
            </a:r>
          </a:p>
          <a:p>
            <a:r>
              <a:rPr lang="en-US" altLang="zh-CN" sz="1000" b="1" dirty="0">
                <a:solidFill>
                  <a:srgbClr val="7F0055"/>
                </a:solidFill>
                <a:latin typeface="Consolas"/>
              </a:rPr>
              <a:t>for</a:t>
            </a:r>
            <a:r>
              <a:rPr lang="en-US" altLang="zh-CN" sz="1000" b="1" dirty="0">
                <a:solidFill>
                  <a:srgbClr val="000000"/>
                </a:solidFill>
                <a:latin typeface="Consolas"/>
              </a:rPr>
              <a:t>(Shape </a:t>
            </a:r>
            <a:r>
              <a:rPr lang="en-US" altLang="zh-CN" sz="1000" b="1" dirty="0">
                <a:solidFill>
                  <a:srgbClr val="6A3E3E"/>
                </a:solidFill>
                <a:latin typeface="Consolas"/>
              </a:rPr>
              <a:t>s</a:t>
            </a:r>
            <a:r>
              <a:rPr lang="en-US" altLang="zh-CN" sz="1000" b="1" dirty="0">
                <a:solidFill>
                  <a:srgbClr val="000000"/>
                </a:solidFill>
                <a:latin typeface="Consolas"/>
              </a:rPr>
              <a:t>:</a:t>
            </a:r>
            <a:r>
              <a:rPr lang="en-US" altLang="zh-CN" sz="1000" b="1" dirty="0">
                <a:solidFill>
                  <a:srgbClr val="6A3E3E"/>
                </a:solidFill>
                <a:latin typeface="Consolas"/>
              </a:rPr>
              <a:t>shape</a:t>
            </a:r>
            <a:r>
              <a:rPr lang="en-US" altLang="zh-CN" sz="1000" b="1" dirty="0">
                <a:solidFill>
                  <a:srgbClr val="000000"/>
                </a:solidFill>
                <a:latin typeface="Consolas"/>
              </a:rPr>
              <a:t>) {</a:t>
            </a:r>
          </a:p>
          <a:p>
            <a:r>
              <a:rPr lang="en-US" altLang="zh-CN" sz="1000" b="1" dirty="0">
                <a:solidFill>
                  <a:srgbClr val="7F0055"/>
                </a:solidFill>
                <a:latin typeface="Consolas"/>
              </a:rPr>
              <a:t>if</a:t>
            </a:r>
            <a:r>
              <a:rPr lang="en-US" altLang="zh-CN" sz="1000" b="1" dirty="0">
                <a:solidFill>
                  <a:srgbClr val="000000"/>
                </a:solidFill>
                <a:latin typeface="Consolas"/>
              </a:rPr>
              <a:t> (</a:t>
            </a:r>
            <a:r>
              <a:rPr lang="en-US" altLang="zh-CN" sz="1000" b="1" dirty="0">
                <a:solidFill>
                  <a:srgbClr val="6A3E3E"/>
                </a:solidFill>
                <a:latin typeface="Consolas"/>
              </a:rPr>
              <a:t>s</a:t>
            </a:r>
            <a:r>
              <a:rPr lang="en-US" altLang="zh-CN" sz="1000" b="1" dirty="0">
                <a:solidFill>
                  <a:srgbClr val="000000"/>
                </a:solidFill>
                <a:latin typeface="Consolas"/>
              </a:rPr>
              <a:t> </a:t>
            </a:r>
            <a:r>
              <a:rPr lang="en-US" altLang="zh-CN" sz="1000" b="1" dirty="0" err="1">
                <a:solidFill>
                  <a:srgbClr val="7F0055"/>
                </a:solidFill>
                <a:latin typeface="Consolas"/>
              </a:rPr>
              <a:t>instanceof</a:t>
            </a:r>
            <a:r>
              <a:rPr lang="en-US" altLang="zh-CN" sz="1000" b="1" dirty="0">
                <a:solidFill>
                  <a:srgbClr val="000000"/>
                </a:solidFill>
                <a:latin typeface="Consolas"/>
              </a:rPr>
              <a:t> Circle) {</a:t>
            </a:r>
          </a:p>
          <a:p>
            <a:r>
              <a:rPr lang="en-US" altLang="zh-CN" sz="1000" dirty="0">
                <a:solidFill>
                  <a:srgbClr val="000000"/>
                </a:solidFill>
                <a:latin typeface="Consolas"/>
              </a:rPr>
              <a:t>Circle </a:t>
            </a:r>
            <a:r>
              <a:rPr lang="en-US" altLang="zh-CN" sz="1000" dirty="0">
                <a:solidFill>
                  <a:srgbClr val="6A3E3E"/>
                </a:solidFill>
                <a:latin typeface="Consolas"/>
              </a:rPr>
              <a:t>c</a:t>
            </a:r>
            <a:r>
              <a:rPr lang="en-US" altLang="zh-CN" sz="1000" dirty="0">
                <a:solidFill>
                  <a:srgbClr val="000000"/>
                </a:solidFill>
                <a:latin typeface="Consolas"/>
              </a:rPr>
              <a:t> = (Circle) </a:t>
            </a:r>
            <a:r>
              <a:rPr lang="en-US" altLang="zh-CN" sz="1000" dirty="0">
                <a:solidFill>
                  <a:srgbClr val="6A3E3E"/>
                </a:solidFill>
                <a:latin typeface="Consolas"/>
              </a:rPr>
              <a:t>s</a:t>
            </a:r>
            <a:r>
              <a:rPr lang="en-US" altLang="zh-CN" sz="1000" dirty="0">
                <a:solidFill>
                  <a:srgbClr val="000000"/>
                </a:solidFill>
                <a:latin typeface="Consolas"/>
              </a:rPr>
              <a:t>;</a:t>
            </a:r>
          </a:p>
          <a:p>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圆的周长：</a:t>
            </a:r>
            <a:r>
              <a:rPr lang="en-US" altLang="zh-CN" sz="1000" b="1" i="1" dirty="0">
                <a:solidFill>
                  <a:srgbClr val="2A00FF"/>
                </a:solidFill>
                <a:latin typeface="Consolas"/>
              </a:rPr>
              <a:t>"</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err="1">
                <a:solidFill>
                  <a:srgbClr val="6A3E3E"/>
                </a:solidFill>
                <a:latin typeface="Consolas"/>
              </a:rPr>
              <a:t>c</a:t>
            </a:r>
            <a:r>
              <a:rPr lang="en-US" altLang="zh-CN" sz="1000" b="1" i="1" dirty="0" err="1">
                <a:solidFill>
                  <a:srgbClr val="000000"/>
                </a:solidFill>
                <a:latin typeface="Consolas"/>
              </a:rPr>
              <a:t>.getPerimeter</a:t>
            </a:r>
            <a:r>
              <a:rPr lang="en-US" altLang="zh-CN" sz="1000" b="1" i="1" dirty="0">
                <a:solidFill>
                  <a:srgbClr val="000000"/>
                </a:solidFill>
                <a:latin typeface="Consolas"/>
              </a:rPr>
              <a:t>());</a:t>
            </a:r>
          </a:p>
          <a:p>
            <a:r>
              <a:rPr lang="en-US" altLang="zh-CN" sz="1000" dirty="0">
                <a:solidFill>
                  <a:srgbClr val="000000"/>
                </a:solidFill>
                <a:latin typeface="Consolas"/>
              </a:rPr>
              <a:t>}</a:t>
            </a:r>
          </a:p>
          <a:p>
            <a:r>
              <a:rPr lang="en-US" altLang="zh-CN" sz="1000" b="1" dirty="0">
                <a:solidFill>
                  <a:srgbClr val="7F0055"/>
                </a:solidFill>
                <a:latin typeface="Consolas"/>
              </a:rPr>
              <a:t>if</a:t>
            </a:r>
            <a:r>
              <a:rPr lang="en-US" altLang="zh-CN" sz="1000" b="1" dirty="0">
                <a:solidFill>
                  <a:srgbClr val="000000"/>
                </a:solidFill>
                <a:latin typeface="Consolas"/>
              </a:rPr>
              <a:t> (</a:t>
            </a:r>
            <a:r>
              <a:rPr lang="en-US" altLang="zh-CN" sz="1000" b="1" dirty="0">
                <a:solidFill>
                  <a:srgbClr val="6A3E3E"/>
                </a:solidFill>
                <a:latin typeface="Consolas"/>
              </a:rPr>
              <a:t>s</a:t>
            </a:r>
            <a:r>
              <a:rPr lang="en-US" altLang="zh-CN" sz="1000" b="1" dirty="0">
                <a:solidFill>
                  <a:srgbClr val="000000"/>
                </a:solidFill>
                <a:latin typeface="Consolas"/>
              </a:rPr>
              <a:t> </a:t>
            </a:r>
            <a:r>
              <a:rPr lang="en-US" altLang="zh-CN" sz="1000" b="1" dirty="0" err="1">
                <a:solidFill>
                  <a:srgbClr val="7F0055"/>
                </a:solidFill>
                <a:latin typeface="Consolas"/>
              </a:rPr>
              <a:t>instanceof</a:t>
            </a:r>
            <a:r>
              <a:rPr lang="en-US" altLang="zh-CN" sz="1000" b="1" dirty="0">
                <a:solidFill>
                  <a:srgbClr val="000000"/>
                </a:solidFill>
                <a:latin typeface="Consolas"/>
              </a:rPr>
              <a:t> Rectangle) {</a:t>
            </a:r>
          </a:p>
          <a:p>
            <a:r>
              <a:rPr lang="en-US" altLang="zh-CN" sz="1000" dirty="0">
                <a:solidFill>
                  <a:srgbClr val="000000"/>
                </a:solidFill>
                <a:latin typeface="Consolas"/>
              </a:rPr>
              <a:t>Rectangle </a:t>
            </a:r>
            <a:r>
              <a:rPr lang="en-US" altLang="zh-CN" sz="1000" dirty="0">
                <a:solidFill>
                  <a:srgbClr val="6A3E3E"/>
                </a:solidFill>
                <a:latin typeface="Consolas"/>
              </a:rPr>
              <a:t>r</a:t>
            </a:r>
            <a:r>
              <a:rPr lang="en-US" altLang="zh-CN" sz="1000" dirty="0">
                <a:solidFill>
                  <a:srgbClr val="000000"/>
                </a:solidFill>
                <a:latin typeface="Consolas"/>
              </a:rPr>
              <a:t> = (Rectangle) </a:t>
            </a:r>
            <a:r>
              <a:rPr lang="en-US" altLang="zh-CN" sz="1000" dirty="0">
                <a:solidFill>
                  <a:srgbClr val="6A3E3E"/>
                </a:solidFill>
                <a:latin typeface="Consolas"/>
              </a:rPr>
              <a:t>s</a:t>
            </a:r>
            <a:r>
              <a:rPr lang="en-US" altLang="zh-CN" sz="1000" dirty="0">
                <a:solidFill>
                  <a:srgbClr val="000000"/>
                </a:solidFill>
                <a:latin typeface="Consolas"/>
              </a:rPr>
              <a:t>;</a:t>
            </a:r>
          </a:p>
          <a:p>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矩形的周长：</a:t>
            </a:r>
            <a:r>
              <a:rPr lang="en-US" altLang="zh-CN" sz="1000" b="1" i="1" dirty="0">
                <a:solidFill>
                  <a:srgbClr val="2A00FF"/>
                </a:solidFill>
                <a:latin typeface="Consolas"/>
              </a:rPr>
              <a:t>"</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err="1">
                <a:solidFill>
                  <a:srgbClr val="6A3E3E"/>
                </a:solidFill>
                <a:latin typeface="Consolas"/>
              </a:rPr>
              <a:t>r</a:t>
            </a:r>
            <a:r>
              <a:rPr lang="en-US" altLang="zh-CN" sz="1000" b="1" i="1" dirty="0" err="1">
                <a:solidFill>
                  <a:srgbClr val="000000"/>
                </a:solidFill>
                <a:latin typeface="Consolas"/>
              </a:rPr>
              <a:t>.getPerimeter</a:t>
            </a:r>
            <a:r>
              <a:rPr lang="en-US" altLang="zh-CN" sz="1000" b="1" i="1" dirty="0">
                <a:solidFill>
                  <a:srgbClr val="000000"/>
                </a:solidFill>
                <a:latin typeface="Consolas"/>
              </a:rPr>
              <a:t>());</a:t>
            </a:r>
          </a:p>
          <a:p>
            <a:r>
              <a:rPr lang="en-US" altLang="zh-CN" sz="1000" dirty="0">
                <a:solidFill>
                  <a:srgbClr val="000000"/>
                </a:solidFill>
                <a:latin typeface="Consolas"/>
              </a:rPr>
              <a:t>}</a:t>
            </a:r>
          </a:p>
          <a:p>
            <a:r>
              <a:rPr lang="en-US" altLang="zh-CN" sz="1000" dirty="0">
                <a:solidFill>
                  <a:srgbClr val="000000"/>
                </a:solidFill>
                <a:latin typeface="Consolas"/>
              </a:rPr>
              <a:t>}</a:t>
            </a:r>
          </a:p>
          <a:p>
            <a:r>
              <a:rPr lang="en-US" altLang="zh-CN" sz="1000" dirty="0">
                <a:solidFill>
                  <a:srgbClr val="000000"/>
                </a:solidFill>
                <a:latin typeface="Consolas"/>
              </a:rPr>
              <a:t>}</a:t>
            </a:r>
          </a:p>
          <a:p>
            <a:r>
              <a:rPr lang="en-US" altLang="zh-CN" sz="1000" dirty="0">
                <a:solidFill>
                  <a:srgbClr val="000000"/>
                </a:solidFill>
                <a:latin typeface="Consolas"/>
              </a:rPr>
              <a:t>}</a:t>
            </a:r>
          </a:p>
          <a:p>
            <a:pPr lvl="0" indent="457200">
              <a:lnSpc>
                <a:spcPct val="125000"/>
              </a:lnSpc>
              <a:spcBef>
                <a:spcPct val="0"/>
              </a:spcBef>
              <a:spcAft>
                <a:spcPct val="35000"/>
              </a:spcAft>
            </a:pPr>
            <a:endPar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127178915"/>
      </p:ext>
    </p:extLst>
  </p:cSld>
  <p:clrMapOvr>
    <a:masterClrMapping/>
  </p:clrMapOvr>
  <p:transition advClick="0" advTm="0">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6.8 </a:t>
            </a:r>
            <a:r>
              <a:rPr lang="zh-CN" altLang="en-US" sz="2000" b="1" dirty="0" smtClean="0">
                <a:solidFill>
                  <a:schemeClr val="bg1"/>
                </a:solidFill>
                <a:latin typeface="微软雅黑" panose="020B0503020204020204" pitchFamily="34" charset="-122"/>
                <a:ea typeface="微软雅黑" panose="020B0503020204020204" pitchFamily="34" charset="-122"/>
              </a:rPr>
              <a:t>多态性</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245778"/>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下面通过</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案例对</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多态的实现有一个更为直观的认识</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的设计及多态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实现，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000" dirty="0" smtClean="0">
                <a:solidFill>
                  <a:srgbClr val="3F7F5F"/>
                </a:solidFill>
                <a:latin typeface="Consolas"/>
              </a:rPr>
              <a:t>//</a:t>
            </a:r>
            <a:r>
              <a:rPr lang="zh-CN" altLang="en-US" sz="1000" dirty="0">
                <a:solidFill>
                  <a:srgbClr val="3F7F5F"/>
                </a:solidFill>
                <a:latin typeface="Consolas"/>
              </a:rPr>
              <a:t>定义另一个继承自</a:t>
            </a:r>
            <a:r>
              <a:rPr lang="en-US" altLang="zh-CN" sz="1000" dirty="0">
                <a:solidFill>
                  <a:srgbClr val="3F7F5F"/>
                </a:solidFill>
                <a:latin typeface="Consolas"/>
              </a:rPr>
              <a:t>Shape</a:t>
            </a:r>
            <a:r>
              <a:rPr lang="zh-CN" altLang="en-US" sz="1000" dirty="0">
                <a:solidFill>
                  <a:srgbClr val="3F7F5F"/>
                </a:solidFill>
                <a:latin typeface="Consolas"/>
              </a:rPr>
              <a:t>的子类</a:t>
            </a:r>
            <a:r>
              <a:rPr lang="en-US" altLang="zh-CN" sz="1000" dirty="0">
                <a:solidFill>
                  <a:srgbClr val="3F7F5F"/>
                </a:solidFill>
                <a:latin typeface="Consolas"/>
              </a:rPr>
              <a:t>Rectangle</a:t>
            </a:r>
            <a:r>
              <a:rPr lang="zh-CN" altLang="en-US" sz="1000" dirty="0">
                <a:solidFill>
                  <a:srgbClr val="3F7F5F"/>
                </a:solidFill>
                <a:latin typeface="Consolas"/>
              </a:rPr>
              <a:t>，实现抽象方法</a:t>
            </a:r>
            <a:r>
              <a:rPr lang="en-US" altLang="zh-CN" sz="1000" dirty="0" err="1">
                <a:solidFill>
                  <a:srgbClr val="3F7F5F"/>
                </a:solidFill>
                <a:latin typeface="Consolas"/>
              </a:rPr>
              <a:t>getArea</a:t>
            </a:r>
            <a:r>
              <a:rPr lang="en-US" altLang="zh-CN" sz="1000" dirty="0">
                <a:solidFill>
                  <a:srgbClr val="3F7F5F"/>
                </a:solidFill>
                <a:latin typeface="Consolas"/>
              </a:rPr>
              <a:t>()</a:t>
            </a:r>
          </a:p>
          <a:p>
            <a:r>
              <a:rPr lang="en-US" altLang="zh-CN" sz="1000" b="1" dirty="0">
                <a:solidFill>
                  <a:srgbClr val="7F0055"/>
                </a:solidFill>
                <a:latin typeface="Consolas"/>
              </a:rPr>
              <a:t>class</a:t>
            </a:r>
            <a:r>
              <a:rPr lang="en-US" altLang="zh-CN" sz="1000" b="1" dirty="0">
                <a:solidFill>
                  <a:srgbClr val="000000"/>
                </a:solidFill>
                <a:latin typeface="Consolas"/>
              </a:rPr>
              <a:t> Rectangle </a:t>
            </a:r>
            <a:r>
              <a:rPr lang="en-US" altLang="zh-CN" sz="1000" b="1" dirty="0">
                <a:solidFill>
                  <a:srgbClr val="7F0055"/>
                </a:solidFill>
                <a:latin typeface="Consolas"/>
              </a:rPr>
              <a:t>extends</a:t>
            </a:r>
            <a:r>
              <a:rPr lang="en-US" altLang="zh-CN" sz="1000" b="1" dirty="0">
                <a:solidFill>
                  <a:srgbClr val="000000"/>
                </a:solidFill>
                <a:latin typeface="Consolas"/>
              </a:rPr>
              <a:t> Shape {</a:t>
            </a:r>
          </a:p>
          <a:p>
            <a:r>
              <a:rPr lang="en-US" altLang="zh-CN" sz="1000" b="1" dirty="0">
                <a:solidFill>
                  <a:srgbClr val="7F0055"/>
                </a:solidFill>
                <a:latin typeface="Consolas"/>
              </a:rPr>
              <a:t>private</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a:solidFill>
                  <a:srgbClr val="0000C0"/>
                </a:solidFill>
                <a:latin typeface="Consolas"/>
              </a:rPr>
              <a:t>width</a:t>
            </a:r>
            <a:r>
              <a:rPr lang="en-US" altLang="zh-CN" sz="1000" b="1" dirty="0">
                <a:solidFill>
                  <a:srgbClr val="000000"/>
                </a:solidFill>
                <a:latin typeface="Consolas"/>
              </a:rPr>
              <a:t>;</a:t>
            </a:r>
          </a:p>
          <a:p>
            <a:r>
              <a:rPr lang="en-US" altLang="zh-CN" sz="1000" b="1" dirty="0">
                <a:solidFill>
                  <a:srgbClr val="7F0055"/>
                </a:solidFill>
                <a:latin typeface="Consolas"/>
              </a:rPr>
              <a:t>private</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a:solidFill>
                  <a:srgbClr val="0000C0"/>
                </a:solidFill>
                <a:latin typeface="Consolas"/>
              </a:rPr>
              <a:t>height</a:t>
            </a:r>
            <a:r>
              <a:rPr lang="en-US" altLang="zh-CN" sz="1000" b="1" dirty="0">
                <a:solidFill>
                  <a:srgbClr val="000000"/>
                </a:solidFill>
                <a:latin typeface="Consolas"/>
              </a:rPr>
              <a:t>;</a:t>
            </a:r>
          </a:p>
          <a:p>
            <a:endParaRPr lang="zh-CN" altLang="en-US" sz="1000" dirty="0">
              <a:latin typeface="Consolas"/>
            </a:endParaRPr>
          </a:p>
          <a:p>
            <a:r>
              <a:rPr lang="en-US" altLang="zh-CN" sz="1000" b="1" dirty="0">
                <a:solidFill>
                  <a:srgbClr val="7F0055"/>
                </a:solidFill>
                <a:latin typeface="Consolas"/>
              </a:rPr>
              <a:t>public</a:t>
            </a:r>
            <a:r>
              <a:rPr lang="en-US" altLang="zh-CN" sz="1000" b="1" dirty="0">
                <a:solidFill>
                  <a:srgbClr val="000000"/>
                </a:solidFill>
                <a:latin typeface="Consolas"/>
              </a:rPr>
              <a:t> Rectangle(</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a:solidFill>
                  <a:srgbClr val="6A3E3E"/>
                </a:solidFill>
                <a:latin typeface="Consolas"/>
              </a:rPr>
              <a:t>width</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a:solidFill>
                  <a:srgbClr val="6A3E3E"/>
                </a:solidFill>
                <a:latin typeface="Consolas"/>
              </a:rPr>
              <a:t>height</a:t>
            </a:r>
            <a:r>
              <a:rPr lang="en-US" altLang="zh-CN" sz="1000" b="1" dirty="0">
                <a:solidFill>
                  <a:srgbClr val="000000"/>
                </a:solidFill>
                <a:latin typeface="Consolas"/>
              </a:rPr>
              <a:t>) {</a:t>
            </a:r>
          </a:p>
          <a:p>
            <a:r>
              <a:rPr lang="en-US" altLang="zh-CN" sz="1000" b="1" dirty="0" err="1">
                <a:solidFill>
                  <a:srgbClr val="7F0055"/>
                </a:solidFill>
                <a:latin typeface="Consolas"/>
              </a:rPr>
              <a:t>this</a:t>
            </a:r>
            <a:r>
              <a:rPr lang="en-US" altLang="zh-CN" sz="1000" b="1" dirty="0" err="1">
                <a:solidFill>
                  <a:srgbClr val="000000"/>
                </a:solidFill>
                <a:latin typeface="Consolas"/>
              </a:rPr>
              <a:t>.</a:t>
            </a:r>
            <a:r>
              <a:rPr lang="en-US" altLang="zh-CN" sz="1000" b="1" dirty="0" err="1">
                <a:solidFill>
                  <a:srgbClr val="0000C0"/>
                </a:solidFill>
                <a:latin typeface="Consolas"/>
              </a:rPr>
              <a:t>width</a:t>
            </a:r>
            <a:r>
              <a:rPr lang="en-US" altLang="zh-CN" sz="1000" b="1" dirty="0">
                <a:solidFill>
                  <a:srgbClr val="000000"/>
                </a:solidFill>
                <a:latin typeface="Consolas"/>
              </a:rPr>
              <a:t> = </a:t>
            </a:r>
            <a:r>
              <a:rPr lang="en-US" altLang="zh-CN" sz="1000" b="1" dirty="0">
                <a:solidFill>
                  <a:srgbClr val="6A3E3E"/>
                </a:solidFill>
                <a:latin typeface="Consolas"/>
              </a:rPr>
              <a:t>width</a:t>
            </a:r>
            <a:r>
              <a:rPr lang="en-US" altLang="zh-CN" sz="1000" b="1" dirty="0">
                <a:solidFill>
                  <a:srgbClr val="000000"/>
                </a:solidFill>
                <a:latin typeface="Consolas"/>
              </a:rPr>
              <a:t>;</a:t>
            </a:r>
          </a:p>
          <a:p>
            <a:r>
              <a:rPr lang="en-US" altLang="zh-CN" sz="1000" b="1" dirty="0" err="1">
                <a:solidFill>
                  <a:srgbClr val="7F0055"/>
                </a:solidFill>
                <a:latin typeface="Consolas"/>
              </a:rPr>
              <a:t>this</a:t>
            </a:r>
            <a:r>
              <a:rPr lang="en-US" altLang="zh-CN" sz="1000" b="1" dirty="0" err="1">
                <a:solidFill>
                  <a:srgbClr val="000000"/>
                </a:solidFill>
                <a:latin typeface="Consolas"/>
              </a:rPr>
              <a:t>.</a:t>
            </a:r>
            <a:r>
              <a:rPr lang="en-US" altLang="zh-CN" sz="1000" b="1" dirty="0" err="1">
                <a:solidFill>
                  <a:srgbClr val="0000C0"/>
                </a:solidFill>
                <a:latin typeface="Consolas"/>
              </a:rPr>
              <a:t>height</a:t>
            </a:r>
            <a:r>
              <a:rPr lang="en-US" altLang="zh-CN" sz="1000" b="1" dirty="0">
                <a:solidFill>
                  <a:srgbClr val="000000"/>
                </a:solidFill>
                <a:latin typeface="Consolas"/>
              </a:rPr>
              <a:t> = </a:t>
            </a:r>
            <a:r>
              <a:rPr lang="en-US" altLang="zh-CN" sz="1000" b="1" dirty="0">
                <a:solidFill>
                  <a:srgbClr val="6A3E3E"/>
                </a:solidFill>
                <a:latin typeface="Consolas"/>
              </a:rPr>
              <a:t>height</a:t>
            </a:r>
            <a:r>
              <a:rPr lang="en-US" altLang="zh-CN" sz="1000" b="1" dirty="0">
                <a:solidFill>
                  <a:srgbClr val="000000"/>
                </a:solidFill>
                <a:latin typeface="Consolas"/>
              </a:rPr>
              <a:t>;</a:t>
            </a:r>
          </a:p>
          <a:p>
            <a:r>
              <a:rPr lang="en-US" altLang="zh-CN" sz="1000" dirty="0">
                <a:solidFill>
                  <a:srgbClr val="000000"/>
                </a:solidFill>
                <a:latin typeface="Consolas"/>
              </a:rPr>
              <a:t>}</a:t>
            </a:r>
          </a:p>
          <a:p>
            <a:endParaRPr lang="zh-CN" altLang="en-US" sz="1000" dirty="0">
              <a:latin typeface="Consolas"/>
            </a:endParaRPr>
          </a:p>
          <a:p>
            <a:r>
              <a:rPr lang="en-US" altLang="zh-CN" sz="1000" dirty="0">
                <a:solidFill>
                  <a:srgbClr val="3F7F5F"/>
                </a:solidFill>
                <a:latin typeface="Consolas"/>
              </a:rPr>
              <a:t>// </a:t>
            </a:r>
            <a:r>
              <a:rPr lang="zh-CN" altLang="en-US" sz="1000" dirty="0">
                <a:solidFill>
                  <a:srgbClr val="3F7F5F"/>
                </a:solidFill>
                <a:latin typeface="Consolas"/>
              </a:rPr>
              <a:t>实现抽象方法</a:t>
            </a:r>
            <a:r>
              <a:rPr lang="en-US" altLang="zh-CN" sz="1000" dirty="0" err="1">
                <a:solidFill>
                  <a:srgbClr val="3F7F5F"/>
                </a:solidFill>
                <a:latin typeface="Consolas"/>
              </a:rPr>
              <a:t>getArea</a:t>
            </a:r>
            <a:r>
              <a:rPr lang="en-US" altLang="zh-CN" sz="1000" dirty="0">
                <a:solidFill>
                  <a:srgbClr val="3F7F5F"/>
                </a:solidFill>
                <a:latin typeface="Consolas"/>
              </a:rPr>
              <a:t>()</a:t>
            </a:r>
          </a:p>
          <a:p>
            <a:r>
              <a:rPr lang="en-US" altLang="zh-CN" sz="1000" dirty="0">
                <a:solidFill>
                  <a:srgbClr val="646464"/>
                </a:solidFill>
                <a:latin typeface="Consolas"/>
              </a:rPr>
              <a:t>@Override</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err="1">
                <a:solidFill>
                  <a:srgbClr val="000000"/>
                </a:solidFill>
                <a:latin typeface="Consolas"/>
              </a:rPr>
              <a:t>getArea</a:t>
            </a:r>
            <a:r>
              <a:rPr lang="en-US" altLang="zh-CN" sz="1000" b="1" dirty="0">
                <a:solidFill>
                  <a:srgbClr val="000000"/>
                </a:solidFill>
                <a:latin typeface="Consolas"/>
              </a:rPr>
              <a:t>() {</a:t>
            </a:r>
          </a:p>
          <a:p>
            <a:r>
              <a:rPr lang="en-US" altLang="zh-CN" sz="1000" b="1" dirty="0">
                <a:solidFill>
                  <a:srgbClr val="7F0055"/>
                </a:solidFill>
                <a:latin typeface="Consolas"/>
              </a:rPr>
              <a:t>return</a:t>
            </a:r>
            <a:r>
              <a:rPr lang="en-US" altLang="zh-CN" sz="1000" b="1" dirty="0">
                <a:solidFill>
                  <a:srgbClr val="000000"/>
                </a:solidFill>
                <a:latin typeface="Consolas"/>
              </a:rPr>
              <a:t> </a:t>
            </a:r>
            <a:r>
              <a:rPr lang="en-US" altLang="zh-CN" sz="1000" b="1" dirty="0">
                <a:solidFill>
                  <a:srgbClr val="0000C0"/>
                </a:solidFill>
                <a:latin typeface="Consolas"/>
              </a:rPr>
              <a:t>width</a:t>
            </a:r>
            <a:r>
              <a:rPr lang="en-US" altLang="zh-CN" sz="1000" b="1" dirty="0">
                <a:solidFill>
                  <a:srgbClr val="000000"/>
                </a:solidFill>
                <a:latin typeface="Consolas"/>
              </a:rPr>
              <a:t> * </a:t>
            </a:r>
            <a:r>
              <a:rPr lang="en-US" altLang="zh-CN" sz="1000" b="1" dirty="0">
                <a:solidFill>
                  <a:srgbClr val="0000C0"/>
                </a:solidFill>
                <a:latin typeface="Consolas"/>
              </a:rPr>
              <a:t>height</a:t>
            </a:r>
            <a:r>
              <a:rPr lang="en-US" altLang="zh-CN" sz="1000" b="1" dirty="0">
                <a:solidFill>
                  <a:srgbClr val="000000"/>
                </a:solidFill>
                <a:latin typeface="Consolas"/>
              </a:rPr>
              <a:t>;</a:t>
            </a:r>
          </a:p>
          <a:p>
            <a:r>
              <a:rPr lang="en-US" altLang="zh-CN" sz="1000" dirty="0">
                <a:solidFill>
                  <a:srgbClr val="000000"/>
                </a:solidFill>
                <a:latin typeface="Consolas"/>
              </a:rPr>
              <a:t>}</a:t>
            </a:r>
          </a:p>
          <a:p>
            <a:endParaRPr lang="zh-CN" altLang="en-US" sz="1000" dirty="0">
              <a:latin typeface="Consolas"/>
            </a:endParaRPr>
          </a:p>
          <a:p>
            <a:r>
              <a:rPr lang="en-US" altLang="zh-CN" sz="1000" dirty="0">
                <a:solidFill>
                  <a:srgbClr val="3F7F5F"/>
                </a:solidFill>
                <a:latin typeface="Consolas"/>
              </a:rPr>
              <a:t>// Rectangle</a:t>
            </a:r>
            <a:r>
              <a:rPr lang="zh-CN" altLang="en-US" sz="1000" dirty="0">
                <a:solidFill>
                  <a:srgbClr val="3F7F5F"/>
                </a:solidFill>
                <a:latin typeface="Consolas"/>
              </a:rPr>
              <a:t>类特有的方法</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double</a:t>
            </a:r>
            <a:r>
              <a:rPr lang="en-US" altLang="zh-CN" sz="1000" b="1" dirty="0">
                <a:solidFill>
                  <a:srgbClr val="000000"/>
                </a:solidFill>
                <a:latin typeface="Consolas"/>
              </a:rPr>
              <a:t> </a:t>
            </a:r>
            <a:r>
              <a:rPr lang="en-US" altLang="zh-CN" sz="1000" b="1" dirty="0" err="1">
                <a:solidFill>
                  <a:srgbClr val="000000"/>
                </a:solidFill>
                <a:latin typeface="Consolas"/>
              </a:rPr>
              <a:t>getPerimeter</a:t>
            </a:r>
            <a:r>
              <a:rPr lang="en-US" altLang="zh-CN" sz="1000" b="1" dirty="0">
                <a:solidFill>
                  <a:srgbClr val="000000"/>
                </a:solidFill>
                <a:latin typeface="Consolas"/>
              </a:rPr>
              <a:t>() {</a:t>
            </a:r>
          </a:p>
          <a:p>
            <a:r>
              <a:rPr lang="en-US" altLang="zh-CN" sz="1000" b="1" dirty="0">
                <a:solidFill>
                  <a:srgbClr val="7F0055"/>
                </a:solidFill>
                <a:latin typeface="Consolas"/>
              </a:rPr>
              <a:t>return</a:t>
            </a:r>
            <a:r>
              <a:rPr lang="en-US" altLang="zh-CN" sz="1000" b="1" dirty="0">
                <a:solidFill>
                  <a:srgbClr val="000000"/>
                </a:solidFill>
                <a:latin typeface="Consolas"/>
              </a:rPr>
              <a:t> 2 * (</a:t>
            </a:r>
            <a:r>
              <a:rPr lang="en-US" altLang="zh-CN" sz="1000" b="1" dirty="0">
                <a:solidFill>
                  <a:srgbClr val="0000C0"/>
                </a:solidFill>
                <a:latin typeface="Consolas"/>
              </a:rPr>
              <a:t>width</a:t>
            </a:r>
            <a:r>
              <a:rPr lang="en-US" altLang="zh-CN" sz="1000" b="1" dirty="0">
                <a:solidFill>
                  <a:srgbClr val="000000"/>
                </a:solidFill>
                <a:latin typeface="Consolas"/>
              </a:rPr>
              <a:t> + </a:t>
            </a:r>
            <a:r>
              <a:rPr lang="en-US" altLang="zh-CN" sz="1000" b="1" dirty="0">
                <a:solidFill>
                  <a:srgbClr val="0000C0"/>
                </a:solidFill>
                <a:latin typeface="Consolas"/>
              </a:rPr>
              <a:t>height</a:t>
            </a:r>
            <a:r>
              <a:rPr lang="en-US" altLang="zh-CN" sz="1000" b="1" dirty="0">
                <a:solidFill>
                  <a:srgbClr val="000000"/>
                </a:solidFill>
                <a:latin typeface="Consolas"/>
              </a:rPr>
              <a:t>);</a:t>
            </a:r>
          </a:p>
          <a:p>
            <a:r>
              <a:rPr lang="en-US" altLang="zh-CN" sz="1000" dirty="0">
                <a:solidFill>
                  <a:srgbClr val="000000"/>
                </a:solidFill>
                <a:latin typeface="Consolas"/>
              </a:rPr>
              <a:t>}</a:t>
            </a:r>
          </a:p>
          <a:p>
            <a:r>
              <a:rPr lang="en-US" altLang="zh-CN" sz="1000" dirty="0">
                <a:solidFill>
                  <a:srgbClr val="000000"/>
                </a:solidFill>
                <a:latin typeface="Consolas"/>
              </a:rPr>
              <a:t>}</a:t>
            </a:r>
          </a:p>
          <a:p>
            <a:endParaRPr lang="en-US" altLang="zh-CN" sz="1000" dirty="0">
              <a:solidFill>
                <a:srgbClr val="000000"/>
              </a:solidFill>
              <a:latin typeface="Consolas"/>
            </a:endParaRPr>
          </a:p>
          <a:p>
            <a:pPr lvl="0" indent="457200">
              <a:lnSpc>
                <a:spcPct val="125000"/>
              </a:lnSpc>
              <a:spcBef>
                <a:spcPct val="0"/>
              </a:spcBef>
              <a:spcAft>
                <a:spcPct val="35000"/>
              </a:spcAft>
            </a:pPr>
            <a:endPar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163897534"/>
      </p:ext>
    </p:extLst>
  </p:cSld>
  <p:clrMapOvr>
    <a:masterClrMapping/>
  </p:clrMapOvr>
  <p:transition advClick="0" advTm="0">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6.8 </a:t>
            </a:r>
            <a:r>
              <a:rPr lang="zh-CN" altLang="en-US" sz="2000" b="1" dirty="0" smtClean="0">
                <a:solidFill>
                  <a:schemeClr val="bg1"/>
                </a:solidFill>
                <a:latin typeface="微软雅黑" panose="020B0503020204020204" pitchFamily="34" charset="-122"/>
                <a:ea typeface="微软雅黑" panose="020B0503020204020204" pitchFamily="34" charset="-122"/>
              </a:rPr>
              <a:t>多态性</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592026"/>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下面通过</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案例对</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多态的实现有一个更为直观的认识</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的设计及多态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实现，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000" dirty="0" smtClean="0">
                <a:solidFill>
                  <a:srgbClr val="3F7F5F"/>
                </a:solidFill>
                <a:latin typeface="Consolas"/>
              </a:rPr>
              <a:t>//</a:t>
            </a:r>
            <a:r>
              <a:rPr lang="zh-CN" altLang="en-US" sz="1000" dirty="0">
                <a:solidFill>
                  <a:srgbClr val="3F7F5F"/>
                </a:solidFill>
                <a:latin typeface="Consolas"/>
              </a:rPr>
              <a:t>主函数，测试多态性和抽象类的使用</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class</a:t>
            </a:r>
            <a:r>
              <a:rPr lang="en-US" altLang="zh-CN" sz="1000" b="1" dirty="0">
                <a:solidFill>
                  <a:srgbClr val="000000"/>
                </a:solidFill>
                <a:latin typeface="Consolas"/>
              </a:rPr>
              <a:t> Demo0605 {</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static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main(String[] </a:t>
            </a:r>
            <a:r>
              <a:rPr lang="en-US" altLang="zh-CN" sz="1000" b="1" dirty="0" err="1">
                <a:solidFill>
                  <a:srgbClr val="6A3E3E"/>
                </a:solidFill>
                <a:latin typeface="Consolas"/>
              </a:rPr>
              <a:t>args</a:t>
            </a:r>
            <a:r>
              <a:rPr lang="en-US" altLang="zh-CN" sz="1000" b="1" dirty="0">
                <a:solidFill>
                  <a:srgbClr val="000000"/>
                </a:solidFill>
                <a:latin typeface="Consolas"/>
              </a:rPr>
              <a:t>) {</a:t>
            </a:r>
          </a:p>
          <a:p>
            <a:pPr lvl="2"/>
            <a:r>
              <a:rPr lang="en-US" altLang="zh-CN" sz="1000" dirty="0">
                <a:solidFill>
                  <a:srgbClr val="3F7F5F"/>
                </a:solidFill>
                <a:latin typeface="Consolas"/>
              </a:rPr>
              <a:t>//</a:t>
            </a:r>
            <a:r>
              <a:rPr lang="zh-CN" altLang="en-US" sz="1000" dirty="0">
                <a:solidFill>
                  <a:srgbClr val="3F7F5F"/>
                </a:solidFill>
                <a:latin typeface="Consolas"/>
              </a:rPr>
              <a:t>声明一个</a:t>
            </a:r>
            <a:r>
              <a:rPr lang="en-US" altLang="zh-CN" sz="1000" dirty="0">
                <a:solidFill>
                  <a:srgbClr val="3F7F5F"/>
                </a:solidFill>
                <a:latin typeface="Consolas"/>
              </a:rPr>
              <a:t>Shape</a:t>
            </a:r>
            <a:r>
              <a:rPr lang="zh-CN" altLang="en-US" sz="1000" dirty="0">
                <a:solidFill>
                  <a:srgbClr val="3F7F5F"/>
                </a:solidFill>
                <a:latin typeface="Consolas"/>
              </a:rPr>
              <a:t>类型的对象数组</a:t>
            </a:r>
          </a:p>
          <a:p>
            <a:pPr lvl="2"/>
            <a:r>
              <a:rPr lang="en-US" altLang="zh-CN" sz="1000" dirty="0">
                <a:solidFill>
                  <a:srgbClr val="000000"/>
                </a:solidFill>
                <a:latin typeface="Consolas"/>
              </a:rPr>
              <a:t>Shape </a:t>
            </a:r>
            <a:r>
              <a:rPr lang="en-US" altLang="zh-CN" sz="1000" dirty="0">
                <a:solidFill>
                  <a:srgbClr val="6A3E3E"/>
                </a:solidFill>
                <a:latin typeface="Consolas"/>
              </a:rPr>
              <a:t>shape</a:t>
            </a:r>
            <a:r>
              <a:rPr lang="en-US" altLang="zh-CN" sz="1000" dirty="0">
                <a:solidFill>
                  <a:srgbClr val="000000"/>
                </a:solidFill>
                <a:latin typeface="Consolas"/>
              </a:rPr>
              <a:t>[]=</a:t>
            </a:r>
            <a:r>
              <a:rPr lang="en-US" altLang="zh-CN" sz="1000" b="1" dirty="0">
                <a:solidFill>
                  <a:srgbClr val="7F0055"/>
                </a:solidFill>
                <a:latin typeface="Consolas"/>
              </a:rPr>
              <a:t>new</a:t>
            </a:r>
            <a:r>
              <a:rPr lang="en-US" altLang="zh-CN" sz="1000" b="1" dirty="0">
                <a:solidFill>
                  <a:srgbClr val="000000"/>
                </a:solidFill>
                <a:latin typeface="Consolas"/>
              </a:rPr>
              <a:t> Shape[2];</a:t>
            </a:r>
          </a:p>
          <a:p>
            <a:pPr lvl="2"/>
            <a:r>
              <a:rPr lang="en-US" altLang="zh-CN" sz="1000" dirty="0">
                <a:solidFill>
                  <a:srgbClr val="6A3E3E"/>
                </a:solidFill>
                <a:latin typeface="Consolas"/>
              </a:rPr>
              <a:t>shape</a:t>
            </a:r>
            <a:r>
              <a:rPr lang="en-US" altLang="zh-CN" sz="1000" dirty="0">
                <a:solidFill>
                  <a:srgbClr val="000000"/>
                </a:solidFill>
                <a:latin typeface="Consolas"/>
              </a:rPr>
              <a:t>[0]= </a:t>
            </a:r>
            <a:r>
              <a:rPr lang="en-US" altLang="zh-CN" sz="1000" b="1" dirty="0">
                <a:solidFill>
                  <a:srgbClr val="7F0055"/>
                </a:solidFill>
                <a:latin typeface="Consolas"/>
              </a:rPr>
              <a:t>new</a:t>
            </a:r>
            <a:r>
              <a:rPr lang="en-US" altLang="zh-CN" sz="1000" b="1" dirty="0">
                <a:solidFill>
                  <a:srgbClr val="000000"/>
                </a:solidFill>
                <a:latin typeface="Consolas"/>
              </a:rPr>
              <a:t> Circle(5.0);</a:t>
            </a:r>
            <a:r>
              <a:rPr lang="en-US" altLang="zh-CN" sz="1000" b="1" dirty="0">
                <a:solidFill>
                  <a:srgbClr val="3F7F5F"/>
                </a:solidFill>
                <a:latin typeface="Consolas"/>
              </a:rPr>
              <a:t>//shape[0]</a:t>
            </a:r>
            <a:r>
              <a:rPr lang="zh-CN" altLang="en-US" sz="1000" b="1" dirty="0">
                <a:solidFill>
                  <a:srgbClr val="3F7F5F"/>
                </a:solidFill>
                <a:latin typeface="Consolas"/>
              </a:rPr>
              <a:t>中的对象实际类型为</a:t>
            </a:r>
            <a:r>
              <a:rPr lang="en-US" altLang="zh-CN" sz="1000" b="1" dirty="0">
                <a:solidFill>
                  <a:srgbClr val="3F7F5F"/>
                </a:solidFill>
                <a:latin typeface="Consolas"/>
              </a:rPr>
              <a:t>Circle</a:t>
            </a:r>
            <a:r>
              <a:rPr lang="zh-CN" altLang="en-US" sz="1000" b="1" dirty="0">
                <a:solidFill>
                  <a:srgbClr val="3F7F5F"/>
                </a:solidFill>
                <a:latin typeface="Consolas"/>
              </a:rPr>
              <a:t>类型</a:t>
            </a:r>
          </a:p>
          <a:p>
            <a:pPr lvl="2"/>
            <a:r>
              <a:rPr lang="en-US" altLang="zh-CN" sz="1000" dirty="0">
                <a:solidFill>
                  <a:srgbClr val="6A3E3E"/>
                </a:solidFill>
                <a:latin typeface="Consolas"/>
              </a:rPr>
              <a:t>shape</a:t>
            </a:r>
            <a:r>
              <a:rPr lang="en-US" altLang="zh-CN" sz="1000" dirty="0">
                <a:solidFill>
                  <a:srgbClr val="000000"/>
                </a:solidFill>
                <a:latin typeface="Consolas"/>
              </a:rPr>
              <a:t>[1] = </a:t>
            </a:r>
            <a:r>
              <a:rPr lang="en-US" altLang="zh-CN" sz="1000" b="1" dirty="0">
                <a:solidFill>
                  <a:srgbClr val="7F0055"/>
                </a:solidFill>
                <a:latin typeface="Consolas"/>
              </a:rPr>
              <a:t>new</a:t>
            </a:r>
            <a:r>
              <a:rPr lang="en-US" altLang="zh-CN" sz="1000" b="1" dirty="0">
                <a:solidFill>
                  <a:srgbClr val="000000"/>
                </a:solidFill>
                <a:latin typeface="Consolas"/>
              </a:rPr>
              <a:t> Rectangle(4.0, 6.0);</a:t>
            </a:r>
            <a:r>
              <a:rPr lang="en-US" altLang="zh-CN" sz="1000" b="1" dirty="0">
                <a:solidFill>
                  <a:srgbClr val="3F7F5F"/>
                </a:solidFill>
                <a:latin typeface="Consolas"/>
              </a:rPr>
              <a:t>//shape[1]</a:t>
            </a:r>
            <a:r>
              <a:rPr lang="zh-CN" altLang="en-US" sz="1000" b="1" dirty="0">
                <a:solidFill>
                  <a:srgbClr val="3F7F5F"/>
                </a:solidFill>
                <a:latin typeface="Consolas"/>
              </a:rPr>
              <a:t>中的对象实际类型为</a:t>
            </a:r>
            <a:r>
              <a:rPr lang="en-US" altLang="zh-CN" sz="1000" b="1" dirty="0">
                <a:solidFill>
                  <a:srgbClr val="3F7F5F"/>
                </a:solidFill>
                <a:latin typeface="Consolas"/>
              </a:rPr>
              <a:t>Rectangle</a:t>
            </a:r>
            <a:r>
              <a:rPr lang="zh-CN" altLang="en-US" sz="1000" b="1" dirty="0">
                <a:solidFill>
                  <a:srgbClr val="3F7F5F"/>
                </a:solidFill>
                <a:latin typeface="Consolas"/>
              </a:rPr>
              <a:t>类型</a:t>
            </a:r>
          </a:p>
          <a:p>
            <a:pPr lvl="2"/>
            <a:r>
              <a:rPr lang="en-US" altLang="zh-CN" sz="1000" dirty="0" smtClean="0">
                <a:solidFill>
                  <a:srgbClr val="3F7F5F"/>
                </a:solidFill>
                <a:latin typeface="Consolas"/>
              </a:rPr>
              <a:t>// </a:t>
            </a:r>
            <a:r>
              <a:rPr lang="zh-CN" altLang="en-US" sz="1000" dirty="0">
                <a:solidFill>
                  <a:srgbClr val="3F7F5F"/>
                </a:solidFill>
                <a:latin typeface="Consolas"/>
              </a:rPr>
              <a:t>向上转型，调用抽象类的方法</a:t>
            </a:r>
          </a:p>
          <a:p>
            <a:pPr lvl="2"/>
            <a:r>
              <a:rPr lang="en-US" altLang="zh-CN" sz="1000" b="1" dirty="0">
                <a:solidFill>
                  <a:srgbClr val="7F0055"/>
                </a:solidFill>
                <a:latin typeface="Consolas"/>
              </a:rPr>
              <a:t>for</a:t>
            </a:r>
            <a:r>
              <a:rPr lang="en-US" altLang="zh-CN" sz="1000" b="1" dirty="0">
                <a:solidFill>
                  <a:srgbClr val="000000"/>
                </a:solidFill>
                <a:latin typeface="Consolas"/>
              </a:rPr>
              <a:t>(Shape </a:t>
            </a:r>
            <a:r>
              <a:rPr lang="en-US" altLang="zh-CN" sz="1000" b="1" dirty="0">
                <a:solidFill>
                  <a:srgbClr val="6A3E3E"/>
                </a:solidFill>
                <a:latin typeface="Consolas"/>
              </a:rPr>
              <a:t>s</a:t>
            </a:r>
            <a:r>
              <a:rPr lang="en-US" altLang="zh-CN" sz="1000" b="1" dirty="0">
                <a:solidFill>
                  <a:srgbClr val="000000"/>
                </a:solidFill>
                <a:latin typeface="Consolas"/>
              </a:rPr>
              <a:t>:</a:t>
            </a:r>
            <a:r>
              <a:rPr lang="en-US" altLang="zh-CN" sz="1000" b="1" dirty="0">
                <a:solidFill>
                  <a:srgbClr val="6A3E3E"/>
                </a:solidFill>
                <a:latin typeface="Consolas"/>
              </a:rPr>
              <a:t>shape</a:t>
            </a:r>
            <a:r>
              <a:rPr lang="en-US" altLang="zh-CN" sz="1000" b="1" dirty="0">
                <a:solidFill>
                  <a:srgbClr val="000000"/>
                </a:solidFill>
                <a:latin typeface="Consolas"/>
              </a:rPr>
              <a:t>) {</a:t>
            </a:r>
          </a:p>
          <a:p>
            <a:pPr lvl="3"/>
            <a:r>
              <a:rPr lang="en-US" altLang="zh-CN" sz="1000" dirty="0" err="1">
                <a:solidFill>
                  <a:srgbClr val="6A3E3E"/>
                </a:solidFill>
                <a:latin typeface="Consolas"/>
              </a:rPr>
              <a:t>s</a:t>
            </a:r>
            <a:r>
              <a:rPr lang="en-US" altLang="zh-CN" sz="1000" dirty="0" err="1">
                <a:solidFill>
                  <a:srgbClr val="000000"/>
                </a:solidFill>
                <a:latin typeface="Consolas"/>
              </a:rPr>
              <a:t>.printShapeType</a:t>
            </a:r>
            <a:r>
              <a:rPr lang="en-US" altLang="zh-CN" sz="1000" dirty="0">
                <a:solidFill>
                  <a:srgbClr val="000000"/>
                </a:solidFill>
                <a:latin typeface="Consolas"/>
              </a:rPr>
              <a:t>();</a:t>
            </a:r>
          </a:p>
          <a:p>
            <a:pPr lvl="3"/>
            <a:r>
              <a:rPr lang="en-US" altLang="zh-CN" sz="1000" dirty="0">
                <a:solidFill>
                  <a:srgbClr val="3F7F5F"/>
                </a:solidFill>
                <a:latin typeface="Consolas"/>
              </a:rPr>
              <a:t>//</a:t>
            </a:r>
            <a:r>
              <a:rPr lang="en-US" altLang="zh-CN" sz="1000" dirty="0" err="1">
                <a:solidFill>
                  <a:srgbClr val="3F7F5F"/>
                </a:solidFill>
                <a:latin typeface="Consolas"/>
              </a:rPr>
              <a:t>System.out.println</a:t>
            </a:r>
            <a:r>
              <a:rPr lang="en-US" altLang="zh-CN" sz="1000" dirty="0">
                <a:solidFill>
                  <a:srgbClr val="3F7F5F"/>
                </a:solidFill>
                <a:latin typeface="Consolas"/>
              </a:rPr>
              <a:t>(</a:t>
            </a:r>
            <a:r>
              <a:rPr lang="en-US" altLang="zh-CN" sz="1000" dirty="0" err="1">
                <a:solidFill>
                  <a:srgbClr val="3F7F5F"/>
                </a:solidFill>
                <a:latin typeface="Consolas"/>
              </a:rPr>
              <a:t>s.getClass</a:t>
            </a:r>
            <a:r>
              <a:rPr lang="en-US" altLang="zh-CN" sz="1000" dirty="0">
                <a:solidFill>
                  <a:srgbClr val="3F7F5F"/>
                </a:solidFill>
                <a:latin typeface="Consolas"/>
              </a:rPr>
              <a:t>());//</a:t>
            </a:r>
            <a:r>
              <a:rPr lang="zh-CN" altLang="en-US" sz="1000" dirty="0">
                <a:solidFill>
                  <a:srgbClr val="3F7F5F"/>
                </a:solidFill>
                <a:latin typeface="Consolas"/>
              </a:rPr>
              <a:t>可以使用</a:t>
            </a:r>
            <a:r>
              <a:rPr lang="en-US" altLang="zh-CN" sz="1000" dirty="0" err="1">
                <a:solidFill>
                  <a:srgbClr val="3F7F5F"/>
                </a:solidFill>
                <a:latin typeface="Consolas"/>
              </a:rPr>
              <a:t>s.getClass</a:t>
            </a:r>
            <a:r>
              <a:rPr lang="en-US" altLang="zh-CN" sz="1000" dirty="0">
                <a:solidFill>
                  <a:srgbClr val="3F7F5F"/>
                </a:solidFill>
                <a:latin typeface="Consolas"/>
              </a:rPr>
              <a:t>()</a:t>
            </a:r>
            <a:r>
              <a:rPr lang="zh-CN" altLang="en-US" sz="1000" dirty="0">
                <a:solidFill>
                  <a:srgbClr val="3F7F5F"/>
                </a:solidFill>
                <a:latin typeface="Consolas"/>
              </a:rPr>
              <a:t>方法，查看</a:t>
            </a:r>
            <a:r>
              <a:rPr lang="en-US" altLang="zh-CN" sz="1000" dirty="0">
                <a:solidFill>
                  <a:srgbClr val="3F7F5F"/>
                </a:solidFill>
                <a:latin typeface="Consolas"/>
              </a:rPr>
              <a:t>s</a:t>
            </a:r>
            <a:r>
              <a:rPr lang="zh-CN" altLang="en-US" sz="1000" dirty="0">
                <a:solidFill>
                  <a:srgbClr val="3F7F5F"/>
                </a:solidFill>
                <a:latin typeface="Consolas"/>
              </a:rPr>
              <a:t>每次被赋值的类型</a:t>
            </a:r>
            <a:r>
              <a:rPr lang="en-US" altLang="zh-CN" sz="1000" dirty="0">
                <a:solidFill>
                  <a:srgbClr val="3F7F5F"/>
                </a:solidFill>
                <a:latin typeface="Consolas"/>
              </a:rPr>
              <a:t>,</a:t>
            </a:r>
            <a:r>
              <a:rPr lang="zh-CN" altLang="en-US" sz="1000" dirty="0">
                <a:solidFill>
                  <a:srgbClr val="3F7F5F"/>
                </a:solidFill>
                <a:latin typeface="Consolas"/>
              </a:rPr>
              <a:t>自行测试</a:t>
            </a:r>
          </a:p>
          <a:p>
            <a:pPr lvl="2"/>
            <a:r>
              <a:rPr lang="en-US" altLang="zh-CN" sz="1000" dirty="0">
                <a:solidFill>
                  <a:srgbClr val="000000"/>
                </a:solidFill>
                <a:latin typeface="Consolas"/>
              </a:rPr>
              <a:t>}</a:t>
            </a:r>
          </a:p>
          <a:p>
            <a:pPr lvl="2"/>
            <a:r>
              <a:rPr lang="en-US" altLang="zh-CN" sz="1000" dirty="0" smtClean="0">
                <a:solidFill>
                  <a:srgbClr val="3F7F5F"/>
                </a:solidFill>
                <a:latin typeface="Consolas"/>
              </a:rPr>
              <a:t>// </a:t>
            </a:r>
            <a:r>
              <a:rPr lang="zh-CN" altLang="en-US" sz="1000" dirty="0">
                <a:solidFill>
                  <a:srgbClr val="3F7F5F"/>
                </a:solidFill>
                <a:latin typeface="Consolas"/>
              </a:rPr>
              <a:t>调用抽象方法</a:t>
            </a:r>
            <a:r>
              <a:rPr lang="en-US" altLang="zh-CN" sz="1000" dirty="0" err="1">
                <a:solidFill>
                  <a:srgbClr val="3F7F5F"/>
                </a:solidFill>
                <a:latin typeface="Consolas"/>
              </a:rPr>
              <a:t>getArea</a:t>
            </a:r>
            <a:r>
              <a:rPr lang="en-US" altLang="zh-CN" sz="1000" dirty="0">
                <a:solidFill>
                  <a:srgbClr val="3F7F5F"/>
                </a:solidFill>
                <a:latin typeface="Consolas"/>
              </a:rPr>
              <a:t>()</a:t>
            </a:r>
          </a:p>
          <a:p>
            <a:pPr lvl="2"/>
            <a:r>
              <a:rPr lang="en-US" altLang="zh-CN" sz="1000" dirty="0" err="1" smtClean="0">
                <a:solidFill>
                  <a:srgbClr val="000000"/>
                </a:solidFill>
                <a:latin typeface="Consolas"/>
              </a:rPr>
              <a:t>System.</a:t>
            </a:r>
            <a:r>
              <a:rPr lang="en-US" altLang="zh-CN" sz="1000" b="1" i="1" dirty="0" err="1" smtClean="0">
                <a:solidFill>
                  <a:srgbClr val="0000C0"/>
                </a:solidFill>
                <a:latin typeface="Consolas"/>
              </a:rPr>
              <a:t>out</a:t>
            </a:r>
            <a:r>
              <a:rPr lang="en-US" altLang="zh-CN" sz="1000" b="1" i="1" dirty="0" err="1" smtClean="0">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圆的面积：</a:t>
            </a:r>
            <a:r>
              <a:rPr lang="en-US" altLang="zh-CN" sz="1000" b="1" i="1" dirty="0">
                <a:solidFill>
                  <a:srgbClr val="2A00FF"/>
                </a:solidFill>
                <a:latin typeface="Consolas"/>
              </a:rPr>
              <a:t>"</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a:solidFill>
                  <a:srgbClr val="6A3E3E"/>
                </a:solidFill>
                <a:latin typeface="Consolas"/>
              </a:rPr>
              <a:t>shape</a:t>
            </a:r>
            <a:r>
              <a:rPr lang="en-US" altLang="zh-CN" sz="1000" b="1" i="1" dirty="0">
                <a:solidFill>
                  <a:srgbClr val="000000"/>
                </a:solidFill>
                <a:latin typeface="Consolas"/>
              </a:rPr>
              <a:t>[0].</a:t>
            </a:r>
            <a:r>
              <a:rPr lang="en-US" altLang="zh-CN" sz="1000" b="1" i="1" dirty="0" err="1">
                <a:solidFill>
                  <a:srgbClr val="000000"/>
                </a:solidFill>
                <a:latin typeface="Consolas"/>
              </a:rPr>
              <a:t>getArea</a:t>
            </a:r>
            <a:r>
              <a:rPr lang="en-US" altLang="zh-CN" sz="1000" b="1" i="1" dirty="0">
                <a:solidFill>
                  <a:srgbClr val="000000"/>
                </a:solidFill>
                <a:latin typeface="Consolas"/>
              </a:rPr>
              <a:t>());</a:t>
            </a:r>
          </a:p>
          <a:p>
            <a:pPr lvl="2"/>
            <a:r>
              <a:rPr lang="en-US" altLang="zh-CN" sz="1000" dirty="0" err="1" smtClean="0">
                <a:solidFill>
                  <a:srgbClr val="000000"/>
                </a:solidFill>
                <a:latin typeface="Consolas"/>
              </a:rPr>
              <a:t>System.</a:t>
            </a:r>
            <a:r>
              <a:rPr lang="en-US" altLang="zh-CN" sz="1000" b="1" i="1" dirty="0" err="1" smtClean="0">
                <a:solidFill>
                  <a:srgbClr val="0000C0"/>
                </a:solidFill>
                <a:latin typeface="Consolas"/>
              </a:rPr>
              <a:t>out</a:t>
            </a:r>
            <a:r>
              <a:rPr lang="en-US" altLang="zh-CN" sz="1000" b="1" i="1" dirty="0" err="1" smtClean="0">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矩形的面积：</a:t>
            </a:r>
            <a:r>
              <a:rPr lang="en-US" altLang="zh-CN" sz="1000" b="1" i="1" dirty="0">
                <a:solidFill>
                  <a:srgbClr val="2A00FF"/>
                </a:solidFill>
                <a:latin typeface="Consolas"/>
              </a:rPr>
              <a:t>"</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a:solidFill>
                  <a:srgbClr val="6A3E3E"/>
                </a:solidFill>
                <a:latin typeface="Consolas"/>
              </a:rPr>
              <a:t>shape</a:t>
            </a:r>
            <a:r>
              <a:rPr lang="en-US" altLang="zh-CN" sz="1000" b="1" i="1" dirty="0">
                <a:solidFill>
                  <a:srgbClr val="000000"/>
                </a:solidFill>
                <a:latin typeface="Consolas"/>
              </a:rPr>
              <a:t>[1].</a:t>
            </a:r>
            <a:r>
              <a:rPr lang="en-US" altLang="zh-CN" sz="1000" b="1" i="1" dirty="0" err="1">
                <a:solidFill>
                  <a:srgbClr val="000000"/>
                </a:solidFill>
                <a:latin typeface="Consolas"/>
              </a:rPr>
              <a:t>getArea</a:t>
            </a:r>
            <a:r>
              <a:rPr lang="en-US" altLang="zh-CN" sz="1000" b="1" i="1" dirty="0">
                <a:solidFill>
                  <a:srgbClr val="000000"/>
                </a:solidFill>
                <a:latin typeface="Consolas"/>
              </a:rPr>
              <a:t>());</a:t>
            </a:r>
          </a:p>
          <a:p>
            <a:pPr lvl="2"/>
            <a:r>
              <a:rPr lang="en-US" altLang="zh-CN" sz="1000" dirty="0">
                <a:solidFill>
                  <a:srgbClr val="3F7F5F"/>
                </a:solidFill>
                <a:latin typeface="Consolas"/>
              </a:rPr>
              <a:t>// </a:t>
            </a:r>
            <a:r>
              <a:rPr lang="zh-CN" altLang="en-US" sz="1000" dirty="0">
                <a:solidFill>
                  <a:srgbClr val="3F7F5F"/>
                </a:solidFill>
                <a:latin typeface="Consolas"/>
              </a:rPr>
              <a:t>因为</a:t>
            </a:r>
            <a:r>
              <a:rPr lang="en-US" altLang="zh-CN" sz="1000" dirty="0">
                <a:solidFill>
                  <a:srgbClr val="3F7F5F"/>
                </a:solidFill>
                <a:latin typeface="Consolas"/>
              </a:rPr>
              <a:t>shape</a:t>
            </a:r>
            <a:r>
              <a:rPr lang="zh-CN" altLang="en-US" sz="1000" dirty="0">
                <a:solidFill>
                  <a:srgbClr val="3F7F5F"/>
                </a:solidFill>
                <a:latin typeface="Consolas"/>
              </a:rPr>
              <a:t>对象声明类型是父类类型，所以不能直接调用子类特有方法</a:t>
            </a:r>
          </a:p>
          <a:p>
            <a:pPr lvl="2"/>
            <a:r>
              <a:rPr lang="en-US" altLang="zh-CN" sz="1000" b="1" dirty="0" smtClean="0">
                <a:solidFill>
                  <a:srgbClr val="7F0055"/>
                </a:solidFill>
                <a:latin typeface="Consolas"/>
              </a:rPr>
              <a:t>for</a:t>
            </a:r>
            <a:r>
              <a:rPr lang="en-US" altLang="zh-CN" sz="1000" b="1" dirty="0" smtClean="0">
                <a:solidFill>
                  <a:srgbClr val="000000"/>
                </a:solidFill>
                <a:latin typeface="Consolas"/>
              </a:rPr>
              <a:t>(Shape </a:t>
            </a:r>
            <a:r>
              <a:rPr lang="en-US" altLang="zh-CN" sz="1000" b="1" dirty="0">
                <a:solidFill>
                  <a:srgbClr val="6A3E3E"/>
                </a:solidFill>
                <a:latin typeface="Consolas"/>
              </a:rPr>
              <a:t>s</a:t>
            </a:r>
            <a:r>
              <a:rPr lang="en-US" altLang="zh-CN" sz="1000" b="1" dirty="0">
                <a:solidFill>
                  <a:srgbClr val="000000"/>
                </a:solidFill>
                <a:latin typeface="Consolas"/>
              </a:rPr>
              <a:t>:</a:t>
            </a:r>
            <a:r>
              <a:rPr lang="en-US" altLang="zh-CN" sz="1000" b="1" dirty="0">
                <a:solidFill>
                  <a:srgbClr val="6A3E3E"/>
                </a:solidFill>
                <a:latin typeface="Consolas"/>
              </a:rPr>
              <a:t>shape</a:t>
            </a:r>
            <a:r>
              <a:rPr lang="en-US" altLang="zh-CN" sz="1000" b="1" dirty="0">
                <a:solidFill>
                  <a:srgbClr val="000000"/>
                </a:solidFill>
                <a:latin typeface="Consolas"/>
              </a:rPr>
              <a:t>) </a:t>
            </a:r>
            <a:r>
              <a:rPr lang="en-US" altLang="zh-CN" sz="1000" b="1" dirty="0" smtClean="0">
                <a:solidFill>
                  <a:srgbClr val="000000"/>
                </a:solidFill>
                <a:latin typeface="Consolas"/>
              </a:rPr>
              <a:t>{</a:t>
            </a:r>
            <a:r>
              <a:rPr lang="en-US" altLang="zh-CN" sz="1000" dirty="0">
                <a:solidFill>
                  <a:srgbClr val="3F7F5F"/>
                </a:solidFill>
                <a:latin typeface="Consolas"/>
              </a:rPr>
              <a:t>// </a:t>
            </a:r>
            <a:r>
              <a:rPr lang="zh-CN" altLang="en-US" sz="1000" dirty="0">
                <a:solidFill>
                  <a:srgbClr val="3F7F5F"/>
                </a:solidFill>
                <a:latin typeface="Consolas"/>
              </a:rPr>
              <a:t>若要调用子类特有方法，需要进行类型</a:t>
            </a:r>
            <a:r>
              <a:rPr lang="zh-CN" altLang="en-US" sz="1000" dirty="0" smtClean="0">
                <a:solidFill>
                  <a:srgbClr val="3F7F5F"/>
                </a:solidFill>
                <a:latin typeface="Consolas"/>
              </a:rPr>
              <a:t>转换</a:t>
            </a:r>
            <a:endParaRPr lang="en-US" altLang="zh-CN" sz="1000" b="1" dirty="0">
              <a:solidFill>
                <a:srgbClr val="000000"/>
              </a:solidFill>
              <a:latin typeface="Consolas"/>
            </a:endParaRPr>
          </a:p>
          <a:p>
            <a:pPr lvl="3"/>
            <a:r>
              <a:rPr lang="en-US" altLang="zh-CN" sz="1000" b="1" dirty="0">
                <a:solidFill>
                  <a:srgbClr val="7F0055"/>
                </a:solidFill>
                <a:latin typeface="Consolas"/>
              </a:rPr>
              <a:t>if</a:t>
            </a:r>
            <a:r>
              <a:rPr lang="en-US" altLang="zh-CN" sz="1000" b="1" dirty="0">
                <a:solidFill>
                  <a:srgbClr val="000000"/>
                </a:solidFill>
                <a:latin typeface="Consolas"/>
              </a:rPr>
              <a:t> (</a:t>
            </a:r>
            <a:r>
              <a:rPr lang="en-US" altLang="zh-CN" sz="1000" b="1" dirty="0">
                <a:solidFill>
                  <a:srgbClr val="6A3E3E"/>
                </a:solidFill>
                <a:latin typeface="Consolas"/>
              </a:rPr>
              <a:t>s</a:t>
            </a:r>
            <a:r>
              <a:rPr lang="en-US" altLang="zh-CN" sz="1000" b="1" dirty="0">
                <a:solidFill>
                  <a:srgbClr val="000000"/>
                </a:solidFill>
                <a:latin typeface="Consolas"/>
              </a:rPr>
              <a:t> </a:t>
            </a:r>
            <a:r>
              <a:rPr lang="en-US" altLang="zh-CN" sz="1000" b="1" dirty="0" err="1">
                <a:solidFill>
                  <a:srgbClr val="7F0055"/>
                </a:solidFill>
                <a:latin typeface="Consolas"/>
              </a:rPr>
              <a:t>instanceof</a:t>
            </a:r>
            <a:r>
              <a:rPr lang="en-US" altLang="zh-CN" sz="1000" b="1" dirty="0">
                <a:solidFill>
                  <a:srgbClr val="000000"/>
                </a:solidFill>
                <a:latin typeface="Consolas"/>
              </a:rPr>
              <a:t> Circle) {</a:t>
            </a:r>
          </a:p>
          <a:p>
            <a:pPr lvl="4"/>
            <a:r>
              <a:rPr lang="en-US" altLang="zh-CN" sz="1000" dirty="0">
                <a:solidFill>
                  <a:srgbClr val="000000"/>
                </a:solidFill>
                <a:latin typeface="Consolas"/>
              </a:rPr>
              <a:t>Circle </a:t>
            </a:r>
            <a:r>
              <a:rPr lang="en-US" altLang="zh-CN" sz="1000" dirty="0">
                <a:solidFill>
                  <a:srgbClr val="6A3E3E"/>
                </a:solidFill>
                <a:latin typeface="Consolas"/>
              </a:rPr>
              <a:t>c</a:t>
            </a:r>
            <a:r>
              <a:rPr lang="en-US" altLang="zh-CN" sz="1000" dirty="0">
                <a:solidFill>
                  <a:srgbClr val="000000"/>
                </a:solidFill>
                <a:latin typeface="Consolas"/>
              </a:rPr>
              <a:t> = (Circle) </a:t>
            </a:r>
            <a:r>
              <a:rPr lang="en-US" altLang="zh-CN" sz="1000" dirty="0">
                <a:solidFill>
                  <a:srgbClr val="6A3E3E"/>
                </a:solidFill>
                <a:latin typeface="Consolas"/>
              </a:rPr>
              <a:t>s</a:t>
            </a:r>
            <a:r>
              <a:rPr lang="en-US" altLang="zh-CN" sz="1000" dirty="0">
                <a:solidFill>
                  <a:srgbClr val="000000"/>
                </a:solidFill>
                <a:latin typeface="Consolas"/>
              </a:rPr>
              <a:t>;</a:t>
            </a:r>
          </a:p>
          <a:p>
            <a:pPr lvl="4"/>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圆的周长：</a:t>
            </a:r>
            <a:r>
              <a:rPr lang="en-US" altLang="zh-CN" sz="1000" b="1" i="1" dirty="0">
                <a:solidFill>
                  <a:srgbClr val="2A00FF"/>
                </a:solidFill>
                <a:latin typeface="Consolas"/>
              </a:rPr>
              <a:t>"</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err="1">
                <a:solidFill>
                  <a:srgbClr val="6A3E3E"/>
                </a:solidFill>
                <a:latin typeface="Consolas"/>
              </a:rPr>
              <a:t>c</a:t>
            </a:r>
            <a:r>
              <a:rPr lang="en-US" altLang="zh-CN" sz="1000" b="1" i="1" dirty="0" err="1">
                <a:solidFill>
                  <a:srgbClr val="000000"/>
                </a:solidFill>
                <a:latin typeface="Consolas"/>
              </a:rPr>
              <a:t>.getPerimeter</a:t>
            </a:r>
            <a:r>
              <a:rPr lang="en-US" altLang="zh-CN" sz="1000" b="1" i="1" dirty="0">
                <a:solidFill>
                  <a:srgbClr val="000000"/>
                </a:solidFill>
                <a:latin typeface="Consolas"/>
              </a:rPr>
              <a:t>());</a:t>
            </a:r>
          </a:p>
          <a:p>
            <a:pPr lvl="3"/>
            <a:r>
              <a:rPr lang="en-US" altLang="zh-CN" sz="1000" dirty="0">
                <a:solidFill>
                  <a:srgbClr val="000000"/>
                </a:solidFill>
                <a:latin typeface="Consolas"/>
              </a:rPr>
              <a:t>}</a:t>
            </a:r>
          </a:p>
          <a:p>
            <a:pPr lvl="3"/>
            <a:r>
              <a:rPr lang="en-US" altLang="zh-CN" sz="1000" b="1" dirty="0">
                <a:solidFill>
                  <a:srgbClr val="7F0055"/>
                </a:solidFill>
                <a:latin typeface="Consolas"/>
              </a:rPr>
              <a:t>if</a:t>
            </a:r>
            <a:r>
              <a:rPr lang="en-US" altLang="zh-CN" sz="1000" b="1" dirty="0">
                <a:solidFill>
                  <a:srgbClr val="000000"/>
                </a:solidFill>
                <a:latin typeface="Consolas"/>
              </a:rPr>
              <a:t> (</a:t>
            </a:r>
            <a:r>
              <a:rPr lang="en-US" altLang="zh-CN" sz="1000" b="1" dirty="0">
                <a:solidFill>
                  <a:srgbClr val="6A3E3E"/>
                </a:solidFill>
                <a:latin typeface="Consolas"/>
              </a:rPr>
              <a:t>s</a:t>
            </a:r>
            <a:r>
              <a:rPr lang="en-US" altLang="zh-CN" sz="1000" b="1" dirty="0">
                <a:solidFill>
                  <a:srgbClr val="000000"/>
                </a:solidFill>
                <a:latin typeface="Consolas"/>
              </a:rPr>
              <a:t> </a:t>
            </a:r>
            <a:r>
              <a:rPr lang="en-US" altLang="zh-CN" sz="1000" b="1" dirty="0" err="1">
                <a:solidFill>
                  <a:srgbClr val="7F0055"/>
                </a:solidFill>
                <a:latin typeface="Consolas"/>
              </a:rPr>
              <a:t>instanceof</a:t>
            </a:r>
            <a:r>
              <a:rPr lang="en-US" altLang="zh-CN" sz="1000" b="1" dirty="0">
                <a:solidFill>
                  <a:srgbClr val="000000"/>
                </a:solidFill>
                <a:latin typeface="Consolas"/>
              </a:rPr>
              <a:t> Rectangle) {</a:t>
            </a:r>
          </a:p>
          <a:p>
            <a:pPr lvl="4"/>
            <a:r>
              <a:rPr lang="en-US" altLang="zh-CN" sz="1000" dirty="0">
                <a:solidFill>
                  <a:srgbClr val="000000"/>
                </a:solidFill>
                <a:latin typeface="Consolas"/>
              </a:rPr>
              <a:t>Rectangle </a:t>
            </a:r>
            <a:r>
              <a:rPr lang="en-US" altLang="zh-CN" sz="1000" dirty="0">
                <a:solidFill>
                  <a:srgbClr val="6A3E3E"/>
                </a:solidFill>
                <a:latin typeface="Consolas"/>
              </a:rPr>
              <a:t>r</a:t>
            </a:r>
            <a:r>
              <a:rPr lang="en-US" altLang="zh-CN" sz="1000" dirty="0">
                <a:solidFill>
                  <a:srgbClr val="000000"/>
                </a:solidFill>
                <a:latin typeface="Consolas"/>
              </a:rPr>
              <a:t> = (Rectangle) </a:t>
            </a:r>
            <a:r>
              <a:rPr lang="en-US" altLang="zh-CN" sz="1000" dirty="0">
                <a:solidFill>
                  <a:srgbClr val="6A3E3E"/>
                </a:solidFill>
                <a:latin typeface="Consolas"/>
              </a:rPr>
              <a:t>s</a:t>
            </a:r>
            <a:r>
              <a:rPr lang="en-US" altLang="zh-CN" sz="1000" dirty="0">
                <a:solidFill>
                  <a:srgbClr val="000000"/>
                </a:solidFill>
                <a:latin typeface="Consolas"/>
              </a:rPr>
              <a:t>;</a:t>
            </a:r>
          </a:p>
          <a:p>
            <a:pPr marL="914400" lvl="6"/>
            <a:r>
              <a:rPr lang="en-US" altLang="zh-CN" sz="1000" dirty="0">
                <a:solidFill>
                  <a:srgbClr val="000000"/>
                </a:solidFill>
                <a:latin typeface="Consolas"/>
              </a:rPr>
              <a:t>	</a:t>
            </a:r>
            <a:r>
              <a:rPr lang="en-US" altLang="zh-CN" sz="1000" dirty="0" err="1" smtClean="0">
                <a:solidFill>
                  <a:srgbClr val="000000"/>
                </a:solidFill>
                <a:latin typeface="Consolas"/>
              </a:rPr>
              <a:t>System.</a:t>
            </a:r>
            <a:r>
              <a:rPr lang="en-US" altLang="zh-CN" sz="1000" b="1" i="1" dirty="0" err="1" smtClean="0">
                <a:solidFill>
                  <a:srgbClr val="0000C0"/>
                </a:solidFill>
                <a:latin typeface="Consolas"/>
              </a:rPr>
              <a:t>out</a:t>
            </a:r>
            <a:r>
              <a:rPr lang="en-US" altLang="zh-CN" sz="1000" b="1" i="1" dirty="0" err="1" smtClean="0">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矩形的周长：</a:t>
            </a:r>
            <a:r>
              <a:rPr lang="en-US" altLang="zh-CN" sz="1000" b="1" i="1" dirty="0">
                <a:solidFill>
                  <a:srgbClr val="2A00FF"/>
                </a:solidFill>
                <a:latin typeface="Consolas"/>
              </a:rPr>
              <a:t>"</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err="1">
                <a:solidFill>
                  <a:srgbClr val="6A3E3E"/>
                </a:solidFill>
                <a:latin typeface="Consolas"/>
              </a:rPr>
              <a:t>r</a:t>
            </a:r>
            <a:r>
              <a:rPr lang="en-US" altLang="zh-CN" sz="1000" b="1" i="1" dirty="0" err="1">
                <a:solidFill>
                  <a:srgbClr val="000000"/>
                </a:solidFill>
                <a:latin typeface="Consolas"/>
              </a:rPr>
              <a:t>.getPerimeter</a:t>
            </a:r>
            <a:r>
              <a:rPr lang="en-US" altLang="zh-CN" sz="1000" b="1" i="1" dirty="0" smtClean="0">
                <a:solidFill>
                  <a:srgbClr val="000000"/>
                </a:solidFill>
                <a:latin typeface="Consolas"/>
              </a:rPr>
              <a:t>());</a:t>
            </a:r>
            <a:r>
              <a:rPr lang="en-US" altLang="zh-CN" sz="1000" dirty="0" smtClean="0">
                <a:solidFill>
                  <a:srgbClr val="000000"/>
                </a:solidFill>
                <a:latin typeface="Consolas"/>
              </a:rPr>
              <a:t>}</a:t>
            </a:r>
            <a:br>
              <a:rPr lang="en-US" altLang="zh-CN" sz="1000" dirty="0" smtClean="0">
                <a:solidFill>
                  <a:srgbClr val="000000"/>
                </a:solidFill>
                <a:latin typeface="Consolas"/>
              </a:rPr>
            </a:br>
            <a:r>
              <a:rPr lang="en-US" altLang="zh-CN" sz="1000" dirty="0" smtClean="0">
                <a:solidFill>
                  <a:srgbClr val="000000"/>
                </a:solidFill>
                <a:latin typeface="Consolas"/>
              </a:rPr>
              <a:t>}</a:t>
            </a:r>
          </a:p>
          <a:p>
            <a:pPr lvl="1"/>
            <a:r>
              <a:rPr lang="en-US" altLang="zh-CN" sz="1000" dirty="0" smtClean="0">
                <a:solidFill>
                  <a:srgbClr val="000000"/>
                </a:solidFill>
                <a:latin typeface="Consolas"/>
              </a:rPr>
              <a:t>}</a:t>
            </a:r>
            <a:endParaRPr lang="en-US" altLang="zh-CN" sz="1000" dirty="0">
              <a:solidFill>
                <a:srgbClr val="000000"/>
              </a:solidFill>
              <a:latin typeface="Consolas"/>
            </a:endParaRPr>
          </a:p>
          <a:p>
            <a:r>
              <a:rPr lang="en-US" altLang="zh-CN" sz="1000" dirty="0" smtClean="0">
                <a:solidFill>
                  <a:srgbClr val="000000"/>
                </a:solidFill>
                <a:latin typeface="Consolas"/>
              </a:rPr>
              <a:t>}</a:t>
            </a:r>
            <a:endParaRPr lang="zh-CN" altLang="en-US" sz="14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p:nvPr/>
        </p:nvPicPr>
        <p:blipFill>
          <a:blip r:embed="rId2"/>
          <a:stretch>
            <a:fillRect/>
          </a:stretch>
        </p:blipFill>
        <p:spPr>
          <a:xfrm>
            <a:off x="6372200" y="3764372"/>
            <a:ext cx="2660660" cy="1213889"/>
          </a:xfrm>
          <a:prstGeom prst="rect">
            <a:avLst/>
          </a:prstGeom>
          <a:ln>
            <a:solidFill>
              <a:schemeClr val="tx1"/>
            </a:solidFill>
          </a:ln>
        </p:spPr>
      </p:pic>
    </p:spTree>
    <p:extLst>
      <p:ext uri="{BB962C8B-B14F-4D97-AF65-F5344CB8AC3E}">
        <p14:creationId xmlns:p14="http://schemas.microsoft.com/office/powerpoint/2010/main" val="4163897534"/>
      </p:ext>
    </p:extLst>
  </p:cSld>
  <p:clrMapOvr>
    <a:masterClrMapping/>
  </p:clrMapOvr>
  <p:transition advClick="0" advTm="0">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6.9 </a:t>
            </a:r>
            <a:r>
              <a:rPr lang="zh-CN" altLang="en-US" sz="2000" b="1" dirty="0">
                <a:solidFill>
                  <a:schemeClr val="bg1"/>
                </a:solidFill>
                <a:latin typeface="微软雅黑" panose="020B0503020204020204" pitchFamily="34" charset="-122"/>
                <a:ea typeface="微软雅黑" panose="020B0503020204020204" pitchFamily="34" charset="-122"/>
              </a:rPr>
              <a:t>内部类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927229"/>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内部类（</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Inner Class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中一种强大的特性，它允许在一个类的内部定义另一个类。内部类可以访问外部类的成员，包括私有的成员变量和方法，这为实现更精细的封装和更复杂的多态性提供了可能。内部类的定义形如如下所示。</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访问修饰符</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class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外部类名称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成员变量和方法</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访问修饰符</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[static] class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内部类名称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内部类的成员变量和方法</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根据其定义的位置和方式，内部类可以分为成员内部类、静态内部类、局部内部类以及匿名内部类这四种类型，下面对这四种类型的内部类定义及使用做详细的讲解。</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614267240"/>
      </p:ext>
    </p:extLst>
  </p:cSld>
  <p:clrMapOvr>
    <a:masterClrMapping/>
  </p:clrMapOvr>
  <p:transition advClick="0" advTm="0">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6.9 </a:t>
            </a:r>
            <a:r>
              <a:rPr lang="zh-CN" altLang="en-US" sz="2000" b="1" dirty="0">
                <a:solidFill>
                  <a:schemeClr val="bg1"/>
                </a:solidFill>
                <a:latin typeface="微软雅黑" panose="020B0503020204020204" pitchFamily="34" charset="-122"/>
                <a:ea typeface="微软雅黑" panose="020B0503020204020204" pitchFamily="34" charset="-122"/>
              </a:rPr>
              <a:t>内部类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536353"/>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6.9.1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成员</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内部类</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成员内部类就像外部类的一个成员，它可以是静态的或非静态的。非静态的成员内部类可以访问外部类的所有成员，而静态成员内部类只能访问外部类的静态成员。</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Outer {		//</a:t>
            </a: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外部类定义</a:t>
            </a:r>
          </a:p>
          <a:p>
            <a:pPr lvl="0" indent="457200">
              <a:lnSpc>
                <a:spcPct val="125000"/>
              </a:lnSpc>
              <a:spcBef>
                <a:spcPct val="0"/>
              </a:spcBef>
              <a:spcAft>
                <a:spcPct val="35000"/>
              </a:spcAft>
            </a:pP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private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data = 30;</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class Inner {	//</a:t>
            </a: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内部类定义</a:t>
            </a:r>
          </a:p>
          <a:p>
            <a:pPr lvl="0" indent="457200">
              <a:lnSpc>
                <a:spcPct val="125000"/>
              </a:lnSpc>
              <a:spcBef>
                <a:spcPct val="0"/>
              </a:spcBef>
              <a:spcAft>
                <a:spcPct val="35000"/>
              </a:spcAft>
            </a:pP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void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printData</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(data); // </a:t>
            </a: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访问外部类的私有成员</a:t>
            </a:r>
          </a:p>
          <a:p>
            <a:pPr lvl="0" indent="457200">
              <a:lnSpc>
                <a:spcPct val="125000"/>
              </a:lnSpc>
              <a:spcBef>
                <a:spcPct val="0"/>
              </a:spcBef>
              <a:spcAft>
                <a:spcPct val="35000"/>
              </a:spcAft>
            </a:pP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30733310"/>
      </p:ext>
    </p:extLst>
  </p:cSld>
  <p:clrMapOvr>
    <a:masterClrMapping/>
  </p:clrMapOvr>
  <p:transition advClick="0" advTm="0">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6.9 </a:t>
            </a:r>
            <a:r>
              <a:rPr lang="zh-CN" altLang="en-US" sz="2000" b="1" dirty="0">
                <a:solidFill>
                  <a:schemeClr val="bg1"/>
                </a:solidFill>
                <a:latin typeface="微软雅黑" panose="020B0503020204020204" pitchFamily="34" charset="-122"/>
                <a:ea typeface="微软雅黑" panose="020B0503020204020204" pitchFamily="34" charset="-122"/>
              </a:rPr>
              <a:t>内部类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951851"/>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6.9.2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静态</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内部类</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静态内部类使用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static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关键字声明，它不依赖于外部类的实例。静态内部类可以拥有静态成员，也可以访问外部类的静态成员。</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Outer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void method()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final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localVar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10;</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class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LocalInner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void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printLocalVar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localVar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访问局部变量</a:t>
            </a:r>
          </a:p>
          <a:p>
            <a:pPr lvl="0" indent="457200">
              <a:lnSpc>
                <a:spcPct val="125000"/>
              </a:lnSpc>
              <a:spcBef>
                <a:spcPct val="0"/>
              </a:spcBef>
              <a:spcAft>
                <a:spcPct val="35000"/>
              </a:spcAft>
            </a:pP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LocalInner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localInner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new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LocalInner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localInner.printLocalVar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993051592"/>
      </p:ext>
    </p:extLst>
  </p:cSld>
  <p:clrMapOvr>
    <a:masterClrMapping/>
  </p:clrMapOvr>
  <p:transition advClick="0" advTm="0">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6.9 </a:t>
            </a:r>
            <a:r>
              <a:rPr lang="zh-CN" altLang="en-US" sz="2000" b="1" dirty="0">
                <a:solidFill>
                  <a:schemeClr val="bg1"/>
                </a:solidFill>
                <a:latin typeface="微软雅黑" panose="020B0503020204020204" pitchFamily="34" charset="-122"/>
                <a:ea typeface="微软雅黑" panose="020B0503020204020204" pitchFamily="34" charset="-122"/>
              </a:rPr>
              <a:t>内部类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951851"/>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6.9.3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局部</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内部类</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局部内部类定义在方法、构造器或任何代码块中，它只能在其定义的方法或块中使用。局部内部类可以访问方法或块中的局部变量，但这些变量必须被声明为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final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Outer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void method()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final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localVar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10;</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class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LocalInner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void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printLocalVar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localVar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访问局部变量</a:t>
            </a:r>
          </a:p>
          <a:p>
            <a:pPr lvl="0" indent="457200">
              <a:lnSpc>
                <a:spcPct val="125000"/>
              </a:lnSpc>
              <a:spcBef>
                <a:spcPct val="0"/>
              </a:spcBef>
              <a:spcAft>
                <a:spcPct val="35000"/>
              </a:spcAft>
            </a:pP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LocalInner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localInner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new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LocalInner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localInner.printLocalVar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611715084"/>
      </p:ext>
    </p:extLst>
  </p:cSld>
  <p:clrMapOvr>
    <a:masterClrMapping/>
  </p:clrMapOvr>
  <p:transition advClick="0" advTm="0">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6.9 </a:t>
            </a:r>
            <a:r>
              <a:rPr lang="zh-CN" altLang="en-US" sz="2000" b="1" dirty="0">
                <a:solidFill>
                  <a:schemeClr val="bg1"/>
                </a:solidFill>
                <a:latin typeface="微软雅黑" panose="020B0503020204020204" pitchFamily="34" charset="-122"/>
                <a:ea typeface="微软雅黑" panose="020B0503020204020204" pitchFamily="34" charset="-122"/>
              </a:rPr>
              <a:t>内部类</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974934"/>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6.9.4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匿名</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内部类</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匿名内部类没有名称，它是在创建对象的同时定义的内部类。通常用于实现接口或继承类，然后立即创建一个实例。匿名内部类经常用于事件监听器、回调函数等场景。</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Outer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void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useAnonymousInner</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Runnable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runnable</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 new Runnable()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@Override</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public void run()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("Running anonymous inner class...");</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runnable.run</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内部类提供了更大的灵活性和封装性，但它们也增加了代码的复杂性，因此在使用时应权衡其利弊。内部类特别适合用于处理与外部类紧密相关但又不需要对外公开的类，或者用于实现特定的上下文相关的功能。</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944096430"/>
      </p:ext>
    </p:extLst>
  </p:cSld>
  <p:clrMapOvr>
    <a:masterClrMapping/>
  </p:clrMapOvr>
  <p:transition advClick="0" advTm="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6.2 Super</a:t>
            </a:r>
            <a:r>
              <a:rPr lang="zh-CN" altLang="en-US" sz="2000" b="1" dirty="0" smtClean="0">
                <a:solidFill>
                  <a:schemeClr val="bg1"/>
                </a:solidFill>
                <a:latin typeface="微软雅黑" panose="020B0503020204020204" pitchFamily="34" charset="-122"/>
                <a:ea typeface="微软雅黑" panose="020B0503020204020204" pitchFamily="34" charset="-122"/>
              </a:rPr>
              <a:t>关键字</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202689"/>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6.1</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小节</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中提到，子类对象构造之前一定会默认调用父类的构造器，但在文件</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Demo0601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代码中并未看到调用父类构造器的语句，其实在子类构造器的第一条有效语句隐式调用调用了</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语句，</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便调用的了父类无参构造器。</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关键字是一个引用类型的关键字，主要用于访问父类（超类）的属性、方法和构造函数。下面就详细介绍</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关键字主要用法。</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6.2.1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访问</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父类的</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属性</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当子类中有与父类同名的属性时，使用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关键字可以访问父类的属性。</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class Parent {</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value;</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class Child extends Parent {</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int</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value;</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void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accessSuperValue</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super.value</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 10; // </a:t>
            </a: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访问父类的</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value</a:t>
            </a: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属性</a:t>
            </a:r>
          </a:p>
          <a:p>
            <a:pPr lvl="0" indent="457200">
              <a:lnSpc>
                <a:spcPct val="125000"/>
              </a:lnSpc>
              <a:spcBef>
                <a:spcPct val="0"/>
              </a:spcBef>
            </a:pP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在上面代码中，若不使用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关键字调用父类成员变量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value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，则在方法</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accessSuperValue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中使用的便是子类成员变量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value</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5265008"/>
      </p:ext>
    </p:extLst>
  </p:cSld>
  <p:clrMapOvr>
    <a:masterClrMapping/>
  </p:clrMapOvr>
  <p:transition advClick="0" advTm="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6.2 Super</a:t>
            </a:r>
            <a:r>
              <a:rPr lang="zh-CN" altLang="en-US" sz="2000" b="1" dirty="0" smtClean="0">
                <a:solidFill>
                  <a:schemeClr val="bg1"/>
                </a:solidFill>
                <a:latin typeface="微软雅黑" panose="020B0503020204020204" pitchFamily="34" charset="-122"/>
                <a:ea typeface="微软雅黑" panose="020B0503020204020204" pitchFamily="34" charset="-122"/>
              </a:rPr>
              <a:t>关键字</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371692"/>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6.2.2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调用父</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如果子类重写了父类的方法，但仍需要调用父类原有的实现，可以使用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。例如一下代码所示：</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class Parent {</a:t>
            </a:r>
          </a:p>
          <a:p>
            <a:pPr lvl="0" indent="457200">
              <a:lnSpc>
                <a:spcPct val="125000"/>
              </a:lnSpc>
              <a:spcBef>
                <a:spcPct val="0"/>
              </a:spcBef>
              <a:spcAft>
                <a:spcPct val="35000"/>
              </a:spcAft>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void display() {</a:t>
            </a:r>
          </a:p>
          <a:p>
            <a:pPr lvl="0" indent="457200">
              <a:lnSpc>
                <a:spcPct val="125000"/>
              </a:lnSpc>
              <a:spcBef>
                <a:spcPct val="0"/>
              </a:spcBef>
              <a:spcAft>
                <a:spcPct val="35000"/>
              </a:spcAft>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父类</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display</a:t>
            </a: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方法</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class Child extends Parent {</a:t>
            </a:r>
          </a:p>
          <a:p>
            <a:pPr lvl="0" indent="457200">
              <a:lnSpc>
                <a:spcPct val="125000"/>
              </a:lnSpc>
              <a:spcBef>
                <a:spcPct val="0"/>
              </a:spcBef>
              <a:spcAft>
                <a:spcPct val="35000"/>
              </a:spcAft>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@Override</a:t>
            </a:r>
          </a:p>
          <a:p>
            <a:pPr lvl="0" indent="457200">
              <a:lnSpc>
                <a:spcPct val="125000"/>
              </a:lnSpc>
              <a:spcBef>
                <a:spcPct val="0"/>
              </a:spcBef>
              <a:spcAft>
                <a:spcPct val="35000"/>
              </a:spcAft>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void display() {</a:t>
            </a:r>
          </a:p>
          <a:p>
            <a:pPr lvl="0" indent="457200">
              <a:lnSpc>
                <a:spcPct val="125000"/>
              </a:lnSpc>
              <a:spcBef>
                <a:spcPct val="0"/>
              </a:spcBef>
              <a:spcAft>
                <a:spcPct val="35000"/>
              </a:spcAft>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super.display</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 </a:t>
            </a: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调用父类的</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display</a:t>
            </a: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方法</a:t>
            </a:r>
          </a:p>
          <a:p>
            <a:pPr lvl="0" indent="457200">
              <a:lnSpc>
                <a:spcPct val="125000"/>
              </a:lnSpc>
              <a:spcBef>
                <a:spcPct val="0"/>
              </a:spcBef>
              <a:spcAft>
                <a:spcPct val="35000"/>
              </a:spcAft>
            </a:pP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子类</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display</a:t>
            </a: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方法</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spcAft>
                <a:spcPct val="35000"/>
              </a:spcAft>
            </a:pPr>
            <a:r>
              <a:rPr lang="en-US" altLang="zh-CN" sz="8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142782753"/>
      </p:ext>
    </p:extLst>
  </p:cSld>
  <p:clrMapOvr>
    <a:masterClrMapping/>
  </p:clrMapOvr>
  <p:transition advClick="0" advTm="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6.2 Super</a:t>
            </a:r>
            <a:r>
              <a:rPr lang="zh-CN" altLang="en-US" sz="2000" b="1" dirty="0" smtClean="0">
                <a:solidFill>
                  <a:schemeClr val="bg1"/>
                </a:solidFill>
                <a:latin typeface="微软雅黑" panose="020B0503020204020204" pitchFamily="34" charset="-122"/>
                <a:ea typeface="微软雅黑" panose="020B0503020204020204" pitchFamily="34" charset="-122"/>
              </a:rPr>
              <a:t>关键字</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090351"/>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6.2.3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调用父</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的构造函数</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在子类的构造函数中，可以使用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关键字调用父类的构造函数，且必须位于构造函数的首行。</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class Parent {</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Parent(String name) {</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("Creating Parent: " + name);</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class Child extends Parent {</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Child(String name) {</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super(name); // </a:t>
            </a: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调用父类的构造函数</a:t>
            </a:r>
          </a:p>
          <a:p>
            <a:pPr lvl="0" indent="457200">
              <a:lnSpc>
                <a:spcPct val="125000"/>
              </a:lnSpc>
              <a:spcBef>
                <a:spcPct val="0"/>
              </a:spcBef>
            </a:pPr>
            <a:r>
              <a:rPr lang="zh-CN" altLang="en-US"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800" b="1" dirty="0" err="1">
                <a:latin typeface="微软雅黑" panose="020B0503020204020204" pitchFamily="34" charset="-122"/>
                <a:ea typeface="微软雅黑" panose="020B0503020204020204" pitchFamily="34" charset="-122"/>
                <a:cs typeface="微软雅黑" panose="020B0503020204020204" pitchFamily="34" charset="-122"/>
                <a:sym typeface="+mn-ea"/>
              </a:rPr>
              <a:t>System.out.println</a:t>
            </a: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("Creating Child");</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a:lnSpc>
                <a:spcPct val="125000"/>
              </a:lnSpc>
              <a:spcBef>
                <a:spcPct val="0"/>
              </a:spcBef>
            </a:pPr>
            <a:r>
              <a:rPr lang="en-US" altLang="zh-CN" sz="800" b="1" dirty="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关键字时，还要注意一下两个方面的限制。首先，</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关键字不能在静态方法中使用，因为静态方法与具体的对象无关，而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是用于访问对象的成员；其次，</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this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在构造方法中的使用都是有限制的，它们都必须是构造方法的第一个有效语句。</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this(...)</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调用本类的其他构造方法，而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调用父类的构造方法。两者不能同时出现在同一个构造函数中，但可以选择性地使用其中一个。</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83905591"/>
      </p:ext>
    </p:extLst>
  </p:cSld>
  <p:clrMapOvr>
    <a:masterClrMapping/>
  </p:clrMapOvr>
  <p:transition advClick="0" advTm="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6.3 </a:t>
            </a:r>
            <a:r>
              <a:rPr lang="zh-CN" altLang="en-US" sz="2000" b="1" dirty="0" smtClean="0">
                <a:solidFill>
                  <a:schemeClr val="bg1"/>
                </a:solidFill>
                <a:latin typeface="微软雅黑" panose="020B0503020204020204" pitchFamily="34" charset="-122"/>
                <a:ea typeface="微软雅黑" panose="020B0503020204020204" pitchFamily="34" charset="-122"/>
              </a:rPr>
              <a:t>方法重写</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937727"/>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前面章节讲过方法的重载，它是在一个类中方法名一致而参数不同实现的；但是方法重写，是在两个存在继承关系的类中实现的，子类对父类的某个方法进行功能的扩展，但在子类定义方法时可能与父类的方法同名，这种操作就成为重写。</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方法重写（</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Override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）的实现要满足以下几个条件：</a:t>
            </a:r>
          </a:p>
          <a:p>
            <a:pPr lvl="0" indent="457200">
              <a:lnSpc>
                <a:spcPct val="125000"/>
              </a:lnSpc>
              <a:spcBef>
                <a:spcPct val="0"/>
              </a:spcBef>
              <a:spcAft>
                <a:spcPct val="35000"/>
              </a:spcAft>
            </a:pP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）子类提供与父类在方法名称、返回值类型、参数类型及个数完全相同的方法，只有方法的实现过程，也就是方法体不同；</a:t>
            </a:r>
          </a:p>
          <a:p>
            <a:pPr lvl="0" indent="457200">
              <a:lnSpc>
                <a:spcPct val="125000"/>
              </a:lnSpc>
              <a:spcBef>
                <a:spcPct val="0"/>
              </a:spcBef>
              <a:spcAft>
                <a:spcPct val="35000"/>
              </a:spcAft>
            </a:pP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）被子类所重写的方法不能够拥有比父类更严格的访问控制权限，也就是说被子类所重写的方法的访问权限要大于或等于父类的访问权限；</a:t>
            </a:r>
          </a:p>
          <a:p>
            <a:pPr lvl="0" indent="457200">
              <a:lnSpc>
                <a:spcPct val="125000"/>
              </a:lnSpc>
              <a:spcBef>
                <a:spcPct val="0"/>
              </a:spcBef>
              <a:spcAft>
                <a:spcPct val="35000"/>
              </a:spcAft>
            </a:pP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）被子类重写的方法一定不能抛出新的异常或者比父类被重写方法声明的更广泛的检查异常</a:t>
            </a:r>
            <a:r>
              <a:rPr lang="zh-CN" altLang="en-US" sz="12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2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方法重载与重写的</a:t>
            </a:r>
            <a:r>
              <a:rPr lang="zh-CN" altLang="en-US" sz="12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区别</a:t>
            </a:r>
            <a:r>
              <a:rPr lang="en-US" altLang="zh-CN" sz="12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7" name="表格 6"/>
          <p:cNvGraphicFramePr>
            <a:graphicFrameLocks noGrp="1"/>
          </p:cNvGraphicFramePr>
          <p:nvPr>
            <p:extLst>
              <p:ext uri="{D42A27DB-BD31-4B8C-83A1-F6EECF244321}">
                <p14:modId xmlns:p14="http://schemas.microsoft.com/office/powerpoint/2010/main" val="120506775"/>
              </p:ext>
            </p:extLst>
          </p:nvPr>
        </p:nvGraphicFramePr>
        <p:xfrm>
          <a:off x="2915816" y="3291830"/>
          <a:ext cx="5577205" cy="1738614"/>
        </p:xfrm>
        <a:graphic>
          <a:graphicData uri="http://schemas.openxmlformats.org/drawingml/2006/table">
            <a:tbl>
              <a:tblPr>
                <a:tableStyleId>{69CF1AB2-1976-4502-BF36-3FF5EA218861}</a:tableStyleId>
              </a:tblPr>
              <a:tblGrid>
                <a:gridCol w="482600"/>
                <a:gridCol w="1206500"/>
                <a:gridCol w="2016125"/>
                <a:gridCol w="1871980"/>
              </a:tblGrid>
              <a:tr h="288032">
                <a:tc>
                  <a:txBody>
                    <a:bodyPr/>
                    <a:lstStyle/>
                    <a:p>
                      <a:pPr marL="0" marR="0" algn="ctr">
                        <a:spcBef>
                          <a:spcPts val="0"/>
                        </a:spcBef>
                        <a:spcAft>
                          <a:spcPts val="0"/>
                        </a:spcAft>
                      </a:pPr>
                      <a:r>
                        <a:rPr lang="zh-CN" altLang="en-US" sz="1050" kern="100" dirty="0">
                          <a:effectLst/>
                        </a:rPr>
                        <a:t>序号</a:t>
                      </a:r>
                      <a:endParaRPr lang="zh-CN" altLang="en-US" sz="1050" kern="100" dirty="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dirty="0">
                          <a:effectLst/>
                        </a:rPr>
                        <a:t>区别</a:t>
                      </a:r>
                      <a:endParaRPr lang="zh-CN" altLang="en-US" sz="1050" kern="100" dirty="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a:effectLst/>
                        </a:rPr>
                        <a:t>重载</a:t>
                      </a:r>
                      <a:endParaRPr lang="zh-CN" altLang="en-US" sz="1050" kern="10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a:effectLst/>
                        </a:rPr>
                        <a:t>重写</a:t>
                      </a:r>
                      <a:endParaRPr lang="zh-CN" altLang="en-US" sz="1050" kern="100">
                        <a:effectLst/>
                        <a:latin typeface="Calibri"/>
                        <a:ea typeface="宋体"/>
                        <a:cs typeface="Times New Roman"/>
                      </a:endParaRPr>
                    </a:p>
                  </a:txBody>
                  <a:tcPr marL="68580" marR="68580" marT="9525" anchor="ctr"/>
                </a:tc>
              </a:tr>
              <a:tr h="350006">
                <a:tc>
                  <a:txBody>
                    <a:bodyPr/>
                    <a:lstStyle/>
                    <a:p>
                      <a:pPr marL="0" marR="0" algn="ctr">
                        <a:spcBef>
                          <a:spcPts val="0"/>
                        </a:spcBef>
                        <a:spcAft>
                          <a:spcPts val="0"/>
                        </a:spcAft>
                      </a:pPr>
                      <a:r>
                        <a:rPr lang="en-US" altLang="zh-CN" sz="1050" kern="100">
                          <a:effectLst/>
                        </a:rPr>
                        <a:t>1</a:t>
                      </a:r>
                      <a:endParaRPr lang="en-US" altLang="zh-CN" sz="1050" kern="10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a:effectLst/>
                        </a:rPr>
                        <a:t>单词名称</a:t>
                      </a:r>
                      <a:endParaRPr lang="zh-CN" altLang="en-US" sz="1050" kern="10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en-US" sz="1050" kern="100" dirty="0">
                          <a:effectLst/>
                        </a:rPr>
                        <a:t>Overloading</a:t>
                      </a:r>
                      <a:endParaRPr lang="en-US" sz="1050" kern="100" dirty="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en-US" sz="1050" kern="100">
                          <a:effectLst/>
                        </a:rPr>
                        <a:t>Override</a:t>
                      </a:r>
                      <a:endParaRPr lang="en-US" sz="1050" kern="100">
                        <a:effectLst/>
                        <a:latin typeface="Calibri"/>
                        <a:ea typeface="宋体"/>
                        <a:cs typeface="Times New Roman"/>
                      </a:endParaRPr>
                    </a:p>
                  </a:txBody>
                  <a:tcPr marL="68580" marR="68580" marT="9525" anchor="ctr"/>
                </a:tc>
              </a:tr>
              <a:tr h="350006">
                <a:tc>
                  <a:txBody>
                    <a:bodyPr/>
                    <a:lstStyle/>
                    <a:p>
                      <a:pPr marL="0" marR="0" algn="ctr">
                        <a:spcBef>
                          <a:spcPts val="0"/>
                        </a:spcBef>
                        <a:spcAft>
                          <a:spcPts val="0"/>
                        </a:spcAft>
                      </a:pPr>
                      <a:r>
                        <a:rPr lang="en-US" altLang="zh-CN" sz="1050" kern="100">
                          <a:effectLst/>
                        </a:rPr>
                        <a:t>2</a:t>
                      </a:r>
                      <a:endParaRPr lang="en-US" altLang="zh-CN" sz="1050" kern="10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dirty="0">
                          <a:effectLst/>
                        </a:rPr>
                        <a:t>发生范围</a:t>
                      </a:r>
                      <a:endParaRPr lang="zh-CN" altLang="en-US" sz="1050" kern="100" dirty="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dirty="0">
                          <a:effectLst/>
                        </a:rPr>
                        <a:t>发生在一个类里面</a:t>
                      </a:r>
                      <a:endParaRPr lang="zh-CN" altLang="en-US" sz="1050" kern="100" dirty="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a:effectLst/>
                        </a:rPr>
                        <a:t>发生在继承关系中</a:t>
                      </a:r>
                      <a:endParaRPr lang="zh-CN" altLang="en-US" sz="1050" kern="100">
                        <a:effectLst/>
                        <a:latin typeface="Calibri"/>
                        <a:ea typeface="宋体"/>
                        <a:cs typeface="Times New Roman"/>
                      </a:endParaRPr>
                    </a:p>
                  </a:txBody>
                  <a:tcPr marL="68580" marR="68580" marT="9525" anchor="ctr"/>
                </a:tc>
              </a:tr>
              <a:tr h="364821">
                <a:tc>
                  <a:txBody>
                    <a:bodyPr/>
                    <a:lstStyle/>
                    <a:p>
                      <a:pPr marL="0" marR="0" algn="ctr">
                        <a:spcBef>
                          <a:spcPts val="0"/>
                        </a:spcBef>
                        <a:spcAft>
                          <a:spcPts val="0"/>
                        </a:spcAft>
                      </a:pPr>
                      <a:r>
                        <a:rPr lang="en-US" altLang="zh-CN" sz="1050" kern="100">
                          <a:effectLst/>
                        </a:rPr>
                        <a:t>3</a:t>
                      </a:r>
                      <a:endParaRPr lang="en-US" altLang="zh-CN" sz="1050" kern="10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a:effectLst/>
                        </a:rPr>
                        <a:t>定义</a:t>
                      </a:r>
                      <a:endParaRPr lang="zh-CN" altLang="en-US" sz="1050" kern="10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a:effectLst/>
                        </a:rPr>
                        <a:t>方法名称相同、参数的类型及个数不同</a:t>
                      </a:r>
                      <a:endParaRPr lang="zh-CN" altLang="en-US" sz="1050" kern="10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a:effectLst/>
                        </a:rPr>
                        <a:t>方法名称相同、参数的类型、个数相同、方法返回值相同</a:t>
                      </a:r>
                      <a:endParaRPr lang="zh-CN" altLang="en-US" sz="1050" kern="100">
                        <a:effectLst/>
                        <a:latin typeface="Calibri"/>
                        <a:ea typeface="宋体"/>
                        <a:cs typeface="Times New Roman"/>
                      </a:endParaRPr>
                    </a:p>
                  </a:txBody>
                  <a:tcPr marL="68580" marR="68580" marT="9525" anchor="ctr"/>
                </a:tc>
              </a:tr>
              <a:tr h="364821">
                <a:tc>
                  <a:txBody>
                    <a:bodyPr/>
                    <a:lstStyle/>
                    <a:p>
                      <a:pPr marL="0" marR="0" algn="ctr">
                        <a:spcBef>
                          <a:spcPts val="0"/>
                        </a:spcBef>
                        <a:spcAft>
                          <a:spcPts val="0"/>
                        </a:spcAft>
                      </a:pPr>
                      <a:r>
                        <a:rPr lang="en-US" altLang="zh-CN" sz="1050" kern="100">
                          <a:effectLst/>
                        </a:rPr>
                        <a:t>4</a:t>
                      </a:r>
                      <a:endParaRPr lang="en-US" altLang="zh-CN" sz="1050" kern="10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a:effectLst/>
                        </a:rPr>
                        <a:t>权限</a:t>
                      </a:r>
                      <a:endParaRPr lang="zh-CN" altLang="en-US" sz="1050" kern="10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a:effectLst/>
                        </a:rPr>
                        <a:t>没有权限的限制</a:t>
                      </a:r>
                      <a:endParaRPr lang="zh-CN" altLang="en-US" sz="1050" kern="100">
                        <a:effectLst/>
                        <a:latin typeface="Calibri"/>
                        <a:ea typeface="宋体"/>
                        <a:cs typeface="Times New Roman"/>
                      </a:endParaRPr>
                    </a:p>
                  </a:txBody>
                  <a:tcPr marL="68580" marR="68580" marT="9525" anchor="ctr"/>
                </a:tc>
                <a:tc>
                  <a:txBody>
                    <a:bodyPr/>
                    <a:lstStyle/>
                    <a:p>
                      <a:pPr marL="0" marR="0" algn="ctr">
                        <a:spcBef>
                          <a:spcPts val="0"/>
                        </a:spcBef>
                        <a:spcAft>
                          <a:spcPts val="0"/>
                        </a:spcAft>
                      </a:pPr>
                      <a:r>
                        <a:rPr lang="zh-CN" altLang="en-US" sz="1050" kern="100" dirty="0">
                          <a:effectLst/>
                        </a:rPr>
                        <a:t>被重写的方法不能拥有比父类更为严格的访问控制权限</a:t>
                      </a:r>
                      <a:endParaRPr lang="zh-CN" altLang="en-US" sz="1050" kern="100" dirty="0">
                        <a:effectLst/>
                        <a:latin typeface="Calibri"/>
                        <a:ea typeface="宋体"/>
                        <a:cs typeface="Times New Roman"/>
                      </a:endParaRPr>
                    </a:p>
                  </a:txBody>
                  <a:tcPr marL="68580" marR="68580" marT="9525" anchor="ctr"/>
                </a:tc>
              </a:tr>
            </a:tbl>
          </a:graphicData>
        </a:graphic>
      </p:graphicFrame>
    </p:spTree>
    <p:extLst>
      <p:ext uri="{BB962C8B-B14F-4D97-AF65-F5344CB8AC3E}">
        <p14:creationId xmlns:p14="http://schemas.microsoft.com/office/powerpoint/2010/main" val="1468221070"/>
      </p:ext>
    </p:extLst>
  </p:cSld>
  <p:clrMapOvr>
    <a:masterClrMapping/>
  </p:clrMapOvr>
  <p:transition advClick="0" advTm="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6.3 </a:t>
            </a:r>
            <a:r>
              <a:rPr lang="zh-CN" altLang="en-US" sz="2000" b="1" dirty="0" smtClean="0">
                <a:solidFill>
                  <a:schemeClr val="bg1"/>
                </a:solidFill>
                <a:latin typeface="微软雅黑" panose="020B0503020204020204" pitchFamily="34" charset="-122"/>
                <a:ea typeface="微软雅黑" panose="020B0503020204020204" pitchFamily="34" charset="-122"/>
              </a:rPr>
              <a:t>方法重写</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7600542"/>
          </a:xfrm>
          <a:prstGeom prst="rect">
            <a:avLst/>
          </a:prstGeom>
          <a:noFill/>
        </p:spPr>
        <p:txBody>
          <a:bodyPr wrap="square" numCol="2"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重写文件</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Demo0601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中的部分代码，实现方法的重写，以及</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super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关键字的应用</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800" b="1" dirty="0">
                <a:solidFill>
                  <a:srgbClr val="7F0055"/>
                </a:solidFill>
                <a:latin typeface="Consolas"/>
              </a:rPr>
              <a:t>package</a:t>
            </a:r>
            <a:r>
              <a:rPr lang="en-US" altLang="zh-CN" sz="800" b="1" dirty="0">
                <a:solidFill>
                  <a:srgbClr val="000000"/>
                </a:solidFill>
                <a:latin typeface="Consolas"/>
              </a:rPr>
              <a:t> ch06.demo02;</a:t>
            </a:r>
          </a:p>
          <a:p>
            <a:endParaRPr lang="zh-CN" altLang="en-US" sz="800" dirty="0">
              <a:latin typeface="Consolas"/>
            </a:endParaRPr>
          </a:p>
          <a:p>
            <a:r>
              <a:rPr lang="en-US" altLang="zh-CN" sz="800" b="1" dirty="0">
                <a:solidFill>
                  <a:srgbClr val="7F0055"/>
                </a:solidFill>
                <a:latin typeface="Consolas"/>
              </a:rPr>
              <a:t>class</a:t>
            </a:r>
            <a:r>
              <a:rPr lang="en-US" altLang="zh-CN" sz="800" b="1" dirty="0">
                <a:solidFill>
                  <a:srgbClr val="000000"/>
                </a:solidFill>
                <a:latin typeface="Consolas"/>
              </a:rPr>
              <a:t> Person {</a:t>
            </a:r>
          </a:p>
          <a:p>
            <a:r>
              <a:rPr lang="en-US" altLang="zh-CN" sz="800" dirty="0">
                <a:solidFill>
                  <a:srgbClr val="3F7F5F"/>
                </a:solidFill>
                <a:latin typeface="Consolas"/>
              </a:rPr>
              <a:t>// Person </a:t>
            </a:r>
            <a:r>
              <a:rPr lang="zh-CN" altLang="en-US" sz="800" dirty="0">
                <a:solidFill>
                  <a:srgbClr val="3F7F5F"/>
                </a:solidFill>
                <a:latin typeface="Consolas"/>
              </a:rPr>
              <a:t>类的属性</a:t>
            </a:r>
          </a:p>
          <a:p>
            <a:r>
              <a:rPr lang="en-US" altLang="zh-CN" sz="800" dirty="0">
                <a:solidFill>
                  <a:srgbClr val="000000"/>
                </a:solidFill>
                <a:latin typeface="Consolas"/>
              </a:rPr>
              <a:t>String </a:t>
            </a:r>
            <a:r>
              <a:rPr lang="en-US" altLang="zh-CN" sz="800" dirty="0">
                <a:solidFill>
                  <a:srgbClr val="0000C0"/>
                </a:solidFill>
                <a:latin typeface="Consolas"/>
              </a:rPr>
              <a:t>name</a:t>
            </a:r>
            <a:r>
              <a:rPr lang="en-US" altLang="zh-CN" sz="800" dirty="0">
                <a:solidFill>
                  <a:srgbClr val="000000"/>
                </a:solidFill>
                <a:latin typeface="Consolas"/>
              </a:rPr>
              <a:t>;</a:t>
            </a:r>
          </a:p>
          <a:p>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0000C0"/>
                </a:solidFill>
                <a:latin typeface="Consolas"/>
              </a:rPr>
              <a:t>age</a:t>
            </a:r>
            <a:r>
              <a:rPr lang="en-US" altLang="zh-CN" sz="800" b="1" dirty="0">
                <a:solidFill>
                  <a:srgbClr val="000000"/>
                </a:solidFill>
                <a:latin typeface="Consolas"/>
              </a:rPr>
              <a:t>;</a:t>
            </a:r>
          </a:p>
          <a:p>
            <a:endParaRPr lang="zh-CN" altLang="en-US" sz="800" dirty="0">
              <a:latin typeface="Consolas"/>
            </a:endParaRPr>
          </a:p>
          <a:p>
            <a:r>
              <a:rPr lang="en-US" altLang="zh-CN" sz="800" dirty="0">
                <a:solidFill>
                  <a:srgbClr val="3F7F5F"/>
                </a:solidFill>
                <a:latin typeface="Consolas"/>
              </a:rPr>
              <a:t>// Person </a:t>
            </a:r>
            <a:r>
              <a:rPr lang="zh-CN" altLang="en-US" sz="800" dirty="0">
                <a:solidFill>
                  <a:srgbClr val="3F7F5F"/>
                </a:solidFill>
                <a:latin typeface="Consolas"/>
              </a:rPr>
              <a:t>类的构造函数</a:t>
            </a:r>
          </a:p>
          <a:p>
            <a:r>
              <a:rPr lang="en-US" altLang="zh-CN" sz="800" b="1" dirty="0">
                <a:solidFill>
                  <a:srgbClr val="7F0055"/>
                </a:solidFill>
                <a:latin typeface="Consolas"/>
              </a:rPr>
              <a:t>public</a:t>
            </a:r>
            <a:r>
              <a:rPr lang="en-US" altLang="zh-CN" sz="800" b="1" dirty="0">
                <a:solidFill>
                  <a:srgbClr val="000000"/>
                </a:solidFill>
                <a:latin typeface="Consolas"/>
              </a:rPr>
              <a:t> Person(String </a:t>
            </a:r>
            <a:r>
              <a:rPr lang="en-US" altLang="zh-CN" sz="800" b="1" dirty="0">
                <a:solidFill>
                  <a:srgbClr val="6A3E3E"/>
                </a:solidFill>
                <a:latin typeface="Consolas"/>
              </a:rPr>
              <a:t>name</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6A3E3E"/>
                </a:solidFill>
                <a:latin typeface="Consolas"/>
              </a:rPr>
              <a:t>age</a:t>
            </a:r>
            <a:r>
              <a:rPr lang="en-US" altLang="zh-CN" sz="800" b="1" dirty="0">
                <a:solidFill>
                  <a:srgbClr val="000000"/>
                </a:solidFill>
                <a:latin typeface="Consolas"/>
              </a:rPr>
              <a:t>) {</a:t>
            </a:r>
          </a:p>
          <a:p>
            <a:r>
              <a:rPr lang="en-US" altLang="zh-CN" sz="800" b="1" dirty="0">
                <a:solidFill>
                  <a:srgbClr val="7F0055"/>
                </a:solidFill>
                <a:latin typeface="Consolas"/>
              </a:rPr>
              <a:t>this</a:t>
            </a:r>
            <a:r>
              <a:rPr lang="en-US" altLang="zh-CN" sz="800" b="1" dirty="0">
                <a:solidFill>
                  <a:srgbClr val="000000"/>
                </a:solidFill>
                <a:latin typeface="Consolas"/>
              </a:rPr>
              <a:t>.</a:t>
            </a:r>
            <a:r>
              <a:rPr lang="en-US" altLang="zh-CN" sz="800" b="1" dirty="0">
                <a:solidFill>
                  <a:srgbClr val="0000C0"/>
                </a:solidFill>
                <a:latin typeface="Consolas"/>
              </a:rPr>
              <a:t>name</a:t>
            </a:r>
            <a:r>
              <a:rPr lang="en-US" altLang="zh-CN" sz="800" b="1" dirty="0">
                <a:solidFill>
                  <a:srgbClr val="000000"/>
                </a:solidFill>
                <a:latin typeface="Consolas"/>
              </a:rPr>
              <a:t> = </a:t>
            </a:r>
            <a:r>
              <a:rPr lang="en-US" altLang="zh-CN" sz="800" b="1" dirty="0">
                <a:solidFill>
                  <a:srgbClr val="6A3E3E"/>
                </a:solidFill>
                <a:latin typeface="Consolas"/>
              </a:rPr>
              <a:t>name</a:t>
            </a:r>
            <a:r>
              <a:rPr lang="en-US" altLang="zh-CN" sz="800" b="1" dirty="0">
                <a:solidFill>
                  <a:srgbClr val="000000"/>
                </a:solidFill>
                <a:latin typeface="Consolas"/>
              </a:rPr>
              <a:t>;</a:t>
            </a:r>
          </a:p>
          <a:p>
            <a:r>
              <a:rPr lang="en-US" altLang="zh-CN" sz="800" b="1" dirty="0" err="1">
                <a:solidFill>
                  <a:srgbClr val="7F0055"/>
                </a:solidFill>
                <a:latin typeface="Consolas"/>
              </a:rPr>
              <a:t>this</a:t>
            </a:r>
            <a:r>
              <a:rPr lang="en-US" altLang="zh-CN" sz="800" b="1" dirty="0" err="1">
                <a:solidFill>
                  <a:srgbClr val="000000"/>
                </a:solidFill>
                <a:latin typeface="Consolas"/>
              </a:rPr>
              <a:t>.</a:t>
            </a:r>
            <a:r>
              <a:rPr lang="en-US" altLang="zh-CN" sz="800" b="1" dirty="0" err="1">
                <a:solidFill>
                  <a:srgbClr val="0000C0"/>
                </a:solidFill>
                <a:latin typeface="Consolas"/>
              </a:rPr>
              <a:t>age</a:t>
            </a:r>
            <a:r>
              <a:rPr lang="en-US" altLang="zh-CN" sz="800" b="1" dirty="0">
                <a:solidFill>
                  <a:srgbClr val="000000"/>
                </a:solidFill>
                <a:latin typeface="Consolas"/>
              </a:rPr>
              <a:t> = </a:t>
            </a:r>
            <a:r>
              <a:rPr lang="en-US" altLang="zh-CN" sz="800" b="1" dirty="0">
                <a:solidFill>
                  <a:srgbClr val="6A3E3E"/>
                </a:solidFill>
                <a:latin typeface="Consolas"/>
              </a:rPr>
              <a:t>age</a:t>
            </a:r>
            <a:r>
              <a:rPr lang="en-US" altLang="zh-CN" sz="800" b="1" dirty="0">
                <a:solidFill>
                  <a:srgbClr val="000000"/>
                </a:solidFill>
                <a:latin typeface="Consolas"/>
              </a:rPr>
              <a:t>;</a:t>
            </a:r>
          </a:p>
          <a:p>
            <a:r>
              <a:rPr lang="en-US" altLang="zh-CN" sz="800" dirty="0">
                <a:solidFill>
                  <a:srgbClr val="000000"/>
                </a:solidFill>
                <a:latin typeface="Consolas"/>
              </a:rPr>
              <a:t>}</a:t>
            </a:r>
          </a:p>
          <a:p>
            <a:endParaRPr lang="zh-CN" altLang="en-US" sz="800" dirty="0">
              <a:latin typeface="Consolas"/>
            </a:endParaRPr>
          </a:p>
          <a:p>
            <a:r>
              <a:rPr lang="en-US" altLang="zh-CN" sz="800" dirty="0">
                <a:solidFill>
                  <a:srgbClr val="3F7F5F"/>
                </a:solidFill>
                <a:latin typeface="Consolas"/>
              </a:rPr>
              <a:t>// Person </a:t>
            </a:r>
            <a:r>
              <a:rPr lang="zh-CN" altLang="en-US" sz="800" dirty="0">
                <a:solidFill>
                  <a:srgbClr val="3F7F5F"/>
                </a:solidFill>
                <a:latin typeface="Consolas"/>
              </a:rPr>
              <a:t>类的方法</a:t>
            </a:r>
          </a:p>
          <a:p>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a:t>
            </a:r>
            <a:r>
              <a:rPr lang="en-US" altLang="zh-CN" sz="800" b="1" dirty="0" err="1">
                <a:solidFill>
                  <a:srgbClr val="000000"/>
                </a:solidFill>
                <a:latin typeface="Consolas"/>
              </a:rPr>
              <a:t>printInfo</a:t>
            </a:r>
            <a:r>
              <a:rPr lang="en-US" altLang="zh-CN" sz="800" b="1" dirty="0">
                <a:solidFill>
                  <a:srgbClr val="000000"/>
                </a:solidFill>
                <a:latin typeface="Consolas"/>
              </a:rPr>
              <a:t>() {</a:t>
            </a:r>
          </a:p>
          <a:p>
            <a:r>
              <a:rPr lang="en-US" altLang="zh-CN" sz="800" dirty="0" err="1">
                <a:solidFill>
                  <a:srgbClr val="000000"/>
                </a:solidFill>
                <a:latin typeface="Consolas"/>
              </a:rPr>
              <a:t>System.</a:t>
            </a:r>
            <a:r>
              <a:rPr lang="en-US" altLang="zh-CN" sz="800" b="1" i="1" dirty="0" err="1">
                <a:solidFill>
                  <a:srgbClr val="0000C0"/>
                </a:solidFill>
                <a:latin typeface="Consolas"/>
              </a:rPr>
              <a:t>out</a:t>
            </a:r>
            <a:r>
              <a:rPr lang="en-US" altLang="zh-CN" sz="800" b="1" i="1" dirty="0" err="1">
                <a:solidFill>
                  <a:srgbClr val="000000"/>
                </a:solidFill>
                <a:latin typeface="Consolas"/>
              </a:rPr>
              <a:t>.println</a:t>
            </a:r>
            <a:r>
              <a:rPr lang="en-US" altLang="zh-CN" sz="800" b="1" i="1" dirty="0">
                <a:solidFill>
                  <a:srgbClr val="000000"/>
                </a:solidFill>
                <a:latin typeface="Consolas"/>
              </a:rPr>
              <a:t>(</a:t>
            </a:r>
            <a:r>
              <a:rPr lang="en-US" altLang="zh-CN" sz="800" b="1" i="1" dirty="0">
                <a:solidFill>
                  <a:srgbClr val="2A00FF"/>
                </a:solidFill>
                <a:latin typeface="Consolas"/>
              </a:rPr>
              <a:t>"</a:t>
            </a:r>
            <a:r>
              <a:rPr lang="zh-CN" altLang="en-US" sz="800" b="1" i="1" dirty="0">
                <a:solidFill>
                  <a:srgbClr val="2A00FF"/>
                </a:solidFill>
                <a:latin typeface="Consolas"/>
              </a:rPr>
              <a:t>我是</a:t>
            </a:r>
            <a:r>
              <a:rPr lang="en-US" altLang="zh-CN" sz="800" b="1" i="1" dirty="0">
                <a:solidFill>
                  <a:srgbClr val="2A00FF"/>
                </a:solidFill>
                <a:latin typeface="Consolas"/>
              </a:rPr>
              <a:t>"</a:t>
            </a:r>
            <a:r>
              <a:rPr lang="zh-CN" altLang="en-US" sz="800" b="1" i="1" dirty="0">
                <a:solidFill>
                  <a:srgbClr val="000000"/>
                </a:solidFill>
                <a:latin typeface="Consolas"/>
              </a:rPr>
              <a:t> </a:t>
            </a:r>
            <a:r>
              <a:rPr lang="en-US" altLang="zh-CN" sz="800" b="1" i="1" dirty="0">
                <a:solidFill>
                  <a:srgbClr val="000000"/>
                </a:solidFill>
                <a:latin typeface="Consolas"/>
              </a:rPr>
              <a:t>+ </a:t>
            </a:r>
            <a:r>
              <a:rPr lang="en-US" altLang="zh-CN" sz="800" b="1" i="1" dirty="0">
                <a:solidFill>
                  <a:srgbClr val="0000C0"/>
                </a:solidFill>
                <a:latin typeface="Consolas"/>
              </a:rPr>
              <a:t>name</a:t>
            </a:r>
            <a:r>
              <a:rPr lang="en-US" altLang="zh-CN" sz="800" b="1" i="1" dirty="0">
                <a:solidFill>
                  <a:srgbClr val="000000"/>
                </a:solidFill>
                <a:latin typeface="Consolas"/>
              </a:rPr>
              <a:t> + </a:t>
            </a:r>
            <a:r>
              <a:rPr lang="en-US" altLang="zh-CN" sz="800" b="1" i="1" dirty="0">
                <a:solidFill>
                  <a:srgbClr val="2A00FF"/>
                </a:solidFill>
                <a:latin typeface="Consolas"/>
              </a:rPr>
              <a:t>"</a:t>
            </a:r>
            <a:r>
              <a:rPr lang="zh-CN" altLang="en-US" sz="800" b="1" i="1" dirty="0">
                <a:solidFill>
                  <a:srgbClr val="2A00FF"/>
                </a:solidFill>
                <a:latin typeface="Consolas"/>
              </a:rPr>
              <a:t>，今年</a:t>
            </a:r>
            <a:r>
              <a:rPr lang="en-US" altLang="zh-CN" sz="800" b="1" i="1" dirty="0">
                <a:solidFill>
                  <a:srgbClr val="2A00FF"/>
                </a:solidFill>
                <a:latin typeface="Consolas"/>
              </a:rPr>
              <a:t>"</a:t>
            </a:r>
            <a:r>
              <a:rPr lang="zh-CN" altLang="en-US" sz="800" b="1" i="1" dirty="0">
                <a:solidFill>
                  <a:srgbClr val="000000"/>
                </a:solidFill>
                <a:latin typeface="Consolas"/>
              </a:rPr>
              <a:t> </a:t>
            </a:r>
            <a:r>
              <a:rPr lang="en-US" altLang="zh-CN" sz="800" b="1" i="1" dirty="0">
                <a:solidFill>
                  <a:srgbClr val="000000"/>
                </a:solidFill>
                <a:latin typeface="Consolas"/>
              </a:rPr>
              <a:t>+ </a:t>
            </a:r>
            <a:r>
              <a:rPr lang="en-US" altLang="zh-CN" sz="800" b="1" i="1" dirty="0">
                <a:solidFill>
                  <a:srgbClr val="0000C0"/>
                </a:solidFill>
                <a:latin typeface="Consolas"/>
              </a:rPr>
              <a:t>age</a:t>
            </a:r>
            <a:r>
              <a:rPr lang="en-US" altLang="zh-CN" sz="800" b="1" i="1" dirty="0">
                <a:solidFill>
                  <a:srgbClr val="000000"/>
                </a:solidFill>
                <a:latin typeface="Consolas"/>
              </a:rPr>
              <a:t> + </a:t>
            </a:r>
            <a:r>
              <a:rPr lang="en-US" altLang="zh-CN" sz="800" b="1" i="1" dirty="0">
                <a:solidFill>
                  <a:srgbClr val="2A00FF"/>
                </a:solidFill>
                <a:latin typeface="Consolas"/>
              </a:rPr>
              <a:t>"</a:t>
            </a:r>
            <a:r>
              <a:rPr lang="zh-CN" altLang="en-US" sz="800" b="1" i="1" dirty="0">
                <a:solidFill>
                  <a:srgbClr val="2A00FF"/>
                </a:solidFill>
                <a:latin typeface="Consolas"/>
              </a:rPr>
              <a:t>岁了。</a:t>
            </a:r>
            <a:r>
              <a:rPr lang="en-US" altLang="zh-CN" sz="800" b="1" i="1" dirty="0">
                <a:solidFill>
                  <a:srgbClr val="2A00FF"/>
                </a:solidFill>
                <a:latin typeface="Consolas"/>
              </a:rPr>
              <a:t>"</a:t>
            </a:r>
            <a:r>
              <a:rPr lang="en-US" altLang="zh-CN" sz="800" b="1" i="1" dirty="0">
                <a:solidFill>
                  <a:srgbClr val="000000"/>
                </a:solidFill>
                <a:latin typeface="Consolas"/>
              </a:rPr>
              <a:t>);</a:t>
            </a:r>
          </a:p>
          <a:p>
            <a:r>
              <a:rPr lang="en-US" altLang="zh-CN" sz="800" dirty="0">
                <a:solidFill>
                  <a:srgbClr val="000000"/>
                </a:solidFill>
                <a:latin typeface="Consolas"/>
              </a:rPr>
              <a:t>}</a:t>
            </a:r>
          </a:p>
          <a:p>
            <a:r>
              <a:rPr lang="en-US" altLang="zh-CN" sz="800" dirty="0">
                <a:solidFill>
                  <a:srgbClr val="000000"/>
                </a:solidFill>
                <a:latin typeface="Consolas"/>
              </a:rPr>
              <a:t>}</a:t>
            </a:r>
          </a:p>
          <a:p>
            <a:endParaRPr lang="zh-CN" altLang="en-US" sz="800" dirty="0">
              <a:latin typeface="Consolas"/>
            </a:endParaRPr>
          </a:p>
          <a:p>
            <a:r>
              <a:rPr lang="en-US" altLang="zh-CN" sz="800" dirty="0">
                <a:solidFill>
                  <a:srgbClr val="3F7F5F"/>
                </a:solidFill>
                <a:latin typeface="Consolas"/>
              </a:rPr>
              <a:t>// </a:t>
            </a:r>
            <a:r>
              <a:rPr lang="zh-CN" altLang="en-US" sz="800" dirty="0">
                <a:solidFill>
                  <a:srgbClr val="3F7F5F"/>
                </a:solidFill>
                <a:latin typeface="Consolas"/>
              </a:rPr>
              <a:t>子类 </a:t>
            </a:r>
            <a:r>
              <a:rPr lang="en-US" altLang="zh-CN" sz="800" dirty="0">
                <a:solidFill>
                  <a:srgbClr val="3F7F5F"/>
                </a:solidFill>
                <a:latin typeface="Consolas"/>
              </a:rPr>
              <a:t>Student </a:t>
            </a:r>
            <a:r>
              <a:rPr lang="zh-CN" altLang="en-US" sz="800" dirty="0">
                <a:solidFill>
                  <a:srgbClr val="3F7F5F"/>
                </a:solidFill>
                <a:latin typeface="Consolas"/>
              </a:rPr>
              <a:t>继承自 </a:t>
            </a:r>
            <a:r>
              <a:rPr lang="en-US" altLang="zh-CN" sz="800" dirty="0">
                <a:solidFill>
                  <a:srgbClr val="3F7F5F"/>
                </a:solidFill>
                <a:latin typeface="Consolas"/>
              </a:rPr>
              <a:t>Person</a:t>
            </a:r>
          </a:p>
          <a:p>
            <a:r>
              <a:rPr lang="en-US" altLang="zh-CN" sz="800" b="1" dirty="0">
                <a:solidFill>
                  <a:srgbClr val="7F0055"/>
                </a:solidFill>
                <a:latin typeface="Consolas"/>
              </a:rPr>
              <a:t>class</a:t>
            </a:r>
            <a:r>
              <a:rPr lang="en-US" altLang="zh-CN" sz="800" b="1" dirty="0">
                <a:solidFill>
                  <a:srgbClr val="000000"/>
                </a:solidFill>
                <a:latin typeface="Consolas"/>
              </a:rPr>
              <a:t> Student </a:t>
            </a:r>
            <a:r>
              <a:rPr lang="en-US" altLang="zh-CN" sz="800" b="1" dirty="0">
                <a:solidFill>
                  <a:srgbClr val="7F0055"/>
                </a:solidFill>
                <a:latin typeface="Consolas"/>
              </a:rPr>
              <a:t>extends</a:t>
            </a:r>
            <a:r>
              <a:rPr lang="en-US" altLang="zh-CN" sz="800" b="1" dirty="0">
                <a:solidFill>
                  <a:srgbClr val="000000"/>
                </a:solidFill>
                <a:latin typeface="Consolas"/>
              </a:rPr>
              <a:t> Person {</a:t>
            </a:r>
          </a:p>
          <a:p>
            <a:r>
              <a:rPr lang="en-US" altLang="zh-CN" sz="800" dirty="0">
                <a:solidFill>
                  <a:srgbClr val="3F7F5F"/>
                </a:solidFill>
                <a:latin typeface="Consolas"/>
              </a:rPr>
              <a:t>// Student </a:t>
            </a:r>
            <a:r>
              <a:rPr lang="zh-CN" altLang="en-US" sz="800" dirty="0">
                <a:solidFill>
                  <a:srgbClr val="3F7F5F"/>
                </a:solidFill>
                <a:latin typeface="Consolas"/>
              </a:rPr>
              <a:t>类的特有属性</a:t>
            </a:r>
          </a:p>
          <a:p>
            <a:r>
              <a:rPr lang="en-US" altLang="zh-CN" sz="800" b="1" dirty="0">
                <a:solidFill>
                  <a:srgbClr val="7F0055"/>
                </a:solidFill>
                <a:latin typeface="Consolas"/>
              </a:rPr>
              <a:t>private</a:t>
            </a:r>
            <a:r>
              <a:rPr lang="en-US" altLang="zh-CN" sz="800" b="1" dirty="0">
                <a:solidFill>
                  <a:srgbClr val="000000"/>
                </a:solidFill>
                <a:latin typeface="Consolas"/>
              </a:rPr>
              <a:t> String </a:t>
            </a:r>
            <a:r>
              <a:rPr lang="en-US" altLang="zh-CN" sz="800" b="1" dirty="0" err="1">
                <a:solidFill>
                  <a:srgbClr val="0000C0"/>
                </a:solidFill>
                <a:latin typeface="Consolas"/>
              </a:rPr>
              <a:t>studentId</a:t>
            </a:r>
            <a:r>
              <a:rPr lang="en-US" altLang="zh-CN" sz="800" b="1" dirty="0">
                <a:solidFill>
                  <a:srgbClr val="000000"/>
                </a:solidFill>
                <a:latin typeface="Consolas"/>
              </a:rPr>
              <a:t>;</a:t>
            </a:r>
          </a:p>
          <a:p>
            <a:endParaRPr lang="zh-CN" altLang="en-US" sz="800" dirty="0">
              <a:latin typeface="Consolas"/>
            </a:endParaRPr>
          </a:p>
          <a:p>
            <a:r>
              <a:rPr lang="en-US" altLang="zh-CN" sz="800" dirty="0">
                <a:solidFill>
                  <a:srgbClr val="3F7F5F"/>
                </a:solidFill>
                <a:latin typeface="Consolas"/>
              </a:rPr>
              <a:t>// Student </a:t>
            </a:r>
            <a:r>
              <a:rPr lang="zh-CN" altLang="en-US" sz="800" dirty="0">
                <a:solidFill>
                  <a:srgbClr val="3F7F5F"/>
                </a:solidFill>
                <a:latin typeface="Consolas"/>
              </a:rPr>
              <a:t>类的构造函数</a:t>
            </a:r>
          </a:p>
          <a:p>
            <a:r>
              <a:rPr lang="en-US" altLang="zh-CN" sz="800" b="1" dirty="0">
                <a:solidFill>
                  <a:srgbClr val="7F0055"/>
                </a:solidFill>
                <a:latin typeface="Consolas"/>
              </a:rPr>
              <a:t>public</a:t>
            </a:r>
            <a:r>
              <a:rPr lang="en-US" altLang="zh-CN" sz="800" b="1" dirty="0">
                <a:solidFill>
                  <a:srgbClr val="000000"/>
                </a:solidFill>
                <a:latin typeface="Consolas"/>
              </a:rPr>
              <a:t> Student(String </a:t>
            </a:r>
            <a:r>
              <a:rPr lang="en-US" altLang="zh-CN" sz="800" b="1" dirty="0">
                <a:solidFill>
                  <a:srgbClr val="6A3E3E"/>
                </a:solidFill>
                <a:latin typeface="Consolas"/>
              </a:rPr>
              <a:t>name</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6A3E3E"/>
                </a:solidFill>
                <a:latin typeface="Consolas"/>
              </a:rPr>
              <a:t>age</a:t>
            </a:r>
            <a:r>
              <a:rPr lang="en-US" altLang="zh-CN" sz="800" b="1" dirty="0">
                <a:solidFill>
                  <a:srgbClr val="000000"/>
                </a:solidFill>
                <a:latin typeface="Consolas"/>
              </a:rPr>
              <a:t>, String </a:t>
            </a:r>
            <a:r>
              <a:rPr lang="en-US" altLang="zh-CN" sz="800" b="1" dirty="0" err="1">
                <a:solidFill>
                  <a:srgbClr val="6A3E3E"/>
                </a:solidFill>
                <a:latin typeface="Consolas"/>
              </a:rPr>
              <a:t>studentId</a:t>
            </a:r>
            <a:r>
              <a:rPr lang="en-US" altLang="zh-CN" sz="800" b="1" dirty="0">
                <a:solidFill>
                  <a:srgbClr val="000000"/>
                </a:solidFill>
                <a:latin typeface="Consolas"/>
              </a:rPr>
              <a:t>) {</a:t>
            </a:r>
          </a:p>
          <a:p>
            <a:r>
              <a:rPr lang="en-US" altLang="zh-CN" sz="800" dirty="0">
                <a:solidFill>
                  <a:srgbClr val="3F7F5F"/>
                </a:solidFill>
                <a:latin typeface="Consolas"/>
              </a:rPr>
              <a:t>// </a:t>
            </a:r>
            <a:r>
              <a:rPr lang="zh-CN" altLang="en-US" sz="800" dirty="0">
                <a:solidFill>
                  <a:srgbClr val="3F7F5F"/>
                </a:solidFill>
                <a:latin typeface="Consolas"/>
              </a:rPr>
              <a:t>调用父类的构造函数</a:t>
            </a:r>
          </a:p>
          <a:p>
            <a:r>
              <a:rPr lang="en-US" altLang="zh-CN" sz="800" b="1" dirty="0">
                <a:solidFill>
                  <a:srgbClr val="7F0055"/>
                </a:solidFill>
                <a:latin typeface="Consolas"/>
              </a:rPr>
              <a:t>super</a:t>
            </a:r>
            <a:r>
              <a:rPr lang="en-US" altLang="zh-CN" sz="800" b="1" dirty="0">
                <a:solidFill>
                  <a:srgbClr val="000000"/>
                </a:solidFill>
                <a:latin typeface="Consolas"/>
              </a:rPr>
              <a:t>(</a:t>
            </a:r>
            <a:r>
              <a:rPr lang="en-US" altLang="zh-CN" sz="800" b="1" dirty="0">
                <a:solidFill>
                  <a:srgbClr val="6A3E3E"/>
                </a:solidFill>
                <a:latin typeface="Consolas"/>
              </a:rPr>
              <a:t>name</a:t>
            </a:r>
            <a:r>
              <a:rPr lang="en-US" altLang="zh-CN" sz="800" b="1" dirty="0">
                <a:solidFill>
                  <a:srgbClr val="000000"/>
                </a:solidFill>
                <a:latin typeface="Consolas"/>
              </a:rPr>
              <a:t>, </a:t>
            </a:r>
            <a:r>
              <a:rPr lang="en-US" altLang="zh-CN" sz="800" b="1" dirty="0">
                <a:solidFill>
                  <a:srgbClr val="6A3E3E"/>
                </a:solidFill>
                <a:latin typeface="Consolas"/>
              </a:rPr>
              <a:t>age</a:t>
            </a:r>
            <a:r>
              <a:rPr lang="en-US" altLang="zh-CN" sz="800" b="1" dirty="0">
                <a:solidFill>
                  <a:srgbClr val="000000"/>
                </a:solidFill>
                <a:latin typeface="Consolas"/>
              </a:rPr>
              <a:t>);</a:t>
            </a:r>
          </a:p>
          <a:p>
            <a:r>
              <a:rPr lang="en-US" altLang="zh-CN" sz="800" b="1" dirty="0" err="1">
                <a:solidFill>
                  <a:srgbClr val="7F0055"/>
                </a:solidFill>
                <a:latin typeface="Consolas"/>
              </a:rPr>
              <a:t>this</a:t>
            </a:r>
            <a:r>
              <a:rPr lang="en-US" altLang="zh-CN" sz="800" b="1" dirty="0" err="1">
                <a:solidFill>
                  <a:srgbClr val="000000"/>
                </a:solidFill>
                <a:latin typeface="Consolas"/>
              </a:rPr>
              <a:t>.</a:t>
            </a:r>
            <a:r>
              <a:rPr lang="en-US" altLang="zh-CN" sz="800" b="1" dirty="0" err="1">
                <a:solidFill>
                  <a:srgbClr val="0000C0"/>
                </a:solidFill>
                <a:latin typeface="Consolas"/>
              </a:rPr>
              <a:t>studentId</a:t>
            </a:r>
            <a:r>
              <a:rPr lang="en-US" altLang="zh-CN" sz="800" b="1" dirty="0">
                <a:solidFill>
                  <a:srgbClr val="000000"/>
                </a:solidFill>
                <a:latin typeface="Consolas"/>
              </a:rPr>
              <a:t> = </a:t>
            </a:r>
            <a:r>
              <a:rPr lang="en-US" altLang="zh-CN" sz="800" b="1" dirty="0" err="1">
                <a:solidFill>
                  <a:srgbClr val="6A3E3E"/>
                </a:solidFill>
                <a:latin typeface="Consolas"/>
              </a:rPr>
              <a:t>studentId</a:t>
            </a:r>
            <a:r>
              <a:rPr lang="en-US" altLang="zh-CN" sz="800" b="1" dirty="0">
                <a:solidFill>
                  <a:srgbClr val="000000"/>
                </a:solidFill>
                <a:latin typeface="Consolas"/>
              </a:rPr>
              <a:t>;</a:t>
            </a:r>
          </a:p>
          <a:p>
            <a:r>
              <a:rPr lang="en-US" altLang="zh-CN" sz="800" dirty="0">
                <a:solidFill>
                  <a:srgbClr val="000000"/>
                </a:solidFill>
                <a:latin typeface="Consolas"/>
              </a:rPr>
              <a:t>}</a:t>
            </a: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en-US" altLang="zh-CN" sz="800" dirty="0" smtClean="0">
              <a:latin typeface="Consolas"/>
            </a:endParaRPr>
          </a:p>
          <a:p>
            <a:endParaRPr lang="en-US" altLang="zh-CN" sz="800" dirty="0">
              <a:latin typeface="Consolas"/>
            </a:endParaRPr>
          </a:p>
          <a:p>
            <a:endParaRPr lang="en-US" altLang="zh-CN" sz="800" dirty="0" smtClean="0">
              <a:latin typeface="Consolas"/>
            </a:endParaRPr>
          </a:p>
          <a:p>
            <a:endParaRPr lang="zh-CN" altLang="en-US" sz="800" dirty="0">
              <a:latin typeface="Consolas"/>
            </a:endParaRPr>
          </a:p>
          <a:p>
            <a:r>
              <a:rPr lang="en-US" altLang="zh-CN" sz="800" dirty="0">
                <a:solidFill>
                  <a:srgbClr val="3F7F5F"/>
                </a:solidFill>
                <a:latin typeface="Consolas"/>
              </a:rPr>
              <a:t>// </a:t>
            </a:r>
            <a:r>
              <a:rPr lang="zh-CN" altLang="en-US" sz="800" dirty="0">
                <a:solidFill>
                  <a:srgbClr val="3F7F5F"/>
                </a:solidFill>
                <a:latin typeface="Consolas"/>
              </a:rPr>
              <a:t>覆写父类方法</a:t>
            </a:r>
          </a:p>
          <a:p>
            <a:r>
              <a:rPr lang="en-US" altLang="zh-CN" sz="800" dirty="0">
                <a:solidFill>
                  <a:srgbClr val="000000"/>
                </a:solidFill>
                <a:latin typeface="Consolas"/>
              </a:rPr>
              <a:t> </a:t>
            </a:r>
            <a:r>
              <a:rPr lang="en-US" altLang="zh-CN" sz="800" dirty="0">
                <a:solidFill>
                  <a:srgbClr val="646464"/>
                </a:solidFill>
                <a:latin typeface="Consolas"/>
              </a:rPr>
              <a:t>@Override</a:t>
            </a:r>
          </a:p>
          <a:p>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a:t>
            </a:r>
            <a:r>
              <a:rPr lang="en-US" altLang="zh-CN" sz="800" b="1" dirty="0" err="1">
                <a:solidFill>
                  <a:srgbClr val="000000"/>
                </a:solidFill>
                <a:latin typeface="Consolas"/>
              </a:rPr>
              <a:t>printInfo</a:t>
            </a:r>
            <a:r>
              <a:rPr lang="en-US" altLang="zh-CN" sz="800" b="1" dirty="0">
                <a:solidFill>
                  <a:srgbClr val="000000"/>
                </a:solidFill>
                <a:latin typeface="Consolas"/>
              </a:rPr>
              <a:t>() {</a:t>
            </a:r>
          </a:p>
          <a:p>
            <a:r>
              <a:rPr lang="en-US" altLang="zh-CN" sz="800" dirty="0" err="1">
                <a:solidFill>
                  <a:srgbClr val="000000"/>
                </a:solidFill>
                <a:latin typeface="Consolas"/>
              </a:rPr>
              <a:t>System.</a:t>
            </a:r>
            <a:r>
              <a:rPr lang="en-US" altLang="zh-CN" sz="800" b="1" i="1" dirty="0" err="1">
                <a:solidFill>
                  <a:srgbClr val="0000C0"/>
                </a:solidFill>
                <a:latin typeface="Consolas"/>
              </a:rPr>
              <a:t>out</a:t>
            </a:r>
            <a:r>
              <a:rPr lang="en-US" altLang="zh-CN" sz="800" b="1" i="1" dirty="0" err="1">
                <a:solidFill>
                  <a:srgbClr val="000000"/>
                </a:solidFill>
                <a:latin typeface="Consolas"/>
              </a:rPr>
              <a:t>.println</a:t>
            </a:r>
            <a:r>
              <a:rPr lang="en-US" altLang="zh-CN" sz="800" b="1" i="1" dirty="0">
                <a:solidFill>
                  <a:srgbClr val="000000"/>
                </a:solidFill>
                <a:latin typeface="Consolas"/>
              </a:rPr>
              <a:t>(</a:t>
            </a:r>
            <a:r>
              <a:rPr lang="en-US" altLang="zh-CN" sz="800" b="1" i="1" dirty="0">
                <a:solidFill>
                  <a:srgbClr val="2A00FF"/>
                </a:solidFill>
                <a:latin typeface="Consolas"/>
              </a:rPr>
              <a:t>"</a:t>
            </a:r>
            <a:r>
              <a:rPr lang="zh-CN" altLang="en-US" sz="800" b="1" i="1" dirty="0">
                <a:solidFill>
                  <a:srgbClr val="2A00FF"/>
                </a:solidFill>
                <a:latin typeface="Consolas"/>
              </a:rPr>
              <a:t>我是</a:t>
            </a:r>
            <a:r>
              <a:rPr lang="en-US" altLang="zh-CN" sz="800" b="1" i="1" dirty="0">
                <a:solidFill>
                  <a:srgbClr val="2A00FF"/>
                </a:solidFill>
                <a:latin typeface="Consolas"/>
              </a:rPr>
              <a:t>"</a:t>
            </a:r>
            <a:r>
              <a:rPr lang="zh-CN" altLang="en-US" sz="800" b="1" i="1" dirty="0">
                <a:solidFill>
                  <a:srgbClr val="000000"/>
                </a:solidFill>
                <a:latin typeface="Consolas"/>
              </a:rPr>
              <a:t> </a:t>
            </a:r>
            <a:r>
              <a:rPr lang="en-US" altLang="zh-CN" sz="800" b="1" i="1" dirty="0">
                <a:solidFill>
                  <a:srgbClr val="000000"/>
                </a:solidFill>
                <a:latin typeface="Consolas"/>
              </a:rPr>
              <a:t>+ </a:t>
            </a:r>
            <a:r>
              <a:rPr lang="en-US" altLang="zh-CN" sz="800" b="1" i="1" dirty="0">
                <a:solidFill>
                  <a:srgbClr val="0000C0"/>
                </a:solidFill>
                <a:latin typeface="Consolas"/>
              </a:rPr>
              <a:t>name</a:t>
            </a:r>
            <a:r>
              <a:rPr lang="en-US" altLang="zh-CN" sz="800" b="1" i="1" dirty="0">
                <a:solidFill>
                  <a:srgbClr val="000000"/>
                </a:solidFill>
                <a:latin typeface="Consolas"/>
              </a:rPr>
              <a:t> + </a:t>
            </a:r>
            <a:r>
              <a:rPr lang="en-US" altLang="zh-CN" sz="800" b="1" i="1" dirty="0">
                <a:solidFill>
                  <a:srgbClr val="2A00FF"/>
                </a:solidFill>
                <a:latin typeface="Consolas"/>
              </a:rPr>
              <a:t>"</a:t>
            </a:r>
            <a:r>
              <a:rPr lang="zh-CN" altLang="en-US" sz="800" b="1" i="1" dirty="0">
                <a:solidFill>
                  <a:srgbClr val="2A00FF"/>
                </a:solidFill>
                <a:latin typeface="Consolas"/>
              </a:rPr>
              <a:t>，今年</a:t>
            </a:r>
            <a:r>
              <a:rPr lang="en-US" altLang="zh-CN" sz="800" b="1" i="1" dirty="0">
                <a:solidFill>
                  <a:srgbClr val="2A00FF"/>
                </a:solidFill>
                <a:latin typeface="Consolas"/>
              </a:rPr>
              <a:t>"</a:t>
            </a:r>
            <a:r>
              <a:rPr lang="zh-CN" altLang="en-US" sz="800" b="1" i="1" dirty="0">
                <a:solidFill>
                  <a:srgbClr val="000000"/>
                </a:solidFill>
                <a:latin typeface="Consolas"/>
              </a:rPr>
              <a:t> </a:t>
            </a:r>
            <a:r>
              <a:rPr lang="en-US" altLang="zh-CN" sz="800" b="1" i="1" dirty="0">
                <a:solidFill>
                  <a:srgbClr val="000000"/>
                </a:solidFill>
                <a:latin typeface="Consolas"/>
              </a:rPr>
              <a:t>+ </a:t>
            </a:r>
            <a:r>
              <a:rPr lang="en-US" altLang="zh-CN" sz="800" b="1" i="1" dirty="0">
                <a:solidFill>
                  <a:srgbClr val="0000C0"/>
                </a:solidFill>
                <a:latin typeface="Consolas"/>
              </a:rPr>
              <a:t>age</a:t>
            </a:r>
            <a:r>
              <a:rPr lang="en-US" altLang="zh-CN" sz="800" b="1" i="1" dirty="0">
                <a:solidFill>
                  <a:srgbClr val="000000"/>
                </a:solidFill>
                <a:latin typeface="Consolas"/>
              </a:rPr>
              <a:t> + </a:t>
            </a:r>
            <a:r>
              <a:rPr lang="en-US" altLang="zh-CN" sz="800" b="1" i="1" dirty="0">
                <a:solidFill>
                  <a:srgbClr val="2A00FF"/>
                </a:solidFill>
                <a:latin typeface="Consolas"/>
              </a:rPr>
              <a:t>"</a:t>
            </a:r>
            <a:r>
              <a:rPr lang="zh-CN" altLang="en-US" sz="800" b="1" i="1" dirty="0">
                <a:solidFill>
                  <a:srgbClr val="2A00FF"/>
                </a:solidFill>
                <a:latin typeface="Consolas"/>
              </a:rPr>
              <a:t>岁了</a:t>
            </a:r>
            <a:r>
              <a:rPr lang="en-US" altLang="zh-CN" sz="800" b="1" i="1" dirty="0">
                <a:solidFill>
                  <a:srgbClr val="2A00FF"/>
                </a:solidFill>
                <a:latin typeface="Consolas"/>
              </a:rPr>
              <a:t>,</a:t>
            </a:r>
            <a:r>
              <a:rPr lang="zh-CN" altLang="en-US" sz="800" b="1" i="1" dirty="0">
                <a:solidFill>
                  <a:srgbClr val="2A00FF"/>
                </a:solidFill>
                <a:latin typeface="Consolas"/>
              </a:rPr>
              <a:t>学号为</a:t>
            </a:r>
            <a:r>
              <a:rPr lang="en-US" altLang="zh-CN" sz="800" b="1" i="1" dirty="0">
                <a:solidFill>
                  <a:srgbClr val="2A00FF"/>
                </a:solidFill>
                <a:latin typeface="Consolas"/>
              </a:rPr>
              <a:t>: "</a:t>
            </a:r>
            <a:r>
              <a:rPr lang="zh-CN" altLang="en-US" sz="800" b="1" i="1" dirty="0">
                <a:solidFill>
                  <a:srgbClr val="000000"/>
                </a:solidFill>
                <a:latin typeface="Consolas"/>
              </a:rPr>
              <a:t> </a:t>
            </a:r>
            <a:r>
              <a:rPr lang="en-US" altLang="zh-CN" sz="800" b="1" i="1" dirty="0">
                <a:solidFill>
                  <a:srgbClr val="000000"/>
                </a:solidFill>
                <a:latin typeface="Consolas"/>
              </a:rPr>
              <a:t>+ </a:t>
            </a:r>
            <a:r>
              <a:rPr lang="en-US" altLang="zh-CN" sz="800" b="1" i="1" dirty="0" err="1">
                <a:solidFill>
                  <a:srgbClr val="0000C0"/>
                </a:solidFill>
                <a:latin typeface="Consolas"/>
              </a:rPr>
              <a:t>studentId</a:t>
            </a:r>
            <a:r>
              <a:rPr lang="en-US" altLang="zh-CN" sz="800" b="1" i="1" dirty="0">
                <a:solidFill>
                  <a:srgbClr val="000000"/>
                </a:solidFill>
                <a:latin typeface="Consolas"/>
              </a:rPr>
              <a:t>);</a:t>
            </a:r>
          </a:p>
          <a:p>
            <a:r>
              <a:rPr lang="en-US" altLang="zh-CN" sz="800" dirty="0">
                <a:solidFill>
                  <a:srgbClr val="000000"/>
                </a:solidFill>
                <a:latin typeface="Consolas"/>
              </a:rPr>
              <a:t>}</a:t>
            </a:r>
          </a:p>
          <a:p>
            <a:endParaRPr lang="zh-CN" altLang="en-US" sz="800" dirty="0">
              <a:latin typeface="Consolas"/>
            </a:endParaRPr>
          </a:p>
          <a:p>
            <a:r>
              <a:rPr lang="en-US" altLang="zh-CN" sz="800" dirty="0">
                <a:solidFill>
                  <a:srgbClr val="3F7F5F"/>
                </a:solidFill>
                <a:latin typeface="Consolas"/>
              </a:rPr>
              <a:t>// Getter </a:t>
            </a:r>
            <a:r>
              <a:rPr lang="zh-CN" altLang="en-US" sz="800" dirty="0">
                <a:solidFill>
                  <a:srgbClr val="3F7F5F"/>
                </a:solidFill>
                <a:latin typeface="Consolas"/>
              </a:rPr>
              <a:t>和 </a:t>
            </a:r>
            <a:r>
              <a:rPr lang="en-US" altLang="zh-CN" sz="800" dirty="0">
                <a:solidFill>
                  <a:srgbClr val="3F7F5F"/>
                </a:solidFill>
                <a:latin typeface="Consolas"/>
              </a:rPr>
              <a:t>Setter </a:t>
            </a:r>
            <a:r>
              <a:rPr lang="zh-CN" altLang="en-US" sz="800" dirty="0">
                <a:solidFill>
                  <a:srgbClr val="3F7F5F"/>
                </a:solidFill>
                <a:latin typeface="Consolas"/>
              </a:rPr>
              <a:t>方法</a:t>
            </a:r>
          </a:p>
          <a:p>
            <a:r>
              <a:rPr lang="en-US" altLang="zh-CN" sz="800" b="1" dirty="0">
                <a:solidFill>
                  <a:srgbClr val="7F0055"/>
                </a:solidFill>
                <a:latin typeface="Consolas"/>
              </a:rPr>
              <a:t>public</a:t>
            </a:r>
            <a:r>
              <a:rPr lang="en-US" altLang="zh-CN" sz="800" b="1" dirty="0">
                <a:solidFill>
                  <a:srgbClr val="000000"/>
                </a:solidFill>
                <a:latin typeface="Consolas"/>
              </a:rPr>
              <a:t> String </a:t>
            </a:r>
            <a:r>
              <a:rPr lang="en-US" altLang="zh-CN" sz="800" b="1" dirty="0" err="1">
                <a:solidFill>
                  <a:srgbClr val="000000"/>
                </a:solidFill>
                <a:latin typeface="Consolas"/>
              </a:rPr>
              <a:t>getStudentId</a:t>
            </a:r>
            <a:r>
              <a:rPr lang="en-US" altLang="zh-CN" sz="800" b="1" dirty="0">
                <a:solidFill>
                  <a:srgbClr val="000000"/>
                </a:solidFill>
                <a:latin typeface="Consolas"/>
              </a:rPr>
              <a:t>() {</a:t>
            </a:r>
          </a:p>
          <a:p>
            <a:r>
              <a:rPr lang="en-US" altLang="zh-CN" sz="800" b="1" dirty="0">
                <a:solidFill>
                  <a:srgbClr val="7F0055"/>
                </a:solidFill>
                <a:latin typeface="Consolas"/>
              </a:rPr>
              <a:t>return</a:t>
            </a:r>
            <a:r>
              <a:rPr lang="en-US" altLang="zh-CN" sz="800" b="1" dirty="0">
                <a:solidFill>
                  <a:srgbClr val="000000"/>
                </a:solidFill>
                <a:latin typeface="Consolas"/>
              </a:rPr>
              <a:t> </a:t>
            </a:r>
            <a:r>
              <a:rPr lang="en-US" altLang="zh-CN" sz="800" b="1" dirty="0" err="1">
                <a:solidFill>
                  <a:srgbClr val="0000C0"/>
                </a:solidFill>
                <a:latin typeface="Consolas"/>
              </a:rPr>
              <a:t>studentId</a:t>
            </a:r>
            <a:r>
              <a:rPr lang="en-US" altLang="zh-CN" sz="800" b="1" dirty="0">
                <a:solidFill>
                  <a:srgbClr val="000000"/>
                </a:solidFill>
                <a:latin typeface="Consolas"/>
              </a:rPr>
              <a:t>;</a:t>
            </a:r>
          </a:p>
          <a:p>
            <a:r>
              <a:rPr lang="en-US" altLang="zh-CN" sz="800" dirty="0">
                <a:solidFill>
                  <a:srgbClr val="000000"/>
                </a:solidFill>
                <a:latin typeface="Consolas"/>
              </a:rPr>
              <a:t>}</a:t>
            </a:r>
          </a:p>
          <a:p>
            <a:endParaRPr lang="zh-CN" altLang="en-US" sz="800" dirty="0">
              <a:latin typeface="Consolas"/>
            </a:endParaRPr>
          </a:p>
          <a:p>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a:t>
            </a:r>
            <a:r>
              <a:rPr lang="en-US" altLang="zh-CN" sz="800" b="1" dirty="0" err="1">
                <a:solidFill>
                  <a:srgbClr val="000000"/>
                </a:solidFill>
                <a:latin typeface="Consolas"/>
              </a:rPr>
              <a:t>setStudentId</a:t>
            </a:r>
            <a:r>
              <a:rPr lang="en-US" altLang="zh-CN" sz="800" b="1" dirty="0">
                <a:solidFill>
                  <a:srgbClr val="000000"/>
                </a:solidFill>
                <a:latin typeface="Consolas"/>
              </a:rPr>
              <a:t>(String </a:t>
            </a:r>
            <a:r>
              <a:rPr lang="en-US" altLang="zh-CN" sz="800" b="1" dirty="0" err="1">
                <a:solidFill>
                  <a:srgbClr val="6A3E3E"/>
                </a:solidFill>
                <a:latin typeface="Consolas"/>
              </a:rPr>
              <a:t>studentId</a:t>
            </a:r>
            <a:r>
              <a:rPr lang="en-US" altLang="zh-CN" sz="800" b="1" dirty="0">
                <a:solidFill>
                  <a:srgbClr val="000000"/>
                </a:solidFill>
                <a:latin typeface="Consolas"/>
              </a:rPr>
              <a:t>) {</a:t>
            </a:r>
          </a:p>
          <a:p>
            <a:r>
              <a:rPr lang="en-US" altLang="zh-CN" sz="800" b="1" dirty="0" err="1">
                <a:solidFill>
                  <a:srgbClr val="7F0055"/>
                </a:solidFill>
                <a:latin typeface="Consolas"/>
              </a:rPr>
              <a:t>this</a:t>
            </a:r>
            <a:r>
              <a:rPr lang="en-US" altLang="zh-CN" sz="800" b="1" dirty="0" err="1">
                <a:solidFill>
                  <a:srgbClr val="000000"/>
                </a:solidFill>
                <a:latin typeface="Consolas"/>
              </a:rPr>
              <a:t>.</a:t>
            </a:r>
            <a:r>
              <a:rPr lang="en-US" altLang="zh-CN" sz="800" b="1" dirty="0" err="1">
                <a:solidFill>
                  <a:srgbClr val="0000C0"/>
                </a:solidFill>
                <a:latin typeface="Consolas"/>
              </a:rPr>
              <a:t>studentId</a:t>
            </a:r>
            <a:r>
              <a:rPr lang="en-US" altLang="zh-CN" sz="800" b="1" dirty="0">
                <a:solidFill>
                  <a:srgbClr val="000000"/>
                </a:solidFill>
                <a:latin typeface="Consolas"/>
              </a:rPr>
              <a:t> = </a:t>
            </a:r>
            <a:r>
              <a:rPr lang="en-US" altLang="zh-CN" sz="800" b="1" dirty="0" err="1">
                <a:solidFill>
                  <a:srgbClr val="6A3E3E"/>
                </a:solidFill>
                <a:latin typeface="Consolas"/>
              </a:rPr>
              <a:t>studentId</a:t>
            </a:r>
            <a:r>
              <a:rPr lang="en-US" altLang="zh-CN" sz="800" b="1" dirty="0">
                <a:solidFill>
                  <a:srgbClr val="000000"/>
                </a:solidFill>
                <a:latin typeface="Consolas"/>
              </a:rPr>
              <a:t>;</a:t>
            </a:r>
          </a:p>
          <a:p>
            <a:r>
              <a:rPr lang="en-US" altLang="zh-CN" sz="800" dirty="0">
                <a:solidFill>
                  <a:srgbClr val="000000"/>
                </a:solidFill>
                <a:latin typeface="Consolas"/>
              </a:rPr>
              <a:t>}</a:t>
            </a:r>
          </a:p>
          <a:p>
            <a:r>
              <a:rPr lang="en-US" altLang="zh-CN" sz="800" dirty="0">
                <a:solidFill>
                  <a:srgbClr val="000000"/>
                </a:solidFill>
                <a:latin typeface="Consolas"/>
              </a:rPr>
              <a:t>}</a:t>
            </a:r>
          </a:p>
          <a:p>
            <a:endParaRPr lang="zh-CN" altLang="en-US" sz="800" dirty="0">
              <a:latin typeface="Consolas"/>
            </a:endParaRPr>
          </a:p>
          <a:p>
            <a:r>
              <a:rPr lang="en-US" altLang="zh-CN" sz="800" dirty="0">
                <a:solidFill>
                  <a:srgbClr val="3F7F5F"/>
                </a:solidFill>
                <a:latin typeface="Consolas"/>
              </a:rPr>
              <a:t>// </a:t>
            </a:r>
            <a:r>
              <a:rPr lang="zh-CN" altLang="en-US" sz="800" dirty="0">
                <a:solidFill>
                  <a:srgbClr val="3F7F5F"/>
                </a:solidFill>
                <a:latin typeface="Consolas"/>
              </a:rPr>
              <a:t>测试类</a:t>
            </a:r>
          </a:p>
          <a:p>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class</a:t>
            </a:r>
            <a:r>
              <a:rPr lang="en-US" altLang="zh-CN" sz="800" b="1" dirty="0">
                <a:solidFill>
                  <a:srgbClr val="000000"/>
                </a:solidFill>
                <a:latin typeface="Consolas"/>
              </a:rPr>
              <a:t> Demo0602 {</a:t>
            </a:r>
          </a:p>
          <a:p>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static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main(String[] </a:t>
            </a:r>
            <a:r>
              <a:rPr lang="en-US" altLang="zh-CN" sz="800" b="1" dirty="0" err="1">
                <a:solidFill>
                  <a:srgbClr val="6A3E3E"/>
                </a:solidFill>
                <a:latin typeface="Consolas"/>
              </a:rPr>
              <a:t>args</a:t>
            </a:r>
            <a:r>
              <a:rPr lang="en-US" altLang="zh-CN" sz="800" b="1" dirty="0">
                <a:solidFill>
                  <a:srgbClr val="000000"/>
                </a:solidFill>
                <a:latin typeface="Consolas"/>
              </a:rPr>
              <a:t>) {</a:t>
            </a:r>
          </a:p>
          <a:p>
            <a:r>
              <a:rPr lang="en-US" altLang="zh-CN" sz="800" dirty="0">
                <a:solidFill>
                  <a:srgbClr val="3F7F5F"/>
                </a:solidFill>
                <a:latin typeface="Consolas"/>
              </a:rPr>
              <a:t>// </a:t>
            </a:r>
            <a:r>
              <a:rPr lang="en-US" altLang="zh-CN" sz="800" b="1" dirty="0">
                <a:solidFill>
                  <a:srgbClr val="7F9FBF"/>
                </a:solidFill>
                <a:latin typeface="Consolas"/>
              </a:rPr>
              <a:t>TODO</a:t>
            </a:r>
            <a:r>
              <a:rPr lang="en-US" altLang="zh-CN" sz="800" b="1" dirty="0">
                <a:solidFill>
                  <a:srgbClr val="3F7F5F"/>
                </a:solidFill>
                <a:latin typeface="Consolas"/>
              </a:rPr>
              <a:t> Auto-generated method stub</a:t>
            </a:r>
          </a:p>
          <a:p>
            <a:r>
              <a:rPr lang="en-US" altLang="zh-CN" sz="800" dirty="0">
                <a:solidFill>
                  <a:srgbClr val="000000"/>
                </a:solidFill>
                <a:latin typeface="Consolas"/>
              </a:rPr>
              <a:t>Student </a:t>
            </a:r>
            <a:r>
              <a:rPr lang="en-US" altLang="zh-CN" sz="800" dirty="0" err="1">
                <a:solidFill>
                  <a:srgbClr val="6A3E3E"/>
                </a:solidFill>
                <a:latin typeface="Consolas"/>
              </a:rPr>
              <a:t>student</a:t>
            </a:r>
            <a:r>
              <a:rPr lang="en-US" altLang="zh-CN" sz="800" dirty="0">
                <a:solidFill>
                  <a:srgbClr val="000000"/>
                </a:solidFill>
                <a:latin typeface="Consolas"/>
              </a:rPr>
              <a:t> = </a:t>
            </a:r>
            <a:r>
              <a:rPr lang="en-US" altLang="zh-CN" sz="800" b="1" dirty="0">
                <a:solidFill>
                  <a:srgbClr val="7F0055"/>
                </a:solidFill>
                <a:latin typeface="Consolas"/>
              </a:rPr>
              <a:t>new</a:t>
            </a:r>
            <a:r>
              <a:rPr lang="en-US" altLang="zh-CN" sz="800" b="1" dirty="0">
                <a:solidFill>
                  <a:srgbClr val="000000"/>
                </a:solidFill>
                <a:latin typeface="Consolas"/>
              </a:rPr>
              <a:t> Student(</a:t>
            </a:r>
            <a:r>
              <a:rPr lang="en-US" altLang="zh-CN" sz="800" b="1" dirty="0">
                <a:solidFill>
                  <a:srgbClr val="2A00FF"/>
                </a:solidFill>
                <a:latin typeface="Consolas"/>
              </a:rPr>
              <a:t>"Jack"</a:t>
            </a:r>
            <a:r>
              <a:rPr lang="en-US" altLang="zh-CN" sz="800" b="1" dirty="0">
                <a:solidFill>
                  <a:srgbClr val="000000"/>
                </a:solidFill>
                <a:latin typeface="Consolas"/>
              </a:rPr>
              <a:t>, 20, </a:t>
            </a:r>
            <a:r>
              <a:rPr lang="en-US" altLang="zh-CN" sz="800" b="1" dirty="0">
                <a:solidFill>
                  <a:srgbClr val="2A00FF"/>
                </a:solidFill>
                <a:latin typeface="Consolas"/>
              </a:rPr>
              <a:t>"2024010302"</a:t>
            </a:r>
            <a:r>
              <a:rPr lang="en-US" altLang="zh-CN" sz="800" b="1" dirty="0">
                <a:solidFill>
                  <a:srgbClr val="000000"/>
                </a:solidFill>
                <a:latin typeface="Consolas"/>
              </a:rPr>
              <a:t>);</a:t>
            </a:r>
          </a:p>
          <a:p>
            <a:r>
              <a:rPr lang="en-US" altLang="zh-CN" sz="800" dirty="0">
                <a:solidFill>
                  <a:srgbClr val="3F7F5F"/>
                </a:solidFill>
                <a:latin typeface="Consolas"/>
              </a:rPr>
              <a:t>// </a:t>
            </a:r>
            <a:r>
              <a:rPr lang="zh-CN" altLang="en-US" sz="800" dirty="0">
                <a:solidFill>
                  <a:srgbClr val="3F7F5F"/>
                </a:solidFill>
                <a:latin typeface="Consolas"/>
              </a:rPr>
              <a:t>调用学生对象的方法</a:t>
            </a:r>
          </a:p>
          <a:p>
            <a:r>
              <a:rPr lang="en-US" altLang="zh-CN" sz="800" dirty="0" err="1">
                <a:solidFill>
                  <a:srgbClr val="6A3E3E"/>
                </a:solidFill>
                <a:latin typeface="Consolas"/>
              </a:rPr>
              <a:t>student</a:t>
            </a:r>
            <a:r>
              <a:rPr lang="en-US" altLang="zh-CN" sz="800" dirty="0" err="1">
                <a:solidFill>
                  <a:srgbClr val="000000"/>
                </a:solidFill>
                <a:latin typeface="Consolas"/>
              </a:rPr>
              <a:t>.printInfo</a:t>
            </a:r>
            <a:r>
              <a:rPr lang="en-US" altLang="zh-CN" sz="800" dirty="0">
                <a:solidFill>
                  <a:srgbClr val="000000"/>
                </a:solidFill>
                <a:latin typeface="Consolas"/>
              </a:rPr>
              <a:t>();</a:t>
            </a:r>
          </a:p>
          <a:p>
            <a:r>
              <a:rPr lang="en-US" altLang="zh-CN" sz="800" dirty="0">
                <a:solidFill>
                  <a:srgbClr val="000000"/>
                </a:solidFill>
                <a:latin typeface="Consolas"/>
              </a:rPr>
              <a:t>}</a:t>
            </a:r>
          </a:p>
          <a:p>
            <a:r>
              <a:rPr lang="en-US" altLang="zh-CN" sz="800" dirty="0">
                <a:solidFill>
                  <a:srgbClr val="000000"/>
                </a:solidFill>
                <a:latin typeface="Consolas"/>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a:picLocks noChangeAspect="1"/>
          </p:cNvPicPr>
          <p:nvPr/>
        </p:nvPicPr>
        <p:blipFill>
          <a:blip r:embed="rId2"/>
          <a:stretch>
            <a:fillRect/>
          </a:stretch>
        </p:blipFill>
        <p:spPr>
          <a:xfrm>
            <a:off x="5364088" y="4447248"/>
            <a:ext cx="2463408" cy="631295"/>
          </a:xfrm>
          <a:prstGeom prst="rect">
            <a:avLst/>
          </a:prstGeom>
          <a:ln>
            <a:solidFill>
              <a:schemeClr val="tx1"/>
            </a:solidFill>
          </a:ln>
        </p:spPr>
      </p:pic>
    </p:spTree>
    <p:extLst>
      <p:ext uri="{BB962C8B-B14F-4D97-AF65-F5344CB8AC3E}">
        <p14:creationId xmlns:p14="http://schemas.microsoft.com/office/powerpoint/2010/main" val="3252026980"/>
      </p:ext>
    </p:extLst>
  </p:cSld>
  <p:clrMapOvr>
    <a:masterClrMapping/>
  </p:clrMapOvr>
  <p:transition advClick="0" advTm="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6.4 </a:t>
            </a:r>
            <a:r>
              <a:rPr lang="zh-CN" altLang="en-US" sz="2000" b="1" dirty="0" smtClean="0">
                <a:solidFill>
                  <a:schemeClr val="bg1"/>
                </a:solidFill>
                <a:latin typeface="微软雅黑" panose="020B0503020204020204" pitchFamily="34" charset="-122"/>
                <a:ea typeface="微软雅黑" panose="020B0503020204020204" pitchFamily="34" charset="-122"/>
              </a:rPr>
              <a:t>访问控制修饰符</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541243"/>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中的访问控制修饰符是用来控制类、接口、字段（成员变量）、方法和构造方法的可见性和访问权限的。共有四种访问控制修饰符，分别是</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protected</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default</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以及</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private</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。这四种访问控制权限按级别由小到大依次列出，如图所示。</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下面分别对这四个访问控制修饰符进行介绍：</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修饰符</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最大的访问权限，被</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修饰的类、方法、字段可以被任何类访问，无论这些类是否处于同一个包内，甚至是跨包访问。</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protected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修饰符</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受保护访问权限，被</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protected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修饰的成员在同一包内的其他类、不同包中的子类、子类所在的包可以被访问。</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6399" y="1923678"/>
            <a:ext cx="523875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63347169"/>
      </p:ext>
    </p:extLst>
  </p:cSld>
  <p:clrMapOvr>
    <a:masterClrMapping/>
  </p:clrMapOvr>
  <p:transition advClick="0" advTm="0">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10226</TotalTime>
  <Words>6237</Words>
  <Application>Microsoft Office PowerPoint</Application>
  <PresentationFormat>全屏显示(16:9)</PresentationFormat>
  <Paragraphs>812</Paragraphs>
  <Slides>37</Slides>
  <Notes>1</Notes>
  <HiddenSlides>0</HiddenSlides>
  <MMClips>0</MMClips>
  <ScaleCrop>false</ScaleCrop>
  <HeadingPairs>
    <vt:vector size="4" baseType="variant">
      <vt:variant>
        <vt:lpstr>主题</vt:lpstr>
      </vt:variant>
      <vt:variant>
        <vt:i4>1</vt:i4>
      </vt:variant>
      <vt:variant>
        <vt:lpstr>幻灯片标题</vt:lpstr>
      </vt:variant>
      <vt:variant>
        <vt:i4>37</vt:i4>
      </vt:variant>
    </vt:vector>
  </HeadingPairs>
  <TitlesOfParts>
    <vt:vector size="3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keywords>www.tukuppt.com</cp:keywords>
  <cp:lastModifiedBy>Microsoft</cp:lastModifiedBy>
  <cp:revision>350</cp:revision>
  <dcterms:created xsi:type="dcterms:W3CDTF">2015-12-11T17:46:00Z</dcterms:created>
  <dcterms:modified xsi:type="dcterms:W3CDTF">2025-07-26T10:24:07Z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893E0E0BC76640EC9A4C7D086C614A96</vt:lpwstr>
  </property>
</Properties>
</file>