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wav" ContentType="audio/x-wav"/>
  <Default Extension="png" ContentType="image/png"/>
  <Default Extension="wmf" ContentType="image/x-wmf"/>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91.webp" ContentType="image/webp"/>
  <Override PartName="/ppt/media/image92.webp" ContentType="image/webp"/>
  <Override PartName="/ppt/media/image93.webp" ContentType="image/webp"/>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3"/>
    <p:sldMasterId id="2147483653" r:id="rId4"/>
    <p:sldMasterId id="2147483655" r:id="rId5"/>
    <p:sldMasterId id="2147483668" r:id="rId6"/>
  </p:sldMasterIdLst>
  <p:notesMasterIdLst>
    <p:notesMasterId r:id="rId9"/>
  </p:notesMasterIdLst>
  <p:sldIdLst>
    <p:sldId id="318" r:id="rId7"/>
    <p:sldId id="319" r:id="rId8"/>
    <p:sldId id="416" r:id="rId10"/>
    <p:sldId id="320" r:id="rId11"/>
    <p:sldId id="321" r:id="rId12"/>
    <p:sldId id="322" r:id="rId13"/>
    <p:sldId id="327" r:id="rId14"/>
    <p:sldId id="328" r:id="rId15"/>
    <p:sldId id="329" r:id="rId16"/>
    <p:sldId id="330" r:id="rId17"/>
    <p:sldId id="331" r:id="rId18"/>
    <p:sldId id="332" r:id="rId19"/>
    <p:sldId id="333" r:id="rId20"/>
    <p:sldId id="334" r:id="rId21"/>
    <p:sldId id="335" r:id="rId22"/>
    <p:sldId id="336" r:id="rId23"/>
    <p:sldId id="337" r:id="rId24"/>
    <p:sldId id="338" r:id="rId25"/>
    <p:sldId id="339" r:id="rId26"/>
    <p:sldId id="340" r:id="rId27"/>
    <p:sldId id="341" r:id="rId28"/>
    <p:sldId id="342" r:id="rId29"/>
    <p:sldId id="343" r:id="rId30"/>
    <p:sldId id="344" r:id="rId31"/>
    <p:sldId id="345" r:id="rId32"/>
    <p:sldId id="346" r:id="rId33"/>
    <p:sldId id="347" r:id="rId34"/>
    <p:sldId id="349" r:id="rId35"/>
    <p:sldId id="350" r:id="rId36"/>
    <p:sldId id="351" r:id="rId37"/>
    <p:sldId id="352" r:id="rId38"/>
    <p:sldId id="353" r:id="rId39"/>
    <p:sldId id="354" r:id="rId40"/>
    <p:sldId id="366" r:id="rId41"/>
    <p:sldId id="367" r:id="rId42"/>
    <p:sldId id="368" r:id="rId43"/>
    <p:sldId id="380" r:id="rId44"/>
    <p:sldId id="381" r:id="rId45"/>
    <p:sldId id="383" r:id="rId46"/>
    <p:sldId id="382" r:id="rId47"/>
    <p:sldId id="384" r:id="rId48"/>
    <p:sldId id="386" r:id="rId49"/>
    <p:sldId id="385" r:id="rId50"/>
    <p:sldId id="387" r:id="rId51"/>
    <p:sldId id="388" r:id="rId52"/>
    <p:sldId id="389" r:id="rId53"/>
    <p:sldId id="390" r:id="rId54"/>
    <p:sldId id="391" r:id="rId55"/>
    <p:sldId id="392" r:id="rId56"/>
    <p:sldId id="393" r:id="rId57"/>
    <p:sldId id="394" r:id="rId58"/>
    <p:sldId id="395" r:id="rId59"/>
    <p:sldId id="396" r:id="rId60"/>
    <p:sldId id="397" r:id="rId61"/>
    <p:sldId id="398" r:id="rId62"/>
    <p:sldId id="399" r:id="rId63"/>
    <p:sldId id="400" r:id="rId64"/>
    <p:sldId id="401" r:id="rId65"/>
    <p:sldId id="402" r:id="rId66"/>
    <p:sldId id="403" r:id="rId67"/>
    <p:sldId id="404" r:id="rId68"/>
    <p:sldId id="405" r:id="rId69"/>
    <p:sldId id="406" r:id="rId70"/>
    <p:sldId id="407" r:id="rId71"/>
    <p:sldId id="408" r:id="rId72"/>
    <p:sldId id="409" r:id="rId73"/>
    <p:sldId id="410" r:id="rId74"/>
    <p:sldId id="411" r:id="rId75"/>
    <p:sldId id="412" r:id="rId76"/>
    <p:sldId id="413" r:id="rId77"/>
    <p:sldId id="414" r:id="rId78"/>
    <p:sldId id="415" r:id="rId79"/>
    <p:sldId id="490" r:id="rId80"/>
    <p:sldId id="492" r:id="rId81"/>
    <p:sldId id="494" r:id="rId82"/>
    <p:sldId id="493" r:id="rId83"/>
    <p:sldId id="496" r:id="rId84"/>
    <p:sldId id="495" r:id="rId85"/>
    <p:sldId id="491" r:id="rId86"/>
    <p:sldId id="504" r:id="rId87"/>
    <p:sldId id="505" r:id="rId88"/>
    <p:sldId id="506" r:id="rId89"/>
    <p:sldId id="507" r:id="rId90"/>
    <p:sldId id="508" r:id="rId91"/>
    <p:sldId id="514" r:id="rId92"/>
    <p:sldId id="516" r:id="rId93"/>
    <p:sldId id="517" r:id="rId94"/>
    <p:sldId id="518" r:id="rId95"/>
    <p:sldId id="515" r:id="rId96"/>
    <p:sldId id="519" r:id="rId97"/>
    <p:sldId id="520" r:id="rId98"/>
    <p:sldId id="503" r:id="rId99"/>
    <p:sldId id="521" r:id="rId100"/>
    <p:sldId id="522" r:id="rId101"/>
    <p:sldId id="523" r:id="rId102"/>
    <p:sldId id="534" r:id="rId103"/>
    <p:sldId id="524" r:id="rId104"/>
    <p:sldId id="525" r:id="rId105"/>
    <p:sldId id="526" r:id="rId106"/>
    <p:sldId id="527" r:id="rId107"/>
    <p:sldId id="535" r:id="rId108"/>
    <p:sldId id="537" r:id="rId109"/>
    <p:sldId id="536" r:id="rId110"/>
    <p:sldId id="539" r:id="rId111"/>
    <p:sldId id="540" r:id="rId112"/>
    <p:sldId id="541" r:id="rId113"/>
    <p:sldId id="542" r:id="rId114"/>
    <p:sldId id="543" r:id="rId115"/>
    <p:sldId id="538" r:id="rId116"/>
    <p:sldId id="544" r:id="rId117"/>
    <p:sldId id="545" r:id="rId118"/>
    <p:sldId id="547" r:id="rId119"/>
    <p:sldId id="546" r:id="rId120"/>
    <p:sldId id="548" r:id="rId121"/>
    <p:sldId id="552" r:id="rId122"/>
    <p:sldId id="553" r:id="rId123"/>
    <p:sldId id="549" r:id="rId124"/>
    <p:sldId id="550" r:id="rId125"/>
    <p:sldId id="551" r:id="rId126"/>
    <p:sldId id="554" r:id="rId127"/>
    <p:sldId id="556" r:id="rId128"/>
    <p:sldId id="555" r:id="rId129"/>
    <p:sldId id="323" r:id="rId130"/>
    <p:sldId id="558" r:id="rId131"/>
    <p:sldId id="557" r:id="rId132"/>
    <p:sldId id="325" r:id="rId133"/>
  </p:sldIdLst>
  <p:sldSz cx="12192000" cy="6858000"/>
  <p:notesSz cx="6858000" cy="9144000"/>
  <p:custDataLst>
    <p:tags r:id="rId138"/>
  </p:custDataLst>
  <p:defaultTex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Helvetica"/>
      </a:defRPr>
    </a:lvl1pPr>
    <a:lvl2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Helvetica"/>
      </a:defRPr>
    </a:lvl2pPr>
    <a:lvl3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Helvetica"/>
      </a:defRPr>
    </a:lvl3pPr>
    <a:lvl4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Helvetica"/>
      </a:defRPr>
    </a:lvl4pPr>
    <a:lvl5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Helvetica"/>
      </a:defRPr>
    </a:lvl5pPr>
    <a:lvl6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Helvetica"/>
      </a:defRPr>
    </a:lvl6pPr>
    <a:lvl7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Helvetica"/>
      </a:defRPr>
    </a:lvl7pPr>
    <a:lvl8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Helvetica"/>
      </a:defRPr>
    </a:lvl8pPr>
    <a:lvl9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Helvetica"/>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helps" initials="P"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A1A1A1"/>
    <a:srgbClr val="FFEF78"/>
    <a:srgbClr val="FFE400"/>
    <a:srgbClr val="E4D178"/>
    <a:srgbClr val="E4D077"/>
    <a:srgbClr val="E3D077"/>
    <a:srgbClr val="FFE500"/>
    <a:srgbClr val="B09520"/>
    <a:srgbClr val="BEA872"/>
    <a:srgbClr val="4C848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file>

<file path=ppt/viewProps.xml><?xml version="1.0" encoding="utf-8"?>
<p:viewPr xmlns:a="http://schemas.openxmlformats.org/drawingml/2006/main" xmlns:r="http://schemas.openxmlformats.org/officeDocument/2006/relationships" xmlns:p="http://schemas.openxmlformats.org/presentationml/2006/main">
  <p:normalViewPr>
    <p:restoredLeft sz="13025" autoAdjust="0"/>
    <p:restoredTop sz="76539" autoAdjust="0"/>
  </p:normalViewPr>
  <p:slideViewPr>
    <p:cSldViewPr snapToGrid="0">
      <p:cViewPr varScale="1">
        <p:scale>
          <a:sx n="71" d="100"/>
          <a:sy n="71" d="100"/>
        </p:scale>
        <p:origin x="1229" y="53"/>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2.xml"/><Relationship Id="rId98" Type="http://schemas.openxmlformats.org/officeDocument/2006/relationships/slide" Target="slides/slide91.xml"/><Relationship Id="rId97" Type="http://schemas.openxmlformats.org/officeDocument/2006/relationships/slide" Target="slides/slide90.xml"/><Relationship Id="rId96" Type="http://schemas.openxmlformats.org/officeDocument/2006/relationships/slide" Target="slides/slide89.xml"/><Relationship Id="rId95" Type="http://schemas.openxmlformats.org/officeDocument/2006/relationships/slide" Target="slides/slide88.xml"/><Relationship Id="rId94" Type="http://schemas.openxmlformats.org/officeDocument/2006/relationships/slide" Target="slides/slide87.xml"/><Relationship Id="rId93" Type="http://schemas.openxmlformats.org/officeDocument/2006/relationships/slide" Target="slides/slide86.xml"/><Relationship Id="rId92" Type="http://schemas.openxmlformats.org/officeDocument/2006/relationships/slide" Target="slides/slide85.xml"/><Relationship Id="rId91" Type="http://schemas.openxmlformats.org/officeDocument/2006/relationships/slide" Target="slides/slide84.xml"/><Relationship Id="rId90" Type="http://schemas.openxmlformats.org/officeDocument/2006/relationships/slide" Target="slides/slide83.xml"/><Relationship Id="rId9" Type="http://schemas.openxmlformats.org/officeDocument/2006/relationships/notesMaster" Target="notesMasters/notesMaster1.xml"/><Relationship Id="rId89" Type="http://schemas.openxmlformats.org/officeDocument/2006/relationships/slide" Target="slides/slide82.xml"/><Relationship Id="rId88" Type="http://schemas.openxmlformats.org/officeDocument/2006/relationships/slide" Target="slides/slide81.xml"/><Relationship Id="rId87" Type="http://schemas.openxmlformats.org/officeDocument/2006/relationships/slide" Target="slides/slide80.xml"/><Relationship Id="rId86" Type="http://schemas.openxmlformats.org/officeDocument/2006/relationships/slide" Target="slides/slide79.xml"/><Relationship Id="rId85" Type="http://schemas.openxmlformats.org/officeDocument/2006/relationships/slide" Target="slides/slide78.xml"/><Relationship Id="rId84" Type="http://schemas.openxmlformats.org/officeDocument/2006/relationships/slide" Target="slides/slide77.xml"/><Relationship Id="rId83" Type="http://schemas.openxmlformats.org/officeDocument/2006/relationships/slide" Target="slides/slide76.xml"/><Relationship Id="rId82" Type="http://schemas.openxmlformats.org/officeDocument/2006/relationships/slide" Target="slides/slide75.xml"/><Relationship Id="rId81" Type="http://schemas.openxmlformats.org/officeDocument/2006/relationships/slide" Target="slides/slide74.xml"/><Relationship Id="rId80" Type="http://schemas.openxmlformats.org/officeDocument/2006/relationships/slide" Target="slides/slide73.xml"/><Relationship Id="rId8" Type="http://schemas.openxmlformats.org/officeDocument/2006/relationships/slide" Target="slides/slide2.xml"/><Relationship Id="rId79" Type="http://schemas.openxmlformats.org/officeDocument/2006/relationships/slide" Target="slides/slide72.xml"/><Relationship Id="rId78" Type="http://schemas.openxmlformats.org/officeDocument/2006/relationships/slide" Target="slides/slide71.xml"/><Relationship Id="rId77" Type="http://schemas.openxmlformats.org/officeDocument/2006/relationships/slide" Target="slides/slide70.xml"/><Relationship Id="rId76" Type="http://schemas.openxmlformats.org/officeDocument/2006/relationships/slide" Target="slides/slide69.xml"/><Relationship Id="rId75" Type="http://schemas.openxmlformats.org/officeDocument/2006/relationships/slide" Target="slides/slide68.xml"/><Relationship Id="rId74" Type="http://schemas.openxmlformats.org/officeDocument/2006/relationships/slide" Target="slides/slide67.xml"/><Relationship Id="rId73" Type="http://schemas.openxmlformats.org/officeDocument/2006/relationships/slide" Target="slides/slide66.xml"/><Relationship Id="rId72" Type="http://schemas.openxmlformats.org/officeDocument/2006/relationships/slide" Target="slides/slide65.xml"/><Relationship Id="rId71" Type="http://schemas.openxmlformats.org/officeDocument/2006/relationships/slide" Target="slides/slide64.xml"/><Relationship Id="rId70" Type="http://schemas.openxmlformats.org/officeDocument/2006/relationships/slide" Target="slides/slide63.xml"/><Relationship Id="rId7" Type="http://schemas.openxmlformats.org/officeDocument/2006/relationships/slide" Target="slides/slide1.xml"/><Relationship Id="rId69" Type="http://schemas.openxmlformats.org/officeDocument/2006/relationships/slide" Target="slides/slide62.xml"/><Relationship Id="rId68" Type="http://schemas.openxmlformats.org/officeDocument/2006/relationships/slide" Target="slides/slide61.xml"/><Relationship Id="rId67" Type="http://schemas.openxmlformats.org/officeDocument/2006/relationships/slide" Target="slides/slide60.xml"/><Relationship Id="rId66" Type="http://schemas.openxmlformats.org/officeDocument/2006/relationships/slide" Target="slides/slide59.xml"/><Relationship Id="rId65" Type="http://schemas.openxmlformats.org/officeDocument/2006/relationships/slide" Target="slides/slide58.xml"/><Relationship Id="rId64" Type="http://schemas.openxmlformats.org/officeDocument/2006/relationships/slide" Target="slides/slide57.xml"/><Relationship Id="rId63" Type="http://schemas.openxmlformats.org/officeDocument/2006/relationships/slide" Target="slides/slide56.xml"/><Relationship Id="rId62" Type="http://schemas.openxmlformats.org/officeDocument/2006/relationships/slide" Target="slides/slide55.xml"/><Relationship Id="rId61" Type="http://schemas.openxmlformats.org/officeDocument/2006/relationships/slide" Target="slides/slide54.xml"/><Relationship Id="rId60" Type="http://schemas.openxmlformats.org/officeDocument/2006/relationships/slide" Target="slides/slide53.xml"/><Relationship Id="rId6" Type="http://schemas.openxmlformats.org/officeDocument/2006/relationships/slideMaster" Target="slideMasters/slideMaster5.xml"/><Relationship Id="rId59" Type="http://schemas.openxmlformats.org/officeDocument/2006/relationships/slide" Target="slides/slide52.xml"/><Relationship Id="rId58" Type="http://schemas.openxmlformats.org/officeDocument/2006/relationships/slide" Target="slides/slide51.xml"/><Relationship Id="rId57" Type="http://schemas.openxmlformats.org/officeDocument/2006/relationships/slide" Target="slides/slide50.xml"/><Relationship Id="rId56" Type="http://schemas.openxmlformats.org/officeDocument/2006/relationships/slide" Target="slides/slide49.xml"/><Relationship Id="rId55" Type="http://schemas.openxmlformats.org/officeDocument/2006/relationships/slide" Target="slides/slide48.xml"/><Relationship Id="rId54" Type="http://schemas.openxmlformats.org/officeDocument/2006/relationships/slide" Target="slides/slide47.xml"/><Relationship Id="rId53" Type="http://schemas.openxmlformats.org/officeDocument/2006/relationships/slide" Target="slides/slide46.xml"/><Relationship Id="rId52" Type="http://schemas.openxmlformats.org/officeDocument/2006/relationships/slide" Target="slides/slide45.xml"/><Relationship Id="rId51" Type="http://schemas.openxmlformats.org/officeDocument/2006/relationships/slide" Target="slides/slide44.xml"/><Relationship Id="rId50" Type="http://schemas.openxmlformats.org/officeDocument/2006/relationships/slide" Target="slides/slide43.xml"/><Relationship Id="rId5" Type="http://schemas.openxmlformats.org/officeDocument/2006/relationships/slideMaster" Target="slideMasters/slideMaster4.xml"/><Relationship Id="rId49" Type="http://schemas.openxmlformats.org/officeDocument/2006/relationships/slide" Target="slides/slide42.xml"/><Relationship Id="rId48" Type="http://schemas.openxmlformats.org/officeDocument/2006/relationships/slide" Target="slides/slide41.xml"/><Relationship Id="rId47" Type="http://schemas.openxmlformats.org/officeDocument/2006/relationships/slide" Target="slides/slide40.xml"/><Relationship Id="rId46" Type="http://schemas.openxmlformats.org/officeDocument/2006/relationships/slide" Target="slides/slide39.xml"/><Relationship Id="rId45" Type="http://schemas.openxmlformats.org/officeDocument/2006/relationships/slide" Target="slides/slide38.xml"/><Relationship Id="rId44" Type="http://schemas.openxmlformats.org/officeDocument/2006/relationships/slide" Target="slides/slide37.xml"/><Relationship Id="rId43" Type="http://schemas.openxmlformats.org/officeDocument/2006/relationships/slide" Target="slides/slide36.xml"/><Relationship Id="rId42" Type="http://schemas.openxmlformats.org/officeDocument/2006/relationships/slide" Target="slides/slide35.xml"/><Relationship Id="rId41" Type="http://schemas.openxmlformats.org/officeDocument/2006/relationships/slide" Target="slides/slide34.xml"/><Relationship Id="rId40" Type="http://schemas.openxmlformats.org/officeDocument/2006/relationships/slide" Target="slides/slide33.xml"/><Relationship Id="rId4" Type="http://schemas.openxmlformats.org/officeDocument/2006/relationships/slideMaster" Target="slideMasters/slideMaster3.xml"/><Relationship Id="rId39" Type="http://schemas.openxmlformats.org/officeDocument/2006/relationships/slide" Target="slides/slide32.xml"/><Relationship Id="rId38" Type="http://schemas.openxmlformats.org/officeDocument/2006/relationships/slide" Target="slides/slide31.xml"/><Relationship Id="rId37" Type="http://schemas.openxmlformats.org/officeDocument/2006/relationships/slide" Target="slides/slide30.xml"/><Relationship Id="rId36" Type="http://schemas.openxmlformats.org/officeDocument/2006/relationships/slide" Target="slides/slide29.xml"/><Relationship Id="rId35" Type="http://schemas.openxmlformats.org/officeDocument/2006/relationships/slide" Target="slides/slide28.xml"/><Relationship Id="rId34" Type="http://schemas.openxmlformats.org/officeDocument/2006/relationships/slide" Target="slides/slide27.xml"/><Relationship Id="rId33" Type="http://schemas.openxmlformats.org/officeDocument/2006/relationships/slide" Target="slides/slide26.xml"/><Relationship Id="rId32" Type="http://schemas.openxmlformats.org/officeDocument/2006/relationships/slide" Target="slides/slide25.xml"/><Relationship Id="rId31" Type="http://schemas.openxmlformats.org/officeDocument/2006/relationships/slide" Target="slides/slide24.xml"/><Relationship Id="rId30" Type="http://schemas.openxmlformats.org/officeDocument/2006/relationships/slide" Target="slides/slide23.xml"/><Relationship Id="rId3" Type="http://schemas.openxmlformats.org/officeDocument/2006/relationships/slideMaster" Target="slideMasters/slideMaster2.xml"/><Relationship Id="rId29" Type="http://schemas.openxmlformats.org/officeDocument/2006/relationships/slide" Target="slides/slide22.xml"/><Relationship Id="rId28" Type="http://schemas.openxmlformats.org/officeDocument/2006/relationships/slide" Target="slides/slide21.xml"/><Relationship Id="rId27" Type="http://schemas.openxmlformats.org/officeDocument/2006/relationships/slide" Target="slides/slide20.xml"/><Relationship Id="rId26" Type="http://schemas.openxmlformats.org/officeDocument/2006/relationships/slide" Target="slides/slide19.xml"/><Relationship Id="rId25" Type="http://schemas.openxmlformats.org/officeDocument/2006/relationships/slide" Target="slides/slide18.xml"/><Relationship Id="rId24" Type="http://schemas.openxmlformats.org/officeDocument/2006/relationships/slide" Target="slides/slide17.xml"/><Relationship Id="rId23" Type="http://schemas.openxmlformats.org/officeDocument/2006/relationships/slide" Target="slides/slide16.xml"/><Relationship Id="rId22" Type="http://schemas.openxmlformats.org/officeDocument/2006/relationships/slide" Target="slides/slide15.xml"/><Relationship Id="rId21" Type="http://schemas.openxmlformats.org/officeDocument/2006/relationships/slide" Target="slides/slide14.xml"/><Relationship Id="rId20" Type="http://schemas.openxmlformats.org/officeDocument/2006/relationships/slide" Target="slides/slide13.xml"/><Relationship Id="rId2" Type="http://schemas.openxmlformats.org/officeDocument/2006/relationships/theme" Target="theme/theme1.xml"/><Relationship Id="rId19" Type="http://schemas.openxmlformats.org/officeDocument/2006/relationships/slide" Target="slides/slide12.xml"/><Relationship Id="rId18" Type="http://schemas.openxmlformats.org/officeDocument/2006/relationships/slide" Target="slides/slide11.xml"/><Relationship Id="rId17" Type="http://schemas.openxmlformats.org/officeDocument/2006/relationships/slide" Target="slides/slide10.xml"/><Relationship Id="rId16" Type="http://schemas.openxmlformats.org/officeDocument/2006/relationships/slide" Target="slides/slide9.xml"/><Relationship Id="rId15" Type="http://schemas.openxmlformats.org/officeDocument/2006/relationships/slide" Target="slides/slide8.xml"/><Relationship Id="rId14" Type="http://schemas.openxmlformats.org/officeDocument/2006/relationships/slide" Target="slides/slide7.xml"/><Relationship Id="rId138" Type="http://schemas.openxmlformats.org/officeDocument/2006/relationships/tags" Target="tags/tag141.xml"/><Relationship Id="rId137" Type="http://schemas.openxmlformats.org/officeDocument/2006/relationships/commentAuthors" Target="commentAuthors.xml"/><Relationship Id="rId136" Type="http://schemas.openxmlformats.org/officeDocument/2006/relationships/tableStyles" Target="tableStyles.xml"/><Relationship Id="rId135" Type="http://schemas.openxmlformats.org/officeDocument/2006/relationships/viewProps" Target="viewProps.xml"/><Relationship Id="rId134" Type="http://schemas.openxmlformats.org/officeDocument/2006/relationships/presProps" Target="presProps.xml"/><Relationship Id="rId133" Type="http://schemas.openxmlformats.org/officeDocument/2006/relationships/slide" Target="slides/slide126.xml"/><Relationship Id="rId132" Type="http://schemas.openxmlformats.org/officeDocument/2006/relationships/slide" Target="slides/slide125.xml"/><Relationship Id="rId131" Type="http://schemas.openxmlformats.org/officeDocument/2006/relationships/slide" Target="slides/slide124.xml"/><Relationship Id="rId130" Type="http://schemas.openxmlformats.org/officeDocument/2006/relationships/slide" Target="slides/slide123.xml"/><Relationship Id="rId13" Type="http://schemas.openxmlformats.org/officeDocument/2006/relationships/slide" Target="slides/slide6.xml"/><Relationship Id="rId129" Type="http://schemas.openxmlformats.org/officeDocument/2006/relationships/slide" Target="slides/slide122.xml"/><Relationship Id="rId128" Type="http://schemas.openxmlformats.org/officeDocument/2006/relationships/slide" Target="slides/slide121.xml"/><Relationship Id="rId127" Type="http://schemas.openxmlformats.org/officeDocument/2006/relationships/slide" Target="slides/slide120.xml"/><Relationship Id="rId126" Type="http://schemas.openxmlformats.org/officeDocument/2006/relationships/slide" Target="slides/slide119.xml"/><Relationship Id="rId125" Type="http://schemas.openxmlformats.org/officeDocument/2006/relationships/slide" Target="slides/slide118.xml"/><Relationship Id="rId124" Type="http://schemas.openxmlformats.org/officeDocument/2006/relationships/slide" Target="slides/slide117.xml"/><Relationship Id="rId123" Type="http://schemas.openxmlformats.org/officeDocument/2006/relationships/slide" Target="slides/slide116.xml"/><Relationship Id="rId122" Type="http://schemas.openxmlformats.org/officeDocument/2006/relationships/slide" Target="slides/slide115.xml"/><Relationship Id="rId121" Type="http://schemas.openxmlformats.org/officeDocument/2006/relationships/slide" Target="slides/slide114.xml"/><Relationship Id="rId120" Type="http://schemas.openxmlformats.org/officeDocument/2006/relationships/slide" Target="slides/slide113.xml"/><Relationship Id="rId12" Type="http://schemas.openxmlformats.org/officeDocument/2006/relationships/slide" Target="slides/slide5.xml"/><Relationship Id="rId119" Type="http://schemas.openxmlformats.org/officeDocument/2006/relationships/slide" Target="slides/slide112.xml"/><Relationship Id="rId118" Type="http://schemas.openxmlformats.org/officeDocument/2006/relationships/slide" Target="slides/slide111.xml"/><Relationship Id="rId117" Type="http://schemas.openxmlformats.org/officeDocument/2006/relationships/slide" Target="slides/slide110.xml"/><Relationship Id="rId116" Type="http://schemas.openxmlformats.org/officeDocument/2006/relationships/slide" Target="slides/slide109.xml"/><Relationship Id="rId115" Type="http://schemas.openxmlformats.org/officeDocument/2006/relationships/slide" Target="slides/slide108.xml"/><Relationship Id="rId114" Type="http://schemas.openxmlformats.org/officeDocument/2006/relationships/slide" Target="slides/slide107.xml"/><Relationship Id="rId113" Type="http://schemas.openxmlformats.org/officeDocument/2006/relationships/slide" Target="slides/slide106.xml"/><Relationship Id="rId112" Type="http://schemas.openxmlformats.org/officeDocument/2006/relationships/slide" Target="slides/slide105.xml"/><Relationship Id="rId111" Type="http://schemas.openxmlformats.org/officeDocument/2006/relationships/slide" Target="slides/slide104.xml"/><Relationship Id="rId110" Type="http://schemas.openxmlformats.org/officeDocument/2006/relationships/slide" Target="slides/slide103.xml"/><Relationship Id="rId11" Type="http://schemas.openxmlformats.org/officeDocument/2006/relationships/slide" Target="slides/slide4.xml"/><Relationship Id="rId109" Type="http://schemas.openxmlformats.org/officeDocument/2006/relationships/slide" Target="slides/slide102.xml"/><Relationship Id="rId108" Type="http://schemas.openxmlformats.org/officeDocument/2006/relationships/slide" Target="slides/slide101.xml"/><Relationship Id="rId107" Type="http://schemas.openxmlformats.org/officeDocument/2006/relationships/slide" Target="slides/slide100.xml"/><Relationship Id="rId106" Type="http://schemas.openxmlformats.org/officeDocument/2006/relationships/slide" Target="slides/slide99.xml"/><Relationship Id="rId105" Type="http://schemas.openxmlformats.org/officeDocument/2006/relationships/slide" Target="slides/slide98.xml"/><Relationship Id="rId104" Type="http://schemas.openxmlformats.org/officeDocument/2006/relationships/slide" Target="slides/slide97.xml"/><Relationship Id="rId103" Type="http://schemas.openxmlformats.org/officeDocument/2006/relationships/slide" Target="slides/slide96.xml"/><Relationship Id="rId102" Type="http://schemas.openxmlformats.org/officeDocument/2006/relationships/slide" Target="slides/slide95.xml"/><Relationship Id="rId101" Type="http://schemas.openxmlformats.org/officeDocument/2006/relationships/slide" Target="slides/slide94.xml"/><Relationship Id="rId100" Type="http://schemas.openxmlformats.org/officeDocument/2006/relationships/slide" Target="slides/slide93.xml"/><Relationship Id="rId10" Type="http://schemas.openxmlformats.org/officeDocument/2006/relationships/slide" Target="slides/slide3.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image" Target="../media/image10.wmf"/><Relationship Id="rId1" Type="http://schemas.openxmlformats.org/officeDocument/2006/relationships/image" Target="../media/image9.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04.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08.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10.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119.wmf"/><Relationship Id="rId2" Type="http://schemas.openxmlformats.org/officeDocument/2006/relationships/image" Target="../media/image118.wmf"/><Relationship Id="rId1" Type="http://schemas.openxmlformats.org/officeDocument/2006/relationships/image" Target="../media/image117.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20.w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121.wmf"/><Relationship Id="rId1" Type="http://schemas.openxmlformats.org/officeDocument/2006/relationships/image" Target="../media/image119.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21.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30.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135.wmf"/><Relationship Id="rId2" Type="http://schemas.openxmlformats.org/officeDocument/2006/relationships/image" Target="../media/image134.wmf"/><Relationship Id="rId1" Type="http://schemas.openxmlformats.org/officeDocument/2006/relationships/image" Target="../media/image133.w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140.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image" Target="../media/image14.wmf"/></Relationships>
</file>

<file path=ppt/drawings/_rels/vmlDrawing20.vml.rels><?xml version="1.0" encoding="UTF-8" standalone="yes"?>
<Relationships xmlns="http://schemas.openxmlformats.org/package/2006/relationships"><Relationship Id="rId7" Type="http://schemas.openxmlformats.org/officeDocument/2006/relationships/image" Target="../media/image147.wmf"/><Relationship Id="rId6" Type="http://schemas.openxmlformats.org/officeDocument/2006/relationships/image" Target="../media/image146.wmf"/><Relationship Id="rId5" Type="http://schemas.openxmlformats.org/officeDocument/2006/relationships/image" Target="../media/image145.wmf"/><Relationship Id="rId4" Type="http://schemas.openxmlformats.org/officeDocument/2006/relationships/image" Target="../media/image144.wmf"/><Relationship Id="rId3" Type="http://schemas.openxmlformats.org/officeDocument/2006/relationships/image" Target="../media/image143.wmf"/><Relationship Id="rId2" Type="http://schemas.openxmlformats.org/officeDocument/2006/relationships/image" Target="../media/image142.wmf"/><Relationship Id="rId1" Type="http://schemas.openxmlformats.org/officeDocument/2006/relationships/image" Target="../media/image141.w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150.w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151.wmf"/></Relationships>
</file>

<file path=ppt/drawings/_rels/vmlDrawing23.vml.rels><?xml version="1.0" encoding="UTF-8" standalone="yes"?>
<Relationships xmlns="http://schemas.openxmlformats.org/package/2006/relationships"><Relationship Id="rId2" Type="http://schemas.openxmlformats.org/officeDocument/2006/relationships/image" Target="../media/image153.wmf"/><Relationship Id="rId1" Type="http://schemas.openxmlformats.org/officeDocument/2006/relationships/image" Target="../media/image152.wmf"/></Relationships>
</file>

<file path=ppt/drawings/_rels/vmlDrawing24.vml.rels><?xml version="1.0" encoding="UTF-8" standalone="yes"?>
<Relationships xmlns="http://schemas.openxmlformats.org/package/2006/relationships"><Relationship Id="rId5" Type="http://schemas.openxmlformats.org/officeDocument/2006/relationships/image" Target="../media/image150.wmf"/><Relationship Id="rId4" Type="http://schemas.openxmlformats.org/officeDocument/2006/relationships/image" Target="../media/image157.wmf"/><Relationship Id="rId3" Type="http://schemas.openxmlformats.org/officeDocument/2006/relationships/image" Target="../media/image156.wmf"/><Relationship Id="rId2" Type="http://schemas.openxmlformats.org/officeDocument/2006/relationships/image" Target="../media/image155.wmf"/><Relationship Id="rId1" Type="http://schemas.openxmlformats.org/officeDocument/2006/relationships/image" Target="../media/image154.wmf"/></Relationships>
</file>

<file path=ppt/drawings/_rels/vmlDrawing25.vml.rels><?xml version="1.0" encoding="UTF-8" standalone="yes"?>
<Relationships xmlns="http://schemas.openxmlformats.org/package/2006/relationships"><Relationship Id="rId2" Type="http://schemas.openxmlformats.org/officeDocument/2006/relationships/image" Target="../media/image161.wmf"/><Relationship Id="rId1" Type="http://schemas.openxmlformats.org/officeDocument/2006/relationships/image" Target="../media/image160.wmf"/></Relationships>
</file>

<file path=ppt/drawings/_rels/vmlDrawing26.vml.rels><?xml version="1.0" encoding="UTF-8" standalone="yes"?>
<Relationships xmlns="http://schemas.openxmlformats.org/package/2006/relationships"><Relationship Id="rId4" Type="http://schemas.openxmlformats.org/officeDocument/2006/relationships/image" Target="../media/image165.wmf"/><Relationship Id="rId3" Type="http://schemas.openxmlformats.org/officeDocument/2006/relationships/image" Target="../media/image164.wmf"/><Relationship Id="rId2" Type="http://schemas.openxmlformats.org/officeDocument/2006/relationships/image" Target="../media/image163.wmf"/><Relationship Id="rId1" Type="http://schemas.openxmlformats.org/officeDocument/2006/relationships/image" Target="../media/image162.wmf"/></Relationships>
</file>

<file path=ppt/drawings/_rels/vmlDrawing27.vml.rels><?xml version="1.0" encoding="UTF-8" standalone="yes"?>
<Relationships xmlns="http://schemas.openxmlformats.org/package/2006/relationships"><Relationship Id="rId2" Type="http://schemas.openxmlformats.org/officeDocument/2006/relationships/image" Target="../media/image167.wmf"/><Relationship Id="rId1" Type="http://schemas.openxmlformats.org/officeDocument/2006/relationships/image" Target="../media/image166.wmf"/></Relationships>
</file>

<file path=ppt/drawings/_rels/vmlDrawing28.vml.rels><?xml version="1.0" encoding="UTF-8" standalone="yes"?>
<Relationships xmlns="http://schemas.openxmlformats.org/package/2006/relationships"><Relationship Id="rId9" Type="http://schemas.openxmlformats.org/officeDocument/2006/relationships/image" Target="../media/image176.wmf"/><Relationship Id="rId8" Type="http://schemas.openxmlformats.org/officeDocument/2006/relationships/image" Target="../media/image175.wmf"/><Relationship Id="rId7" Type="http://schemas.openxmlformats.org/officeDocument/2006/relationships/image" Target="../media/image174.wmf"/><Relationship Id="rId6" Type="http://schemas.openxmlformats.org/officeDocument/2006/relationships/image" Target="../media/image173.wmf"/><Relationship Id="rId5" Type="http://schemas.openxmlformats.org/officeDocument/2006/relationships/image" Target="../media/image172.wmf"/><Relationship Id="rId4" Type="http://schemas.openxmlformats.org/officeDocument/2006/relationships/image" Target="../media/image171.wmf"/><Relationship Id="rId3" Type="http://schemas.openxmlformats.org/officeDocument/2006/relationships/image" Target="../media/image170.wmf"/><Relationship Id="rId2" Type="http://schemas.openxmlformats.org/officeDocument/2006/relationships/image" Target="../media/image169.wmf"/><Relationship Id="rId16" Type="http://schemas.openxmlformats.org/officeDocument/2006/relationships/image" Target="../media/image183.wmf"/><Relationship Id="rId15" Type="http://schemas.openxmlformats.org/officeDocument/2006/relationships/image" Target="../media/image182.wmf"/><Relationship Id="rId14" Type="http://schemas.openxmlformats.org/officeDocument/2006/relationships/image" Target="../media/image181.wmf"/><Relationship Id="rId13" Type="http://schemas.openxmlformats.org/officeDocument/2006/relationships/image" Target="../media/image180.wmf"/><Relationship Id="rId12" Type="http://schemas.openxmlformats.org/officeDocument/2006/relationships/image" Target="../media/image179.wmf"/><Relationship Id="rId11" Type="http://schemas.openxmlformats.org/officeDocument/2006/relationships/image" Target="../media/image178.wmf"/><Relationship Id="rId10" Type="http://schemas.openxmlformats.org/officeDocument/2006/relationships/image" Target="../media/image177.wmf"/><Relationship Id="rId1" Type="http://schemas.openxmlformats.org/officeDocument/2006/relationships/image" Target="../media/image168.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8.wmf"/><Relationship Id="rId1" Type="http://schemas.openxmlformats.org/officeDocument/2006/relationships/image" Target="../media/image17.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4.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60.wmf"/><Relationship Id="rId1" Type="http://schemas.openxmlformats.org/officeDocument/2006/relationships/image" Target="../media/image59.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1.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65.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76.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82.wmf"/><Relationship Id="rId1" Type="http://schemas.openxmlformats.org/officeDocument/2006/relationships/image" Target="../media/image8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5" name="Shape 85"/>
          <p:cNvSpPr>
            <a:spLocks noGrp="1" noRot="1" noChangeAspect="1"/>
          </p:cNvSpPr>
          <p:nvPr>
            <p:ph type="sldImg"/>
          </p:nvPr>
        </p:nvSpPr>
        <p:spPr>
          <a:xfrm>
            <a:off x="1143000" y="685800"/>
            <a:ext cx="4572000" cy="3429000"/>
          </a:xfrm>
          <a:prstGeom prst="rect">
            <a:avLst/>
          </a:prstGeom>
        </p:spPr>
        <p:txBody>
          <a:bodyPr/>
          <a:lstStyle/>
          <a:p/>
        </p:txBody>
      </p:sp>
      <p:sp>
        <p:nvSpPr>
          <p:cNvPr id="86" name="Shape 86"/>
          <p:cNvSpPr>
            <a:spLocks noGrp="1"/>
          </p:cNvSpPr>
          <p:nvPr>
            <p:ph type="body" sz="quarter" idx="1"/>
          </p:nvPr>
        </p:nvSpPr>
        <p:spPr>
          <a:xfrm>
            <a:off x="914400" y="4343400"/>
            <a:ext cx="5029200" cy="4114800"/>
          </a:xfrm>
          <a:prstGeom prst="rect">
            <a:avLst/>
          </a:prstGeom>
        </p:spPr>
        <p:txBody>
          <a:bodyPr/>
          <a:lstStyle/>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panose="020F0502020204030204"/>
      </a:defRPr>
    </a:lvl1pPr>
    <a:lvl2pPr indent="228600" latinLnBrk="0">
      <a:defRPr sz="1200">
        <a:latin typeface="+mn-lt"/>
        <a:ea typeface="+mn-ea"/>
        <a:cs typeface="+mn-cs"/>
        <a:sym typeface="Calibri" panose="020F0502020204030204"/>
      </a:defRPr>
    </a:lvl2pPr>
    <a:lvl3pPr indent="457200" latinLnBrk="0">
      <a:defRPr sz="1200">
        <a:latin typeface="+mn-lt"/>
        <a:ea typeface="+mn-ea"/>
        <a:cs typeface="+mn-cs"/>
        <a:sym typeface="Calibri" panose="020F0502020204030204"/>
      </a:defRPr>
    </a:lvl3pPr>
    <a:lvl4pPr indent="685800" latinLnBrk="0">
      <a:defRPr sz="1200">
        <a:latin typeface="+mn-lt"/>
        <a:ea typeface="+mn-ea"/>
        <a:cs typeface="+mn-cs"/>
        <a:sym typeface="Calibri" panose="020F0502020204030204"/>
      </a:defRPr>
    </a:lvl4pPr>
    <a:lvl5pPr indent="914400" latinLnBrk="0">
      <a:defRPr sz="1200">
        <a:latin typeface="+mn-lt"/>
        <a:ea typeface="+mn-ea"/>
        <a:cs typeface="+mn-cs"/>
        <a:sym typeface="Calibri" panose="020F0502020204030204"/>
      </a:defRPr>
    </a:lvl5pPr>
    <a:lvl6pPr indent="1143000" latinLnBrk="0">
      <a:defRPr sz="1200">
        <a:latin typeface="+mn-lt"/>
        <a:ea typeface="+mn-ea"/>
        <a:cs typeface="+mn-cs"/>
        <a:sym typeface="Calibri" panose="020F0502020204030204"/>
      </a:defRPr>
    </a:lvl6pPr>
    <a:lvl7pPr indent="1371600" latinLnBrk="0">
      <a:defRPr sz="1200">
        <a:latin typeface="+mn-lt"/>
        <a:ea typeface="+mn-ea"/>
        <a:cs typeface="+mn-cs"/>
        <a:sym typeface="Calibri" panose="020F0502020204030204"/>
      </a:defRPr>
    </a:lvl7pPr>
    <a:lvl8pPr indent="1600200" latinLnBrk="0">
      <a:defRPr sz="1200">
        <a:latin typeface="+mn-lt"/>
        <a:ea typeface="+mn-ea"/>
        <a:cs typeface="+mn-cs"/>
        <a:sym typeface="Calibri" panose="020F0502020204030204"/>
      </a:defRPr>
    </a:lvl8pPr>
    <a:lvl9pPr indent="1828800" latinLnBrk="0">
      <a:defRPr sz="1200">
        <a:latin typeface="+mn-lt"/>
        <a:ea typeface="+mn-ea"/>
        <a:cs typeface="+mn-cs"/>
        <a:sym typeface="Calibri" panose="020F0502020204030204"/>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_rels/notesSlide10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10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10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10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10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6.xml"/></Relationships>
</file>

<file path=ppt/notesSlides/_rels/notesSlide10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7.xml"/></Relationships>
</file>

<file path=ppt/notesSlides/_rels/notesSlide10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8.xml"/></Relationships>
</file>

<file path=ppt/notesSlides/_rels/notesSlide10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9.xml"/></Relationships>
</file>

<file path=ppt/notesSlides/_rels/notesSlide10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1.xml"/></Relationships>
</file>

<file path=ppt/notesSlides/_rels/notesSlide1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2.xml"/></Relationships>
</file>

<file path=ppt/notesSlides/_rels/notesSlide1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3.xml"/></Relationships>
</file>

<file path=ppt/notesSlides/_rels/notesSlide1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4.xml"/></Relationships>
</file>

<file path=ppt/notesSlides/_rels/notesSlide1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5.xml"/></Relationships>
</file>

<file path=ppt/notesSlides/_rels/notesSlide1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6.xml"/></Relationships>
</file>

<file path=ppt/notesSlides/_rels/notesSlide1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7.xml"/></Relationships>
</file>

<file path=ppt/notesSlides/_rels/notesSlide1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8.xml"/></Relationships>
</file>

<file path=ppt/notesSlides/_rels/notesSlide1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9.xml"/></Relationships>
</file>

<file path=ppt/notesSlides/_rels/notesSlide1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0.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1.xml"/></Relationships>
</file>

<file path=ppt/notesSlides/_rels/notesSlide1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2.xml"/></Relationships>
</file>

<file path=ppt/notesSlides/_rels/notesSlide1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3.xml"/></Relationships>
</file>

<file path=ppt/notesSlides/_rels/notesSlide1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4.xml"/></Relationships>
</file>

<file path=ppt/notesSlides/_rels/notesSlide1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5.xml"/></Relationships>
</file>

<file path=ppt/notesSlides/_rels/notesSlide1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_rels/notesSlide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幻灯片图像占位符 1"/>
          <p:cNvSpPr>
            <a:spLocks noTextEdit="1"/>
          </p:cNvSpPr>
          <p:nvPr>
            <p:ph type="sldImg"/>
          </p:nvPr>
        </p:nvSpPr>
        <p:spPr/>
      </p:sp>
      <p:sp>
        <p:nvSpPr>
          <p:cNvPr id="17410"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r>
              <a:rPr lang="zh-CN" altLang="zh-CN">
                <a:latin typeface="Calibri" panose="020F0502020204030204" pitchFamily="34" charset="0"/>
                <a:sym typeface="宋体" panose="02010600030101010101" pitchFamily="2" charset="-122"/>
              </a:rPr>
              <a:t>  以D/A转换器DAC0832为例。  </a:t>
            </a:r>
            <a:endParaRPr lang="zh-CN" altLang="zh-CN">
              <a:latin typeface="Calibri" panose="020F0502020204030204" pitchFamily="34" charset="0"/>
              <a:sym typeface="宋体" panose="02010600030101010101" pitchFamily="2" charset="-122"/>
            </a:endParaRPr>
          </a:p>
          <a:p>
            <a:pPr lvl="0"/>
            <a:r>
              <a:rPr lang="zh-CN" altLang="zh-CN">
                <a:latin typeface="Calibri" panose="020F0502020204030204" pitchFamily="34" charset="0"/>
                <a:sym typeface="宋体" panose="02010600030101010101" pitchFamily="2" charset="-122"/>
              </a:rPr>
              <a:t>DAC0832是采样频率为8位的D/A转换芯片，集成电路内有两级输入寄存器，使DAC0832芯片具备双缓冲、单缓冲和直通三种输入方式。</a:t>
            </a:r>
            <a:endParaRPr lang="zh-CN" altLang="zh-CN">
              <a:latin typeface="Calibri" panose="020F0502020204030204" pitchFamily="34" charset="0"/>
              <a:sym typeface="宋体" panose="02010600030101010101" pitchFamily="2" charset="-122"/>
            </a:endParaRPr>
          </a:p>
          <a:p>
            <a:pPr lvl="0"/>
            <a:r>
              <a:rPr lang="zh-CN" altLang="zh-CN">
                <a:latin typeface="Calibri" panose="020F0502020204030204" pitchFamily="34" charset="0"/>
                <a:sym typeface="宋体" panose="02010600030101010101" pitchFamily="2" charset="-122"/>
              </a:rPr>
              <a:t>D/A转换结果采用电流形式输出。若需要相应的模拟电压信号，可通过一个高输入阻抗的线性运算放大器实现。运放的反馈电阻可通过RFB端引用片内固有电阻，也可外接。</a:t>
            </a:r>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r>
              <a:rPr lang="zh-CN" altLang="zh-CN">
                <a:latin typeface="Calibri" panose="020F0502020204030204" pitchFamily="34" charset="0"/>
                <a:sym typeface="宋体" panose="02010600030101010101" pitchFamily="2" charset="-122"/>
              </a:rPr>
              <a:t>（1）分辨率</a:t>
            </a:r>
            <a:endParaRPr lang="zh-CN" altLang="zh-CN">
              <a:latin typeface="Calibri" panose="020F0502020204030204" pitchFamily="34" charset="0"/>
              <a:sym typeface="宋体" panose="02010600030101010101" pitchFamily="2" charset="-122"/>
            </a:endParaRPr>
          </a:p>
          <a:p>
            <a:pPr lvl="0"/>
            <a:r>
              <a:rPr lang="zh-CN" altLang="zh-CN">
                <a:latin typeface="Calibri" panose="020F0502020204030204" pitchFamily="34" charset="0"/>
                <a:sym typeface="宋体" panose="02010600030101010101" pitchFamily="2" charset="-122"/>
              </a:rPr>
              <a:t>D/A转换器的分辨率指输入的单位数字量变化引起的模拟量输出的变化，是对输入量变化敏感程度的描述。常用下式描述：</a:t>
            </a:r>
            <a:endParaRPr lang="zh-CN" altLang="zh-CN">
              <a:latin typeface="Calibri" panose="020F0502020204030204" pitchFamily="34" charset="0"/>
              <a:sym typeface="宋体" panose="02010600030101010101" pitchFamily="2" charset="-122"/>
            </a:endParaRPr>
          </a:p>
          <a:p>
            <a:pPr lvl="0"/>
            <a:endParaRPr lang="zh-CN" altLang="zh-CN">
              <a:latin typeface="Calibri" panose="020F0502020204030204" pitchFamily="34" charset="0"/>
              <a:sym typeface="宋体" panose="02010600030101010101" pitchFamily="2" charset="-122"/>
            </a:endParaRPr>
          </a:p>
          <a:p>
            <a:pPr lvl="0"/>
            <a:r>
              <a:rPr lang="zh-CN" altLang="zh-CN">
                <a:latin typeface="Calibri" panose="020F0502020204030204" pitchFamily="34" charset="0"/>
                <a:sym typeface="宋体" panose="02010600030101010101" pitchFamily="2" charset="-122"/>
              </a:rPr>
              <a:t>其中ULSB也称为分辨力：A/D转换器分辨最小模拟量的能力，也就是最低有效位LSB所对应的模拟量。例如，当DAC为二进制12位，满量程输出电压为5V时，分辨力为1.22 mV。</a:t>
            </a:r>
            <a:endParaRPr lang="zh-CN" altLang="zh-CN">
              <a:latin typeface="Calibri" panose="020F0502020204030204" pitchFamily="34" charset="0"/>
              <a:sym typeface="宋体" panose="02010600030101010101" pitchFamily="2" charset="-122"/>
            </a:endParaRPr>
          </a:p>
          <a:p>
            <a:pPr lvl="0"/>
            <a:r>
              <a:rPr lang="zh-CN" altLang="zh-CN">
                <a:latin typeface="Calibri" panose="020F0502020204030204" pitchFamily="34" charset="0"/>
                <a:sym typeface="宋体" panose="02010600030101010101" pitchFamily="2" charset="-122"/>
              </a:rPr>
              <a:t>分辨率也可以用输入的数据位数（如8位、10位）表示。上式中，输入的数据位数n越大，分辨率数值越小，分辨能力越强，如10位D/A转换器AD9760的分辨率为</a:t>
            </a:r>
            <a:endParaRPr lang="zh-CN" altLang="zh-CN">
              <a:latin typeface="Calibri" panose="020F0502020204030204" pitchFamily="34" charset="0"/>
              <a:sym typeface="宋体" panose="02010600030101010101" pitchFamily="2" charset="-122"/>
            </a:endParaRPr>
          </a:p>
          <a:p>
            <a:pPr lvl="0"/>
            <a:endParaRPr lang="zh-CN" altLang="zh-CN">
              <a:latin typeface="Calibri" panose="020F0502020204030204" pitchFamily="34" charset="0"/>
              <a:sym typeface="宋体" panose="02010600030101010101" pitchFamily="2" charset="-122"/>
            </a:endParaRPr>
          </a:p>
          <a:p>
            <a:pPr lvl="0"/>
            <a:r>
              <a:rPr lang="zh-CN" altLang="zh-CN">
                <a:latin typeface="Calibri" panose="020F0502020204030204" pitchFamily="34" charset="0"/>
                <a:sym typeface="宋体" panose="02010600030101010101" pitchFamily="2" charset="-122"/>
              </a:rPr>
              <a:t>（2）建立时间或转换时间</a:t>
            </a:r>
            <a:endParaRPr lang="zh-CN" altLang="zh-CN">
              <a:latin typeface="Calibri" panose="020F0502020204030204" pitchFamily="34" charset="0"/>
              <a:sym typeface="宋体" panose="02010600030101010101" pitchFamily="2" charset="-122"/>
            </a:endParaRPr>
          </a:p>
          <a:p>
            <a:pPr lvl="0"/>
            <a:r>
              <a:rPr lang="zh-CN" altLang="zh-CN">
                <a:latin typeface="Calibri" panose="020F0502020204030204" pitchFamily="34" charset="0"/>
                <a:sym typeface="宋体" panose="02010600030101010101" pitchFamily="2" charset="-122"/>
              </a:rPr>
              <a:t>建立时间是描述D/A转换速度快慢的一个参数，用于表明转换速度。其值为从输入数字量到输出电压或电流达到稳定值时所需要的时间。</a:t>
            </a:r>
            <a:endParaRPr lang="zh-CN" altLang="zh-CN">
              <a:latin typeface="Calibri" panose="020F0502020204030204" pitchFamily="34" charset="0"/>
              <a:sym typeface="宋体" panose="02010600030101010101" pitchFamily="2" charset="-122"/>
            </a:endParaRPr>
          </a:p>
          <a:p>
            <a:pPr lvl="0"/>
            <a:r>
              <a:rPr lang="zh-CN" altLang="zh-CN">
                <a:latin typeface="Calibri" panose="020F0502020204030204" pitchFamily="34" charset="0"/>
                <a:sym typeface="宋体" panose="02010600030101010101" pitchFamily="2" charset="-122"/>
              </a:rPr>
              <a:t>（3）转换精度</a:t>
            </a:r>
            <a:endParaRPr lang="zh-CN" altLang="zh-CN">
              <a:latin typeface="Calibri" panose="020F0502020204030204" pitchFamily="34" charset="0"/>
              <a:sym typeface="宋体" panose="02010600030101010101" pitchFamily="2" charset="-122"/>
            </a:endParaRPr>
          </a:p>
          <a:p>
            <a:pPr lvl="0"/>
            <a:r>
              <a:rPr lang="zh-CN" altLang="zh-CN">
                <a:latin typeface="Calibri" panose="020F0502020204030204" pitchFamily="34" charset="0"/>
                <a:sym typeface="宋体" panose="02010600030101010101" pitchFamily="2" charset="-122"/>
              </a:rPr>
              <a:t>DAC电路的转换精度指输入端加给定数字量时，输出实际值与理论值之差。一般要求D/A转换器的误差应低于ULSB/2。在满刻度范围内，偏离理想转换特性的最大值称为非线性误差。它与满刻度之比称为非线性度，常用百分比来表示。</a:t>
            </a:r>
            <a:endParaRPr lang="zh-CN" altLang="zh-CN">
              <a:latin typeface="Calibri" panose="020F0502020204030204" pitchFamily="34" charset="0"/>
              <a:sym typeface="宋体" panose="02010600030101010101" pitchFamily="2" charset="-122"/>
            </a:endParaRPr>
          </a:p>
          <a:p>
            <a:pPr lvl="0"/>
            <a:r>
              <a:rPr lang="zh-CN" altLang="zh-CN">
                <a:latin typeface="Calibri" panose="020F0502020204030204" pitchFamily="34" charset="0"/>
                <a:sym typeface="宋体" panose="02010600030101010101" pitchFamily="2" charset="-122"/>
              </a:rPr>
              <a:t>理想情况下，精度与分辨率基本一致，位数越多精度越高。严格讲精度与分辨率并不完全一致。只要位数相同，分辨率则相同．但相同位数的不同转换器精度会有所不同。</a:t>
            </a:r>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r>
              <a:rPr lang="zh-CN" altLang="zh-CN">
                <a:latin typeface="Calibri" panose="020F0502020204030204" pitchFamily="34" charset="0"/>
                <a:sym typeface="宋体" panose="02010600030101010101" pitchFamily="2" charset="-122"/>
              </a:rPr>
              <a:t>（1）分辨率</a:t>
            </a:r>
            <a:endParaRPr lang="zh-CN" altLang="zh-CN">
              <a:latin typeface="Calibri" panose="020F0502020204030204" pitchFamily="34" charset="0"/>
              <a:sym typeface="宋体" panose="02010600030101010101" pitchFamily="2" charset="-122"/>
            </a:endParaRPr>
          </a:p>
          <a:p>
            <a:pPr lvl="0"/>
            <a:r>
              <a:rPr lang="zh-CN" altLang="zh-CN">
                <a:latin typeface="Calibri" panose="020F0502020204030204" pitchFamily="34" charset="0"/>
                <a:sym typeface="宋体" panose="02010600030101010101" pitchFamily="2" charset="-122"/>
              </a:rPr>
              <a:t>D/A转换器的分辨率指输入的单位数字量变化引起的模拟量输出的变化，是对输入量变化敏感程度的描述。常用下式描述：</a:t>
            </a:r>
            <a:endParaRPr lang="zh-CN" altLang="zh-CN">
              <a:latin typeface="Calibri" panose="020F0502020204030204" pitchFamily="34" charset="0"/>
              <a:sym typeface="宋体" panose="02010600030101010101" pitchFamily="2" charset="-122"/>
            </a:endParaRPr>
          </a:p>
          <a:p>
            <a:pPr lvl="0"/>
            <a:endParaRPr lang="zh-CN" altLang="zh-CN">
              <a:latin typeface="Calibri" panose="020F0502020204030204" pitchFamily="34" charset="0"/>
              <a:sym typeface="宋体" panose="02010600030101010101" pitchFamily="2" charset="-122"/>
            </a:endParaRPr>
          </a:p>
          <a:p>
            <a:pPr lvl="0"/>
            <a:r>
              <a:rPr lang="zh-CN" altLang="zh-CN">
                <a:latin typeface="Calibri" panose="020F0502020204030204" pitchFamily="34" charset="0"/>
                <a:sym typeface="宋体" panose="02010600030101010101" pitchFamily="2" charset="-122"/>
              </a:rPr>
              <a:t>其中ULSB也称为分辨力：A/D转换器分辨最小模拟量的能力，也就是最低有效位LSB所对应的模拟量。例如，当DAC为二进制12位，满量程输出电压为5V时，分辨力为1.22 mV。</a:t>
            </a:r>
            <a:endParaRPr lang="zh-CN" altLang="zh-CN">
              <a:latin typeface="Calibri" panose="020F0502020204030204" pitchFamily="34" charset="0"/>
              <a:sym typeface="宋体" panose="02010600030101010101" pitchFamily="2" charset="-122"/>
            </a:endParaRPr>
          </a:p>
          <a:p>
            <a:pPr lvl="0"/>
            <a:r>
              <a:rPr lang="zh-CN" altLang="zh-CN">
                <a:latin typeface="Calibri" panose="020F0502020204030204" pitchFamily="34" charset="0"/>
                <a:sym typeface="宋体" panose="02010600030101010101" pitchFamily="2" charset="-122"/>
              </a:rPr>
              <a:t>分辨率也可以用输入的数据位数（如8位、10位）表示。上式中，输入的数据位数n越大，分辨率数值越小，分辨能力越强，如10位D/A转换器AD9760的分辨率为</a:t>
            </a:r>
            <a:endParaRPr lang="zh-CN" altLang="zh-CN">
              <a:latin typeface="Calibri" panose="020F0502020204030204" pitchFamily="34" charset="0"/>
              <a:sym typeface="宋体" panose="02010600030101010101" pitchFamily="2" charset="-122"/>
            </a:endParaRPr>
          </a:p>
          <a:p>
            <a:pPr lvl="0"/>
            <a:endParaRPr lang="zh-CN" altLang="zh-CN">
              <a:latin typeface="Calibri" panose="020F0502020204030204" pitchFamily="34" charset="0"/>
              <a:sym typeface="宋体" panose="02010600030101010101" pitchFamily="2" charset="-122"/>
            </a:endParaRPr>
          </a:p>
          <a:p>
            <a:pPr lvl="0"/>
            <a:r>
              <a:rPr lang="zh-CN" altLang="zh-CN">
                <a:latin typeface="Calibri" panose="020F0502020204030204" pitchFamily="34" charset="0"/>
                <a:sym typeface="宋体" panose="02010600030101010101" pitchFamily="2" charset="-122"/>
              </a:rPr>
              <a:t>（2）建立时间或转换时间</a:t>
            </a:r>
            <a:endParaRPr lang="zh-CN" altLang="zh-CN">
              <a:latin typeface="Calibri" panose="020F0502020204030204" pitchFamily="34" charset="0"/>
              <a:sym typeface="宋体" panose="02010600030101010101" pitchFamily="2" charset="-122"/>
            </a:endParaRPr>
          </a:p>
          <a:p>
            <a:pPr lvl="0"/>
            <a:r>
              <a:rPr lang="zh-CN" altLang="zh-CN">
                <a:latin typeface="Calibri" panose="020F0502020204030204" pitchFamily="34" charset="0"/>
                <a:sym typeface="宋体" panose="02010600030101010101" pitchFamily="2" charset="-122"/>
              </a:rPr>
              <a:t>建立时间是描述D/A转换速度快慢的一个参数，用于表明转换速度。其值为从输入数字量到输出电压或电流达到稳定值时所需要的时间。</a:t>
            </a:r>
            <a:endParaRPr lang="zh-CN" altLang="zh-CN">
              <a:latin typeface="Calibri" panose="020F0502020204030204" pitchFamily="34" charset="0"/>
              <a:sym typeface="宋体" panose="02010600030101010101" pitchFamily="2" charset="-122"/>
            </a:endParaRPr>
          </a:p>
          <a:p>
            <a:pPr lvl="0"/>
            <a:r>
              <a:rPr lang="zh-CN" altLang="zh-CN">
                <a:latin typeface="Calibri" panose="020F0502020204030204" pitchFamily="34" charset="0"/>
                <a:sym typeface="宋体" panose="02010600030101010101" pitchFamily="2" charset="-122"/>
              </a:rPr>
              <a:t>（3）转换精度</a:t>
            </a:r>
            <a:endParaRPr lang="zh-CN" altLang="zh-CN">
              <a:latin typeface="Calibri" panose="020F0502020204030204" pitchFamily="34" charset="0"/>
              <a:sym typeface="宋体" panose="02010600030101010101" pitchFamily="2" charset="-122"/>
            </a:endParaRPr>
          </a:p>
          <a:p>
            <a:pPr lvl="0"/>
            <a:r>
              <a:rPr lang="zh-CN" altLang="zh-CN">
                <a:latin typeface="Calibri" panose="020F0502020204030204" pitchFamily="34" charset="0"/>
                <a:sym typeface="宋体" panose="02010600030101010101" pitchFamily="2" charset="-122"/>
              </a:rPr>
              <a:t>DAC电路的转换精度指输入端加给定数字量时，输出实际值与理论值之差。一般要求D/A转换器的误差应低于ULSB/2。在满刻度范围内，偏离理想转换特性的最大值称为非线性误差。它与满刻度之比称为非线性度，常用百分比来表示。</a:t>
            </a:r>
            <a:endParaRPr lang="zh-CN" altLang="zh-CN">
              <a:latin typeface="Calibri" panose="020F0502020204030204" pitchFamily="34" charset="0"/>
              <a:sym typeface="宋体" panose="02010600030101010101" pitchFamily="2" charset="-122"/>
            </a:endParaRPr>
          </a:p>
          <a:p>
            <a:pPr lvl="0"/>
            <a:r>
              <a:rPr lang="zh-CN" altLang="zh-CN">
                <a:latin typeface="Calibri" panose="020F0502020204030204" pitchFamily="34" charset="0"/>
                <a:sym typeface="宋体" panose="02010600030101010101" pitchFamily="2" charset="-122"/>
              </a:rPr>
              <a:t>理想情况下，精度与分辨率基本一致，位数越多精度越高。严格讲精度与分辨率并不完全一致。只要位数相同，分辨率则相同．但相同位数的不同转换器精度会有所不同。</a:t>
            </a:r>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r>
              <a:rPr lang="zh-CN" altLang="zh-CN">
                <a:latin typeface="Calibri" panose="020F0502020204030204" pitchFamily="34" charset="0"/>
                <a:sym typeface="宋体" panose="02010600030101010101" pitchFamily="2" charset="-122"/>
              </a:rPr>
              <a:t>（1）分辨率</a:t>
            </a:r>
            <a:endParaRPr lang="zh-CN" altLang="zh-CN">
              <a:latin typeface="Calibri" panose="020F0502020204030204" pitchFamily="34" charset="0"/>
              <a:sym typeface="宋体" panose="02010600030101010101" pitchFamily="2" charset="-122"/>
            </a:endParaRPr>
          </a:p>
          <a:p>
            <a:pPr lvl="0"/>
            <a:r>
              <a:rPr lang="zh-CN" altLang="zh-CN">
                <a:latin typeface="Calibri" panose="020F0502020204030204" pitchFamily="34" charset="0"/>
                <a:sym typeface="宋体" panose="02010600030101010101" pitchFamily="2" charset="-122"/>
              </a:rPr>
              <a:t>D/A转换器的分辨率指输入的单位数字量变化引起的模拟量输出的变化，是对输入量变化敏感程度的描述。常用下式描述：</a:t>
            </a:r>
            <a:endParaRPr lang="zh-CN" altLang="zh-CN">
              <a:latin typeface="Calibri" panose="020F0502020204030204" pitchFamily="34" charset="0"/>
              <a:sym typeface="宋体" panose="02010600030101010101" pitchFamily="2" charset="-122"/>
            </a:endParaRPr>
          </a:p>
          <a:p>
            <a:pPr lvl="0"/>
            <a:endParaRPr lang="zh-CN" altLang="zh-CN">
              <a:latin typeface="Calibri" panose="020F0502020204030204" pitchFamily="34" charset="0"/>
              <a:sym typeface="宋体" panose="02010600030101010101" pitchFamily="2" charset="-122"/>
            </a:endParaRPr>
          </a:p>
          <a:p>
            <a:pPr lvl="0"/>
            <a:r>
              <a:rPr lang="zh-CN" altLang="zh-CN">
                <a:latin typeface="Calibri" panose="020F0502020204030204" pitchFamily="34" charset="0"/>
                <a:sym typeface="宋体" panose="02010600030101010101" pitchFamily="2" charset="-122"/>
              </a:rPr>
              <a:t>其中ULSB也称为分辨力：A/D转换器分辨最小模拟量的能力，也就是最低有效位LSB所对应的模拟量。例如，当DAC为二进制12位，满量程输出电压为5V时，分辨力为1.22 mV。</a:t>
            </a:r>
            <a:endParaRPr lang="zh-CN" altLang="zh-CN">
              <a:latin typeface="Calibri" panose="020F0502020204030204" pitchFamily="34" charset="0"/>
              <a:sym typeface="宋体" panose="02010600030101010101" pitchFamily="2" charset="-122"/>
            </a:endParaRPr>
          </a:p>
          <a:p>
            <a:pPr lvl="0"/>
            <a:r>
              <a:rPr lang="zh-CN" altLang="zh-CN">
                <a:latin typeface="Calibri" panose="020F0502020204030204" pitchFamily="34" charset="0"/>
                <a:sym typeface="宋体" panose="02010600030101010101" pitchFamily="2" charset="-122"/>
              </a:rPr>
              <a:t>分辨率也可以用输入的数据位数（如8位、10位）表示。上式中，输入的数据位数n越大，分辨率数值越小，分辨能力越强，如10位D/A转换器AD9760的分辨率为</a:t>
            </a:r>
            <a:endParaRPr lang="zh-CN" altLang="zh-CN">
              <a:latin typeface="Calibri" panose="020F0502020204030204" pitchFamily="34" charset="0"/>
              <a:sym typeface="宋体" panose="02010600030101010101" pitchFamily="2" charset="-122"/>
            </a:endParaRPr>
          </a:p>
          <a:p>
            <a:pPr lvl="0"/>
            <a:endParaRPr lang="zh-CN" altLang="zh-CN">
              <a:latin typeface="Calibri" panose="020F0502020204030204" pitchFamily="34" charset="0"/>
              <a:sym typeface="宋体" panose="02010600030101010101" pitchFamily="2" charset="-122"/>
            </a:endParaRPr>
          </a:p>
          <a:p>
            <a:pPr lvl="0"/>
            <a:r>
              <a:rPr lang="zh-CN" altLang="zh-CN">
                <a:latin typeface="Calibri" panose="020F0502020204030204" pitchFamily="34" charset="0"/>
                <a:sym typeface="宋体" panose="02010600030101010101" pitchFamily="2" charset="-122"/>
              </a:rPr>
              <a:t>（2）建立时间或转换时间</a:t>
            </a:r>
            <a:endParaRPr lang="zh-CN" altLang="zh-CN">
              <a:latin typeface="Calibri" panose="020F0502020204030204" pitchFamily="34" charset="0"/>
              <a:sym typeface="宋体" panose="02010600030101010101" pitchFamily="2" charset="-122"/>
            </a:endParaRPr>
          </a:p>
          <a:p>
            <a:pPr lvl="0"/>
            <a:r>
              <a:rPr lang="zh-CN" altLang="zh-CN">
                <a:latin typeface="Calibri" panose="020F0502020204030204" pitchFamily="34" charset="0"/>
                <a:sym typeface="宋体" panose="02010600030101010101" pitchFamily="2" charset="-122"/>
              </a:rPr>
              <a:t>建立时间是描述D/A转换速度快慢的一个参数，用于表明转换速度。其值为从输入数字量到输出电压或电流达到稳定值时所需要的时间。</a:t>
            </a:r>
            <a:endParaRPr lang="zh-CN" altLang="zh-CN">
              <a:latin typeface="Calibri" panose="020F0502020204030204" pitchFamily="34" charset="0"/>
              <a:sym typeface="宋体" panose="02010600030101010101" pitchFamily="2" charset="-122"/>
            </a:endParaRPr>
          </a:p>
          <a:p>
            <a:pPr lvl="0"/>
            <a:r>
              <a:rPr lang="zh-CN" altLang="zh-CN">
                <a:latin typeface="Calibri" panose="020F0502020204030204" pitchFamily="34" charset="0"/>
                <a:sym typeface="宋体" panose="02010600030101010101" pitchFamily="2" charset="-122"/>
              </a:rPr>
              <a:t>（3）转换精度</a:t>
            </a:r>
            <a:endParaRPr lang="zh-CN" altLang="zh-CN">
              <a:latin typeface="Calibri" panose="020F0502020204030204" pitchFamily="34" charset="0"/>
              <a:sym typeface="宋体" panose="02010600030101010101" pitchFamily="2" charset="-122"/>
            </a:endParaRPr>
          </a:p>
          <a:p>
            <a:pPr lvl="0"/>
            <a:r>
              <a:rPr lang="zh-CN" altLang="zh-CN">
                <a:latin typeface="Calibri" panose="020F0502020204030204" pitchFamily="34" charset="0"/>
                <a:sym typeface="宋体" panose="02010600030101010101" pitchFamily="2" charset="-122"/>
              </a:rPr>
              <a:t>DAC电路的转换精度指输入端加给定数字量时，输出实际值与理论值之差。一般要求D/A转换器的误差应低于ULSB/2。在满刻度范围内，偏离理想转换特性的最大值称为非线性误差。它与满刻度之比称为非线性度，常用百分比来表示。</a:t>
            </a:r>
            <a:endParaRPr lang="zh-CN" altLang="zh-CN">
              <a:latin typeface="Calibri" panose="020F0502020204030204" pitchFamily="34" charset="0"/>
              <a:sym typeface="宋体" panose="02010600030101010101" pitchFamily="2" charset="-122"/>
            </a:endParaRPr>
          </a:p>
          <a:p>
            <a:pPr lvl="0"/>
            <a:r>
              <a:rPr lang="zh-CN" altLang="zh-CN">
                <a:latin typeface="Calibri" panose="020F0502020204030204" pitchFamily="34" charset="0"/>
                <a:sym typeface="宋体" panose="02010600030101010101" pitchFamily="2" charset="-122"/>
              </a:rPr>
              <a:t>理想情况下，精度与分辨率基本一致，位数越多精度越高。严格讲精度与分辨率并不完全一致。只要位数相同，分辨率则相同．但相同位数的不同转换器精度会有所不同。</a:t>
            </a:r>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r>
              <a:rPr lang="zh-CN" altLang="zh-CN">
                <a:latin typeface="Calibri" panose="020F0502020204030204" pitchFamily="34" charset="0"/>
                <a:sym typeface="宋体" panose="02010600030101010101" pitchFamily="2" charset="-122"/>
              </a:rPr>
              <a:t>AD转换器是一个滤波、采样保持、量化和编码的过程。模拟信号经过带限滤波、采样保持电路，成为梯形信号，再经过编码器，使梯形信号中的每一级都变成二进制码。最后，模拟量被转换成数字量，然后传送到CPU。</a:t>
            </a:r>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1"/>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r>
              <a:rPr lang="zh-CN" altLang="zh-CN">
                <a:latin typeface="Calibri" panose="020F0502020204030204" pitchFamily="34" charset="0"/>
                <a:sym typeface="宋体" panose="02010600030101010101" pitchFamily="2" charset="-122"/>
              </a:rPr>
              <a:t>同步时序逻辑电路的设计步骤如下：</a:t>
            </a:r>
            <a:endParaRPr lang="zh-CN" altLang="zh-CN">
              <a:latin typeface="Calibri" panose="020F0502020204030204" pitchFamily="34" charset="0"/>
              <a:sym typeface="宋体" panose="02010600030101010101" pitchFamily="2" charset="-122"/>
            </a:endParaRPr>
          </a:p>
          <a:p>
            <a:pPr lvl="0"/>
            <a:r>
              <a:rPr lang="zh-CN" altLang="zh-CN">
                <a:latin typeface="Calibri" panose="020F0502020204030204" pitchFamily="34" charset="0"/>
                <a:sym typeface="宋体" panose="02010600030101010101" pitchFamily="2" charset="-122"/>
              </a:rPr>
              <a:t>(1)根据给定的逻辑功能建立原始状态图和原始状态表：明确电路的输入条件和相应的输出要求，分别确定输入变量和输出变量的数量和符号；找出所有可能的状态和状态转换之间的关系；根据原始状态图建立原始状态表。 </a:t>
            </a:r>
            <a:endParaRPr lang="zh-CN" altLang="zh-CN">
              <a:latin typeface="Calibri" panose="020F0502020204030204" pitchFamily="34" charset="0"/>
              <a:sym typeface="宋体" panose="02010600030101010101" pitchFamily="2" charset="-122"/>
            </a:endParaRPr>
          </a:p>
          <a:p>
            <a:pPr lvl="0"/>
            <a:r>
              <a:rPr lang="zh-CN" altLang="zh-CN">
                <a:latin typeface="Calibri" panose="020F0502020204030204" pitchFamily="34" charset="0"/>
                <a:sym typeface="宋体" panose="02010600030101010101" pitchFamily="2" charset="-122"/>
              </a:rPr>
              <a:t>(2)状态化简——求出最简状态图。</a:t>
            </a:r>
            <a:endParaRPr lang="zh-CN" altLang="zh-CN">
              <a:latin typeface="Calibri" panose="020F0502020204030204" pitchFamily="34" charset="0"/>
              <a:sym typeface="宋体" panose="02010600030101010101" pitchFamily="2" charset="-122"/>
            </a:endParaRPr>
          </a:p>
          <a:p>
            <a:pPr lvl="0"/>
            <a:r>
              <a:rPr lang="zh-CN" altLang="zh-CN">
                <a:latin typeface="Calibri" panose="020F0502020204030204" pitchFamily="34" charset="0"/>
                <a:sym typeface="宋体" panose="02010600030101010101" pitchFamily="2" charset="-122"/>
              </a:rPr>
              <a:t>合并等价状态，消去多余状态的过程称为状态化简。等价状态：在相同的输入下有相同的输出，并转换到同一个次态去的两个状态称为等价状态。</a:t>
            </a:r>
            <a:endParaRPr lang="zh-CN" altLang="zh-CN">
              <a:latin typeface="Calibri" panose="020F0502020204030204" pitchFamily="34" charset="0"/>
              <a:sym typeface="宋体" panose="02010600030101010101" pitchFamily="2" charset="-122"/>
            </a:endParaRPr>
          </a:p>
          <a:p>
            <a:pPr lvl="0"/>
            <a:r>
              <a:rPr lang="zh-CN" altLang="zh-CN">
                <a:latin typeface="Calibri" panose="020F0502020204030204" pitchFamily="34" charset="0"/>
                <a:sym typeface="宋体" panose="02010600030101010101" pitchFamily="2" charset="-122"/>
              </a:rPr>
              <a:t>(3)状态编码（状态分配）给每个状态赋以二进制代码的过程。根据状态数确定触发器的个数，2n-1&lt;M≤2n 其中M为状态数，n为触发器的个数）</a:t>
            </a:r>
            <a:endParaRPr lang="zh-CN" altLang="zh-CN">
              <a:latin typeface="Calibri" panose="020F0502020204030204" pitchFamily="34" charset="0"/>
              <a:sym typeface="宋体" panose="02010600030101010101" pitchFamily="2" charset="-122"/>
            </a:endParaRPr>
          </a:p>
          <a:p>
            <a:pPr lvl="0"/>
            <a:r>
              <a:rPr lang="zh-CN" altLang="zh-CN">
                <a:latin typeface="Calibri" panose="020F0502020204030204" pitchFamily="34" charset="0"/>
                <a:sym typeface="宋体" panose="02010600030101010101" pitchFamily="2" charset="-122"/>
              </a:rPr>
              <a:t>(4)选择触发器的类型；</a:t>
            </a:r>
            <a:endParaRPr lang="zh-CN" altLang="zh-CN">
              <a:latin typeface="Calibri" panose="020F0502020204030204" pitchFamily="34" charset="0"/>
              <a:sym typeface="宋体" panose="02010600030101010101" pitchFamily="2" charset="-122"/>
            </a:endParaRPr>
          </a:p>
          <a:p>
            <a:pPr lvl="0"/>
            <a:r>
              <a:rPr lang="zh-CN" altLang="zh-CN">
                <a:latin typeface="Calibri" panose="020F0502020204030204" pitchFamily="34" charset="0"/>
                <a:sym typeface="宋体" panose="02010600030101010101" pitchFamily="2" charset="-122"/>
              </a:rPr>
              <a:t>(5)求出电路的激励方程和输出方程。</a:t>
            </a:r>
            <a:endParaRPr lang="zh-CN" altLang="zh-CN">
              <a:latin typeface="Calibri" panose="020F0502020204030204" pitchFamily="34" charset="0"/>
              <a:sym typeface="宋体" panose="02010600030101010101" pitchFamily="2" charset="-122"/>
            </a:endParaRPr>
          </a:p>
          <a:p>
            <a:pPr lvl="0"/>
            <a:r>
              <a:rPr lang="zh-CN" altLang="zh-CN">
                <a:latin typeface="Calibri" panose="020F0502020204030204" pitchFamily="34" charset="0"/>
                <a:sym typeface="宋体" panose="02010600030101010101" pitchFamily="2" charset="-122"/>
              </a:rPr>
              <a:t>(6)画出逻辑图并检查自启动能力。如果电路不能自启动，则通过修改逻辑设计加以解决。</a:t>
            </a:r>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幻灯片图像占位符 1"/>
          <p:cNvSpPr>
            <a:spLocks noTextEdit="1"/>
          </p:cNvSpPr>
          <p:nvPr>
            <p:ph type="sldImg"/>
          </p:nvPr>
        </p:nvSpPr>
        <p:spPr/>
      </p:sp>
      <p:sp>
        <p:nvSpPr>
          <p:cNvPr id="17410"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idx="1"/>
          </p:nvPr>
        </p:nvSpPr>
        <p:spPr/>
        <p:txBody>
          <a:bodyPr/>
          <a:p>
            <a:r>
              <a:rPr lang="zh-CN" altLang="en-US"/>
              <a:t>5.1  时序逻辑电路的特点</a:t>
            </a:r>
            <a:endParaRPr lang="zh-CN" altLang="en-US"/>
          </a:p>
          <a:p>
            <a:r>
              <a:rPr lang="zh-CN" altLang="en-US"/>
              <a:t>5.2  时序逻辑电路的分析与设计</a:t>
            </a:r>
            <a:endParaRPr lang="zh-CN" altLang="en-US"/>
          </a:p>
          <a:p>
            <a:r>
              <a:rPr lang="zh-CN" altLang="en-US"/>
              <a:t>5.3  典型的时序逻辑电路</a:t>
            </a:r>
            <a:endParaRPr lang="zh-CN" altLang="en-US"/>
          </a:p>
          <a:p>
            <a:r>
              <a:rPr lang="zh-CN" altLang="en-US"/>
              <a:t>5.4  可编程逻辑器件</a:t>
            </a:r>
            <a:endParaRPr lang="zh-CN" altLang="en-US"/>
          </a:p>
          <a:p>
            <a:r>
              <a:rPr lang="zh-CN" altLang="en-US"/>
              <a:t>5.5  脉冲波形的产生与整形</a:t>
            </a:r>
            <a:endParaRPr lang="zh-CN" altLang="en-US"/>
          </a:p>
          <a:p>
            <a:r>
              <a:rPr lang="zh-CN" altLang="en-US"/>
              <a:t>5.6  模数和数模转换器</a:t>
            </a:r>
            <a:endParaRPr lang="zh-CN" altLang="en-US"/>
          </a:p>
          <a:p>
            <a:r>
              <a:rPr lang="zh-CN" altLang="en-US"/>
              <a:t>5.7  时序逻辑电路中的课程思政育人案例</a:t>
            </a:r>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r>
              <a:rPr lang="zh-CN" altLang="zh-CN">
                <a:latin typeface="Calibri" panose="020F0502020204030204" pitchFamily="34" charset="0"/>
                <a:sym typeface="宋体" panose="02010600030101010101" pitchFamily="2" charset="-122"/>
              </a:rPr>
              <a:t>参考网址：https://blog.csdn.net/m0_74209563/article/details/139039148</a:t>
            </a:r>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r>
              <a:rPr lang="zh-CN" altLang="zh-CN">
                <a:latin typeface="Calibri" panose="020F0502020204030204" pitchFamily="34" charset="0"/>
                <a:sym typeface="宋体" panose="02010600030101010101" pitchFamily="2" charset="-122"/>
              </a:rPr>
              <a:t>参考网址：https://blog.csdn.net/m0_74209563/article/details/139039148</a:t>
            </a:r>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r>
              <a:rPr lang="zh-CN" altLang="zh-CN">
                <a:latin typeface="Calibri" panose="020F0502020204030204" pitchFamily="34" charset="0"/>
                <a:sym typeface="宋体" panose="02010600030101010101" pitchFamily="2" charset="-122"/>
              </a:rPr>
              <a:t>参考网址：https://blog.csdn.net/m0_74209563/article/details/139039148</a:t>
            </a:r>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幻灯片图像占位符 1"/>
          <p:cNvSpPr>
            <a:spLocks noGrp="1" noTextEdit="1"/>
          </p:cNvSpPr>
          <p:nvPr>
            <p:ph type="sldImg"/>
          </p:nvPr>
        </p:nvSpPr>
        <p:spPr/>
      </p:sp>
      <p:sp>
        <p:nvSpPr>
          <p:cNvPr id="26626" name="文本占位符 2"/>
          <p:cNvSpPr>
            <a:spLocks noGrp="1"/>
          </p:cNvSpPr>
          <p:nvPr>
            <p:ph type="body"/>
          </p:nvPr>
        </p:nvSpPr>
        <p:spPr/>
        <p:txBody>
          <a:bodyPr wrap="square" lIns="91440" tIns="45720" rIns="91440" bIns="45720" anchor="t" anchorCtr="0"/>
          <a:p>
            <a:pPr lvl="0"/>
            <a:r>
              <a:rPr lang="zh-CN" altLang="en-US"/>
              <a:t>在分析时序逻辑电路的逻辑功能与设计电路时, 我们采用各种描述方式去描述时序电路的功能, 这反映了物质世界表现多样化, 只要我们仔细分辨、 善于</a:t>
            </a:r>
            <a:endParaRPr lang="zh-CN" altLang="en-US"/>
          </a:p>
          <a:p>
            <a:pPr lvl="0"/>
            <a:r>
              <a:rPr lang="zh-CN" altLang="en-US"/>
              <a:t>观察, 学会用数字逻辑思维方式来进行各种描述方式的转换, 一定能够找到他们内在规律。</a:t>
            </a:r>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r>
              <a:rPr lang="zh-CN">
                <a:highlight>
                  <a:srgbClr val="FFFF00"/>
                </a:highlight>
                <a:latin typeface="Times New Roman" panose="02020603050405020304" charset="0"/>
                <a:ea typeface="微软雅黑" panose="020B0503020204020204" pitchFamily="34" charset="-122"/>
                <a:cs typeface="Times New Roman" panose="02020603050405020304" charset="0"/>
                <a:sym typeface="+mn-ea"/>
              </a:rPr>
              <a:t>依次分析各引脚功能、高低电平设置</a:t>
            </a:r>
            <a:r>
              <a:rPr lang="zh-CN">
                <a:latin typeface="Times New Roman" panose="02020603050405020304" charset="0"/>
                <a:ea typeface="微软雅黑" panose="020B0503020204020204" pitchFamily="34" charset="-122"/>
                <a:cs typeface="Times New Roman" panose="02020603050405020304" charset="0"/>
                <a:sym typeface="+mn-ea"/>
              </a:rPr>
              <a:t>。</a:t>
            </a:r>
            <a:endParaRPr lang="zh-CN" altLang="zh-CN">
              <a:latin typeface="Times New Roman" panose="02020603050405020304" charset="0"/>
              <a:ea typeface="微软雅黑" panose="020B0503020204020204" pitchFamily="34" charset="-122"/>
              <a:cs typeface="Times New Roman" panose="02020603050405020304" charset="0"/>
              <a:sym typeface="+mn-ea"/>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r>
              <a:rPr lang="zh-CN" altLang="zh-CN">
                <a:latin typeface="Calibri" panose="020F0502020204030204" pitchFamily="34" charset="0"/>
                <a:sym typeface="宋体" panose="02010600030101010101" pitchFamily="2" charset="-122"/>
              </a:rPr>
              <a:t>由于置零信号随着计数器置零而立即消失，所以置零信号持续时间很短。如果计数器中的触发器的复位速度有快有慢，则可能出现动作慢的触发器还未来得及复位而置零信号已经消失的情况，导致电路误动作。为了克服这个缺点，可以采用图5-27所示的连接方法。</a:t>
            </a:r>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r>
              <a:rPr lang="zh-CN" altLang="zh-CN">
                <a:latin typeface="Calibri" panose="020F0502020204030204" pitchFamily="34" charset="0"/>
                <a:sym typeface="宋体" panose="02010600030101010101" pitchFamily="2" charset="-122"/>
              </a:rPr>
              <a:t>解：如图5-29所示，此计数器是由两个十进制计数器74LS160采用并行进位方式构成的任意进制计数器。芯片I和芯片II均为十进制计数器的连接，当芯片I计数器计数到1001且产生进位信号时，芯片II的计数控制端EP和ET有效，当再来下一个时钟脉冲时，两片芯片同时加1，然后芯片I再从0000开始计数。当芯片II计数到0010时，同时芯片I计数到0100时，产生复位信号给两个芯片的端，因为两片计数器的为异步复位端，所以两芯片构成计数器的计数范围为0-23，即为同步二十四进制计数器。</a:t>
            </a:r>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r>
              <a:rPr lang="zh-CN" altLang="zh-CN">
                <a:latin typeface="Calibri" panose="020F0502020204030204" pitchFamily="34" charset="0"/>
                <a:sym typeface="宋体" panose="02010600030101010101" pitchFamily="2" charset="-122"/>
              </a:rPr>
              <a:t>解：如图5-29所示，此计数器是由两个十进制计数器74LS160采用并行进位方式构成的任意进制计数器。芯片I和芯片II均为十进制计数器的连接，当芯片I计数器计数到1001且产生进位信号时，芯片II的计数控制端EP和ET有效，当再来下一个时钟脉冲时，两片芯片同时加1，然后芯片I再从0000开始计数。当芯片II计数到0010时，同时芯片I计数到0100时，产生复位信号给两个芯片的端，因为两片计数器的为异步复位端，所以两芯片构成计数器的计数范围为0-23，即为同步二十四进制计数器。</a:t>
            </a:r>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r>
              <a:rPr lang="zh-CN" altLang="zh-CN">
                <a:latin typeface="Calibri" panose="020F0502020204030204" pitchFamily="34" charset="0"/>
                <a:sym typeface="宋体" panose="02010600030101010101" pitchFamily="2" charset="-122"/>
              </a:rPr>
              <a:t>FPGA器件采用了逻辑单元阵列LCA（Logic Cell Array）结构，内部包括可配置逻辑模块CLB（Configurable Logic Block）、输出输入模块IOB（Input Output Block）和内部连线（Interconnect）三个部分。FPGA利用小型查找表来实现组合逻辑，每个查找表连接到一个D触发器的输入端，触发器再来驱动其他逻辑电路或驱动I/O，由此构成了即可实现组合逻辑功能又可实现时序逻辑功能的基本逻辑单元模块，这些模块间利用金属连线互相连接或连接到I/O模块。FPGA的逻辑是通过向内部静态存储单元加载编程数据来实现的，存储在存储器单元中的值决定了逻辑单元的逻辑功能以及个模块之间或模块与I/O间的连接方式,并最终决定了逻辑单元的逻辑功能以及各模块之间或模块与I/O间的联接方式,并最终决定了FPGA所能实现的功能, FPGA允许无限次的编程。</a:t>
            </a:r>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r>
              <a:rPr lang="zh-CN" altLang="zh-CN">
                <a:latin typeface="Calibri" panose="020F0502020204030204" pitchFamily="34" charset="0"/>
                <a:sym typeface="宋体" panose="02010600030101010101" pitchFamily="2" charset="-122"/>
              </a:rPr>
              <a:t>Xilinx是全球FPGA市场的领导者，其产品广泛应用于高性能计算、通信、航空航天等领域。Xilinx的创新技术和高性能产品使其在市场中具有竞争优势‌12。Altera曾是全球第二大FPGA供应商，后被Intel收购，现在属于Intel的一部分，仍然在中高端FPGA市场占有重要地位‌23。Lattice以其低功耗产品著称，特别是在移动和嵌入式系统中有着广泛的应用‌2。Actel则以反熔丝FPGA技术闻名，主要应用于高可靠性的航空航天和军事领域‌1。</a:t>
            </a:r>
            <a:endParaRPr lang="zh-CN" altLang="zh-CN">
              <a:latin typeface="Calibri" panose="020F0502020204030204" pitchFamily="34" charset="0"/>
              <a:sym typeface="宋体" panose="02010600030101010101" pitchFamily="2" charset="-122"/>
            </a:endParaRPr>
          </a:p>
          <a:p>
            <a:pPr lvl="0"/>
            <a:endParaRPr lang="zh-CN" altLang="zh-CN">
              <a:latin typeface="Calibri" panose="020F0502020204030204" pitchFamily="34" charset="0"/>
              <a:sym typeface="宋体" panose="02010600030101010101" pitchFamily="2" charset="-122"/>
            </a:endParaRPr>
          </a:p>
          <a:p>
            <a:pPr lvl="0"/>
            <a:r>
              <a:rPr lang="zh-CN" altLang="zh-CN">
                <a:latin typeface="Calibri" panose="020F0502020204030204" pitchFamily="34" charset="0"/>
                <a:sym typeface="宋体" panose="02010600030101010101" pitchFamily="2" charset="-122"/>
              </a:rPr>
              <a:t>这些公司在技术、市场和应用方面各有特色，共同推动了FPGA技术的发展和应用。Xilinx和Altera通过不断的技术创新和市场拓展，保持了其在全球FPGA市场的领先地位。Lattice和Actel则通过专注于特定技术领域，提供了差异化的产品和服务，满足了不同客户的需求‌</a:t>
            </a:r>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r>
              <a:rPr lang="zh-CN" altLang="zh-CN">
                <a:latin typeface="Calibri" panose="020F0502020204030204" pitchFamily="34" charset="0"/>
                <a:sym typeface="宋体" panose="02010600030101010101" pitchFamily="2" charset="-122"/>
              </a:rPr>
              <a:t>Xilinx是全球FPGA市场的领导者，其产品广泛应用于高性能计算、通信、航空航天等领域。Xilinx的创新技术和高性能产品使其在市场中具有竞争优势‌12。Altera曾是全球第二大FPGA供应商，后被Intel收购，现在属于Intel的一部分，仍然在中高端FPGA市场占有重要地位‌23。Lattice以其低功耗产品著称，特别是在移动和嵌入式系统中有着广泛的应用‌2。Actel则以反熔丝FPGA技术闻名，主要应用于高可靠性的航空航天和军事领域‌1。</a:t>
            </a:r>
            <a:endParaRPr lang="zh-CN" altLang="zh-CN">
              <a:latin typeface="Calibri" panose="020F0502020204030204" pitchFamily="34" charset="0"/>
              <a:sym typeface="宋体" panose="02010600030101010101" pitchFamily="2" charset="-122"/>
            </a:endParaRPr>
          </a:p>
          <a:p>
            <a:pPr lvl="0"/>
            <a:endParaRPr lang="zh-CN" altLang="zh-CN">
              <a:latin typeface="Calibri" panose="020F0502020204030204" pitchFamily="34" charset="0"/>
              <a:sym typeface="宋体" panose="02010600030101010101" pitchFamily="2" charset="-122"/>
            </a:endParaRPr>
          </a:p>
          <a:p>
            <a:pPr lvl="0"/>
            <a:r>
              <a:rPr lang="zh-CN" altLang="zh-CN">
                <a:latin typeface="Calibri" panose="020F0502020204030204" pitchFamily="34" charset="0"/>
                <a:sym typeface="宋体" panose="02010600030101010101" pitchFamily="2" charset="-122"/>
              </a:rPr>
              <a:t>这些公司在技术、市场和应用方面各有特色，共同推动了FPGA技术的发展和应用。Xilinx和Altera通过不断的技术创新和市场拓展，保持了其在全球FPGA市场的领先地位。Lattice和Actel则通过专注于特定技术领域，提供了差异化的产品和服务，满足了不同客户的需求‌</a:t>
            </a:r>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r>
              <a:rPr lang="zh-CN" altLang="zh-CN">
                <a:latin typeface="Calibri" panose="020F0502020204030204" pitchFamily="34" charset="0"/>
                <a:sym typeface="宋体" panose="02010600030101010101" pitchFamily="2" charset="-122"/>
              </a:rPr>
              <a:t>Vivado的设计过程举例如图5-43所示，ZYNQ设计的基本流程包括：</a:t>
            </a:r>
            <a:endParaRPr lang="zh-CN" altLang="zh-CN">
              <a:latin typeface="Calibri" panose="020F0502020204030204" pitchFamily="34" charset="0"/>
              <a:sym typeface="宋体" panose="02010600030101010101" pitchFamily="2" charset="-122"/>
            </a:endParaRPr>
          </a:p>
          <a:p>
            <a:pPr lvl="0"/>
            <a:r>
              <a:rPr lang="zh-CN" altLang="zh-CN">
                <a:latin typeface="Calibri" panose="020F0502020204030204" pitchFamily="34" charset="0"/>
                <a:sym typeface="宋体" panose="02010600030101010101" pitchFamily="2" charset="-122"/>
              </a:rPr>
              <a:t>(1)Vivado中搭建ZYNQ平台，完成基本外设控制。</a:t>
            </a:r>
            <a:endParaRPr lang="zh-CN" altLang="zh-CN">
              <a:latin typeface="Calibri" panose="020F0502020204030204" pitchFamily="34" charset="0"/>
              <a:sym typeface="宋体" panose="02010600030101010101" pitchFamily="2" charset="-122"/>
            </a:endParaRPr>
          </a:p>
          <a:p>
            <a:pPr lvl="0"/>
            <a:r>
              <a:rPr lang="zh-CN" altLang="zh-CN">
                <a:latin typeface="Calibri" panose="020F0502020204030204" pitchFamily="34" charset="0"/>
                <a:sym typeface="宋体" panose="02010600030101010101" pitchFamily="2" charset="-122"/>
              </a:rPr>
              <a:t>(2)创建逻辑设计，并封装成IP。</a:t>
            </a:r>
            <a:endParaRPr lang="zh-CN" altLang="zh-CN">
              <a:latin typeface="Calibri" panose="020F0502020204030204" pitchFamily="34" charset="0"/>
              <a:sym typeface="宋体" panose="02010600030101010101" pitchFamily="2" charset="-122"/>
            </a:endParaRPr>
          </a:p>
          <a:p>
            <a:pPr lvl="0"/>
            <a:r>
              <a:rPr lang="zh-CN" altLang="zh-CN">
                <a:latin typeface="Calibri" panose="020F0502020204030204" pitchFamily="34" charset="0"/>
                <a:sym typeface="宋体" panose="02010600030101010101" pitchFamily="2" charset="-122"/>
              </a:rPr>
              <a:t>(3)ZYNQ设计中调用封装的IP。</a:t>
            </a:r>
            <a:endParaRPr lang="zh-CN" altLang="zh-CN">
              <a:latin typeface="Calibri" panose="020F0502020204030204" pitchFamily="34" charset="0"/>
              <a:sym typeface="宋体" panose="02010600030101010101" pitchFamily="2" charset="-122"/>
            </a:endParaRPr>
          </a:p>
          <a:p>
            <a:pPr lvl="0"/>
            <a:r>
              <a:rPr lang="zh-CN" altLang="zh-CN">
                <a:latin typeface="Calibri" panose="020F0502020204030204" pitchFamily="34" charset="0"/>
                <a:sym typeface="宋体" panose="02010600030101010101" pitchFamily="2" charset="-122"/>
              </a:rPr>
              <a:t>(4)对设计的IP进行仿真。</a:t>
            </a:r>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r>
              <a:rPr lang="zh-CN" altLang="zh-CN">
                <a:latin typeface="Calibri" panose="020F0502020204030204" pitchFamily="34" charset="0"/>
                <a:sym typeface="宋体" panose="02010600030101010101" pitchFamily="2" charset="-122"/>
              </a:rPr>
              <a:t>Vivado的设计过程举例如图5-43所示，ZYNQ设计的基本流程包括：</a:t>
            </a:r>
            <a:endParaRPr lang="zh-CN" altLang="zh-CN">
              <a:latin typeface="Calibri" panose="020F0502020204030204" pitchFamily="34" charset="0"/>
              <a:sym typeface="宋体" panose="02010600030101010101" pitchFamily="2" charset="-122"/>
            </a:endParaRPr>
          </a:p>
          <a:p>
            <a:pPr lvl="0"/>
            <a:r>
              <a:rPr lang="zh-CN" altLang="zh-CN">
                <a:latin typeface="Calibri" panose="020F0502020204030204" pitchFamily="34" charset="0"/>
                <a:sym typeface="宋体" panose="02010600030101010101" pitchFamily="2" charset="-122"/>
              </a:rPr>
              <a:t>(1)Vivado中搭建ZYNQ平台，完成基本外设控制。</a:t>
            </a:r>
            <a:endParaRPr lang="zh-CN" altLang="zh-CN">
              <a:latin typeface="Calibri" panose="020F0502020204030204" pitchFamily="34" charset="0"/>
              <a:sym typeface="宋体" panose="02010600030101010101" pitchFamily="2" charset="-122"/>
            </a:endParaRPr>
          </a:p>
          <a:p>
            <a:pPr lvl="0"/>
            <a:r>
              <a:rPr lang="zh-CN" altLang="zh-CN">
                <a:latin typeface="Calibri" panose="020F0502020204030204" pitchFamily="34" charset="0"/>
                <a:sym typeface="宋体" panose="02010600030101010101" pitchFamily="2" charset="-122"/>
              </a:rPr>
              <a:t>(2)创建逻辑设计，并封装成IP。</a:t>
            </a:r>
            <a:endParaRPr lang="zh-CN" altLang="zh-CN">
              <a:latin typeface="Calibri" panose="020F0502020204030204" pitchFamily="34" charset="0"/>
              <a:sym typeface="宋体" panose="02010600030101010101" pitchFamily="2" charset="-122"/>
            </a:endParaRPr>
          </a:p>
          <a:p>
            <a:pPr lvl="0"/>
            <a:r>
              <a:rPr lang="zh-CN" altLang="zh-CN">
                <a:latin typeface="Calibri" panose="020F0502020204030204" pitchFamily="34" charset="0"/>
                <a:sym typeface="宋体" panose="02010600030101010101" pitchFamily="2" charset="-122"/>
              </a:rPr>
              <a:t>(3)ZYNQ设计中调用封装的IP。</a:t>
            </a:r>
            <a:endParaRPr lang="zh-CN" altLang="zh-CN">
              <a:latin typeface="Calibri" panose="020F0502020204030204" pitchFamily="34" charset="0"/>
              <a:sym typeface="宋体" panose="02010600030101010101" pitchFamily="2" charset="-122"/>
            </a:endParaRPr>
          </a:p>
          <a:p>
            <a:pPr lvl="0"/>
            <a:r>
              <a:rPr lang="zh-CN" altLang="zh-CN">
                <a:latin typeface="Calibri" panose="020F0502020204030204" pitchFamily="34" charset="0"/>
                <a:sym typeface="宋体" panose="02010600030101010101" pitchFamily="2" charset="-122"/>
              </a:rPr>
              <a:t>(4)对设计的IP进行仿真。</a:t>
            </a:r>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r>
              <a:rPr lang="zh-CN" altLang="zh-CN">
                <a:latin typeface="Calibri" panose="020F0502020204030204" pitchFamily="34" charset="0"/>
                <a:sym typeface="宋体" panose="02010600030101010101" pitchFamily="2" charset="-122"/>
              </a:rPr>
              <a:t>应用：获取矩形脉冲波形的途径主要有两种：一种是利用各种形式的多谐振荡器电路直接产生所需要的矩形脉冲；另一种则是通过各种整形电路将已有的周期性变化波形变换为符合要求的矩形脉冲，具体电路是施密特触发器和单稳态触发器。矩形脉冲的特性参数主要有脉冲周期T、脉冲幅度Um、脉冲宽度Tw、上升时间Tr、下降时间Tf等。  </a:t>
            </a:r>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r>
              <a:rPr lang="zh-CN" altLang="zh-CN">
                <a:latin typeface="Calibri" panose="020F0502020204030204" pitchFamily="34" charset="0"/>
                <a:sym typeface="宋体" panose="02010600030101010101" pitchFamily="2" charset="-122"/>
              </a:rPr>
              <a:t>https://jishu.proginn.com/doc/631764750d663caa9</a:t>
            </a:r>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r>
              <a:rPr lang="zh-CN" altLang="zh-CN">
                <a:latin typeface="Calibri" panose="020F0502020204030204" pitchFamily="34" charset="0"/>
                <a:sym typeface="宋体" panose="02010600030101010101" pitchFamily="2" charset="-122"/>
              </a:rPr>
              <a:t>8脚和1脚分别为电源和地。三个5kΩ电阻串联组成分压器，提供给两个比较器A1（同相端2/3Vcc）和A2（反相端1/3Vcc）的参考电压。</a:t>
            </a:r>
            <a:endParaRPr lang="zh-CN" altLang="zh-CN">
              <a:latin typeface="Calibri" panose="020F0502020204030204" pitchFamily="34" charset="0"/>
              <a:sym typeface="宋体" panose="02010600030101010101" pitchFamily="2" charset="-122"/>
            </a:endParaRPr>
          </a:p>
          <a:p>
            <a:pPr lvl="0"/>
            <a:r>
              <a:rPr lang="zh-CN" altLang="zh-CN">
                <a:latin typeface="Calibri" panose="020F0502020204030204" pitchFamily="34" charset="0"/>
                <a:sym typeface="宋体" panose="02010600030101010101" pitchFamily="2" charset="-122"/>
              </a:rPr>
              <a:t>6脚阈值端TH（A1反相端）和2脚触发端TR（A2同相端）外加输入模拟信号与比较器的参考电压比较，决定两个比较输出高电平还是低电平，进而确定由与非门组成的、低电平有效的RS触发器的输出状态。</a:t>
            </a:r>
            <a:endParaRPr lang="zh-CN" altLang="zh-CN">
              <a:latin typeface="Calibri" panose="020F0502020204030204" pitchFamily="34" charset="0"/>
              <a:sym typeface="宋体" panose="02010600030101010101" pitchFamily="2" charset="-122"/>
            </a:endParaRPr>
          </a:p>
          <a:p>
            <a:pPr lvl="0"/>
            <a:r>
              <a:rPr lang="zh-CN" altLang="zh-CN">
                <a:latin typeface="Calibri" panose="020F0502020204030204" pitchFamily="34" charset="0"/>
                <a:sym typeface="宋体" panose="02010600030101010101" pitchFamily="2" charset="-122"/>
              </a:rPr>
              <a:t>TH信号加到反相端，其值大于同相端参考电压，比较器输出低电平作用于RS触发器，对于低电平有效的RS触发器，TH信号大于2/3Vcc时是有效信号。</a:t>
            </a:r>
            <a:endParaRPr lang="zh-CN" altLang="zh-CN">
              <a:latin typeface="Calibri" panose="020F0502020204030204" pitchFamily="34" charset="0"/>
              <a:sym typeface="宋体" panose="02010600030101010101" pitchFamily="2" charset="-122"/>
            </a:endParaRPr>
          </a:p>
          <a:p>
            <a:pPr lvl="0"/>
            <a:r>
              <a:rPr lang="zh-CN" altLang="zh-CN">
                <a:latin typeface="Calibri" panose="020F0502020204030204" pitchFamily="34" charset="0"/>
                <a:sym typeface="宋体" panose="02010600030101010101" pitchFamily="2" charset="-122"/>
              </a:rPr>
              <a:t>TR信号加到同相端，其值小于反相端参考电压，比较器输出低电平作用于RS触发器，对于低电平有效的RS触发器，TR信号小于1/3Vcc时是有效信号。</a:t>
            </a:r>
            <a:endParaRPr lang="zh-CN" altLang="zh-CN">
              <a:latin typeface="Calibri" panose="020F0502020204030204" pitchFamily="34" charset="0"/>
              <a:sym typeface="宋体" panose="02010600030101010101" pitchFamily="2" charset="-122"/>
            </a:endParaRPr>
          </a:p>
          <a:p>
            <a:pPr lvl="0"/>
            <a:r>
              <a:rPr lang="zh-CN" altLang="zh-CN">
                <a:latin typeface="Calibri" panose="020F0502020204030204" pitchFamily="34" charset="0"/>
                <a:sym typeface="宋体" panose="02010600030101010101" pitchFamily="2" charset="-122"/>
              </a:rPr>
              <a:t>3脚输出端是RS触发器的Q端，由TTL集成的芯片可输出200mA电流。</a:t>
            </a:r>
            <a:endParaRPr lang="zh-CN" altLang="zh-CN">
              <a:latin typeface="Calibri" panose="020F0502020204030204" pitchFamily="34" charset="0"/>
              <a:sym typeface="宋体" panose="02010600030101010101" pitchFamily="2" charset="-122"/>
            </a:endParaRPr>
          </a:p>
          <a:p>
            <a:pPr lvl="0"/>
            <a:r>
              <a:rPr lang="zh-CN" altLang="zh-CN">
                <a:latin typeface="Calibri" panose="020F0502020204030204" pitchFamily="34" charset="0"/>
                <a:sym typeface="宋体" panose="02010600030101010101" pitchFamily="2" charset="-122"/>
              </a:rPr>
              <a:t>7脚是内部三极管的集电极，三极管的基极由RS触发器的端控制。常用作定时电路的电容放电通路（电容通过定时电路的一个电阻、经过三极管集电极到发射极到地），称为放电端D，也可以外接集电极负载作输出用（外接集电极电阻到正电源）。</a:t>
            </a:r>
            <a:endParaRPr lang="zh-CN" altLang="zh-CN">
              <a:latin typeface="Calibri" panose="020F0502020204030204" pitchFamily="34" charset="0"/>
              <a:sym typeface="宋体" panose="02010600030101010101" pitchFamily="2" charset="-122"/>
            </a:endParaRPr>
          </a:p>
          <a:p>
            <a:pPr lvl="0"/>
            <a:r>
              <a:rPr lang="zh-CN" altLang="zh-CN">
                <a:latin typeface="Calibri" panose="020F0502020204030204" pitchFamily="34" charset="0"/>
                <a:sym typeface="宋体" panose="02010600030101010101" pitchFamily="2" charset="-122"/>
              </a:rPr>
              <a:t>5脚电压控制端UCO可以外加电压，改变两个比较器的参考电压，不用此功能时经0.01uF电容接地，以抗干扰。</a:t>
            </a:r>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r>
              <a:rPr lang="zh-CN" altLang="zh-CN">
                <a:latin typeface="Calibri" panose="020F0502020204030204" pitchFamily="34" charset="0"/>
                <a:sym typeface="宋体" panose="02010600030101010101" pitchFamily="2" charset="-122"/>
              </a:rPr>
              <a:t>3脚输出端是RS触发器的Q端，由TTL集成的芯片可输出200mA电流。</a:t>
            </a:r>
            <a:endParaRPr lang="zh-CN" altLang="zh-CN">
              <a:latin typeface="Calibri" panose="020F0502020204030204" pitchFamily="34" charset="0"/>
              <a:sym typeface="宋体" panose="02010600030101010101" pitchFamily="2" charset="-122"/>
            </a:endParaRPr>
          </a:p>
          <a:p>
            <a:pPr lvl="0"/>
            <a:r>
              <a:rPr lang="zh-CN" altLang="zh-CN">
                <a:latin typeface="Calibri" panose="020F0502020204030204" pitchFamily="34" charset="0"/>
                <a:sym typeface="宋体" panose="02010600030101010101" pitchFamily="2" charset="-122"/>
              </a:rPr>
              <a:t>7脚是内部三极管的集电极，三极管的基极由RS触发器的端控制。常用作定时电路的电容放电通路（电容通过定时电路的一个电阻、经过三极管集电极到发射极到地），称为放电端D，也可以外接集电极负载作输出用（外接集电极电阻到正电源）。</a:t>
            </a:r>
            <a:endParaRPr lang="zh-CN" altLang="zh-CN">
              <a:latin typeface="Calibri" panose="020F0502020204030204" pitchFamily="34" charset="0"/>
              <a:sym typeface="宋体" panose="02010600030101010101" pitchFamily="2" charset="-122"/>
            </a:endParaRPr>
          </a:p>
          <a:p>
            <a:pPr lvl="0"/>
            <a:r>
              <a:rPr lang="zh-CN" altLang="zh-CN">
                <a:latin typeface="Calibri" panose="020F0502020204030204" pitchFamily="34" charset="0"/>
                <a:sym typeface="宋体" panose="02010600030101010101" pitchFamily="2" charset="-122"/>
              </a:rPr>
              <a:t>5脚电压控制端UCO可以外加电压，改变两个比较器的参考电压，不用此功能时经0.01uF电容接地，以抗干扰。</a:t>
            </a:r>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r>
              <a:rPr lang="zh-CN" altLang="zh-CN">
                <a:latin typeface="Calibri" panose="020F0502020204030204" pitchFamily="34" charset="0"/>
                <a:sym typeface="宋体" panose="02010600030101010101" pitchFamily="2" charset="-122"/>
              </a:rPr>
              <a:t>3脚输出端是RS触发器的Q端，由TTL集成的芯片可输出200mA电流。</a:t>
            </a:r>
            <a:endParaRPr lang="zh-CN" altLang="zh-CN">
              <a:latin typeface="Calibri" panose="020F0502020204030204" pitchFamily="34" charset="0"/>
              <a:sym typeface="宋体" panose="02010600030101010101" pitchFamily="2" charset="-122"/>
            </a:endParaRPr>
          </a:p>
          <a:p>
            <a:pPr lvl="0"/>
            <a:r>
              <a:rPr lang="zh-CN" altLang="zh-CN">
                <a:latin typeface="Calibri" panose="020F0502020204030204" pitchFamily="34" charset="0"/>
                <a:sym typeface="宋体" panose="02010600030101010101" pitchFamily="2" charset="-122"/>
              </a:rPr>
              <a:t>7脚是内部三极管的集电极，三极管的基极由RS触发器的端控制。常用作定时电路的电容放电通路（电容通过定时电路的一个电阻、经过三极管集电极到发射极到地），称为放电端D，也可以外接集电极负载作输出用（外接集电极电阻到正电源）。</a:t>
            </a:r>
            <a:endParaRPr lang="zh-CN" altLang="zh-CN">
              <a:latin typeface="Calibri" panose="020F0502020204030204" pitchFamily="34" charset="0"/>
              <a:sym typeface="宋体" panose="02010600030101010101" pitchFamily="2" charset="-122"/>
            </a:endParaRPr>
          </a:p>
          <a:p>
            <a:pPr lvl="0"/>
            <a:r>
              <a:rPr lang="zh-CN" altLang="zh-CN">
                <a:latin typeface="Calibri" panose="020F0502020204030204" pitchFamily="34" charset="0"/>
                <a:sym typeface="宋体" panose="02010600030101010101" pitchFamily="2" charset="-122"/>
              </a:rPr>
              <a:t>5脚电压控制端UCO可以外加电压，改变两个比较器的参考电压，不用此功能时经0.01uF电容接地，以抗干扰。</a:t>
            </a:r>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r>
              <a:rPr lang="zh-CN" altLang="zh-CN">
                <a:latin typeface="Calibri" panose="020F0502020204030204" pitchFamily="34" charset="0"/>
                <a:sym typeface="宋体" panose="02010600030101010101" pitchFamily="2" charset="-122"/>
              </a:rPr>
              <a:t>8脚和1脚分别为电源和地。三个5kΩ电阻串联组成分压器，提供给两个比较器A1（同相端2/3Vcc）和A2（反相端1/3Vcc）的参考电压。</a:t>
            </a:r>
            <a:endParaRPr lang="zh-CN" altLang="zh-CN">
              <a:latin typeface="Calibri" panose="020F0502020204030204" pitchFamily="34" charset="0"/>
              <a:sym typeface="宋体" panose="02010600030101010101" pitchFamily="2" charset="-122"/>
            </a:endParaRPr>
          </a:p>
          <a:p>
            <a:pPr lvl="0"/>
            <a:r>
              <a:rPr lang="zh-CN" altLang="zh-CN">
                <a:latin typeface="Calibri" panose="020F0502020204030204" pitchFamily="34" charset="0"/>
                <a:sym typeface="宋体" panose="02010600030101010101" pitchFamily="2" charset="-122"/>
              </a:rPr>
              <a:t>6脚阈值端TH（A1反相端）和2脚触发端TR（A2同相端）外加输入模拟信号与比较器的参考电压比较，决定两个比较输出高电平还是低电平，进而确定由与非门组成的、低电平有效的RS触发器的输出状态。</a:t>
            </a:r>
            <a:endParaRPr lang="zh-CN" altLang="zh-CN">
              <a:latin typeface="Calibri" panose="020F0502020204030204" pitchFamily="34" charset="0"/>
              <a:sym typeface="宋体" panose="02010600030101010101" pitchFamily="2" charset="-122"/>
            </a:endParaRPr>
          </a:p>
          <a:p>
            <a:pPr lvl="0"/>
            <a:r>
              <a:rPr lang="zh-CN" altLang="zh-CN">
                <a:latin typeface="Calibri" panose="020F0502020204030204" pitchFamily="34" charset="0"/>
                <a:sym typeface="宋体" panose="02010600030101010101" pitchFamily="2" charset="-122"/>
              </a:rPr>
              <a:t>TH信号加到反相端，其值大于同相端参考电压，比较器输出低电平作用于RS触发器，对于低电平有效的RS触发器，TH信号大于2/3Vcc时是有效信号。</a:t>
            </a:r>
            <a:endParaRPr lang="zh-CN" altLang="zh-CN">
              <a:latin typeface="Calibri" panose="020F0502020204030204" pitchFamily="34" charset="0"/>
              <a:sym typeface="宋体" panose="02010600030101010101" pitchFamily="2" charset="-122"/>
            </a:endParaRPr>
          </a:p>
          <a:p>
            <a:pPr lvl="0"/>
            <a:r>
              <a:rPr lang="zh-CN" altLang="zh-CN">
                <a:latin typeface="Calibri" panose="020F0502020204030204" pitchFamily="34" charset="0"/>
                <a:sym typeface="宋体" panose="02010600030101010101" pitchFamily="2" charset="-122"/>
              </a:rPr>
              <a:t>TR信号加到同相端，其值小于反相端参考电压，比较器输出低电平作用于RS触发器，对于低电平有效的RS触发器，TR信号小于1/3Vcc时是有效信号。</a:t>
            </a:r>
            <a:endParaRPr lang="zh-CN" altLang="zh-CN">
              <a:latin typeface="Calibri" panose="020F0502020204030204" pitchFamily="34" charset="0"/>
              <a:sym typeface="宋体" panose="02010600030101010101" pitchFamily="2" charset="-122"/>
            </a:endParaRPr>
          </a:p>
          <a:p>
            <a:pPr lvl="0"/>
            <a:r>
              <a:rPr lang="zh-CN" altLang="zh-CN">
                <a:latin typeface="Calibri" panose="020F0502020204030204" pitchFamily="34" charset="0"/>
                <a:sym typeface="宋体" panose="02010600030101010101" pitchFamily="2" charset="-122"/>
              </a:rPr>
              <a:t>3脚输出端是RS触发器的Q端，由TTL集成的芯片可输出200mA电流。</a:t>
            </a:r>
            <a:endParaRPr lang="zh-CN" altLang="zh-CN">
              <a:latin typeface="Calibri" panose="020F0502020204030204" pitchFamily="34" charset="0"/>
              <a:sym typeface="宋体" panose="02010600030101010101" pitchFamily="2" charset="-122"/>
            </a:endParaRPr>
          </a:p>
          <a:p>
            <a:pPr lvl="0"/>
            <a:r>
              <a:rPr lang="zh-CN" altLang="zh-CN">
                <a:latin typeface="Calibri" panose="020F0502020204030204" pitchFamily="34" charset="0"/>
                <a:sym typeface="宋体" panose="02010600030101010101" pitchFamily="2" charset="-122"/>
              </a:rPr>
              <a:t>7脚是内部三极管的集电极，三极管的基极由RS触发器的端控制。常用作定时电路的电容放电通路（电容通过定时电路的一个电阻、经过三极管集电极到发射极到地），称为放电端D，也可以外接集电极负载作输出用（外接集电极电阻到正电源）。</a:t>
            </a:r>
            <a:endParaRPr lang="zh-CN" altLang="zh-CN">
              <a:latin typeface="Calibri" panose="020F0502020204030204" pitchFamily="34" charset="0"/>
              <a:sym typeface="宋体" panose="02010600030101010101" pitchFamily="2" charset="-122"/>
            </a:endParaRPr>
          </a:p>
          <a:p>
            <a:pPr lvl="0"/>
            <a:r>
              <a:rPr lang="zh-CN" altLang="zh-CN">
                <a:latin typeface="Calibri" panose="020F0502020204030204" pitchFamily="34" charset="0"/>
                <a:sym typeface="宋体" panose="02010600030101010101" pitchFamily="2" charset="-122"/>
              </a:rPr>
              <a:t>5脚电压控制端UCO可以外加电压，改变两个比较器的参考电压，不用此功能时经0.01uF电容接地，以抗干扰。</a:t>
            </a:r>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r>
              <a:rPr lang="zh-CN" altLang="zh-CN">
                <a:latin typeface="Calibri" panose="020F0502020204030204" pitchFamily="34" charset="0"/>
                <a:sym typeface="宋体" panose="02010600030101010101" pitchFamily="2" charset="-122"/>
              </a:rPr>
              <a:t>在数字通信系统中，脉冲信号在传输过程中经常发生畸变，如传输线上电容较大，会使波形的上升沿、下降沿明显变坏，如图5-48(a)所示的uI信号。当传输线较长，而且阻抗不匹配时，在波形的上升沿和下降沿产生振荡，如图5-48(b)所示的uI信号。当其他脉冲信号通过导线间的分布电容或公共电源线叠加到矩形脉冲信号时，信号将出现附加噪声，如图5-48(c)所示的uI。因此可利用施密特触发器对畸变了的矩形脉冲进行整形。</a:t>
            </a:r>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r>
              <a:rPr lang="zh-CN" altLang="zh-CN">
                <a:latin typeface="Calibri" panose="020F0502020204030204" pitchFamily="34" charset="0"/>
                <a:sym typeface="宋体" panose="02010600030101010101" pitchFamily="2" charset="-122"/>
              </a:rPr>
              <a:t>(1)稳态时，触发信号uI为高电平，3引脚输出u0为低电平，电路进入稳态。</a:t>
            </a:r>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r>
              <a:rPr lang="zh-CN" altLang="zh-CN">
                <a:latin typeface="Calibri" panose="020F0502020204030204" pitchFamily="34" charset="0"/>
                <a:sym typeface="宋体" panose="02010600030101010101" pitchFamily="2" charset="-122"/>
              </a:rPr>
              <a:t>即负触发信号作用下，电路进入暂稳态。 </a:t>
            </a:r>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r>
              <a:rPr lang="zh-CN" altLang="zh-CN">
                <a:latin typeface="Calibri" panose="020F0502020204030204" pitchFamily="34" charset="0"/>
                <a:sym typeface="宋体" panose="02010600030101010101" pitchFamily="2" charset="-122"/>
              </a:rPr>
              <a:t>即负触发信号作用下，电路进入暂稳态。 </a:t>
            </a:r>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r>
              <a:rPr lang="zh-CN" altLang="zh-CN">
                <a:latin typeface="Calibri" panose="020F0502020204030204" pitchFamily="34" charset="0"/>
                <a:sym typeface="宋体" panose="02010600030101010101" pitchFamily="2" charset="-122"/>
              </a:rPr>
              <a:t>根据表达式可知，单稳态触发器的输出脉冲宽度tW仅取决于外接电阻R和电容C的取值大小，与外接触发信号和电源电压大小无关。单稳态触发器被广泛地应用于脉冲整形、延时以及定时的脉冲电路。</a:t>
            </a:r>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TextEdit="1"/>
          </p:cNvSpPr>
          <p:nvPr>
            <p:ph type="sldImg"/>
          </p:nvPr>
        </p:nvSpPr>
        <p:spPr/>
      </p:sp>
      <p:sp>
        <p:nvSpPr>
          <p:cNvPr id="28674" name="文本占位符 2"/>
          <p:cNvSpPr/>
          <p:nvPr>
            <p:ph type="body"/>
          </p:nvPr>
        </p:nvSpPr>
        <p:spPr/>
        <p:txBody>
          <a:bodyPr wrap="square" lIns="91440" tIns="45720" rIns="91440" bIns="45720" anchor="t" anchorCtr="0"/>
          <a:p>
            <a:pPr lvl="0"/>
            <a:endParaRPr lang="zh-CN" altLang="zh-CN">
              <a:latin typeface="Calibri" panose="020F0502020204030204" pitchFamily="34" charset="0"/>
              <a:sym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p:txBody>
          <a:bodyPr/>
          <a:p>
            <a:pPr fontAlgn="base"/>
            <a:endParaRPr lang="zh-CN" altLang="en-US" strike="noStrike" noProof="1"/>
          </a:p>
        </p:txBody>
      </p:sp>
      <p:sp>
        <p:nvSpPr>
          <p:cNvPr id="5" name="灯片编号占位符 4"/>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bg>
      <p:bgPr>
        <a:blipFill rotWithShape="0">
          <a:blip r:embed="rId2"/>
          <a:stretch>
            <a:fillRect/>
          </a:stretch>
        </a:blipFill>
        <a:effectLst/>
      </p:bgPr>
    </p:bg>
    <p:spTree>
      <p:nvGrpSpPr>
        <p:cNvPr id="1" name=""/>
        <p:cNvGrpSpPr/>
        <p:nvPr/>
      </p:nvGrpSpPr>
      <p:grpSpPr>
        <a:xfrm>
          <a:off x="0" y="0"/>
          <a:ext cx="0" cy="0"/>
          <a:chOff x="0" y="0"/>
          <a:chExt cx="0" cy="0"/>
        </a:xfrm>
      </p:grpSpPr>
      <p:sp>
        <p:nvSpPr>
          <p:cNvPr id="5" name="矩形 4"/>
          <p:cNvSpPr/>
          <p:nvPr userDrawn="1"/>
        </p:nvSpPr>
        <p:spPr>
          <a:xfrm>
            <a:off x="1919817" y="252413"/>
            <a:ext cx="9753600" cy="484188"/>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425" strike="noStrike" noProof="1" dirty="0"/>
          </a:p>
        </p:txBody>
      </p:sp>
      <p:sp>
        <p:nvSpPr>
          <p:cNvPr id="6" name="圆角矩形 43"/>
          <p:cNvSpPr/>
          <p:nvPr userDrawn="1"/>
        </p:nvSpPr>
        <p:spPr>
          <a:xfrm rot="10800000" flipV="1">
            <a:off x="-6349" y="249238"/>
            <a:ext cx="484717" cy="490538"/>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2700" strike="noStrike" noProof="1" dirty="0"/>
          </a:p>
        </p:txBody>
      </p:sp>
      <p:sp>
        <p:nvSpPr>
          <p:cNvPr id="7" name="文本框 6"/>
          <p:cNvSpPr txBox="1"/>
          <p:nvPr userDrawn="1"/>
        </p:nvSpPr>
        <p:spPr>
          <a:xfrm>
            <a:off x="647700" y="268288"/>
            <a:ext cx="955675" cy="344170"/>
          </a:xfrm>
          <a:prstGeom prst="rect">
            <a:avLst/>
          </a:prstGeom>
          <a:noFill/>
        </p:spPr>
        <p:txBody>
          <a:bodyPr wrap="none" lIns="68577" tIns="34288" rIns="68577" bIns="34288" rtlCol="0">
            <a:spAutoFit/>
          </a:bodyPr>
          <a:lstStyle/>
          <a:p>
            <a:pPr fontAlgn="base"/>
            <a:r>
              <a:rPr lang="zh-CN" altLang="en-US" sz="1800" strike="noStrike" spc="600" noProof="1" dirty="0">
                <a:solidFill>
                  <a:schemeClr val="tx2"/>
                </a:solidFill>
                <a:latin typeface="微软雅黑" panose="020B0503020204020204" pitchFamily="34" charset="-122"/>
                <a:ea typeface="微软雅黑" panose="020B0503020204020204" pitchFamily="34" charset="-122"/>
                <a:cs typeface="+mn-cs"/>
              </a:rPr>
              <a:t>模块</a:t>
            </a:r>
            <a:r>
              <a:rPr lang="en-US" altLang="zh-CN" sz="1800" strike="noStrike" spc="600" noProof="1" dirty="0">
                <a:solidFill>
                  <a:schemeClr val="tx2"/>
                </a:solidFill>
                <a:latin typeface="微软雅黑" panose="020B0503020204020204" pitchFamily="34" charset="-122"/>
                <a:ea typeface="微软雅黑" panose="020B0503020204020204" pitchFamily="34" charset="-122"/>
                <a:cs typeface="+mn-cs"/>
              </a:rPr>
              <a:t>1</a:t>
            </a:r>
            <a:endParaRPr lang="zh-CN" altLang="en-US" sz="1800" strike="noStrike" spc="600" noProof="1" dirty="0">
              <a:solidFill>
                <a:schemeClr val="tx2"/>
              </a:solidFill>
              <a:latin typeface="微软雅黑" panose="020B0503020204020204" pitchFamily="34" charset="-122"/>
              <a:ea typeface="微软雅黑" panose="020B0503020204020204" pitchFamily="34" charset="-122"/>
            </a:endParaRPr>
          </a:p>
        </p:txBody>
      </p:sp>
      <p:pic>
        <p:nvPicPr>
          <p:cNvPr id="5125" name="图片 7"/>
          <p:cNvPicPr>
            <a:picLocks noChangeAspect="1"/>
          </p:cNvPicPr>
          <p:nvPr userDrawn="1"/>
        </p:nvPicPr>
        <p:blipFill>
          <a:blip r:embed="rId3"/>
          <a:stretch>
            <a:fillRect/>
          </a:stretch>
        </p:blipFill>
        <p:spPr>
          <a:xfrm>
            <a:off x="11068051" y="-17462"/>
            <a:ext cx="1024467" cy="1023937"/>
          </a:xfrm>
          <a:prstGeom prst="rect">
            <a:avLst/>
          </a:prstGeom>
          <a:noFill/>
          <a:ln w="9525">
            <a:noFill/>
          </a:ln>
        </p:spPr>
      </p:pic>
      <p:sp>
        <p:nvSpPr>
          <p:cNvPr id="2" name="日期占位符 1"/>
          <p:cNvSpPr>
            <a:spLocks noGrp="1"/>
          </p:cNvSpPr>
          <p:nvPr>
            <p:ph type="dt" sz="half" idx="10"/>
          </p:nvPr>
        </p:nvSpPr>
        <p:spPr>
          <a:xfrm>
            <a:off x="838200" y="6356350"/>
            <a:ext cx="2743200" cy="365125"/>
          </a:xfrm>
          <a:prstGeom prst="rect">
            <a:avLst/>
          </a:prstGeom>
        </p:spPr>
        <p:txBody>
          <a:bodyPr vert="horz" lIns="91436" tIns="45718" rIns="91436" bIns="45718" rtlCol="0" anchor="ct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36" tIns="45718" rIns="91436" bIns="45718"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36" tIns="45718" rIns="91436" bIns="45718" rtlCol="0" anchor="ct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a:stretch>
            <a:fillRect/>
          </a:stretch>
        </a:blipFill>
        <a:effectLst/>
      </p:bgPr>
    </p:bg>
    <p:spTree>
      <p:nvGrpSpPr>
        <p:cNvPr id="1" name=""/>
        <p:cNvGrpSpPr/>
        <p:nvPr/>
      </p:nvGrpSpPr>
      <p:grpSpPr>
        <a:xfrm>
          <a:off x="0" y="0"/>
          <a:ext cx="0" cy="0"/>
          <a:chOff x="0" y="0"/>
          <a:chExt cx="0" cy="0"/>
        </a:xfrm>
      </p:grpSpPr>
      <p:sp>
        <p:nvSpPr>
          <p:cNvPr id="6" name="矩形 5"/>
          <p:cNvSpPr/>
          <p:nvPr userDrawn="1"/>
        </p:nvSpPr>
        <p:spPr>
          <a:xfrm>
            <a:off x="3257551" y="254000"/>
            <a:ext cx="9753600" cy="484188"/>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425" strike="noStrike" noProof="1"/>
          </a:p>
        </p:txBody>
      </p:sp>
      <p:sp>
        <p:nvSpPr>
          <p:cNvPr id="7" name="圆角矩形 6"/>
          <p:cNvSpPr/>
          <p:nvPr userDrawn="1"/>
        </p:nvSpPr>
        <p:spPr>
          <a:xfrm rot="10800000" flipV="1">
            <a:off x="-6349" y="249238"/>
            <a:ext cx="484717" cy="490538"/>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t>3</a:t>
            </a:r>
            <a:endParaRPr lang="zh-CN" altLang="en-US" sz="2700" strike="noStrike" noProof="1" dirty="0"/>
          </a:p>
        </p:txBody>
      </p:sp>
      <p:sp>
        <p:nvSpPr>
          <p:cNvPr id="8" name="文本框 7"/>
          <p:cNvSpPr txBox="1"/>
          <p:nvPr userDrawn="1"/>
        </p:nvSpPr>
        <p:spPr>
          <a:xfrm>
            <a:off x="478367" y="268288"/>
            <a:ext cx="2779184" cy="344170"/>
          </a:xfrm>
          <a:prstGeom prst="rect">
            <a:avLst/>
          </a:prstGeom>
          <a:noFill/>
        </p:spPr>
        <p:txBody>
          <a:bodyPr wrap="square" lIns="68577" tIns="34288" rIns="68577" bIns="34288" rtlCol="0">
            <a:spAutoFit/>
          </a:bodyPr>
          <a:lstStyle/>
          <a:p>
            <a:pPr algn="ctr" fontAlgn="base"/>
            <a:r>
              <a:rPr lang="zh-CN" altLang="en-US" sz="1800" strike="noStrike" spc="600" noProof="1" dirty="0" smtClean="0">
                <a:solidFill>
                  <a:schemeClr val="tx2"/>
                </a:solidFill>
                <a:latin typeface="微软雅黑" panose="020B0503020204020204" pitchFamily="34" charset="-122"/>
                <a:ea typeface="微软雅黑" panose="020B0503020204020204" pitchFamily="34" charset="-122"/>
                <a:cs typeface="+mn-cs"/>
              </a:rPr>
              <a:t>知识探索</a:t>
            </a:r>
            <a:endParaRPr lang="zh-CN" altLang="en-US" sz="1800" strike="noStrike" spc="600" noProof="1" dirty="0">
              <a:solidFill>
                <a:schemeClr val="tx2"/>
              </a:solidFill>
              <a:latin typeface="微软雅黑" panose="020B0503020204020204" pitchFamily="34" charset="-122"/>
              <a:ea typeface="微软雅黑" panose="020B0503020204020204" pitchFamily="34" charset="-122"/>
            </a:endParaRPr>
          </a:p>
        </p:txBody>
      </p:sp>
      <p:pic>
        <p:nvPicPr>
          <p:cNvPr id="6149" name="图片 9"/>
          <p:cNvPicPr>
            <a:picLocks noChangeAspect="1"/>
          </p:cNvPicPr>
          <p:nvPr userDrawn="1"/>
        </p:nvPicPr>
        <p:blipFill>
          <a:blip r:embed="rId3"/>
          <a:stretch>
            <a:fillRect/>
          </a:stretch>
        </p:blipFill>
        <p:spPr>
          <a:xfrm>
            <a:off x="11010900" y="36513"/>
            <a:ext cx="1024467" cy="1023937"/>
          </a:xfrm>
          <a:prstGeom prst="rect">
            <a:avLst/>
          </a:prstGeom>
          <a:noFill/>
          <a:ln w="9525">
            <a:noFill/>
          </a:ln>
        </p:spPr>
      </p:pic>
      <p:sp>
        <p:nvSpPr>
          <p:cNvPr id="2" name="日期占位符 1"/>
          <p:cNvSpPr>
            <a:spLocks noGrp="1"/>
          </p:cNvSpPr>
          <p:nvPr>
            <p:ph type="dt" sz="half" idx="10"/>
          </p:nvPr>
        </p:nvSpPr>
        <p:spPr>
          <a:xfrm>
            <a:off x="838200" y="6356350"/>
            <a:ext cx="2743200" cy="365125"/>
          </a:xfrm>
          <a:prstGeom prst="rect">
            <a:avLst/>
          </a:prstGeom>
        </p:spPr>
        <p:txBody>
          <a:bodyPr vert="horz" lIns="91436" tIns="45718" rIns="91436" bIns="45718" rtlCol="0" anchor="ct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36" tIns="45718" rIns="91436" bIns="45718"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36" tIns="45718" rIns="91436" bIns="45718" rtlCol="0" anchor="ct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5183188" y="987430"/>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839788" y="2057402"/>
            <a:ext cx="3932237" cy="3811588"/>
          </a:xfrm>
        </p:spPr>
        <p:txBody>
          <a:bodyPr/>
          <a:lstStyle>
            <a:lvl1pPr marL="0" indent="0">
              <a:buNone/>
              <a:defRPr sz="1200"/>
            </a:lvl1pPr>
            <a:lvl2pPr marL="342900" indent="0">
              <a:buNone/>
              <a:defRPr sz="1125"/>
            </a:lvl2pPr>
            <a:lvl3pPr marL="685800" indent="0">
              <a:buNone/>
              <a:defRPr sz="900"/>
            </a:lvl3pPr>
            <a:lvl4pPr marL="1028700" indent="0">
              <a:buNone/>
              <a:defRPr sz="825"/>
            </a:lvl4pPr>
            <a:lvl5pPr marL="1371600" indent="0">
              <a:buNone/>
              <a:defRPr sz="825"/>
            </a:lvl5pPr>
            <a:lvl6pPr marL="1714500" indent="0">
              <a:buNone/>
              <a:defRPr sz="825"/>
            </a:lvl6pPr>
            <a:lvl7pPr marL="2057400" indent="0">
              <a:buNone/>
              <a:defRPr sz="825"/>
            </a:lvl7pPr>
            <a:lvl8pPr marL="2400300" indent="0">
              <a:buNone/>
              <a:defRPr sz="825"/>
            </a:lvl8pPr>
            <a:lvl9pPr marL="2743200" indent="0">
              <a:buNone/>
              <a:defRPr sz="825"/>
            </a:lvl9pPr>
          </a:lstStyle>
          <a:p>
            <a:pPr lvl="0" fontAlgn="auto"/>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6" name="页脚占位符 5"/>
          <p:cNvSpPr>
            <a:spLocks noGrp="1"/>
          </p:cNvSpPr>
          <p:nvPr>
            <p:ph type="ftr" sz="quarter" idx="11"/>
          </p:nvPr>
        </p:nvSpPr>
        <p:spPr/>
        <p:txBody>
          <a:bodyPr/>
          <a:p>
            <a:pPr fontAlgn="base"/>
            <a:endParaRPr lang="zh-CN" altLang="en-US" strike="noStrike" noProof="1"/>
          </a:p>
        </p:txBody>
      </p:sp>
      <p:sp>
        <p:nvSpPr>
          <p:cNvPr id="7" name="灯片编号占位符 6"/>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pPr fontAlgn="auto"/>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5183188" y="987430"/>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auto"/>
            <a:endParaRPr lang="zh-CN" altLang="en-US" strike="noStrike" noProof="1"/>
          </a:p>
        </p:txBody>
      </p:sp>
      <p:sp>
        <p:nvSpPr>
          <p:cNvPr id="4" name="文本占位符 3"/>
          <p:cNvSpPr>
            <a:spLocks noGrp="1"/>
          </p:cNvSpPr>
          <p:nvPr>
            <p:ph type="body" sz="half" idx="2"/>
          </p:nvPr>
        </p:nvSpPr>
        <p:spPr>
          <a:xfrm>
            <a:off x="839788" y="2057402"/>
            <a:ext cx="3932237" cy="3811588"/>
          </a:xfrm>
        </p:spPr>
        <p:txBody>
          <a:bodyPr/>
          <a:lstStyle>
            <a:lvl1pPr marL="0" indent="0">
              <a:buNone/>
              <a:defRPr sz="1200"/>
            </a:lvl1pPr>
            <a:lvl2pPr marL="342900" indent="0">
              <a:buNone/>
              <a:defRPr sz="1125"/>
            </a:lvl2pPr>
            <a:lvl3pPr marL="685800" indent="0">
              <a:buNone/>
              <a:defRPr sz="900"/>
            </a:lvl3pPr>
            <a:lvl4pPr marL="1028700" indent="0">
              <a:buNone/>
              <a:defRPr sz="825"/>
            </a:lvl4pPr>
            <a:lvl5pPr marL="1371600" indent="0">
              <a:buNone/>
              <a:defRPr sz="825"/>
            </a:lvl5pPr>
            <a:lvl6pPr marL="1714500" indent="0">
              <a:buNone/>
              <a:defRPr sz="825"/>
            </a:lvl6pPr>
            <a:lvl7pPr marL="2057400" indent="0">
              <a:buNone/>
              <a:defRPr sz="825"/>
            </a:lvl7pPr>
            <a:lvl8pPr marL="2400300" indent="0">
              <a:buNone/>
              <a:defRPr sz="825"/>
            </a:lvl8pPr>
            <a:lvl9pPr marL="2743200" indent="0">
              <a:buNone/>
              <a:defRPr sz="825"/>
            </a:lvl9pPr>
          </a:lstStyle>
          <a:p>
            <a:pPr lvl="0" fontAlgn="auto"/>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6" name="页脚占位符 5"/>
          <p:cNvSpPr>
            <a:spLocks noGrp="1"/>
          </p:cNvSpPr>
          <p:nvPr>
            <p:ph type="ftr" sz="quarter" idx="11"/>
          </p:nvPr>
        </p:nvSpPr>
        <p:spPr/>
        <p:txBody>
          <a:bodyPr/>
          <a:p>
            <a:pPr fontAlgn="base"/>
            <a:endParaRPr lang="zh-CN" altLang="en-US" strike="noStrike" noProof="1"/>
          </a:p>
        </p:txBody>
      </p:sp>
      <p:sp>
        <p:nvSpPr>
          <p:cNvPr id="7" name="灯片编号占位符 6"/>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4" name="日期占位符 3"/>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3" y="365129"/>
            <a:ext cx="2628900" cy="5811839"/>
          </a:xfrm>
        </p:spPr>
        <p:txBody>
          <a:bodyPr vert="eaVert"/>
          <a:lstStyle/>
          <a:p>
            <a:pPr fontAlgn="auto"/>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838203" y="365129"/>
            <a:ext cx="7734300" cy="5811839"/>
          </a:xfrm>
        </p:spPr>
        <p:txBody>
          <a:bodyPr vert="eaVert"/>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4" name="日期占位符 3"/>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pPr fontAlgn="auto"/>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524000" y="3602037"/>
            <a:ext cx="9144000" cy="1655763"/>
          </a:xfrm>
        </p:spPr>
        <p:txBody>
          <a:bodyPr/>
          <a:lstStyle>
            <a:lvl1pPr marL="0" indent="0" algn="ctr">
              <a:buNone/>
              <a:defRPr sz="1800"/>
            </a:lvl1pPr>
            <a:lvl2pPr marL="342900" indent="0" algn="ctr">
              <a:buNone/>
              <a:defRPr sz="1500"/>
            </a:lvl2pPr>
            <a:lvl3pPr marL="685800" indent="0" algn="ctr">
              <a:buNone/>
              <a:defRPr sz="1425"/>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auto"/>
            <a:r>
              <a:rPr lang="zh-CN" altLang="en-US" strike="noStrike" noProof="1"/>
              <a:t>单击此处编辑母版副标题样式</a:t>
            </a:r>
            <a:endParaRPr lang="zh-CN" altLang="en-US" strike="noStrike" noProof="1"/>
          </a:p>
        </p:txBody>
      </p:sp>
      <p:sp>
        <p:nvSpPr>
          <p:cNvPr id="4" name="日期占位符 3"/>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4" name="日期占位符 3"/>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3"/>
            <a:ext cx="10515600" cy="2852737"/>
          </a:xfrm>
        </p:spPr>
        <p:txBody>
          <a:bodyPr anchor="b"/>
          <a:lstStyle>
            <a:lvl1pPr>
              <a:defRPr sz="4500"/>
            </a:lvl1pPr>
          </a:lstStyle>
          <a:p>
            <a:pPr fontAlgn="auto"/>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831851" y="4589467"/>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25">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auto"/>
            <a:r>
              <a:rPr lang="zh-CN" altLang="en-US" strike="noStrike" noProof="1"/>
              <a:t>单击此处编辑母版文本样式</a:t>
            </a:r>
            <a:endParaRPr lang="zh-CN" altLang="en-US" strike="noStrike" noProof="1"/>
          </a:p>
        </p:txBody>
      </p:sp>
      <p:sp>
        <p:nvSpPr>
          <p:cNvPr id="4" name="日期占位符 3"/>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9"/>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4" name="内容占位符 3"/>
          <p:cNvSpPr>
            <a:spLocks noGrp="1"/>
          </p:cNvSpPr>
          <p:nvPr>
            <p:ph sz="half" idx="2"/>
          </p:nvPr>
        </p:nvSpPr>
        <p:spPr>
          <a:xfrm>
            <a:off x="6172200" y="1825625"/>
            <a:ext cx="5181600" cy="4351339"/>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5" name="日期占位符 4"/>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6" name="页脚占位符 5"/>
          <p:cNvSpPr>
            <a:spLocks noGrp="1"/>
          </p:cNvSpPr>
          <p:nvPr>
            <p:ph type="ftr" sz="quarter" idx="11"/>
          </p:nvPr>
        </p:nvSpPr>
        <p:spPr/>
        <p:txBody>
          <a:bodyPr/>
          <a:p>
            <a:pPr fontAlgn="base"/>
            <a:endParaRPr lang="zh-CN" altLang="en-US" strike="noStrike" noProof="1"/>
          </a:p>
        </p:txBody>
      </p:sp>
      <p:sp>
        <p:nvSpPr>
          <p:cNvPr id="7" name="灯片编号占位符 6"/>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6"/>
            <a:ext cx="10515600" cy="1325563"/>
          </a:xfrm>
        </p:spPr>
        <p:txBody>
          <a:bodyPr/>
          <a:lstStyle/>
          <a:p>
            <a:pPr fontAlgn="auto"/>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839789" y="1681163"/>
            <a:ext cx="5157787" cy="823912"/>
          </a:xfrm>
        </p:spPr>
        <p:txBody>
          <a:bodyPr anchor="b"/>
          <a:lstStyle>
            <a:lvl1pPr marL="0" indent="0">
              <a:buNone/>
              <a:defRPr sz="1800" b="1"/>
            </a:lvl1pPr>
            <a:lvl2pPr marL="342900" indent="0">
              <a:buNone/>
              <a:defRPr sz="1500" b="1"/>
            </a:lvl2pPr>
            <a:lvl3pPr marL="685800" indent="0">
              <a:buNone/>
              <a:defRPr sz="1425"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839789" y="2505075"/>
            <a:ext cx="5157787" cy="3684588"/>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5" name="文本占位符 4"/>
          <p:cNvSpPr>
            <a:spLocks noGrp="1"/>
          </p:cNvSpPr>
          <p:nvPr>
            <p:ph type="body" sz="quarter" idx="3"/>
          </p:nvPr>
        </p:nvSpPr>
        <p:spPr>
          <a:xfrm>
            <a:off x="6172203" y="1681163"/>
            <a:ext cx="5183188" cy="823912"/>
          </a:xfrm>
        </p:spPr>
        <p:txBody>
          <a:bodyPr anchor="b"/>
          <a:lstStyle>
            <a:lvl1pPr marL="0" indent="0">
              <a:buNone/>
              <a:defRPr sz="1800" b="1"/>
            </a:lvl1pPr>
            <a:lvl2pPr marL="342900" indent="0">
              <a:buNone/>
              <a:defRPr sz="1500" b="1"/>
            </a:lvl2pPr>
            <a:lvl3pPr marL="685800" indent="0">
              <a:buNone/>
              <a:defRPr sz="1425"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6172203" y="2505075"/>
            <a:ext cx="5183188" cy="3684588"/>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7" name="日期占位符 6"/>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8" name="页脚占位符 7"/>
          <p:cNvSpPr>
            <a:spLocks noGrp="1"/>
          </p:cNvSpPr>
          <p:nvPr>
            <p:ph type="ftr" sz="quarter" idx="11"/>
          </p:nvPr>
        </p:nvSpPr>
        <p:spPr/>
        <p:txBody>
          <a:bodyPr/>
          <a:p>
            <a:pPr fontAlgn="base"/>
            <a:endParaRPr lang="zh-CN" altLang="en-US" strike="noStrike" noProof="1"/>
          </a:p>
        </p:txBody>
      </p:sp>
      <p:sp>
        <p:nvSpPr>
          <p:cNvPr id="9" name="灯片编号占位符 8"/>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p:txBody>
          <a:bodyPr/>
          <a:p>
            <a:pPr fontAlgn="base"/>
            <a:endParaRPr lang="zh-CN" altLang="en-US" strike="noStrike" noProof="1"/>
          </a:p>
        </p:txBody>
      </p:sp>
      <p:sp>
        <p:nvSpPr>
          <p:cNvPr id="5" name="灯片编号占位符 4"/>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bg>
      <p:bgPr>
        <a:blipFill rotWithShape="0">
          <a:blip r:embed="rId2"/>
          <a:stretch>
            <a:fillRect/>
          </a:stretch>
        </a:blipFill>
        <a:effectLst/>
      </p:bgPr>
    </p:bg>
    <p:spTree>
      <p:nvGrpSpPr>
        <p:cNvPr id="1" name=""/>
        <p:cNvGrpSpPr/>
        <p:nvPr/>
      </p:nvGrpSpPr>
      <p:grpSpPr>
        <a:xfrm>
          <a:off x="0" y="0"/>
          <a:ext cx="0" cy="0"/>
          <a:chOff x="0" y="0"/>
          <a:chExt cx="0" cy="0"/>
        </a:xfrm>
      </p:grpSpPr>
      <p:sp>
        <p:nvSpPr>
          <p:cNvPr id="5" name="矩形 4"/>
          <p:cNvSpPr/>
          <p:nvPr userDrawn="1"/>
        </p:nvSpPr>
        <p:spPr>
          <a:xfrm>
            <a:off x="1919817" y="252413"/>
            <a:ext cx="9753600" cy="484188"/>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425" strike="noStrike" noProof="1" dirty="0"/>
          </a:p>
        </p:txBody>
      </p:sp>
      <p:sp>
        <p:nvSpPr>
          <p:cNvPr id="6" name="圆角矩形 43"/>
          <p:cNvSpPr/>
          <p:nvPr userDrawn="1"/>
        </p:nvSpPr>
        <p:spPr>
          <a:xfrm rot="10800000" flipV="1">
            <a:off x="-6349" y="249238"/>
            <a:ext cx="484717" cy="490538"/>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2700" strike="noStrike" noProof="1" dirty="0"/>
          </a:p>
        </p:txBody>
      </p:sp>
      <p:sp>
        <p:nvSpPr>
          <p:cNvPr id="7" name="文本框 6"/>
          <p:cNvSpPr txBox="1"/>
          <p:nvPr userDrawn="1"/>
        </p:nvSpPr>
        <p:spPr>
          <a:xfrm>
            <a:off x="647700" y="268288"/>
            <a:ext cx="955675" cy="344170"/>
          </a:xfrm>
          <a:prstGeom prst="rect">
            <a:avLst/>
          </a:prstGeom>
          <a:noFill/>
        </p:spPr>
        <p:txBody>
          <a:bodyPr wrap="none" lIns="68577" tIns="34288" rIns="68577" bIns="34288" rtlCol="0">
            <a:spAutoFit/>
          </a:bodyPr>
          <a:lstStyle/>
          <a:p>
            <a:pPr fontAlgn="base"/>
            <a:r>
              <a:rPr lang="zh-CN" altLang="en-US" sz="1800" strike="noStrike" spc="600" noProof="1" dirty="0">
                <a:solidFill>
                  <a:schemeClr val="tx2"/>
                </a:solidFill>
                <a:latin typeface="微软雅黑" panose="020B0503020204020204" pitchFamily="34" charset="-122"/>
                <a:ea typeface="微软雅黑" panose="020B0503020204020204" pitchFamily="34" charset="-122"/>
                <a:cs typeface="+mn-cs"/>
              </a:rPr>
              <a:t>模块</a:t>
            </a:r>
            <a:r>
              <a:rPr lang="en-US" altLang="zh-CN" sz="1800" strike="noStrike" spc="600" noProof="1" dirty="0">
                <a:solidFill>
                  <a:schemeClr val="tx2"/>
                </a:solidFill>
                <a:latin typeface="微软雅黑" panose="020B0503020204020204" pitchFamily="34" charset="-122"/>
                <a:ea typeface="微软雅黑" panose="020B0503020204020204" pitchFamily="34" charset="-122"/>
                <a:cs typeface="+mn-cs"/>
              </a:rPr>
              <a:t>1</a:t>
            </a:r>
            <a:endParaRPr lang="zh-CN" altLang="en-US" sz="1800" strike="noStrike" spc="600" noProof="1" dirty="0">
              <a:solidFill>
                <a:schemeClr val="tx2"/>
              </a:solidFill>
              <a:latin typeface="微软雅黑" panose="020B0503020204020204" pitchFamily="34" charset="-122"/>
              <a:ea typeface="微软雅黑" panose="020B0503020204020204" pitchFamily="34" charset="-122"/>
            </a:endParaRPr>
          </a:p>
        </p:txBody>
      </p:sp>
      <p:pic>
        <p:nvPicPr>
          <p:cNvPr id="9221" name="图片 7"/>
          <p:cNvPicPr>
            <a:picLocks noChangeAspect="1"/>
          </p:cNvPicPr>
          <p:nvPr userDrawn="1"/>
        </p:nvPicPr>
        <p:blipFill>
          <a:blip r:embed="rId3"/>
          <a:stretch>
            <a:fillRect/>
          </a:stretch>
        </p:blipFill>
        <p:spPr>
          <a:xfrm>
            <a:off x="11068051" y="-17462"/>
            <a:ext cx="1024467" cy="1023937"/>
          </a:xfrm>
          <a:prstGeom prst="rect">
            <a:avLst/>
          </a:prstGeom>
          <a:noFill/>
          <a:ln w="9525">
            <a:noFill/>
          </a:ln>
        </p:spPr>
      </p:pic>
      <p:sp>
        <p:nvSpPr>
          <p:cNvPr id="2" name="日期占位符 1"/>
          <p:cNvSpPr>
            <a:spLocks noGrp="1"/>
          </p:cNvSpPr>
          <p:nvPr>
            <p:ph type="dt" sz="half" idx="10"/>
          </p:nvPr>
        </p:nvSpPr>
        <p:spPr>
          <a:xfrm>
            <a:off x="838200" y="6356350"/>
            <a:ext cx="2743200" cy="365125"/>
          </a:xfrm>
          <a:prstGeom prst="rect">
            <a:avLst/>
          </a:prstGeom>
        </p:spPr>
        <p:txBody>
          <a:bodyPr vert="horz" lIns="91436" tIns="45718" rIns="91436" bIns="45718" rtlCol="0" anchor="ct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36" tIns="45718" rIns="91436" bIns="45718"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36" tIns="45718" rIns="91436" bIns="45718" rtlCol="0" anchor="ct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a:stretch>
            <a:fillRect/>
          </a:stretch>
        </a:blipFill>
        <a:effectLst/>
      </p:bgPr>
    </p:bg>
    <p:spTree>
      <p:nvGrpSpPr>
        <p:cNvPr id="1" name=""/>
        <p:cNvGrpSpPr/>
        <p:nvPr/>
      </p:nvGrpSpPr>
      <p:grpSpPr>
        <a:xfrm>
          <a:off x="0" y="0"/>
          <a:ext cx="0" cy="0"/>
          <a:chOff x="0" y="0"/>
          <a:chExt cx="0" cy="0"/>
        </a:xfrm>
      </p:grpSpPr>
      <p:sp>
        <p:nvSpPr>
          <p:cNvPr id="6" name="矩形 5"/>
          <p:cNvSpPr/>
          <p:nvPr userDrawn="1"/>
        </p:nvSpPr>
        <p:spPr>
          <a:xfrm>
            <a:off x="3257551" y="254000"/>
            <a:ext cx="9753600" cy="484188"/>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425" strike="noStrike" noProof="1"/>
          </a:p>
        </p:txBody>
      </p:sp>
      <p:sp>
        <p:nvSpPr>
          <p:cNvPr id="7" name="圆角矩形 6"/>
          <p:cNvSpPr/>
          <p:nvPr userDrawn="1"/>
        </p:nvSpPr>
        <p:spPr>
          <a:xfrm rot="10800000" flipV="1">
            <a:off x="-6349" y="249238"/>
            <a:ext cx="484717" cy="490538"/>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t>3</a:t>
            </a:r>
            <a:endParaRPr lang="zh-CN" altLang="en-US" sz="2700" strike="noStrike" noProof="1" dirty="0"/>
          </a:p>
        </p:txBody>
      </p:sp>
      <p:sp>
        <p:nvSpPr>
          <p:cNvPr id="8" name="文本框 7"/>
          <p:cNvSpPr txBox="1"/>
          <p:nvPr userDrawn="1"/>
        </p:nvSpPr>
        <p:spPr>
          <a:xfrm>
            <a:off x="478367" y="268288"/>
            <a:ext cx="2779184" cy="344170"/>
          </a:xfrm>
          <a:prstGeom prst="rect">
            <a:avLst/>
          </a:prstGeom>
          <a:noFill/>
        </p:spPr>
        <p:txBody>
          <a:bodyPr wrap="square" lIns="68577" tIns="34288" rIns="68577" bIns="34288" rtlCol="0">
            <a:spAutoFit/>
          </a:bodyPr>
          <a:lstStyle/>
          <a:p>
            <a:pPr algn="ctr" fontAlgn="base"/>
            <a:r>
              <a:rPr lang="zh-CN" altLang="en-US" sz="1800" strike="noStrike" spc="600" noProof="1" dirty="0" smtClean="0">
                <a:solidFill>
                  <a:schemeClr val="tx2"/>
                </a:solidFill>
                <a:latin typeface="微软雅黑" panose="020B0503020204020204" pitchFamily="34" charset="-122"/>
                <a:ea typeface="微软雅黑" panose="020B0503020204020204" pitchFamily="34" charset="-122"/>
                <a:cs typeface="+mn-cs"/>
              </a:rPr>
              <a:t>知识探索</a:t>
            </a:r>
            <a:endParaRPr lang="zh-CN" altLang="en-US" sz="1800" strike="noStrike" spc="600" noProof="1" dirty="0">
              <a:solidFill>
                <a:schemeClr val="tx2"/>
              </a:solidFill>
              <a:latin typeface="微软雅黑" panose="020B0503020204020204" pitchFamily="34" charset="-122"/>
              <a:ea typeface="微软雅黑" panose="020B0503020204020204" pitchFamily="34" charset="-122"/>
            </a:endParaRPr>
          </a:p>
        </p:txBody>
      </p:sp>
      <p:pic>
        <p:nvPicPr>
          <p:cNvPr id="10245" name="图片 9"/>
          <p:cNvPicPr>
            <a:picLocks noChangeAspect="1"/>
          </p:cNvPicPr>
          <p:nvPr userDrawn="1"/>
        </p:nvPicPr>
        <p:blipFill>
          <a:blip r:embed="rId3"/>
          <a:stretch>
            <a:fillRect/>
          </a:stretch>
        </p:blipFill>
        <p:spPr>
          <a:xfrm>
            <a:off x="11010900" y="36513"/>
            <a:ext cx="1024467" cy="1023937"/>
          </a:xfrm>
          <a:prstGeom prst="rect">
            <a:avLst/>
          </a:prstGeom>
          <a:noFill/>
          <a:ln w="9525">
            <a:noFill/>
          </a:ln>
        </p:spPr>
      </p:pic>
      <p:sp>
        <p:nvSpPr>
          <p:cNvPr id="2" name="日期占位符 1"/>
          <p:cNvSpPr>
            <a:spLocks noGrp="1"/>
          </p:cNvSpPr>
          <p:nvPr>
            <p:ph type="dt" sz="half" idx="10"/>
          </p:nvPr>
        </p:nvSpPr>
        <p:spPr>
          <a:xfrm>
            <a:off x="838200" y="6356350"/>
            <a:ext cx="2743200" cy="365125"/>
          </a:xfrm>
          <a:prstGeom prst="rect">
            <a:avLst/>
          </a:prstGeom>
        </p:spPr>
        <p:txBody>
          <a:bodyPr vert="horz" lIns="91436" tIns="45718" rIns="91436" bIns="45718" rtlCol="0" anchor="ct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36" tIns="45718" rIns="91436" bIns="45718" rtlCol="0" anchor="ctr"/>
          <a:p>
            <a:pPr fontAlgn="base"/>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36" tIns="45718" rIns="91436" bIns="45718" rtlCol="0" anchor="ct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5183188" y="987430"/>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839788" y="2057402"/>
            <a:ext cx="3932237" cy="3811588"/>
          </a:xfrm>
        </p:spPr>
        <p:txBody>
          <a:bodyPr/>
          <a:lstStyle>
            <a:lvl1pPr marL="0" indent="0">
              <a:buNone/>
              <a:defRPr sz="1200"/>
            </a:lvl1pPr>
            <a:lvl2pPr marL="342900" indent="0">
              <a:buNone/>
              <a:defRPr sz="1125"/>
            </a:lvl2pPr>
            <a:lvl3pPr marL="685800" indent="0">
              <a:buNone/>
              <a:defRPr sz="900"/>
            </a:lvl3pPr>
            <a:lvl4pPr marL="1028700" indent="0">
              <a:buNone/>
              <a:defRPr sz="825"/>
            </a:lvl4pPr>
            <a:lvl5pPr marL="1371600" indent="0">
              <a:buNone/>
              <a:defRPr sz="825"/>
            </a:lvl5pPr>
            <a:lvl6pPr marL="1714500" indent="0">
              <a:buNone/>
              <a:defRPr sz="825"/>
            </a:lvl6pPr>
            <a:lvl7pPr marL="2057400" indent="0">
              <a:buNone/>
              <a:defRPr sz="825"/>
            </a:lvl7pPr>
            <a:lvl8pPr marL="2400300" indent="0">
              <a:buNone/>
              <a:defRPr sz="825"/>
            </a:lvl8pPr>
            <a:lvl9pPr marL="2743200" indent="0">
              <a:buNone/>
              <a:defRPr sz="825"/>
            </a:lvl9pPr>
          </a:lstStyle>
          <a:p>
            <a:pPr lvl="0" fontAlgn="auto"/>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6" name="页脚占位符 5"/>
          <p:cNvSpPr>
            <a:spLocks noGrp="1"/>
          </p:cNvSpPr>
          <p:nvPr>
            <p:ph type="ftr" sz="quarter" idx="11"/>
          </p:nvPr>
        </p:nvSpPr>
        <p:spPr/>
        <p:txBody>
          <a:bodyPr/>
          <a:p>
            <a:pPr fontAlgn="base"/>
            <a:endParaRPr lang="zh-CN" altLang="en-US" strike="noStrike" noProof="1"/>
          </a:p>
        </p:txBody>
      </p:sp>
      <p:sp>
        <p:nvSpPr>
          <p:cNvPr id="7" name="灯片编号占位符 6"/>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pPr fontAlgn="auto"/>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5183188" y="987430"/>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auto"/>
            <a:endParaRPr lang="zh-CN" altLang="en-US" strike="noStrike" noProof="1"/>
          </a:p>
        </p:txBody>
      </p:sp>
      <p:sp>
        <p:nvSpPr>
          <p:cNvPr id="4" name="文本占位符 3"/>
          <p:cNvSpPr>
            <a:spLocks noGrp="1"/>
          </p:cNvSpPr>
          <p:nvPr>
            <p:ph type="body" sz="half" idx="2"/>
          </p:nvPr>
        </p:nvSpPr>
        <p:spPr>
          <a:xfrm>
            <a:off x="839788" y="2057402"/>
            <a:ext cx="3932237" cy="3811588"/>
          </a:xfrm>
        </p:spPr>
        <p:txBody>
          <a:bodyPr/>
          <a:lstStyle>
            <a:lvl1pPr marL="0" indent="0">
              <a:buNone/>
              <a:defRPr sz="1200"/>
            </a:lvl1pPr>
            <a:lvl2pPr marL="342900" indent="0">
              <a:buNone/>
              <a:defRPr sz="1125"/>
            </a:lvl2pPr>
            <a:lvl3pPr marL="685800" indent="0">
              <a:buNone/>
              <a:defRPr sz="900"/>
            </a:lvl3pPr>
            <a:lvl4pPr marL="1028700" indent="0">
              <a:buNone/>
              <a:defRPr sz="825"/>
            </a:lvl4pPr>
            <a:lvl5pPr marL="1371600" indent="0">
              <a:buNone/>
              <a:defRPr sz="825"/>
            </a:lvl5pPr>
            <a:lvl6pPr marL="1714500" indent="0">
              <a:buNone/>
              <a:defRPr sz="825"/>
            </a:lvl6pPr>
            <a:lvl7pPr marL="2057400" indent="0">
              <a:buNone/>
              <a:defRPr sz="825"/>
            </a:lvl7pPr>
            <a:lvl8pPr marL="2400300" indent="0">
              <a:buNone/>
              <a:defRPr sz="825"/>
            </a:lvl8pPr>
            <a:lvl9pPr marL="2743200" indent="0">
              <a:buNone/>
              <a:defRPr sz="825"/>
            </a:lvl9pPr>
          </a:lstStyle>
          <a:p>
            <a:pPr lvl="0" fontAlgn="auto"/>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6" name="页脚占位符 5"/>
          <p:cNvSpPr>
            <a:spLocks noGrp="1"/>
          </p:cNvSpPr>
          <p:nvPr>
            <p:ph type="ftr" sz="quarter" idx="11"/>
          </p:nvPr>
        </p:nvSpPr>
        <p:spPr/>
        <p:txBody>
          <a:bodyPr/>
          <a:p>
            <a:pPr fontAlgn="base"/>
            <a:endParaRPr lang="zh-CN" altLang="en-US" strike="noStrike" noProof="1"/>
          </a:p>
        </p:txBody>
      </p:sp>
      <p:sp>
        <p:nvSpPr>
          <p:cNvPr id="7" name="灯片编号占位符 6"/>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4" name="日期占位符 3"/>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3" y="365129"/>
            <a:ext cx="2628900" cy="5811839"/>
          </a:xfrm>
        </p:spPr>
        <p:txBody>
          <a:bodyPr vert="eaVert"/>
          <a:lstStyle/>
          <a:p>
            <a:pPr fontAlgn="auto"/>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838203" y="365129"/>
            <a:ext cx="7734300" cy="5811839"/>
          </a:xfrm>
        </p:spPr>
        <p:txBody>
          <a:bodyPr vert="eaVert"/>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4" name="日期占位符 3"/>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空">
    <p:spTree>
      <p:nvGrpSpPr>
        <p:cNvPr id="1" name=""/>
        <p:cNvGrpSpPr/>
        <p:nvPr/>
      </p:nvGrpSpPr>
      <p:grpSpPr>
        <a:xfrm>
          <a:off x="0" y="0"/>
          <a:ext cx="0" cy="0"/>
          <a:chOff x="0" y="0"/>
          <a:chExt cx="0" cy="0"/>
        </a:xfrm>
      </p:grpSpPr>
    </p:spTree>
  </p:cSld>
  <p:clrMapOvr>
    <a:masterClrMapping/>
  </p:clrMapOvr>
  <p:transition>
    <p:wipe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pPr fontAlgn="auto"/>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524000" y="3602037"/>
            <a:ext cx="9144000" cy="1655763"/>
          </a:xfrm>
        </p:spPr>
        <p:txBody>
          <a:bodyPr/>
          <a:lstStyle>
            <a:lvl1pPr marL="0" indent="0" algn="ctr">
              <a:buNone/>
              <a:defRPr sz="1800"/>
            </a:lvl1pPr>
            <a:lvl2pPr marL="342900" indent="0" algn="ctr">
              <a:buNone/>
              <a:defRPr sz="1500"/>
            </a:lvl2pPr>
            <a:lvl3pPr marL="685800" indent="0" algn="ctr">
              <a:buNone/>
              <a:defRPr sz="1425"/>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auto"/>
            <a:r>
              <a:rPr lang="zh-CN" altLang="en-US" strike="noStrike" noProof="1"/>
              <a:t>单击此处编辑母版副标题样式</a:t>
            </a:r>
            <a:endParaRPr lang="zh-CN" altLang="en-US" strike="noStrike" noProof="1"/>
          </a:p>
        </p:txBody>
      </p:sp>
      <p:sp>
        <p:nvSpPr>
          <p:cNvPr id="4" name="日期占位符 3"/>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4" name="日期占位符 3"/>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3"/>
            <a:ext cx="10515600" cy="2852737"/>
          </a:xfrm>
        </p:spPr>
        <p:txBody>
          <a:bodyPr anchor="b"/>
          <a:lstStyle>
            <a:lvl1pPr>
              <a:defRPr sz="4500"/>
            </a:lvl1pPr>
          </a:lstStyle>
          <a:p>
            <a:pPr fontAlgn="auto"/>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831851" y="4589467"/>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25">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auto"/>
            <a:r>
              <a:rPr lang="zh-CN" altLang="en-US" strike="noStrike" noProof="1"/>
              <a:t>单击此处编辑母版文本样式</a:t>
            </a:r>
            <a:endParaRPr lang="zh-CN" altLang="en-US" strike="noStrike" noProof="1"/>
          </a:p>
        </p:txBody>
      </p:sp>
      <p:sp>
        <p:nvSpPr>
          <p:cNvPr id="4" name="日期占位符 3"/>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9"/>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4" name="内容占位符 3"/>
          <p:cNvSpPr>
            <a:spLocks noGrp="1"/>
          </p:cNvSpPr>
          <p:nvPr>
            <p:ph sz="half" idx="2"/>
          </p:nvPr>
        </p:nvSpPr>
        <p:spPr>
          <a:xfrm>
            <a:off x="6172200" y="1825625"/>
            <a:ext cx="5181600" cy="4351339"/>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5" name="日期占位符 4"/>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6" name="页脚占位符 5"/>
          <p:cNvSpPr>
            <a:spLocks noGrp="1"/>
          </p:cNvSpPr>
          <p:nvPr>
            <p:ph type="ftr" sz="quarter" idx="11"/>
          </p:nvPr>
        </p:nvSpPr>
        <p:spPr/>
        <p:txBody>
          <a:bodyPr/>
          <a:p>
            <a:pPr fontAlgn="base"/>
            <a:endParaRPr lang="zh-CN" altLang="en-US" strike="noStrike" noProof="1"/>
          </a:p>
        </p:txBody>
      </p:sp>
      <p:sp>
        <p:nvSpPr>
          <p:cNvPr id="7" name="灯片编号占位符 6"/>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6"/>
            <a:ext cx="10515600" cy="1325563"/>
          </a:xfrm>
        </p:spPr>
        <p:txBody>
          <a:bodyPr/>
          <a:lstStyle/>
          <a:p>
            <a:pPr fontAlgn="auto"/>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839789" y="1681163"/>
            <a:ext cx="5157787" cy="823912"/>
          </a:xfrm>
        </p:spPr>
        <p:txBody>
          <a:bodyPr anchor="b"/>
          <a:lstStyle>
            <a:lvl1pPr marL="0" indent="0">
              <a:buNone/>
              <a:defRPr sz="1800" b="1"/>
            </a:lvl1pPr>
            <a:lvl2pPr marL="342900" indent="0">
              <a:buNone/>
              <a:defRPr sz="1500" b="1"/>
            </a:lvl2pPr>
            <a:lvl3pPr marL="685800" indent="0">
              <a:buNone/>
              <a:defRPr sz="1425"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839789" y="2505075"/>
            <a:ext cx="5157787" cy="3684588"/>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5" name="文本占位符 4"/>
          <p:cNvSpPr>
            <a:spLocks noGrp="1"/>
          </p:cNvSpPr>
          <p:nvPr>
            <p:ph type="body" sz="quarter" idx="3"/>
          </p:nvPr>
        </p:nvSpPr>
        <p:spPr>
          <a:xfrm>
            <a:off x="6172203" y="1681163"/>
            <a:ext cx="5183188" cy="823912"/>
          </a:xfrm>
        </p:spPr>
        <p:txBody>
          <a:bodyPr anchor="b"/>
          <a:lstStyle>
            <a:lvl1pPr marL="0" indent="0">
              <a:buNone/>
              <a:defRPr sz="1800" b="1"/>
            </a:lvl1pPr>
            <a:lvl2pPr marL="342900" indent="0">
              <a:buNone/>
              <a:defRPr sz="1500" b="1"/>
            </a:lvl2pPr>
            <a:lvl3pPr marL="685800" indent="0">
              <a:buNone/>
              <a:defRPr sz="1425"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6172203" y="2505075"/>
            <a:ext cx="5183188" cy="3684588"/>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7" name="日期占位符 6"/>
          <p:cNvSpPr>
            <a:spLocks noGrp="1"/>
          </p:cNvSpPr>
          <p:nvPr>
            <p:ph type="dt" sz="half" idx="10"/>
          </p:nvPr>
        </p:nvSpPr>
        <p:spPr/>
        <p:txBody>
          <a:bodyPr/>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8" name="页脚占位符 7"/>
          <p:cNvSpPr>
            <a:spLocks noGrp="1"/>
          </p:cNvSpPr>
          <p:nvPr>
            <p:ph type="ftr" sz="quarter" idx="11"/>
          </p:nvPr>
        </p:nvSpPr>
        <p:spPr/>
        <p:txBody>
          <a:bodyPr/>
          <a:p>
            <a:pPr fontAlgn="base"/>
            <a:endParaRPr lang="zh-CN" altLang="en-US" strike="noStrike" noProof="1"/>
          </a:p>
        </p:txBody>
      </p:sp>
      <p:sp>
        <p:nvSpPr>
          <p:cNvPr id="9" name="灯片编号占位符 8"/>
          <p:cNvSpPr>
            <a:spLocks noGrp="1"/>
          </p:cNvSpPr>
          <p:nvPr>
            <p:ph type="sldNum" sz="quarter" idx="12"/>
          </p:nvPr>
        </p:nvSpPr>
        <p:spPr/>
        <p:txBody>
          <a:bodyPr/>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image" Target="../media/image1.png"/><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image" Target="../media/image2.png"/><Relationship Id="rId2" Type="http://schemas.openxmlformats.org/officeDocument/2006/relationships/slideLayout" Target="../slideLayouts/slideLayout3.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image" Target="../media/image3.png"/><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slideLayout" Target="../slideLayouts/slideLayout12.xml"/><Relationship Id="rId7" Type="http://schemas.openxmlformats.org/officeDocument/2006/relationships/slideLayout" Target="../slideLayouts/slideLayout11.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 Id="rId3" Type="http://schemas.openxmlformats.org/officeDocument/2006/relationships/slideLayout" Target="../slideLayouts/slideLayout7.xml"/><Relationship Id="rId2" Type="http://schemas.openxmlformats.org/officeDocument/2006/relationships/slideLayout" Target="../slideLayouts/slideLayout6.xml"/><Relationship Id="rId14" Type="http://schemas.openxmlformats.org/officeDocument/2006/relationships/theme" Target="../theme/theme4.xml"/><Relationship Id="rId13" Type="http://schemas.openxmlformats.org/officeDocument/2006/relationships/image" Target="../media/image4.jpeg"/><Relationship Id="rId12" Type="http://schemas.openxmlformats.org/officeDocument/2006/relationships/slideLayout" Target="../slideLayouts/slideLayout16.xml"/><Relationship Id="rId11" Type="http://schemas.openxmlformats.org/officeDocument/2006/relationships/slideLayout" Target="../slideLayouts/slideLayout15.xml"/><Relationship Id="rId10" Type="http://schemas.openxmlformats.org/officeDocument/2006/relationships/slideLayout" Target="../slideLayouts/slideLayout14.xml"/><Relationship Id="rId1" Type="http://schemas.openxmlformats.org/officeDocument/2006/relationships/slideLayout" Target="../slideLayouts/slideLayout5.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25.xml"/><Relationship Id="rId8" Type="http://schemas.openxmlformats.org/officeDocument/2006/relationships/slideLayout" Target="../slideLayouts/slideLayout24.xml"/><Relationship Id="rId7" Type="http://schemas.openxmlformats.org/officeDocument/2006/relationships/slideLayout" Target="../slideLayouts/slideLayout23.xml"/><Relationship Id="rId6" Type="http://schemas.openxmlformats.org/officeDocument/2006/relationships/slideLayout" Target="../slideLayouts/slideLayout22.xml"/><Relationship Id="rId5" Type="http://schemas.openxmlformats.org/officeDocument/2006/relationships/slideLayout" Target="../slideLayouts/slideLayout21.xml"/><Relationship Id="rId4" Type="http://schemas.openxmlformats.org/officeDocument/2006/relationships/slideLayout" Target="../slideLayouts/slideLayout20.xml"/><Relationship Id="rId3" Type="http://schemas.openxmlformats.org/officeDocument/2006/relationships/slideLayout" Target="../slideLayouts/slideLayout19.xml"/><Relationship Id="rId2" Type="http://schemas.openxmlformats.org/officeDocument/2006/relationships/slideLayout" Target="../slideLayouts/slideLayout18.xml"/><Relationship Id="rId14" Type="http://schemas.openxmlformats.org/officeDocument/2006/relationships/theme" Target="../theme/theme5.xml"/><Relationship Id="rId13" Type="http://schemas.openxmlformats.org/officeDocument/2006/relationships/image" Target="../media/image4.jpeg"/><Relationship Id="rId12" Type="http://schemas.openxmlformats.org/officeDocument/2006/relationships/slideLayout" Target="../slideLayouts/slideLayout28.xml"/><Relationship Id="rId11" Type="http://schemas.openxmlformats.org/officeDocument/2006/relationships/slideLayout" Target="../slideLayouts/slideLayout27.xml"/><Relationship Id="rId10" Type="http://schemas.openxmlformats.org/officeDocument/2006/relationships/slideLayout" Target="../slideLayouts/slideLayout26.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1" y="0"/>
            <a:ext cx="12208258"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3"/>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51" r:id="rId1"/>
    <p:sldLayoutId id="2147483652" r:id="rId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242327" cy="6858000"/>
          </a:xfrm>
          <a:prstGeom prst="rect">
            <a:avLst/>
          </a:prstGeom>
        </p:spPr>
      </p:pic>
    </p:spTree>
  </p:cSld>
  <p:clrMap bg1="lt1" tx1="dk1" bg2="lt2" tx2="dk2" accent1="accent1" accent2="accent2" accent3="accent3" accent4="accent4" accent5="accent5" accent6="accent6" hlink="hlink" folHlink="folHlink"/>
  <p:sldLayoutIdLst>
    <p:sldLayoutId id="2147483654"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p:sp>
        <p:nvSpPr>
          <p:cNvPr id="1026" name="标题占位符 1"/>
          <p:cNvSpPr>
            <a:spLocks noGrp="1"/>
          </p:cNvSpPr>
          <p:nvPr>
            <p:ph type="title"/>
          </p:nvPr>
        </p:nvSpPr>
        <p:spPr>
          <a:xfrm>
            <a:off x="838200" y="365125"/>
            <a:ext cx="10515600" cy="1325563"/>
          </a:xfrm>
          <a:prstGeom prst="rect">
            <a:avLst/>
          </a:prstGeom>
          <a:noFill/>
          <a:ln w="9525">
            <a:noFill/>
          </a:ln>
        </p:spPr>
        <p:txBody>
          <a:bodyPr vert="horz" lIns="91436" tIns="45718" rIns="91436" bIns="45718" anchor="ctr" anchorCtr="0"/>
          <a:p>
            <a:pPr lvl="0"/>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36" tIns="45718" rIns="91436" bIns="45718" rtlCol="0">
            <a:normAutofit/>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4" name="日期占位符 3"/>
          <p:cNvSpPr>
            <a:spLocks noGrp="1"/>
          </p:cNvSpPr>
          <p:nvPr>
            <p:ph type="dt" sz="half" idx="2"/>
          </p:nvPr>
        </p:nvSpPr>
        <p:spPr>
          <a:xfrm>
            <a:off x="838200" y="6356350"/>
            <a:ext cx="2743200" cy="365125"/>
          </a:xfrm>
          <a:prstGeom prst="rect">
            <a:avLst/>
          </a:prstGeom>
        </p:spPr>
        <p:txBody>
          <a:bodyPr vert="horz" lIns="91436" tIns="45718" rIns="91436" bIns="45718" rtlCol="0" anchor="ctr"/>
          <a:lstStyle>
            <a:lvl1pPr algn="l">
              <a:defRPr sz="900">
                <a:solidFill>
                  <a:schemeClr val="tx1">
                    <a:tint val="75000"/>
                  </a:schemeClr>
                </a:solidFill>
              </a:defRPr>
            </a:lvl1pPr>
          </a:lstStyle>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36" tIns="45718" rIns="91436" bIns="45718" rtlCol="0" anchor="ctr"/>
          <a:lstStyle>
            <a:lvl1pPr algn="ctr">
              <a:defRPr sz="900">
                <a:solidFill>
                  <a:schemeClr val="tx1">
                    <a:tint val="75000"/>
                  </a:schemeClr>
                </a:solidFill>
              </a:defRPr>
            </a:lvl1pPr>
          </a:lstStyle>
          <a:p>
            <a:pPr fontAlgn="base"/>
            <a:endParaRPr lang="zh-CN" altLang="en-US" strike="noStrike" noProof="1"/>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36" tIns="45718" rIns="91436" bIns="45718" rtlCol="0" anchor="ctr"/>
          <a:lstStyle>
            <a:lvl1pPr algn="r">
              <a:defRPr sz="900">
                <a:solidFill>
                  <a:schemeClr val="tx1">
                    <a:tint val="75000"/>
                  </a:schemeClr>
                </a:solidFill>
              </a:defRPr>
            </a:lvl1pPr>
          </a:lstStyle>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 id="2147483667" r:id="rId12"/>
  </p:sldLayoutIdLs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9pPr>
    </p:bodyStyle>
    <p:otherStyle>
      <a:defPPr>
        <a:defRPr lang="zh-CN"/>
      </a:defPPr>
      <a:lvl1pPr marL="0" algn="l" defTabSz="685800" rtl="0" eaLnBrk="1" latinLnBrk="0" hangingPunct="1">
        <a:defRPr sz="1425" kern="1200">
          <a:solidFill>
            <a:schemeClr val="tx1"/>
          </a:solidFill>
          <a:latin typeface="+mn-lt"/>
          <a:ea typeface="+mn-ea"/>
          <a:cs typeface="+mn-cs"/>
        </a:defRPr>
      </a:lvl1pPr>
      <a:lvl2pPr marL="342900" algn="l" defTabSz="685800" rtl="0" eaLnBrk="1" latinLnBrk="0" hangingPunct="1">
        <a:defRPr sz="1425" kern="1200">
          <a:solidFill>
            <a:schemeClr val="tx1"/>
          </a:solidFill>
          <a:latin typeface="+mn-lt"/>
          <a:ea typeface="+mn-ea"/>
          <a:cs typeface="+mn-cs"/>
        </a:defRPr>
      </a:lvl2pPr>
      <a:lvl3pPr marL="685800" algn="l" defTabSz="685800" rtl="0" eaLnBrk="1" latinLnBrk="0" hangingPunct="1">
        <a:defRPr sz="1425" kern="1200">
          <a:solidFill>
            <a:schemeClr val="tx1"/>
          </a:solidFill>
          <a:latin typeface="+mn-lt"/>
          <a:ea typeface="+mn-ea"/>
          <a:cs typeface="+mn-cs"/>
        </a:defRPr>
      </a:lvl3pPr>
      <a:lvl4pPr marL="1028700" algn="l" defTabSz="685800" rtl="0" eaLnBrk="1" latinLnBrk="0" hangingPunct="1">
        <a:defRPr sz="1425" kern="1200">
          <a:solidFill>
            <a:schemeClr val="tx1"/>
          </a:solidFill>
          <a:latin typeface="+mn-lt"/>
          <a:ea typeface="+mn-ea"/>
          <a:cs typeface="+mn-cs"/>
        </a:defRPr>
      </a:lvl4pPr>
      <a:lvl5pPr marL="1371600" algn="l" defTabSz="685800" rtl="0" eaLnBrk="1" latinLnBrk="0" hangingPunct="1">
        <a:defRPr sz="1425" kern="1200">
          <a:solidFill>
            <a:schemeClr val="tx1"/>
          </a:solidFill>
          <a:latin typeface="+mn-lt"/>
          <a:ea typeface="+mn-ea"/>
          <a:cs typeface="+mn-cs"/>
        </a:defRPr>
      </a:lvl5pPr>
      <a:lvl6pPr marL="1714500" algn="l" defTabSz="685800" rtl="0" eaLnBrk="1" latinLnBrk="0" hangingPunct="1">
        <a:defRPr sz="1425" kern="1200">
          <a:solidFill>
            <a:schemeClr val="tx1"/>
          </a:solidFill>
          <a:latin typeface="+mn-lt"/>
          <a:ea typeface="+mn-ea"/>
          <a:cs typeface="+mn-cs"/>
        </a:defRPr>
      </a:lvl6pPr>
      <a:lvl7pPr marL="2057400" algn="l" defTabSz="685800" rtl="0" eaLnBrk="1" latinLnBrk="0" hangingPunct="1">
        <a:defRPr sz="1425" kern="1200">
          <a:solidFill>
            <a:schemeClr val="tx1"/>
          </a:solidFill>
          <a:latin typeface="+mn-lt"/>
          <a:ea typeface="+mn-ea"/>
          <a:cs typeface="+mn-cs"/>
        </a:defRPr>
      </a:lvl7pPr>
      <a:lvl8pPr marL="2400300" algn="l" defTabSz="685800" rtl="0" eaLnBrk="1" latinLnBrk="0" hangingPunct="1">
        <a:defRPr sz="1425" kern="1200">
          <a:solidFill>
            <a:schemeClr val="tx1"/>
          </a:solidFill>
          <a:latin typeface="+mn-lt"/>
          <a:ea typeface="+mn-ea"/>
          <a:cs typeface="+mn-cs"/>
        </a:defRPr>
      </a:lvl8pPr>
      <a:lvl9pPr marL="2743200" algn="l" defTabSz="685800" rtl="0" eaLnBrk="1" latinLnBrk="0" hangingPunct="1">
        <a:defRPr sz="1425"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p:sp>
        <p:nvSpPr>
          <p:cNvPr id="3074" name="标题占位符 1"/>
          <p:cNvSpPr>
            <a:spLocks noGrp="1"/>
          </p:cNvSpPr>
          <p:nvPr>
            <p:ph type="title"/>
          </p:nvPr>
        </p:nvSpPr>
        <p:spPr>
          <a:xfrm>
            <a:off x="838200" y="365125"/>
            <a:ext cx="10515600" cy="1325563"/>
          </a:xfrm>
          <a:prstGeom prst="rect">
            <a:avLst/>
          </a:prstGeom>
          <a:noFill/>
          <a:ln w="9525">
            <a:noFill/>
          </a:ln>
        </p:spPr>
        <p:txBody>
          <a:bodyPr vert="horz" lIns="91436" tIns="45718" rIns="91436" bIns="45718" anchor="ctr" anchorCtr="0"/>
          <a:p>
            <a:pPr lvl="0"/>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36" tIns="45718" rIns="91436" bIns="45718" rtlCol="0">
            <a:normAutofit/>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425" strike="noStrike" noProof="1"/>
              <a:t>第四级</a:t>
            </a:r>
            <a:endParaRPr lang="zh-CN" altLang="en-US" strike="noStrike" noProof="1"/>
          </a:p>
          <a:p>
            <a:pPr lvl="4" fontAlgn="auto"/>
            <a:r>
              <a:rPr lang="zh-CN" altLang="en-US" sz="1425" strike="noStrike" noProof="1"/>
              <a:t>第五级</a:t>
            </a:r>
            <a:endParaRPr lang="zh-CN" altLang="en-US" strike="noStrike" noProof="1"/>
          </a:p>
        </p:txBody>
      </p:sp>
      <p:sp>
        <p:nvSpPr>
          <p:cNvPr id="4" name="日期占位符 3"/>
          <p:cNvSpPr>
            <a:spLocks noGrp="1"/>
          </p:cNvSpPr>
          <p:nvPr>
            <p:ph type="dt" sz="half" idx="2"/>
          </p:nvPr>
        </p:nvSpPr>
        <p:spPr>
          <a:xfrm>
            <a:off x="838200" y="6356350"/>
            <a:ext cx="2743200" cy="365125"/>
          </a:xfrm>
          <a:prstGeom prst="rect">
            <a:avLst/>
          </a:prstGeom>
        </p:spPr>
        <p:txBody>
          <a:bodyPr vert="horz" lIns="91436" tIns="45718" rIns="91436" bIns="45718" rtlCol="0" anchor="ctr"/>
          <a:lstStyle>
            <a:lvl1pPr algn="l">
              <a:defRPr sz="900">
                <a:solidFill>
                  <a:schemeClr val="tx1">
                    <a:tint val="75000"/>
                  </a:schemeClr>
                </a:solidFill>
              </a:defRPr>
            </a:lvl1pPr>
          </a:lstStyle>
          <a:p>
            <a:pPr fontAlgn="base"/>
            <a:fld id="{71AB7A37-B852-49AB-B2E2-96296AB21F67}" type="datetimeFigureOut">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36" tIns="45718" rIns="91436" bIns="45718" rtlCol="0" anchor="ctr"/>
          <a:lstStyle>
            <a:lvl1pPr algn="ctr">
              <a:defRPr sz="900">
                <a:solidFill>
                  <a:schemeClr val="tx1">
                    <a:tint val="75000"/>
                  </a:schemeClr>
                </a:solidFill>
              </a:defRPr>
            </a:lvl1pPr>
          </a:lstStyle>
          <a:p>
            <a:pPr fontAlgn="base"/>
            <a:endParaRPr lang="zh-CN" altLang="en-US" strike="noStrike" noProof="1"/>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36" tIns="45718" rIns="91436" bIns="45718" rtlCol="0" anchor="ctr"/>
          <a:lstStyle>
            <a:lvl1pPr algn="r">
              <a:defRPr sz="900">
                <a:solidFill>
                  <a:schemeClr val="tx1">
                    <a:tint val="75000"/>
                  </a:schemeClr>
                </a:solidFill>
              </a:defRPr>
            </a:lvl1pPr>
          </a:lstStyle>
          <a:p>
            <a:pPr fontAlgn="base"/>
            <a:fld id="{888F8D02-9041-4C59-BC62-13DE0E5C6713}" type="slidenum">
              <a:rPr lang="zh-CN" altLang="en-US" strike="noStrike" noProof="1" smtClean="0">
                <a:latin typeface="Arial Narrow" pitchFamily="34" charset="0"/>
                <a:ea typeface="宋体" panose="02010600030101010101" pitchFamily="2" charset="-122"/>
                <a:cs typeface="+mn-cs"/>
              </a:rPr>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Ls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25" kern="1200">
          <a:solidFill>
            <a:schemeClr val="tx1"/>
          </a:solidFill>
          <a:latin typeface="+mn-lt"/>
          <a:ea typeface="+mn-ea"/>
          <a:cs typeface="+mn-cs"/>
        </a:defRPr>
      </a:lvl9pPr>
    </p:bodyStyle>
    <p:otherStyle>
      <a:defPPr>
        <a:defRPr lang="zh-CN"/>
      </a:defPPr>
      <a:lvl1pPr marL="0" algn="l" defTabSz="685800" rtl="0" eaLnBrk="1" latinLnBrk="0" hangingPunct="1">
        <a:defRPr sz="1425" kern="1200">
          <a:solidFill>
            <a:schemeClr val="tx1"/>
          </a:solidFill>
          <a:latin typeface="+mn-lt"/>
          <a:ea typeface="+mn-ea"/>
          <a:cs typeface="+mn-cs"/>
        </a:defRPr>
      </a:lvl1pPr>
      <a:lvl2pPr marL="342900" algn="l" defTabSz="685800" rtl="0" eaLnBrk="1" latinLnBrk="0" hangingPunct="1">
        <a:defRPr sz="1425" kern="1200">
          <a:solidFill>
            <a:schemeClr val="tx1"/>
          </a:solidFill>
          <a:latin typeface="+mn-lt"/>
          <a:ea typeface="+mn-ea"/>
          <a:cs typeface="+mn-cs"/>
        </a:defRPr>
      </a:lvl2pPr>
      <a:lvl3pPr marL="685800" algn="l" defTabSz="685800" rtl="0" eaLnBrk="1" latinLnBrk="0" hangingPunct="1">
        <a:defRPr sz="1425" kern="1200">
          <a:solidFill>
            <a:schemeClr val="tx1"/>
          </a:solidFill>
          <a:latin typeface="+mn-lt"/>
          <a:ea typeface="+mn-ea"/>
          <a:cs typeface="+mn-cs"/>
        </a:defRPr>
      </a:lvl3pPr>
      <a:lvl4pPr marL="1028700" algn="l" defTabSz="685800" rtl="0" eaLnBrk="1" latinLnBrk="0" hangingPunct="1">
        <a:defRPr sz="1425" kern="1200">
          <a:solidFill>
            <a:schemeClr val="tx1"/>
          </a:solidFill>
          <a:latin typeface="+mn-lt"/>
          <a:ea typeface="+mn-ea"/>
          <a:cs typeface="+mn-cs"/>
        </a:defRPr>
      </a:lvl4pPr>
      <a:lvl5pPr marL="1371600" algn="l" defTabSz="685800" rtl="0" eaLnBrk="1" latinLnBrk="0" hangingPunct="1">
        <a:defRPr sz="1425" kern="1200">
          <a:solidFill>
            <a:schemeClr val="tx1"/>
          </a:solidFill>
          <a:latin typeface="+mn-lt"/>
          <a:ea typeface="+mn-ea"/>
          <a:cs typeface="+mn-cs"/>
        </a:defRPr>
      </a:lvl5pPr>
      <a:lvl6pPr marL="1714500" algn="l" defTabSz="685800" rtl="0" eaLnBrk="1" latinLnBrk="0" hangingPunct="1">
        <a:defRPr sz="1425" kern="1200">
          <a:solidFill>
            <a:schemeClr val="tx1"/>
          </a:solidFill>
          <a:latin typeface="+mn-lt"/>
          <a:ea typeface="+mn-ea"/>
          <a:cs typeface="+mn-cs"/>
        </a:defRPr>
      </a:lvl6pPr>
      <a:lvl7pPr marL="2057400" algn="l" defTabSz="685800" rtl="0" eaLnBrk="1" latinLnBrk="0" hangingPunct="1">
        <a:defRPr sz="1425" kern="1200">
          <a:solidFill>
            <a:schemeClr val="tx1"/>
          </a:solidFill>
          <a:latin typeface="+mn-lt"/>
          <a:ea typeface="+mn-ea"/>
          <a:cs typeface="+mn-cs"/>
        </a:defRPr>
      </a:lvl7pPr>
      <a:lvl8pPr marL="2400300" algn="l" defTabSz="685800" rtl="0" eaLnBrk="1" latinLnBrk="0" hangingPunct="1">
        <a:defRPr sz="1425" kern="1200">
          <a:solidFill>
            <a:schemeClr val="tx1"/>
          </a:solidFill>
          <a:latin typeface="+mn-lt"/>
          <a:ea typeface="+mn-ea"/>
          <a:cs typeface="+mn-cs"/>
        </a:defRPr>
      </a:lvl8pPr>
      <a:lvl9pPr marL="2743200" algn="l" defTabSz="685800" rtl="0" eaLnBrk="1" latinLnBrk="0" hangingPunct="1">
        <a:defRPr sz="142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6.jpeg"/><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9" Type="http://schemas.openxmlformats.org/officeDocument/2006/relationships/notesSlide" Target="../notesSlides/notesSlide9.xml"/><Relationship Id="rId8" Type="http://schemas.openxmlformats.org/officeDocument/2006/relationships/vmlDrawing" Target="../drawings/vmlDrawing2.vml"/><Relationship Id="rId7" Type="http://schemas.openxmlformats.org/officeDocument/2006/relationships/slideLayout" Target="../slideLayouts/slideLayout6.xml"/><Relationship Id="rId6" Type="http://schemas.openxmlformats.org/officeDocument/2006/relationships/image" Target="../media/image15.wmf"/><Relationship Id="rId5" Type="http://schemas.openxmlformats.org/officeDocument/2006/relationships/oleObject" Target="../embeddings/oleObject5.bin"/><Relationship Id="rId4" Type="http://schemas.openxmlformats.org/officeDocument/2006/relationships/image" Target="../media/image14.wmf"/><Relationship Id="rId3" Type="http://schemas.openxmlformats.org/officeDocument/2006/relationships/oleObject" Target="../embeddings/oleObject4.bin"/><Relationship Id="rId2" Type="http://schemas.openxmlformats.org/officeDocument/2006/relationships/image" Target="../media/image7.jpeg"/><Relationship Id="rId1" Type="http://schemas.openxmlformats.org/officeDocument/2006/relationships/tags" Target="../tags/tag28.xml"/></Relationships>
</file>

<file path=ppt/slides/_rels/slide100.xml.rels><?xml version="1.0" encoding="UTF-8" standalone="yes"?>
<Relationships xmlns="http://schemas.openxmlformats.org/package/2006/relationships"><Relationship Id="rId4" Type="http://schemas.openxmlformats.org/officeDocument/2006/relationships/notesSlide" Target="../notesSlides/notesSlide99.xml"/><Relationship Id="rId3" Type="http://schemas.openxmlformats.org/officeDocument/2006/relationships/slideLayout" Target="../slideLayouts/slideLayout6.xml"/><Relationship Id="rId2" Type="http://schemas.openxmlformats.org/officeDocument/2006/relationships/image" Target="../media/image7.jpeg"/><Relationship Id="rId1" Type="http://schemas.openxmlformats.org/officeDocument/2006/relationships/tags" Target="../tags/tag114.xml"/></Relationships>
</file>

<file path=ppt/slides/_rels/slide101.xml.rels><?xml version="1.0" encoding="UTF-8" standalone="yes"?>
<Relationships xmlns="http://schemas.openxmlformats.org/package/2006/relationships"><Relationship Id="rId5" Type="http://schemas.openxmlformats.org/officeDocument/2006/relationships/notesSlide" Target="../notesSlides/notesSlide100.xml"/><Relationship Id="rId4" Type="http://schemas.openxmlformats.org/officeDocument/2006/relationships/slideLayout" Target="../slideLayouts/slideLayout6.xml"/><Relationship Id="rId3" Type="http://schemas.openxmlformats.org/officeDocument/2006/relationships/image" Target="../media/image139.png"/><Relationship Id="rId2" Type="http://schemas.openxmlformats.org/officeDocument/2006/relationships/image" Target="../media/image7.jpeg"/><Relationship Id="rId1" Type="http://schemas.openxmlformats.org/officeDocument/2006/relationships/tags" Target="../tags/tag115.xml"/></Relationships>
</file>

<file path=ppt/slides/_rels/slide102.xml.rels><?xml version="1.0" encoding="UTF-8" standalone="yes"?>
<Relationships xmlns="http://schemas.openxmlformats.org/package/2006/relationships"><Relationship Id="rId7" Type="http://schemas.openxmlformats.org/officeDocument/2006/relationships/notesSlide" Target="../notesSlides/notesSlide101.xml"/><Relationship Id="rId6" Type="http://schemas.openxmlformats.org/officeDocument/2006/relationships/vmlDrawing" Target="../drawings/vmlDrawing19.vml"/><Relationship Id="rId5" Type="http://schemas.openxmlformats.org/officeDocument/2006/relationships/slideLayout" Target="../slideLayouts/slideLayout6.xml"/><Relationship Id="rId4" Type="http://schemas.openxmlformats.org/officeDocument/2006/relationships/image" Target="../media/image140.wmf"/><Relationship Id="rId3" Type="http://schemas.openxmlformats.org/officeDocument/2006/relationships/oleObject" Target="../embeddings/oleObject34.bin"/><Relationship Id="rId2" Type="http://schemas.openxmlformats.org/officeDocument/2006/relationships/image" Target="../media/image7.jpeg"/><Relationship Id="rId1" Type="http://schemas.openxmlformats.org/officeDocument/2006/relationships/tags" Target="../tags/tag116.xml"/></Relationships>
</file>

<file path=ppt/slides/_rels/slide103.xml.rels><?xml version="1.0" encoding="UTF-8" standalone="yes"?>
<Relationships xmlns="http://schemas.openxmlformats.org/package/2006/relationships"><Relationship Id="rId9" Type="http://schemas.openxmlformats.org/officeDocument/2006/relationships/oleObject" Target="../embeddings/oleObject38.bin"/><Relationship Id="rId8" Type="http://schemas.openxmlformats.org/officeDocument/2006/relationships/image" Target="../media/image143.wmf"/><Relationship Id="rId7" Type="http://schemas.openxmlformats.org/officeDocument/2006/relationships/oleObject" Target="../embeddings/oleObject37.bin"/><Relationship Id="rId6" Type="http://schemas.openxmlformats.org/officeDocument/2006/relationships/image" Target="../media/image142.wmf"/><Relationship Id="rId5" Type="http://schemas.openxmlformats.org/officeDocument/2006/relationships/oleObject" Target="../embeddings/oleObject36.bin"/><Relationship Id="rId4" Type="http://schemas.openxmlformats.org/officeDocument/2006/relationships/image" Target="../media/image141.wmf"/><Relationship Id="rId3" Type="http://schemas.openxmlformats.org/officeDocument/2006/relationships/oleObject" Target="../embeddings/oleObject35.bin"/><Relationship Id="rId2" Type="http://schemas.openxmlformats.org/officeDocument/2006/relationships/image" Target="../media/image7.jpeg"/><Relationship Id="rId19" Type="http://schemas.openxmlformats.org/officeDocument/2006/relationships/notesSlide" Target="../notesSlides/notesSlide102.xml"/><Relationship Id="rId18" Type="http://schemas.openxmlformats.org/officeDocument/2006/relationships/vmlDrawing" Target="../drawings/vmlDrawing20.vml"/><Relationship Id="rId17" Type="http://schemas.openxmlformats.org/officeDocument/2006/relationships/slideLayout" Target="../slideLayouts/slideLayout6.xml"/><Relationship Id="rId16" Type="http://schemas.openxmlformats.org/officeDocument/2006/relationships/image" Target="../media/image147.wmf"/><Relationship Id="rId15" Type="http://schemas.openxmlformats.org/officeDocument/2006/relationships/oleObject" Target="../embeddings/oleObject41.bin"/><Relationship Id="rId14" Type="http://schemas.openxmlformats.org/officeDocument/2006/relationships/image" Target="../media/image146.wmf"/><Relationship Id="rId13" Type="http://schemas.openxmlformats.org/officeDocument/2006/relationships/oleObject" Target="../embeddings/oleObject40.bin"/><Relationship Id="rId12" Type="http://schemas.openxmlformats.org/officeDocument/2006/relationships/image" Target="../media/image145.wmf"/><Relationship Id="rId11" Type="http://schemas.openxmlformats.org/officeDocument/2006/relationships/oleObject" Target="../embeddings/oleObject39.bin"/><Relationship Id="rId10" Type="http://schemas.openxmlformats.org/officeDocument/2006/relationships/image" Target="../media/image144.wmf"/><Relationship Id="rId1" Type="http://schemas.openxmlformats.org/officeDocument/2006/relationships/tags" Target="../tags/tag117.xml"/></Relationships>
</file>

<file path=ppt/slides/_rels/slide104.xml.rels><?xml version="1.0" encoding="UTF-8" standalone="yes"?>
<Relationships xmlns="http://schemas.openxmlformats.org/package/2006/relationships"><Relationship Id="rId5" Type="http://schemas.openxmlformats.org/officeDocument/2006/relationships/notesSlide" Target="../notesSlides/notesSlide103.xml"/><Relationship Id="rId4" Type="http://schemas.openxmlformats.org/officeDocument/2006/relationships/slideLayout" Target="../slideLayouts/slideLayout6.xml"/><Relationship Id="rId3" Type="http://schemas.openxmlformats.org/officeDocument/2006/relationships/image" Target="../media/image148.jpeg"/><Relationship Id="rId2" Type="http://schemas.openxmlformats.org/officeDocument/2006/relationships/image" Target="../media/image7.jpeg"/><Relationship Id="rId1" Type="http://schemas.openxmlformats.org/officeDocument/2006/relationships/tags" Target="../tags/tag118.xml"/></Relationships>
</file>

<file path=ppt/slides/_rels/slide105.xml.rels><?xml version="1.0" encoding="UTF-8" standalone="yes"?>
<Relationships xmlns="http://schemas.openxmlformats.org/package/2006/relationships"><Relationship Id="rId8" Type="http://schemas.openxmlformats.org/officeDocument/2006/relationships/notesSlide" Target="../notesSlides/notesSlide104.xml"/><Relationship Id="rId7" Type="http://schemas.openxmlformats.org/officeDocument/2006/relationships/vmlDrawing" Target="../drawings/vmlDrawing21.vml"/><Relationship Id="rId6" Type="http://schemas.openxmlformats.org/officeDocument/2006/relationships/slideLayout" Target="../slideLayouts/slideLayout6.xml"/><Relationship Id="rId5" Type="http://schemas.openxmlformats.org/officeDocument/2006/relationships/image" Target="../media/image150.wmf"/><Relationship Id="rId4" Type="http://schemas.openxmlformats.org/officeDocument/2006/relationships/oleObject" Target="../embeddings/oleObject42.bin"/><Relationship Id="rId3" Type="http://schemas.openxmlformats.org/officeDocument/2006/relationships/image" Target="../media/image149.png"/><Relationship Id="rId2" Type="http://schemas.openxmlformats.org/officeDocument/2006/relationships/image" Target="../media/image7.jpeg"/><Relationship Id="rId1" Type="http://schemas.openxmlformats.org/officeDocument/2006/relationships/tags" Target="../tags/tag119.xml"/></Relationships>
</file>

<file path=ppt/slides/_rels/slide106.xml.rels><?xml version="1.0" encoding="UTF-8" standalone="yes"?>
<Relationships xmlns="http://schemas.openxmlformats.org/package/2006/relationships"><Relationship Id="rId7" Type="http://schemas.openxmlformats.org/officeDocument/2006/relationships/notesSlide" Target="../notesSlides/notesSlide105.xml"/><Relationship Id="rId6" Type="http://schemas.openxmlformats.org/officeDocument/2006/relationships/vmlDrawing" Target="../drawings/vmlDrawing22.vml"/><Relationship Id="rId5" Type="http://schemas.openxmlformats.org/officeDocument/2006/relationships/slideLayout" Target="../slideLayouts/slideLayout6.xml"/><Relationship Id="rId4" Type="http://schemas.openxmlformats.org/officeDocument/2006/relationships/image" Target="../media/image151.wmf"/><Relationship Id="rId3" Type="http://schemas.openxmlformats.org/officeDocument/2006/relationships/oleObject" Target="../embeddings/oleObject43.bin"/><Relationship Id="rId2" Type="http://schemas.openxmlformats.org/officeDocument/2006/relationships/image" Target="../media/image7.jpeg"/><Relationship Id="rId1" Type="http://schemas.openxmlformats.org/officeDocument/2006/relationships/tags" Target="../tags/tag120.xml"/></Relationships>
</file>

<file path=ppt/slides/_rels/slide107.xml.rels><?xml version="1.0" encoding="UTF-8" standalone="yes"?>
<Relationships xmlns="http://schemas.openxmlformats.org/package/2006/relationships"><Relationship Id="rId9" Type="http://schemas.openxmlformats.org/officeDocument/2006/relationships/notesSlide" Target="../notesSlides/notesSlide106.xml"/><Relationship Id="rId8" Type="http://schemas.openxmlformats.org/officeDocument/2006/relationships/vmlDrawing" Target="../drawings/vmlDrawing23.vml"/><Relationship Id="rId7" Type="http://schemas.openxmlformats.org/officeDocument/2006/relationships/slideLayout" Target="../slideLayouts/slideLayout6.xml"/><Relationship Id="rId6" Type="http://schemas.openxmlformats.org/officeDocument/2006/relationships/image" Target="../media/image153.wmf"/><Relationship Id="rId5" Type="http://schemas.openxmlformats.org/officeDocument/2006/relationships/oleObject" Target="../embeddings/oleObject45.bin"/><Relationship Id="rId4" Type="http://schemas.openxmlformats.org/officeDocument/2006/relationships/image" Target="../media/image152.wmf"/><Relationship Id="rId3" Type="http://schemas.openxmlformats.org/officeDocument/2006/relationships/oleObject" Target="../embeddings/oleObject44.bin"/><Relationship Id="rId2" Type="http://schemas.openxmlformats.org/officeDocument/2006/relationships/image" Target="../media/image7.jpeg"/><Relationship Id="rId1" Type="http://schemas.openxmlformats.org/officeDocument/2006/relationships/tags" Target="../tags/tag121.xml"/></Relationships>
</file>

<file path=ppt/slides/_rels/slide108.xml.rels><?xml version="1.0" encoding="UTF-8" standalone="yes"?>
<Relationships xmlns="http://schemas.openxmlformats.org/package/2006/relationships"><Relationship Id="rId9" Type="http://schemas.openxmlformats.org/officeDocument/2006/relationships/oleObject" Target="../embeddings/oleObject49.bin"/><Relationship Id="rId8" Type="http://schemas.openxmlformats.org/officeDocument/2006/relationships/image" Target="../media/image156.wmf"/><Relationship Id="rId7" Type="http://schemas.openxmlformats.org/officeDocument/2006/relationships/oleObject" Target="../embeddings/oleObject48.bin"/><Relationship Id="rId6" Type="http://schemas.openxmlformats.org/officeDocument/2006/relationships/image" Target="../media/image155.wmf"/><Relationship Id="rId5" Type="http://schemas.openxmlformats.org/officeDocument/2006/relationships/oleObject" Target="../embeddings/oleObject47.bin"/><Relationship Id="rId4" Type="http://schemas.openxmlformats.org/officeDocument/2006/relationships/image" Target="../media/image154.wmf"/><Relationship Id="rId3" Type="http://schemas.openxmlformats.org/officeDocument/2006/relationships/oleObject" Target="../embeddings/oleObject46.bin"/><Relationship Id="rId2" Type="http://schemas.openxmlformats.org/officeDocument/2006/relationships/image" Target="../media/image7.jpeg"/><Relationship Id="rId15" Type="http://schemas.openxmlformats.org/officeDocument/2006/relationships/notesSlide" Target="../notesSlides/notesSlide107.xml"/><Relationship Id="rId14" Type="http://schemas.openxmlformats.org/officeDocument/2006/relationships/vmlDrawing" Target="../drawings/vmlDrawing24.vml"/><Relationship Id="rId13" Type="http://schemas.openxmlformats.org/officeDocument/2006/relationships/slideLayout" Target="../slideLayouts/slideLayout6.xml"/><Relationship Id="rId12" Type="http://schemas.openxmlformats.org/officeDocument/2006/relationships/image" Target="../media/image150.wmf"/><Relationship Id="rId11" Type="http://schemas.openxmlformats.org/officeDocument/2006/relationships/oleObject" Target="../embeddings/oleObject50.bin"/><Relationship Id="rId10" Type="http://schemas.openxmlformats.org/officeDocument/2006/relationships/image" Target="../media/image157.wmf"/><Relationship Id="rId1" Type="http://schemas.openxmlformats.org/officeDocument/2006/relationships/tags" Target="../tags/tag122.xml"/></Relationships>
</file>

<file path=ppt/slides/_rels/slide109.xml.rels><?xml version="1.0" encoding="UTF-8" standalone="yes"?>
<Relationships xmlns="http://schemas.openxmlformats.org/package/2006/relationships"><Relationship Id="rId6" Type="http://schemas.openxmlformats.org/officeDocument/2006/relationships/notesSlide" Target="../notesSlides/notesSlide108.xml"/><Relationship Id="rId5" Type="http://schemas.openxmlformats.org/officeDocument/2006/relationships/slideLayout" Target="../slideLayouts/slideLayout6.xml"/><Relationship Id="rId4" Type="http://schemas.openxmlformats.org/officeDocument/2006/relationships/image" Target="../media/image159.png"/><Relationship Id="rId3" Type="http://schemas.openxmlformats.org/officeDocument/2006/relationships/image" Target="../media/image158.png"/><Relationship Id="rId2" Type="http://schemas.openxmlformats.org/officeDocument/2006/relationships/image" Target="../media/image7.jpeg"/><Relationship Id="rId1" Type="http://schemas.openxmlformats.org/officeDocument/2006/relationships/tags" Target="../tags/tag123.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6.xml"/><Relationship Id="rId2" Type="http://schemas.openxmlformats.org/officeDocument/2006/relationships/image" Target="../media/image7.jpeg"/><Relationship Id="rId1" Type="http://schemas.openxmlformats.org/officeDocument/2006/relationships/tags" Target="../tags/tag29.xml"/></Relationships>
</file>

<file path=ppt/slides/_rels/slide110.xml.rels><?xml version="1.0" encoding="UTF-8" standalone="yes"?>
<Relationships xmlns="http://schemas.openxmlformats.org/package/2006/relationships"><Relationship Id="rId9" Type="http://schemas.openxmlformats.org/officeDocument/2006/relationships/notesSlide" Target="../notesSlides/notesSlide109.xml"/><Relationship Id="rId8" Type="http://schemas.openxmlformats.org/officeDocument/2006/relationships/vmlDrawing" Target="../drawings/vmlDrawing25.vml"/><Relationship Id="rId7" Type="http://schemas.openxmlformats.org/officeDocument/2006/relationships/slideLayout" Target="../slideLayouts/slideLayout6.xml"/><Relationship Id="rId6" Type="http://schemas.openxmlformats.org/officeDocument/2006/relationships/image" Target="../media/image161.wmf"/><Relationship Id="rId5" Type="http://schemas.openxmlformats.org/officeDocument/2006/relationships/oleObject" Target="../embeddings/oleObject52.bin"/><Relationship Id="rId4" Type="http://schemas.openxmlformats.org/officeDocument/2006/relationships/image" Target="../media/image160.wmf"/><Relationship Id="rId3" Type="http://schemas.openxmlformats.org/officeDocument/2006/relationships/oleObject" Target="../embeddings/oleObject51.bin"/><Relationship Id="rId2" Type="http://schemas.openxmlformats.org/officeDocument/2006/relationships/image" Target="../media/image7.jpeg"/><Relationship Id="rId1" Type="http://schemas.openxmlformats.org/officeDocument/2006/relationships/tags" Target="../tags/tag124.xml"/></Relationships>
</file>

<file path=ppt/slides/_rels/slide111.xml.rels><?xml version="1.0" encoding="UTF-8" standalone="yes"?>
<Relationships xmlns="http://schemas.openxmlformats.org/package/2006/relationships"><Relationship Id="rId4" Type="http://schemas.openxmlformats.org/officeDocument/2006/relationships/notesSlide" Target="../notesSlides/notesSlide110.xml"/><Relationship Id="rId3" Type="http://schemas.openxmlformats.org/officeDocument/2006/relationships/slideLayout" Target="../slideLayouts/slideLayout6.xml"/><Relationship Id="rId2" Type="http://schemas.openxmlformats.org/officeDocument/2006/relationships/image" Target="../media/image7.jpeg"/><Relationship Id="rId1" Type="http://schemas.openxmlformats.org/officeDocument/2006/relationships/tags" Target="../tags/tag125.xml"/></Relationships>
</file>

<file path=ppt/slides/_rels/slide112.xml.rels><?xml version="1.0" encoding="UTF-8" standalone="yes"?>
<Relationships xmlns="http://schemas.openxmlformats.org/package/2006/relationships"><Relationship Id="rId9" Type="http://schemas.openxmlformats.org/officeDocument/2006/relationships/oleObject" Target="../embeddings/oleObject56.bin"/><Relationship Id="rId8" Type="http://schemas.openxmlformats.org/officeDocument/2006/relationships/image" Target="../media/image164.wmf"/><Relationship Id="rId7" Type="http://schemas.openxmlformats.org/officeDocument/2006/relationships/oleObject" Target="../embeddings/oleObject55.bin"/><Relationship Id="rId6" Type="http://schemas.openxmlformats.org/officeDocument/2006/relationships/image" Target="../media/image163.wmf"/><Relationship Id="rId5" Type="http://schemas.openxmlformats.org/officeDocument/2006/relationships/oleObject" Target="../embeddings/oleObject54.bin"/><Relationship Id="rId4" Type="http://schemas.openxmlformats.org/officeDocument/2006/relationships/image" Target="../media/image162.wmf"/><Relationship Id="rId3" Type="http://schemas.openxmlformats.org/officeDocument/2006/relationships/oleObject" Target="../embeddings/oleObject53.bin"/><Relationship Id="rId2" Type="http://schemas.openxmlformats.org/officeDocument/2006/relationships/image" Target="../media/image7.jpeg"/><Relationship Id="rId13" Type="http://schemas.openxmlformats.org/officeDocument/2006/relationships/notesSlide" Target="../notesSlides/notesSlide111.xml"/><Relationship Id="rId12" Type="http://schemas.openxmlformats.org/officeDocument/2006/relationships/vmlDrawing" Target="../drawings/vmlDrawing26.vml"/><Relationship Id="rId11" Type="http://schemas.openxmlformats.org/officeDocument/2006/relationships/slideLayout" Target="../slideLayouts/slideLayout6.xml"/><Relationship Id="rId10" Type="http://schemas.openxmlformats.org/officeDocument/2006/relationships/image" Target="../media/image165.wmf"/><Relationship Id="rId1" Type="http://schemas.openxmlformats.org/officeDocument/2006/relationships/tags" Target="../tags/tag126.xml"/></Relationships>
</file>

<file path=ppt/slides/_rels/slide113.xml.rels><?xml version="1.0" encoding="UTF-8" standalone="yes"?>
<Relationships xmlns="http://schemas.openxmlformats.org/package/2006/relationships"><Relationship Id="rId4" Type="http://schemas.openxmlformats.org/officeDocument/2006/relationships/notesSlide" Target="../notesSlides/notesSlide112.xml"/><Relationship Id="rId3" Type="http://schemas.openxmlformats.org/officeDocument/2006/relationships/slideLayout" Target="../slideLayouts/slideLayout6.xml"/><Relationship Id="rId2" Type="http://schemas.openxmlformats.org/officeDocument/2006/relationships/image" Target="../media/image7.jpeg"/><Relationship Id="rId1" Type="http://schemas.openxmlformats.org/officeDocument/2006/relationships/tags" Target="../tags/tag127.xml"/></Relationships>
</file>

<file path=ppt/slides/_rels/slide114.xml.rels><?xml version="1.0" encoding="UTF-8" standalone="yes"?>
<Relationships xmlns="http://schemas.openxmlformats.org/package/2006/relationships"><Relationship Id="rId5" Type="http://schemas.openxmlformats.org/officeDocument/2006/relationships/notesSlide" Target="../notesSlides/notesSlide113.xml"/><Relationship Id="rId4" Type="http://schemas.openxmlformats.org/officeDocument/2006/relationships/slideLayout" Target="../slideLayouts/slideLayout6.xml"/><Relationship Id="rId3" Type="http://schemas.openxmlformats.org/officeDocument/2006/relationships/audio" Target="../media/audio1.wav"/><Relationship Id="rId2" Type="http://schemas.openxmlformats.org/officeDocument/2006/relationships/image" Target="../media/image7.jpeg"/><Relationship Id="rId1" Type="http://schemas.openxmlformats.org/officeDocument/2006/relationships/tags" Target="../tags/tag128.xml"/></Relationships>
</file>

<file path=ppt/slides/_rels/slide115.xml.rels><?xml version="1.0" encoding="UTF-8" standalone="yes"?>
<Relationships xmlns="http://schemas.openxmlformats.org/package/2006/relationships"><Relationship Id="rId9" Type="http://schemas.openxmlformats.org/officeDocument/2006/relationships/notesSlide" Target="../notesSlides/notesSlide114.xml"/><Relationship Id="rId8" Type="http://schemas.openxmlformats.org/officeDocument/2006/relationships/vmlDrawing" Target="../drawings/vmlDrawing27.vml"/><Relationship Id="rId7" Type="http://schemas.openxmlformats.org/officeDocument/2006/relationships/slideLayout" Target="../slideLayouts/slideLayout6.xml"/><Relationship Id="rId6" Type="http://schemas.openxmlformats.org/officeDocument/2006/relationships/image" Target="../media/image167.wmf"/><Relationship Id="rId5" Type="http://schemas.openxmlformats.org/officeDocument/2006/relationships/oleObject" Target="../embeddings/oleObject58.bin"/><Relationship Id="rId4" Type="http://schemas.openxmlformats.org/officeDocument/2006/relationships/image" Target="../media/image166.wmf"/><Relationship Id="rId3" Type="http://schemas.openxmlformats.org/officeDocument/2006/relationships/oleObject" Target="../embeddings/oleObject57.bin"/><Relationship Id="rId2" Type="http://schemas.openxmlformats.org/officeDocument/2006/relationships/image" Target="../media/image7.jpeg"/><Relationship Id="rId1" Type="http://schemas.openxmlformats.org/officeDocument/2006/relationships/tags" Target="../tags/tag129.xml"/></Relationships>
</file>

<file path=ppt/slides/_rels/slide116.xml.rels><?xml version="1.0" encoding="UTF-8" standalone="yes"?>
<Relationships xmlns="http://schemas.openxmlformats.org/package/2006/relationships"><Relationship Id="rId9" Type="http://schemas.openxmlformats.org/officeDocument/2006/relationships/oleObject" Target="../embeddings/oleObject62.bin"/><Relationship Id="rId8" Type="http://schemas.openxmlformats.org/officeDocument/2006/relationships/image" Target="../media/image170.wmf"/><Relationship Id="rId7" Type="http://schemas.openxmlformats.org/officeDocument/2006/relationships/oleObject" Target="../embeddings/oleObject61.bin"/><Relationship Id="rId6" Type="http://schemas.openxmlformats.org/officeDocument/2006/relationships/image" Target="../media/image169.wmf"/><Relationship Id="rId5" Type="http://schemas.openxmlformats.org/officeDocument/2006/relationships/oleObject" Target="../embeddings/oleObject60.bin"/><Relationship Id="rId4" Type="http://schemas.openxmlformats.org/officeDocument/2006/relationships/image" Target="../media/image168.wmf"/><Relationship Id="rId38" Type="http://schemas.openxmlformats.org/officeDocument/2006/relationships/notesSlide" Target="../notesSlides/notesSlide115.xml"/><Relationship Id="rId37" Type="http://schemas.openxmlformats.org/officeDocument/2006/relationships/vmlDrawing" Target="../drawings/vmlDrawing28.vml"/><Relationship Id="rId36" Type="http://schemas.openxmlformats.org/officeDocument/2006/relationships/slideLayout" Target="../slideLayouts/slideLayout6.xml"/><Relationship Id="rId35" Type="http://schemas.openxmlformats.org/officeDocument/2006/relationships/oleObject" Target="../embeddings/oleObject75.bin"/><Relationship Id="rId34" Type="http://schemas.openxmlformats.org/officeDocument/2006/relationships/image" Target="../media/image183.wmf"/><Relationship Id="rId33" Type="http://schemas.openxmlformats.org/officeDocument/2006/relationships/oleObject" Target="../embeddings/oleObject74.bin"/><Relationship Id="rId32" Type="http://schemas.openxmlformats.org/officeDocument/2006/relationships/image" Target="../media/image182.wmf"/><Relationship Id="rId31" Type="http://schemas.openxmlformats.org/officeDocument/2006/relationships/oleObject" Target="../embeddings/oleObject73.bin"/><Relationship Id="rId30" Type="http://schemas.openxmlformats.org/officeDocument/2006/relationships/image" Target="../media/image181.wmf"/><Relationship Id="rId3" Type="http://schemas.openxmlformats.org/officeDocument/2006/relationships/oleObject" Target="../embeddings/oleObject59.bin"/><Relationship Id="rId29" Type="http://schemas.openxmlformats.org/officeDocument/2006/relationships/oleObject" Target="../embeddings/oleObject72.bin"/><Relationship Id="rId28" Type="http://schemas.openxmlformats.org/officeDocument/2006/relationships/image" Target="../media/image180.wmf"/><Relationship Id="rId27" Type="http://schemas.openxmlformats.org/officeDocument/2006/relationships/oleObject" Target="../embeddings/oleObject71.bin"/><Relationship Id="rId26" Type="http://schemas.openxmlformats.org/officeDocument/2006/relationships/image" Target="../media/image179.wmf"/><Relationship Id="rId25" Type="http://schemas.openxmlformats.org/officeDocument/2006/relationships/oleObject" Target="../embeddings/oleObject70.bin"/><Relationship Id="rId24" Type="http://schemas.openxmlformats.org/officeDocument/2006/relationships/image" Target="../media/image178.wmf"/><Relationship Id="rId23" Type="http://schemas.openxmlformats.org/officeDocument/2006/relationships/oleObject" Target="../embeddings/oleObject69.bin"/><Relationship Id="rId22" Type="http://schemas.openxmlformats.org/officeDocument/2006/relationships/image" Target="../media/image177.wmf"/><Relationship Id="rId21" Type="http://schemas.openxmlformats.org/officeDocument/2006/relationships/oleObject" Target="../embeddings/oleObject68.bin"/><Relationship Id="rId20" Type="http://schemas.openxmlformats.org/officeDocument/2006/relationships/image" Target="../media/image176.wmf"/><Relationship Id="rId2" Type="http://schemas.openxmlformats.org/officeDocument/2006/relationships/image" Target="../media/image7.jpeg"/><Relationship Id="rId19" Type="http://schemas.openxmlformats.org/officeDocument/2006/relationships/oleObject" Target="../embeddings/oleObject67.bin"/><Relationship Id="rId18" Type="http://schemas.openxmlformats.org/officeDocument/2006/relationships/image" Target="../media/image175.wmf"/><Relationship Id="rId17" Type="http://schemas.openxmlformats.org/officeDocument/2006/relationships/oleObject" Target="../embeddings/oleObject66.bin"/><Relationship Id="rId16" Type="http://schemas.openxmlformats.org/officeDocument/2006/relationships/image" Target="../media/image174.wmf"/><Relationship Id="rId15" Type="http://schemas.openxmlformats.org/officeDocument/2006/relationships/oleObject" Target="../embeddings/oleObject65.bin"/><Relationship Id="rId14" Type="http://schemas.openxmlformats.org/officeDocument/2006/relationships/image" Target="../media/image173.wmf"/><Relationship Id="rId13" Type="http://schemas.openxmlformats.org/officeDocument/2006/relationships/oleObject" Target="../embeddings/oleObject64.bin"/><Relationship Id="rId12" Type="http://schemas.openxmlformats.org/officeDocument/2006/relationships/image" Target="../media/image172.wmf"/><Relationship Id="rId11" Type="http://schemas.openxmlformats.org/officeDocument/2006/relationships/oleObject" Target="../embeddings/oleObject63.bin"/><Relationship Id="rId10" Type="http://schemas.openxmlformats.org/officeDocument/2006/relationships/image" Target="../media/image171.wmf"/><Relationship Id="rId1" Type="http://schemas.openxmlformats.org/officeDocument/2006/relationships/tags" Target="../tags/tag130.xml"/></Relationships>
</file>

<file path=ppt/slides/_rels/slide117.xml.rels><?xml version="1.0" encoding="UTF-8" standalone="yes"?>
<Relationships xmlns="http://schemas.openxmlformats.org/package/2006/relationships"><Relationship Id="rId4" Type="http://schemas.openxmlformats.org/officeDocument/2006/relationships/notesSlide" Target="../notesSlides/notesSlide116.xml"/><Relationship Id="rId3" Type="http://schemas.openxmlformats.org/officeDocument/2006/relationships/slideLayout" Target="../slideLayouts/slideLayout6.xml"/><Relationship Id="rId2" Type="http://schemas.openxmlformats.org/officeDocument/2006/relationships/image" Target="../media/image7.jpeg"/><Relationship Id="rId1" Type="http://schemas.openxmlformats.org/officeDocument/2006/relationships/tags" Target="../tags/tag131.xml"/></Relationships>
</file>

<file path=ppt/slides/_rels/slide118.xml.rels><?xml version="1.0" encoding="UTF-8" standalone="yes"?>
<Relationships xmlns="http://schemas.openxmlformats.org/package/2006/relationships"><Relationship Id="rId4" Type="http://schemas.openxmlformats.org/officeDocument/2006/relationships/notesSlide" Target="../notesSlides/notesSlide117.xml"/><Relationship Id="rId3" Type="http://schemas.openxmlformats.org/officeDocument/2006/relationships/slideLayout" Target="../slideLayouts/slideLayout6.xml"/><Relationship Id="rId2" Type="http://schemas.openxmlformats.org/officeDocument/2006/relationships/image" Target="../media/image7.jpeg"/><Relationship Id="rId1" Type="http://schemas.openxmlformats.org/officeDocument/2006/relationships/tags" Target="../tags/tag132.xml"/></Relationships>
</file>

<file path=ppt/slides/_rels/slide119.xml.rels><?xml version="1.0" encoding="UTF-8" standalone="yes"?>
<Relationships xmlns="http://schemas.openxmlformats.org/package/2006/relationships"><Relationship Id="rId4" Type="http://schemas.openxmlformats.org/officeDocument/2006/relationships/notesSlide" Target="../notesSlides/notesSlide118.xml"/><Relationship Id="rId3" Type="http://schemas.openxmlformats.org/officeDocument/2006/relationships/slideLayout" Target="../slideLayouts/slideLayout6.xml"/><Relationship Id="rId2" Type="http://schemas.openxmlformats.org/officeDocument/2006/relationships/image" Target="../media/image7.jpeg"/><Relationship Id="rId1" Type="http://schemas.openxmlformats.org/officeDocument/2006/relationships/tags" Target="../tags/tag133.xml"/></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6.xml"/><Relationship Id="rId3" Type="http://schemas.openxmlformats.org/officeDocument/2006/relationships/image" Target="../media/image16.png"/><Relationship Id="rId2" Type="http://schemas.openxmlformats.org/officeDocument/2006/relationships/image" Target="../media/image7.jpeg"/><Relationship Id="rId1" Type="http://schemas.openxmlformats.org/officeDocument/2006/relationships/tags" Target="../tags/tag30.xml"/></Relationships>
</file>

<file path=ppt/slides/_rels/slide120.xml.rels><?xml version="1.0" encoding="UTF-8" standalone="yes"?>
<Relationships xmlns="http://schemas.openxmlformats.org/package/2006/relationships"><Relationship Id="rId5" Type="http://schemas.openxmlformats.org/officeDocument/2006/relationships/notesSlide" Target="../notesSlides/notesSlide119.xml"/><Relationship Id="rId4" Type="http://schemas.openxmlformats.org/officeDocument/2006/relationships/slideLayout" Target="../slideLayouts/slideLayout6.xml"/><Relationship Id="rId3" Type="http://schemas.openxmlformats.org/officeDocument/2006/relationships/image" Target="../media/image184.png"/><Relationship Id="rId2" Type="http://schemas.openxmlformats.org/officeDocument/2006/relationships/image" Target="../media/image7.jpeg"/><Relationship Id="rId1" Type="http://schemas.openxmlformats.org/officeDocument/2006/relationships/tags" Target="../tags/tag134.xml"/></Relationships>
</file>

<file path=ppt/slides/_rels/slide121.xml.rels><?xml version="1.0" encoding="UTF-8" standalone="yes"?>
<Relationships xmlns="http://schemas.openxmlformats.org/package/2006/relationships"><Relationship Id="rId6" Type="http://schemas.openxmlformats.org/officeDocument/2006/relationships/notesSlide" Target="../notesSlides/notesSlide120.xml"/><Relationship Id="rId5" Type="http://schemas.openxmlformats.org/officeDocument/2006/relationships/slideLayout" Target="../slideLayouts/slideLayout6.xml"/><Relationship Id="rId4" Type="http://schemas.openxmlformats.org/officeDocument/2006/relationships/image" Target="../media/image184.png"/><Relationship Id="rId3" Type="http://schemas.openxmlformats.org/officeDocument/2006/relationships/image" Target="../media/image185.png"/><Relationship Id="rId2" Type="http://schemas.openxmlformats.org/officeDocument/2006/relationships/image" Target="../media/image7.jpeg"/><Relationship Id="rId1" Type="http://schemas.openxmlformats.org/officeDocument/2006/relationships/tags" Target="../tags/tag135.xml"/></Relationships>
</file>

<file path=ppt/slides/_rels/slide122.xml.rels><?xml version="1.0" encoding="UTF-8" standalone="yes"?>
<Relationships xmlns="http://schemas.openxmlformats.org/package/2006/relationships"><Relationship Id="rId5" Type="http://schemas.openxmlformats.org/officeDocument/2006/relationships/notesSlide" Target="../notesSlides/notesSlide121.xml"/><Relationship Id="rId4" Type="http://schemas.openxmlformats.org/officeDocument/2006/relationships/slideLayout" Target="../slideLayouts/slideLayout6.xml"/><Relationship Id="rId3" Type="http://schemas.openxmlformats.org/officeDocument/2006/relationships/image" Target="../media/image186.png"/><Relationship Id="rId2" Type="http://schemas.openxmlformats.org/officeDocument/2006/relationships/image" Target="../media/image7.jpeg"/><Relationship Id="rId1" Type="http://schemas.openxmlformats.org/officeDocument/2006/relationships/tags" Target="../tags/tag136.xml"/></Relationships>
</file>

<file path=ppt/slides/_rels/slide123.xml.rels><?xml version="1.0" encoding="UTF-8" standalone="yes"?>
<Relationships xmlns="http://schemas.openxmlformats.org/package/2006/relationships"><Relationship Id="rId4" Type="http://schemas.openxmlformats.org/officeDocument/2006/relationships/notesSlide" Target="../notesSlides/notesSlide122.xml"/><Relationship Id="rId3" Type="http://schemas.openxmlformats.org/officeDocument/2006/relationships/slideLayout" Target="../slideLayouts/slideLayout6.xml"/><Relationship Id="rId2" Type="http://schemas.openxmlformats.org/officeDocument/2006/relationships/image" Target="../media/image7.jpeg"/><Relationship Id="rId1" Type="http://schemas.openxmlformats.org/officeDocument/2006/relationships/tags" Target="../tags/tag137.xml"/></Relationships>
</file>

<file path=ppt/slides/_rels/slide124.xml.rels><?xml version="1.0" encoding="UTF-8" standalone="yes"?>
<Relationships xmlns="http://schemas.openxmlformats.org/package/2006/relationships"><Relationship Id="rId4" Type="http://schemas.openxmlformats.org/officeDocument/2006/relationships/notesSlide" Target="../notesSlides/notesSlide123.xml"/><Relationship Id="rId3" Type="http://schemas.openxmlformats.org/officeDocument/2006/relationships/slideLayout" Target="../slideLayouts/slideLayout6.xml"/><Relationship Id="rId2" Type="http://schemas.openxmlformats.org/officeDocument/2006/relationships/image" Target="../media/image7.jpeg"/><Relationship Id="rId1" Type="http://schemas.openxmlformats.org/officeDocument/2006/relationships/tags" Target="../tags/tag138.xml"/></Relationships>
</file>

<file path=ppt/slides/_rels/slide125.xml.rels><?xml version="1.0" encoding="UTF-8" standalone="yes"?>
<Relationships xmlns="http://schemas.openxmlformats.org/package/2006/relationships"><Relationship Id="rId4" Type="http://schemas.openxmlformats.org/officeDocument/2006/relationships/notesSlide" Target="../notesSlides/notesSlide124.xml"/><Relationship Id="rId3" Type="http://schemas.openxmlformats.org/officeDocument/2006/relationships/slideLayout" Target="../slideLayouts/slideLayout6.xml"/><Relationship Id="rId2" Type="http://schemas.openxmlformats.org/officeDocument/2006/relationships/image" Target="../media/image7.jpeg"/><Relationship Id="rId1" Type="http://schemas.openxmlformats.org/officeDocument/2006/relationships/tags" Target="../tags/tag139.xml"/></Relationships>
</file>

<file path=ppt/slides/_rels/slide126.xml.rels><?xml version="1.0" encoding="UTF-8" standalone="yes"?>
<Relationships xmlns="http://schemas.openxmlformats.org/package/2006/relationships"><Relationship Id="rId4" Type="http://schemas.openxmlformats.org/officeDocument/2006/relationships/notesSlide" Target="../notesSlides/notesSlide125.xml"/><Relationship Id="rId3" Type="http://schemas.openxmlformats.org/officeDocument/2006/relationships/slideLayout" Target="../slideLayouts/slideLayout6.xml"/><Relationship Id="rId2" Type="http://schemas.openxmlformats.org/officeDocument/2006/relationships/image" Target="../media/image7.jpeg"/><Relationship Id="rId1" Type="http://schemas.openxmlformats.org/officeDocument/2006/relationships/tags" Target="../tags/tag140.xml"/></Relationships>
</file>

<file path=ppt/slides/_rels/slide13.xml.rels><?xml version="1.0" encoding="UTF-8" standalone="yes"?>
<Relationships xmlns="http://schemas.openxmlformats.org/package/2006/relationships"><Relationship Id="rId9" Type="http://schemas.openxmlformats.org/officeDocument/2006/relationships/image" Target="../media/image19.wmf"/><Relationship Id="rId8" Type="http://schemas.openxmlformats.org/officeDocument/2006/relationships/oleObject" Target="../embeddings/oleObject8.bin"/><Relationship Id="rId7" Type="http://schemas.openxmlformats.org/officeDocument/2006/relationships/image" Target="../media/image18.wmf"/><Relationship Id="rId6" Type="http://schemas.openxmlformats.org/officeDocument/2006/relationships/oleObject" Target="../embeddings/oleObject7.bin"/><Relationship Id="rId5" Type="http://schemas.openxmlformats.org/officeDocument/2006/relationships/image" Target="../media/image17.wmf"/><Relationship Id="rId4" Type="http://schemas.openxmlformats.org/officeDocument/2006/relationships/oleObject" Target="../embeddings/oleObject6.bin"/><Relationship Id="rId3" Type="http://schemas.openxmlformats.org/officeDocument/2006/relationships/image" Target="../media/image16.png"/><Relationship Id="rId2" Type="http://schemas.openxmlformats.org/officeDocument/2006/relationships/image" Target="../media/image7.jpeg"/><Relationship Id="rId12" Type="http://schemas.openxmlformats.org/officeDocument/2006/relationships/notesSlide" Target="../notesSlides/notesSlide12.xml"/><Relationship Id="rId11" Type="http://schemas.openxmlformats.org/officeDocument/2006/relationships/vmlDrawing" Target="../drawings/vmlDrawing3.vml"/><Relationship Id="rId10" Type="http://schemas.openxmlformats.org/officeDocument/2006/relationships/slideLayout" Target="../slideLayouts/slideLayout6.xml"/><Relationship Id="rId1" Type="http://schemas.openxmlformats.org/officeDocument/2006/relationships/tags" Target="../tags/tag31.xml"/></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6.xml"/><Relationship Id="rId4" Type="http://schemas.openxmlformats.org/officeDocument/2006/relationships/image" Target="../media/image21.png"/><Relationship Id="rId3" Type="http://schemas.openxmlformats.org/officeDocument/2006/relationships/image" Target="../media/image20.png"/><Relationship Id="rId2" Type="http://schemas.openxmlformats.org/officeDocument/2006/relationships/image" Target="../media/image7.jpeg"/><Relationship Id="rId1" Type="http://schemas.openxmlformats.org/officeDocument/2006/relationships/tags" Target="../tags/tag32.xml"/></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6.xml"/><Relationship Id="rId4" Type="http://schemas.openxmlformats.org/officeDocument/2006/relationships/image" Target="../media/image22.png"/><Relationship Id="rId3" Type="http://schemas.openxmlformats.org/officeDocument/2006/relationships/image" Target="../media/image21.png"/><Relationship Id="rId2" Type="http://schemas.openxmlformats.org/officeDocument/2006/relationships/image" Target="../media/image7.jpeg"/><Relationship Id="rId1" Type="http://schemas.openxmlformats.org/officeDocument/2006/relationships/tags" Target="../tags/tag33.xml"/></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6.xml"/><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7.jpeg"/><Relationship Id="rId1" Type="http://schemas.openxmlformats.org/officeDocument/2006/relationships/tags" Target="../tags/tag34.xml"/></Relationships>
</file>

<file path=ppt/slides/_rels/slide17.xml.rels><?xml version="1.0" encoding="UTF-8" standalone="yes"?>
<Relationships xmlns="http://schemas.openxmlformats.org/package/2006/relationships"><Relationship Id="rId7" Type="http://schemas.openxmlformats.org/officeDocument/2006/relationships/notesSlide" Target="../notesSlides/notesSlide16.xml"/><Relationship Id="rId6" Type="http://schemas.openxmlformats.org/officeDocument/2006/relationships/slideLayout" Target="../slideLayouts/slideLayout6.xml"/><Relationship Id="rId5" Type="http://schemas.openxmlformats.org/officeDocument/2006/relationships/image" Target="../media/image26.png"/><Relationship Id="rId4" Type="http://schemas.openxmlformats.org/officeDocument/2006/relationships/image" Target="../media/image25.png"/><Relationship Id="rId3" Type="http://schemas.openxmlformats.org/officeDocument/2006/relationships/image" Target="../media/image23.png"/><Relationship Id="rId2" Type="http://schemas.openxmlformats.org/officeDocument/2006/relationships/image" Target="../media/image7.jpeg"/><Relationship Id="rId1" Type="http://schemas.openxmlformats.org/officeDocument/2006/relationships/tags" Target="../tags/tag35.xml"/></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6.xml"/><Relationship Id="rId4" Type="http://schemas.openxmlformats.org/officeDocument/2006/relationships/image" Target="../media/image25.png"/><Relationship Id="rId3" Type="http://schemas.openxmlformats.org/officeDocument/2006/relationships/image" Target="../media/image23.png"/><Relationship Id="rId2" Type="http://schemas.openxmlformats.org/officeDocument/2006/relationships/image" Target="../media/image7.jpeg"/><Relationship Id="rId1" Type="http://schemas.openxmlformats.org/officeDocument/2006/relationships/tags" Target="../tags/tag36.xml"/></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6.xml"/><Relationship Id="rId3" Type="http://schemas.openxmlformats.org/officeDocument/2006/relationships/image" Target="../media/image27.png"/><Relationship Id="rId2" Type="http://schemas.openxmlformats.org/officeDocument/2006/relationships/image" Target="../media/image7.jpeg"/><Relationship Id="rId1" Type="http://schemas.openxmlformats.org/officeDocument/2006/relationships/tags" Target="../tags/tag3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6.xml"/><Relationship Id="rId2" Type="http://schemas.openxmlformats.org/officeDocument/2006/relationships/image" Target="../media/image7.jpeg"/><Relationship Id="rId1" Type="http://schemas.openxmlformats.org/officeDocument/2006/relationships/tags" Target="../tags/tag38.xml"/></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6.xml"/><Relationship Id="rId3" Type="http://schemas.openxmlformats.org/officeDocument/2006/relationships/image" Target="../media/image28.png"/><Relationship Id="rId2" Type="http://schemas.openxmlformats.org/officeDocument/2006/relationships/image" Target="../media/image7.jpeg"/><Relationship Id="rId1" Type="http://schemas.openxmlformats.org/officeDocument/2006/relationships/tags" Target="../tags/tag39.xml"/></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6.xml"/><Relationship Id="rId4" Type="http://schemas.openxmlformats.org/officeDocument/2006/relationships/image" Target="../media/image29.png"/><Relationship Id="rId3" Type="http://schemas.openxmlformats.org/officeDocument/2006/relationships/image" Target="../media/image28.png"/><Relationship Id="rId2" Type="http://schemas.openxmlformats.org/officeDocument/2006/relationships/image" Target="../media/image7.jpeg"/><Relationship Id="rId1" Type="http://schemas.openxmlformats.org/officeDocument/2006/relationships/tags" Target="../tags/tag40.xml"/></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6.xml"/><Relationship Id="rId4" Type="http://schemas.openxmlformats.org/officeDocument/2006/relationships/image" Target="../media/image29.png"/><Relationship Id="rId3" Type="http://schemas.openxmlformats.org/officeDocument/2006/relationships/image" Target="../media/image30.png"/><Relationship Id="rId2" Type="http://schemas.openxmlformats.org/officeDocument/2006/relationships/image" Target="../media/image7.jpeg"/><Relationship Id="rId1" Type="http://schemas.openxmlformats.org/officeDocument/2006/relationships/tags" Target="../tags/tag41.xml"/></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6.xml"/><Relationship Id="rId3" Type="http://schemas.openxmlformats.org/officeDocument/2006/relationships/image" Target="../media/image31.png"/><Relationship Id="rId2" Type="http://schemas.openxmlformats.org/officeDocument/2006/relationships/image" Target="../media/image7.jpeg"/><Relationship Id="rId1" Type="http://schemas.openxmlformats.org/officeDocument/2006/relationships/tags" Target="../tags/tag42.xml"/></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6.xml"/><Relationship Id="rId3" Type="http://schemas.openxmlformats.org/officeDocument/2006/relationships/image" Target="../media/image32.png"/><Relationship Id="rId2" Type="http://schemas.openxmlformats.org/officeDocument/2006/relationships/image" Target="../media/image7.jpeg"/><Relationship Id="rId1" Type="http://schemas.openxmlformats.org/officeDocument/2006/relationships/tags" Target="../tags/tag43.xml"/></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6.xml"/><Relationship Id="rId3" Type="http://schemas.openxmlformats.org/officeDocument/2006/relationships/image" Target="../media/image33.png"/><Relationship Id="rId2" Type="http://schemas.openxmlformats.org/officeDocument/2006/relationships/image" Target="../media/image7.jpeg"/><Relationship Id="rId1" Type="http://schemas.openxmlformats.org/officeDocument/2006/relationships/tags" Target="../tags/tag44.xml"/></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6.xml"/><Relationship Id="rId3" Type="http://schemas.openxmlformats.org/officeDocument/2006/relationships/image" Target="../media/image34.png"/><Relationship Id="rId2" Type="http://schemas.openxmlformats.org/officeDocument/2006/relationships/image" Target="../media/image7.jpeg"/><Relationship Id="rId1" Type="http://schemas.openxmlformats.org/officeDocument/2006/relationships/tags" Target="../tags/tag45.xml"/></Relationships>
</file>

<file path=ppt/slides/_rels/slide28.xml.rels><?xml version="1.0" encoding="UTF-8" standalone="yes"?>
<Relationships xmlns="http://schemas.openxmlformats.org/package/2006/relationships"><Relationship Id="rId6" Type="http://schemas.openxmlformats.org/officeDocument/2006/relationships/notesSlide" Target="../notesSlides/notesSlide27.xml"/><Relationship Id="rId5" Type="http://schemas.openxmlformats.org/officeDocument/2006/relationships/slideLayout" Target="../slideLayouts/slideLayout6.xml"/><Relationship Id="rId4" Type="http://schemas.openxmlformats.org/officeDocument/2006/relationships/image" Target="../media/image35.png"/><Relationship Id="rId3" Type="http://schemas.openxmlformats.org/officeDocument/2006/relationships/image" Target="../media/image34.png"/><Relationship Id="rId2" Type="http://schemas.openxmlformats.org/officeDocument/2006/relationships/image" Target="../media/image7.jpeg"/><Relationship Id="rId1" Type="http://schemas.openxmlformats.org/officeDocument/2006/relationships/tags" Target="../tags/tag46.xml"/></Relationships>
</file>

<file path=ppt/slides/_rels/slide29.xml.rels><?xml version="1.0" encoding="UTF-8" standalone="yes"?>
<Relationships xmlns="http://schemas.openxmlformats.org/package/2006/relationships"><Relationship Id="rId8" Type="http://schemas.openxmlformats.org/officeDocument/2006/relationships/notesSlide" Target="../notesSlides/notesSlide28.xml"/><Relationship Id="rId7" Type="http://schemas.openxmlformats.org/officeDocument/2006/relationships/slideLayout" Target="../slideLayouts/slideLayout6.xml"/><Relationship Id="rId6" Type="http://schemas.openxmlformats.org/officeDocument/2006/relationships/image" Target="../media/image37.png"/><Relationship Id="rId5" Type="http://schemas.openxmlformats.org/officeDocument/2006/relationships/image" Target="../media/image35.png"/><Relationship Id="rId4" Type="http://schemas.openxmlformats.org/officeDocument/2006/relationships/image" Target="../media/image36.png"/><Relationship Id="rId3" Type="http://schemas.openxmlformats.org/officeDocument/2006/relationships/image" Target="../media/image34.png"/><Relationship Id="rId2" Type="http://schemas.openxmlformats.org/officeDocument/2006/relationships/image" Target="../media/image7.jpeg"/><Relationship Id="rId1" Type="http://schemas.openxmlformats.org/officeDocument/2006/relationships/tags" Target="../tags/tag4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5" Type="http://schemas.openxmlformats.org/officeDocument/2006/relationships/notesSlide" Target="../notesSlides/notesSlide29.xml"/><Relationship Id="rId4" Type="http://schemas.openxmlformats.org/officeDocument/2006/relationships/slideLayout" Target="../slideLayouts/slideLayout6.xml"/><Relationship Id="rId3" Type="http://schemas.openxmlformats.org/officeDocument/2006/relationships/image" Target="../media/image38.png"/><Relationship Id="rId2" Type="http://schemas.openxmlformats.org/officeDocument/2006/relationships/image" Target="../media/image7.jpeg"/><Relationship Id="rId1" Type="http://schemas.openxmlformats.org/officeDocument/2006/relationships/tags" Target="../tags/tag48.xml"/></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30.xml"/><Relationship Id="rId4" Type="http://schemas.openxmlformats.org/officeDocument/2006/relationships/slideLayout" Target="../slideLayouts/slideLayout6.xml"/><Relationship Id="rId3" Type="http://schemas.openxmlformats.org/officeDocument/2006/relationships/image" Target="../media/image39.png"/><Relationship Id="rId2" Type="http://schemas.openxmlformats.org/officeDocument/2006/relationships/image" Target="../media/image7.jpeg"/><Relationship Id="rId1" Type="http://schemas.openxmlformats.org/officeDocument/2006/relationships/tags" Target="../tags/tag49.xml"/></Relationships>
</file>

<file path=ppt/slides/_rels/slide32.xml.rels><?xml version="1.0" encoding="UTF-8" standalone="yes"?>
<Relationships xmlns="http://schemas.openxmlformats.org/package/2006/relationships"><Relationship Id="rId8" Type="http://schemas.openxmlformats.org/officeDocument/2006/relationships/notesSlide" Target="../notesSlides/notesSlide31.xml"/><Relationship Id="rId7" Type="http://schemas.openxmlformats.org/officeDocument/2006/relationships/slideLayout" Target="../slideLayouts/slideLayout6.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 Id="rId3" Type="http://schemas.openxmlformats.org/officeDocument/2006/relationships/image" Target="../media/image39.png"/><Relationship Id="rId2" Type="http://schemas.openxmlformats.org/officeDocument/2006/relationships/image" Target="../media/image7.jpeg"/><Relationship Id="rId1" Type="http://schemas.openxmlformats.org/officeDocument/2006/relationships/tags" Target="../tags/tag50.xml"/></Relationships>
</file>

<file path=ppt/slides/_rels/slide33.xml.rels><?xml version="1.0" encoding="UTF-8" standalone="yes"?>
<Relationships xmlns="http://schemas.openxmlformats.org/package/2006/relationships"><Relationship Id="rId9" Type="http://schemas.openxmlformats.org/officeDocument/2006/relationships/notesSlide" Target="../notesSlides/notesSlide32.xml"/><Relationship Id="rId8" Type="http://schemas.openxmlformats.org/officeDocument/2006/relationships/slideLayout" Target="../slideLayouts/slideLayout6.xml"/><Relationship Id="rId7" Type="http://schemas.openxmlformats.org/officeDocument/2006/relationships/image" Target="../media/image46.png"/><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1.png"/><Relationship Id="rId3" Type="http://schemas.openxmlformats.org/officeDocument/2006/relationships/image" Target="../media/image43.png"/><Relationship Id="rId2" Type="http://schemas.openxmlformats.org/officeDocument/2006/relationships/image" Target="../media/image7.jpeg"/><Relationship Id="rId1" Type="http://schemas.openxmlformats.org/officeDocument/2006/relationships/tags" Target="../tags/tag51.xml"/></Relationships>
</file>

<file path=ppt/slides/_rels/slide34.xml.rels><?xml version="1.0" encoding="UTF-8" standalone="yes"?>
<Relationships xmlns="http://schemas.openxmlformats.org/package/2006/relationships"><Relationship Id="rId6" Type="http://schemas.openxmlformats.org/officeDocument/2006/relationships/notesSlide" Target="../notesSlides/notesSlide33.xml"/><Relationship Id="rId5" Type="http://schemas.openxmlformats.org/officeDocument/2006/relationships/slideLayout" Target="../slideLayouts/slideLayout6.xml"/><Relationship Id="rId4" Type="http://schemas.openxmlformats.org/officeDocument/2006/relationships/image" Target="../media/image48.png"/><Relationship Id="rId3" Type="http://schemas.openxmlformats.org/officeDocument/2006/relationships/image" Target="../media/image47.png"/><Relationship Id="rId2" Type="http://schemas.openxmlformats.org/officeDocument/2006/relationships/image" Target="../media/image7.jpeg"/><Relationship Id="rId1" Type="http://schemas.openxmlformats.org/officeDocument/2006/relationships/tags" Target="../tags/tag52.xml"/></Relationships>
</file>

<file path=ppt/slides/_rels/slide35.xml.rels><?xml version="1.0" encoding="UTF-8" standalone="yes"?>
<Relationships xmlns="http://schemas.openxmlformats.org/package/2006/relationships"><Relationship Id="rId5" Type="http://schemas.openxmlformats.org/officeDocument/2006/relationships/notesSlide" Target="../notesSlides/notesSlide34.xml"/><Relationship Id="rId4" Type="http://schemas.openxmlformats.org/officeDocument/2006/relationships/slideLayout" Target="../slideLayouts/slideLayout6.xml"/><Relationship Id="rId3" Type="http://schemas.openxmlformats.org/officeDocument/2006/relationships/image" Target="../media/image49.png"/><Relationship Id="rId2" Type="http://schemas.openxmlformats.org/officeDocument/2006/relationships/image" Target="../media/image7.jpeg"/><Relationship Id="rId1" Type="http://schemas.openxmlformats.org/officeDocument/2006/relationships/tags" Target="../tags/tag53.xml"/></Relationships>
</file>

<file path=ppt/slides/_rels/slide36.xml.rels><?xml version="1.0" encoding="UTF-8" standalone="yes"?>
<Relationships xmlns="http://schemas.openxmlformats.org/package/2006/relationships"><Relationship Id="rId5" Type="http://schemas.openxmlformats.org/officeDocument/2006/relationships/notesSlide" Target="../notesSlides/notesSlide35.xml"/><Relationship Id="rId4" Type="http://schemas.openxmlformats.org/officeDocument/2006/relationships/slideLayout" Target="../slideLayouts/slideLayout6.xml"/><Relationship Id="rId3" Type="http://schemas.openxmlformats.org/officeDocument/2006/relationships/image" Target="../media/image50.png"/><Relationship Id="rId2" Type="http://schemas.openxmlformats.org/officeDocument/2006/relationships/image" Target="../media/image7.jpeg"/><Relationship Id="rId1" Type="http://schemas.openxmlformats.org/officeDocument/2006/relationships/tags" Target="../tags/tag54.xml"/></Relationships>
</file>

<file path=ppt/slides/_rels/slide37.xml.rels><?xml version="1.0" encoding="UTF-8" standalone="yes"?>
<Relationships xmlns="http://schemas.openxmlformats.org/package/2006/relationships"><Relationship Id="rId6" Type="http://schemas.openxmlformats.org/officeDocument/2006/relationships/notesSlide" Target="../notesSlides/notesSlide36.xml"/><Relationship Id="rId5" Type="http://schemas.openxmlformats.org/officeDocument/2006/relationships/slideLayout" Target="../slideLayouts/slideLayout6.xml"/><Relationship Id="rId4" Type="http://schemas.openxmlformats.org/officeDocument/2006/relationships/image" Target="../media/image52.png"/><Relationship Id="rId3" Type="http://schemas.openxmlformats.org/officeDocument/2006/relationships/image" Target="../media/image51.png"/><Relationship Id="rId2" Type="http://schemas.openxmlformats.org/officeDocument/2006/relationships/image" Target="../media/image7.jpeg"/><Relationship Id="rId1" Type="http://schemas.openxmlformats.org/officeDocument/2006/relationships/tags" Target="../tags/tag55.xml"/></Relationships>
</file>

<file path=ppt/slides/_rels/slide38.xml.rels><?xml version="1.0" encoding="UTF-8" standalone="yes"?>
<Relationships xmlns="http://schemas.openxmlformats.org/package/2006/relationships"><Relationship Id="rId9" Type="http://schemas.openxmlformats.org/officeDocument/2006/relationships/notesSlide" Target="../notesSlides/notesSlide37.xml"/><Relationship Id="rId8" Type="http://schemas.openxmlformats.org/officeDocument/2006/relationships/vmlDrawing" Target="../drawings/vmlDrawing4.vml"/><Relationship Id="rId7" Type="http://schemas.openxmlformats.org/officeDocument/2006/relationships/slideLayout" Target="../slideLayouts/slideLayout6.xml"/><Relationship Id="rId6" Type="http://schemas.openxmlformats.org/officeDocument/2006/relationships/image" Target="../media/image51.png"/><Relationship Id="rId5" Type="http://schemas.openxmlformats.org/officeDocument/2006/relationships/image" Target="../media/image54.wmf"/><Relationship Id="rId4" Type="http://schemas.openxmlformats.org/officeDocument/2006/relationships/oleObject" Target="../embeddings/oleObject9.bin"/><Relationship Id="rId3" Type="http://schemas.openxmlformats.org/officeDocument/2006/relationships/image" Target="../media/image53.png"/><Relationship Id="rId2" Type="http://schemas.openxmlformats.org/officeDocument/2006/relationships/image" Target="../media/image7.jpeg"/><Relationship Id="rId1" Type="http://schemas.openxmlformats.org/officeDocument/2006/relationships/tags" Target="../tags/tag56.xml"/></Relationships>
</file>

<file path=ppt/slides/_rels/slide39.xml.rels><?xml version="1.0" encoding="UTF-8" standalone="yes"?>
<Relationships xmlns="http://schemas.openxmlformats.org/package/2006/relationships"><Relationship Id="rId6" Type="http://schemas.openxmlformats.org/officeDocument/2006/relationships/notesSlide" Target="../notesSlides/notesSlide38.xml"/><Relationship Id="rId5" Type="http://schemas.openxmlformats.org/officeDocument/2006/relationships/slideLayout" Target="../slideLayouts/slideLayout6.xml"/><Relationship Id="rId4" Type="http://schemas.openxmlformats.org/officeDocument/2006/relationships/image" Target="../media/image56.png"/><Relationship Id="rId3" Type="http://schemas.openxmlformats.org/officeDocument/2006/relationships/image" Target="../media/image55.png"/><Relationship Id="rId2" Type="http://schemas.openxmlformats.org/officeDocument/2006/relationships/image" Target="../media/image7.jpeg"/><Relationship Id="rId1" Type="http://schemas.openxmlformats.org/officeDocument/2006/relationships/tags" Target="../tags/tag57.xml"/></Relationships>
</file>

<file path=ppt/slides/_rels/slide4.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3" Type="http://schemas.openxmlformats.org/officeDocument/2006/relationships/notesSlide" Target="../notesSlides/notesSlide3.xml"/><Relationship Id="rId22" Type="http://schemas.openxmlformats.org/officeDocument/2006/relationships/slideLayout" Target="../slideLayouts/slideLayout18.xml"/><Relationship Id="rId21" Type="http://schemas.openxmlformats.org/officeDocument/2006/relationships/tags" Target="../tags/tag21.xml"/><Relationship Id="rId20" Type="http://schemas.openxmlformats.org/officeDocument/2006/relationships/tags" Target="../tags/tag20.xml"/><Relationship Id="rId2" Type="http://schemas.openxmlformats.org/officeDocument/2006/relationships/image" Target="../media/image7.jpeg"/><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2.xml"/></Relationships>
</file>

<file path=ppt/slides/_rels/slide40.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image" Target="../media/image60.wmf"/><Relationship Id="rId7" Type="http://schemas.openxmlformats.org/officeDocument/2006/relationships/oleObject" Target="../embeddings/oleObject11.bin"/><Relationship Id="rId6" Type="http://schemas.openxmlformats.org/officeDocument/2006/relationships/image" Target="../media/image59.wmf"/><Relationship Id="rId5" Type="http://schemas.openxmlformats.org/officeDocument/2006/relationships/oleObject" Target="../embeddings/oleObject10.bin"/><Relationship Id="rId4" Type="http://schemas.openxmlformats.org/officeDocument/2006/relationships/image" Target="../media/image58.png"/><Relationship Id="rId3" Type="http://schemas.openxmlformats.org/officeDocument/2006/relationships/image" Target="../media/image57.png"/><Relationship Id="rId2" Type="http://schemas.openxmlformats.org/officeDocument/2006/relationships/image" Target="../media/image7.jpeg"/><Relationship Id="rId11" Type="http://schemas.openxmlformats.org/officeDocument/2006/relationships/notesSlide" Target="../notesSlides/notesSlide39.xml"/><Relationship Id="rId10" Type="http://schemas.openxmlformats.org/officeDocument/2006/relationships/vmlDrawing" Target="../drawings/vmlDrawing5.vml"/><Relationship Id="rId1" Type="http://schemas.openxmlformats.org/officeDocument/2006/relationships/tags" Target="../tags/tag58.xml"/></Relationships>
</file>

<file path=ppt/slides/_rels/slide41.xml.rels><?xml version="1.0" encoding="UTF-8" standalone="yes"?>
<Relationships xmlns="http://schemas.openxmlformats.org/package/2006/relationships"><Relationship Id="rId8" Type="http://schemas.openxmlformats.org/officeDocument/2006/relationships/notesSlide" Target="../notesSlides/notesSlide40.xml"/><Relationship Id="rId7" Type="http://schemas.openxmlformats.org/officeDocument/2006/relationships/vmlDrawing" Target="../drawings/vmlDrawing6.vml"/><Relationship Id="rId6" Type="http://schemas.openxmlformats.org/officeDocument/2006/relationships/slideLayout" Target="../slideLayouts/slideLayout6.xml"/><Relationship Id="rId5" Type="http://schemas.openxmlformats.org/officeDocument/2006/relationships/image" Target="../media/image62.png"/><Relationship Id="rId4" Type="http://schemas.openxmlformats.org/officeDocument/2006/relationships/image" Target="../media/image61.wmf"/><Relationship Id="rId3" Type="http://schemas.openxmlformats.org/officeDocument/2006/relationships/oleObject" Target="../embeddings/oleObject12.bin"/><Relationship Id="rId2" Type="http://schemas.openxmlformats.org/officeDocument/2006/relationships/image" Target="../media/image7.jpeg"/><Relationship Id="rId1" Type="http://schemas.openxmlformats.org/officeDocument/2006/relationships/tags" Target="../tags/tag59.xml"/></Relationships>
</file>

<file path=ppt/slides/_rels/slide42.xml.rels><?xml version="1.0" encoding="UTF-8" standalone="yes"?>
<Relationships xmlns="http://schemas.openxmlformats.org/package/2006/relationships"><Relationship Id="rId9" Type="http://schemas.openxmlformats.org/officeDocument/2006/relationships/notesSlide" Target="../notesSlides/notesSlide41.xml"/><Relationship Id="rId8" Type="http://schemas.openxmlformats.org/officeDocument/2006/relationships/vmlDrawing" Target="../drawings/vmlDrawing7.vml"/><Relationship Id="rId7" Type="http://schemas.openxmlformats.org/officeDocument/2006/relationships/slideLayout" Target="../slideLayouts/slideLayout6.xml"/><Relationship Id="rId6" Type="http://schemas.openxmlformats.org/officeDocument/2006/relationships/image" Target="../media/image65.wmf"/><Relationship Id="rId5" Type="http://schemas.openxmlformats.org/officeDocument/2006/relationships/oleObject" Target="../embeddings/oleObject13.bin"/><Relationship Id="rId4" Type="http://schemas.openxmlformats.org/officeDocument/2006/relationships/image" Target="../media/image64.png"/><Relationship Id="rId3" Type="http://schemas.openxmlformats.org/officeDocument/2006/relationships/image" Target="../media/image63.png"/><Relationship Id="rId2" Type="http://schemas.openxmlformats.org/officeDocument/2006/relationships/image" Target="../media/image7.jpeg"/><Relationship Id="rId1" Type="http://schemas.openxmlformats.org/officeDocument/2006/relationships/tags" Target="../tags/tag60.xml"/></Relationships>
</file>

<file path=ppt/slides/_rels/slide43.xml.rels><?xml version="1.0" encoding="UTF-8" standalone="yes"?>
<Relationships xmlns="http://schemas.openxmlformats.org/package/2006/relationships"><Relationship Id="rId9" Type="http://schemas.openxmlformats.org/officeDocument/2006/relationships/notesSlide" Target="../notesSlides/notesSlide42.xml"/><Relationship Id="rId8" Type="http://schemas.openxmlformats.org/officeDocument/2006/relationships/slideLayout" Target="../slideLayouts/slideLayout6.xml"/><Relationship Id="rId7" Type="http://schemas.openxmlformats.org/officeDocument/2006/relationships/image" Target="../media/image69.png"/><Relationship Id="rId6" Type="http://schemas.openxmlformats.org/officeDocument/2006/relationships/image" Target="../media/image68.png"/><Relationship Id="rId5" Type="http://schemas.openxmlformats.org/officeDocument/2006/relationships/tags" Target="../tags/tag62.xml"/><Relationship Id="rId4" Type="http://schemas.openxmlformats.org/officeDocument/2006/relationships/image" Target="../media/image67.png"/><Relationship Id="rId3" Type="http://schemas.openxmlformats.org/officeDocument/2006/relationships/image" Target="../media/image66.png"/><Relationship Id="rId2" Type="http://schemas.openxmlformats.org/officeDocument/2006/relationships/image" Target="../media/image7.jpeg"/><Relationship Id="rId1" Type="http://schemas.openxmlformats.org/officeDocument/2006/relationships/tags" Target="../tags/tag61.xml"/></Relationships>
</file>

<file path=ppt/slides/_rels/slide44.xml.rels><?xml version="1.0" encoding="UTF-8" standalone="yes"?>
<Relationships xmlns="http://schemas.openxmlformats.org/package/2006/relationships"><Relationship Id="rId5" Type="http://schemas.openxmlformats.org/officeDocument/2006/relationships/notesSlide" Target="../notesSlides/notesSlide43.xml"/><Relationship Id="rId4" Type="http://schemas.openxmlformats.org/officeDocument/2006/relationships/slideLayout" Target="../slideLayouts/slideLayout6.xml"/><Relationship Id="rId3" Type="http://schemas.openxmlformats.org/officeDocument/2006/relationships/image" Target="../media/image70.png"/><Relationship Id="rId2" Type="http://schemas.openxmlformats.org/officeDocument/2006/relationships/image" Target="../media/image7.jpeg"/><Relationship Id="rId1" Type="http://schemas.openxmlformats.org/officeDocument/2006/relationships/tags" Target="../tags/tag63.xml"/></Relationships>
</file>

<file path=ppt/slides/_rels/slide45.xml.rels><?xml version="1.0" encoding="UTF-8" standalone="yes"?>
<Relationships xmlns="http://schemas.openxmlformats.org/package/2006/relationships"><Relationship Id="rId6" Type="http://schemas.openxmlformats.org/officeDocument/2006/relationships/notesSlide" Target="../notesSlides/notesSlide44.xml"/><Relationship Id="rId5" Type="http://schemas.openxmlformats.org/officeDocument/2006/relationships/slideLayout" Target="../slideLayouts/slideLayout6.xml"/><Relationship Id="rId4" Type="http://schemas.openxmlformats.org/officeDocument/2006/relationships/image" Target="../media/image72.png"/><Relationship Id="rId3" Type="http://schemas.openxmlformats.org/officeDocument/2006/relationships/image" Target="../media/image71.png"/><Relationship Id="rId2" Type="http://schemas.openxmlformats.org/officeDocument/2006/relationships/image" Target="../media/image7.jpeg"/><Relationship Id="rId1" Type="http://schemas.openxmlformats.org/officeDocument/2006/relationships/tags" Target="../tags/tag64.xml"/></Relationships>
</file>

<file path=ppt/slides/_rels/slide46.xml.rels><?xml version="1.0" encoding="UTF-8" standalone="yes"?>
<Relationships xmlns="http://schemas.openxmlformats.org/package/2006/relationships"><Relationship Id="rId6" Type="http://schemas.openxmlformats.org/officeDocument/2006/relationships/notesSlide" Target="../notesSlides/notesSlide45.xml"/><Relationship Id="rId5" Type="http://schemas.openxmlformats.org/officeDocument/2006/relationships/slideLayout" Target="../slideLayouts/slideLayout6.xml"/><Relationship Id="rId4" Type="http://schemas.openxmlformats.org/officeDocument/2006/relationships/image" Target="../media/image74.png"/><Relationship Id="rId3" Type="http://schemas.openxmlformats.org/officeDocument/2006/relationships/image" Target="../media/image73.png"/><Relationship Id="rId2" Type="http://schemas.openxmlformats.org/officeDocument/2006/relationships/image" Target="../media/image7.jpeg"/><Relationship Id="rId1" Type="http://schemas.openxmlformats.org/officeDocument/2006/relationships/tags" Target="../tags/tag65.xml"/></Relationships>
</file>

<file path=ppt/slides/_rels/slide47.xml.rels><?xml version="1.0" encoding="UTF-8" standalone="yes"?>
<Relationships xmlns="http://schemas.openxmlformats.org/package/2006/relationships"><Relationship Id="rId9" Type="http://schemas.openxmlformats.org/officeDocument/2006/relationships/vmlDrawing" Target="../drawings/vmlDrawing8.vml"/><Relationship Id="rId8" Type="http://schemas.openxmlformats.org/officeDocument/2006/relationships/slideLayout" Target="../slideLayouts/slideLayout6.xml"/><Relationship Id="rId7" Type="http://schemas.openxmlformats.org/officeDocument/2006/relationships/oleObject" Target="../embeddings/oleObject16.bin"/><Relationship Id="rId6" Type="http://schemas.openxmlformats.org/officeDocument/2006/relationships/oleObject" Target="../embeddings/oleObject15.bin"/><Relationship Id="rId5" Type="http://schemas.openxmlformats.org/officeDocument/2006/relationships/image" Target="../media/image76.wmf"/><Relationship Id="rId4" Type="http://schemas.openxmlformats.org/officeDocument/2006/relationships/oleObject" Target="../embeddings/oleObject14.bin"/><Relationship Id="rId3" Type="http://schemas.openxmlformats.org/officeDocument/2006/relationships/image" Target="../media/image75.png"/><Relationship Id="rId2" Type="http://schemas.openxmlformats.org/officeDocument/2006/relationships/image" Target="../media/image7.jpeg"/><Relationship Id="rId10" Type="http://schemas.openxmlformats.org/officeDocument/2006/relationships/notesSlide" Target="../notesSlides/notesSlide46.xml"/><Relationship Id="rId1" Type="http://schemas.openxmlformats.org/officeDocument/2006/relationships/tags" Target="../tags/tag66.xml"/></Relationships>
</file>

<file path=ppt/slides/_rels/slide48.xml.rels><?xml version="1.0" encoding="UTF-8" standalone="yes"?>
<Relationships xmlns="http://schemas.openxmlformats.org/package/2006/relationships"><Relationship Id="rId5" Type="http://schemas.openxmlformats.org/officeDocument/2006/relationships/notesSlide" Target="../notesSlides/notesSlide47.xml"/><Relationship Id="rId4" Type="http://schemas.openxmlformats.org/officeDocument/2006/relationships/slideLayout" Target="../slideLayouts/slideLayout6.xml"/><Relationship Id="rId3" Type="http://schemas.openxmlformats.org/officeDocument/2006/relationships/image" Target="../media/image77.png"/><Relationship Id="rId2" Type="http://schemas.openxmlformats.org/officeDocument/2006/relationships/image" Target="../media/image7.jpeg"/><Relationship Id="rId1" Type="http://schemas.openxmlformats.org/officeDocument/2006/relationships/tags" Target="../tags/tag67.xml"/></Relationships>
</file>

<file path=ppt/slides/_rels/slide49.xml.rels><?xml version="1.0" encoding="UTF-8" standalone="yes"?>
<Relationships xmlns="http://schemas.openxmlformats.org/package/2006/relationships"><Relationship Id="rId4" Type="http://schemas.openxmlformats.org/officeDocument/2006/relationships/notesSlide" Target="../notesSlides/notesSlide48.xml"/><Relationship Id="rId3" Type="http://schemas.openxmlformats.org/officeDocument/2006/relationships/slideLayout" Target="../slideLayouts/slideLayout6.xml"/><Relationship Id="rId2" Type="http://schemas.openxmlformats.org/officeDocument/2006/relationships/image" Target="../media/image7.jpeg"/><Relationship Id="rId1" Type="http://schemas.openxmlformats.org/officeDocument/2006/relationships/tags" Target="../tags/tag68.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6.xml"/><Relationship Id="rId3" Type="http://schemas.openxmlformats.org/officeDocument/2006/relationships/tags" Target="../tags/tag23.xml"/><Relationship Id="rId2" Type="http://schemas.openxmlformats.org/officeDocument/2006/relationships/image" Target="../media/image7.jpeg"/><Relationship Id="rId1" Type="http://schemas.openxmlformats.org/officeDocument/2006/relationships/tags" Target="../tags/tag22.xml"/></Relationships>
</file>

<file path=ppt/slides/_rels/slide50.xml.rels><?xml version="1.0" encoding="UTF-8" standalone="yes"?>
<Relationships xmlns="http://schemas.openxmlformats.org/package/2006/relationships"><Relationship Id="rId5" Type="http://schemas.openxmlformats.org/officeDocument/2006/relationships/notesSlide" Target="../notesSlides/notesSlide49.xml"/><Relationship Id="rId4" Type="http://schemas.openxmlformats.org/officeDocument/2006/relationships/slideLayout" Target="../slideLayouts/slideLayout6.xml"/><Relationship Id="rId3" Type="http://schemas.openxmlformats.org/officeDocument/2006/relationships/image" Target="../media/image78.png"/><Relationship Id="rId2" Type="http://schemas.openxmlformats.org/officeDocument/2006/relationships/image" Target="../media/image7.jpeg"/><Relationship Id="rId1" Type="http://schemas.openxmlformats.org/officeDocument/2006/relationships/tags" Target="../tags/tag69.xml"/></Relationships>
</file>

<file path=ppt/slides/_rels/slide51.xml.rels><?xml version="1.0" encoding="UTF-8" standalone="yes"?>
<Relationships xmlns="http://schemas.openxmlformats.org/package/2006/relationships"><Relationship Id="rId5" Type="http://schemas.openxmlformats.org/officeDocument/2006/relationships/notesSlide" Target="../notesSlides/notesSlide50.xml"/><Relationship Id="rId4" Type="http://schemas.openxmlformats.org/officeDocument/2006/relationships/slideLayout" Target="../slideLayouts/slideLayout6.xml"/><Relationship Id="rId3" Type="http://schemas.openxmlformats.org/officeDocument/2006/relationships/image" Target="../media/image79.png"/><Relationship Id="rId2" Type="http://schemas.openxmlformats.org/officeDocument/2006/relationships/image" Target="../media/image7.jpeg"/><Relationship Id="rId1" Type="http://schemas.openxmlformats.org/officeDocument/2006/relationships/tags" Target="../tags/tag70.xml"/></Relationships>
</file>

<file path=ppt/slides/_rels/slide52.xml.rels><?xml version="1.0" encoding="UTF-8" standalone="yes"?>
<Relationships xmlns="http://schemas.openxmlformats.org/package/2006/relationships"><Relationship Id="rId9" Type="http://schemas.openxmlformats.org/officeDocument/2006/relationships/vmlDrawing" Target="../drawings/vmlDrawing9.vml"/><Relationship Id="rId8" Type="http://schemas.openxmlformats.org/officeDocument/2006/relationships/slideLayout" Target="../slideLayouts/slideLayout6.xml"/><Relationship Id="rId7" Type="http://schemas.openxmlformats.org/officeDocument/2006/relationships/image" Target="../media/image82.wmf"/><Relationship Id="rId6" Type="http://schemas.openxmlformats.org/officeDocument/2006/relationships/oleObject" Target="../embeddings/oleObject18.bin"/><Relationship Id="rId5" Type="http://schemas.openxmlformats.org/officeDocument/2006/relationships/image" Target="../media/image81.wmf"/><Relationship Id="rId4" Type="http://schemas.openxmlformats.org/officeDocument/2006/relationships/oleObject" Target="../embeddings/oleObject17.bin"/><Relationship Id="rId3" Type="http://schemas.openxmlformats.org/officeDocument/2006/relationships/image" Target="../media/image80.png"/><Relationship Id="rId2" Type="http://schemas.openxmlformats.org/officeDocument/2006/relationships/image" Target="../media/image7.jpeg"/><Relationship Id="rId10" Type="http://schemas.openxmlformats.org/officeDocument/2006/relationships/notesSlide" Target="../notesSlides/notesSlide51.xml"/><Relationship Id="rId1" Type="http://schemas.openxmlformats.org/officeDocument/2006/relationships/tags" Target="../tags/tag71.xml"/></Relationships>
</file>

<file path=ppt/slides/_rels/slide53.xml.rels><?xml version="1.0" encoding="UTF-8" standalone="yes"?>
<Relationships xmlns="http://schemas.openxmlformats.org/package/2006/relationships"><Relationship Id="rId5" Type="http://schemas.openxmlformats.org/officeDocument/2006/relationships/notesSlide" Target="../notesSlides/notesSlide52.xml"/><Relationship Id="rId4" Type="http://schemas.openxmlformats.org/officeDocument/2006/relationships/slideLayout" Target="../slideLayouts/slideLayout6.xml"/><Relationship Id="rId3" Type="http://schemas.openxmlformats.org/officeDocument/2006/relationships/image" Target="../media/image83.png"/><Relationship Id="rId2" Type="http://schemas.openxmlformats.org/officeDocument/2006/relationships/image" Target="../media/image7.jpeg"/><Relationship Id="rId1" Type="http://schemas.openxmlformats.org/officeDocument/2006/relationships/tags" Target="../tags/tag72.xml"/></Relationships>
</file>

<file path=ppt/slides/_rels/slide54.xml.rels><?xml version="1.0" encoding="UTF-8" standalone="yes"?>
<Relationships xmlns="http://schemas.openxmlformats.org/package/2006/relationships"><Relationship Id="rId5" Type="http://schemas.openxmlformats.org/officeDocument/2006/relationships/notesSlide" Target="../notesSlides/notesSlide53.xml"/><Relationship Id="rId4" Type="http://schemas.openxmlformats.org/officeDocument/2006/relationships/slideLayout" Target="../slideLayouts/slideLayout6.xml"/><Relationship Id="rId3" Type="http://schemas.openxmlformats.org/officeDocument/2006/relationships/image" Target="../media/image84.png"/><Relationship Id="rId2" Type="http://schemas.openxmlformats.org/officeDocument/2006/relationships/image" Target="../media/image7.jpeg"/><Relationship Id="rId1" Type="http://schemas.openxmlformats.org/officeDocument/2006/relationships/tags" Target="../tags/tag73.xml"/></Relationships>
</file>

<file path=ppt/slides/_rels/slide55.xml.rels><?xml version="1.0" encoding="UTF-8" standalone="yes"?>
<Relationships xmlns="http://schemas.openxmlformats.org/package/2006/relationships"><Relationship Id="rId4" Type="http://schemas.openxmlformats.org/officeDocument/2006/relationships/notesSlide" Target="../notesSlides/notesSlide54.xml"/><Relationship Id="rId3" Type="http://schemas.openxmlformats.org/officeDocument/2006/relationships/slideLayout" Target="../slideLayouts/slideLayout6.xml"/><Relationship Id="rId2" Type="http://schemas.openxmlformats.org/officeDocument/2006/relationships/image" Target="../media/image7.jpeg"/><Relationship Id="rId1" Type="http://schemas.openxmlformats.org/officeDocument/2006/relationships/tags" Target="../tags/tag74.xml"/></Relationships>
</file>

<file path=ppt/slides/_rels/slide56.xml.rels><?xml version="1.0" encoding="UTF-8" standalone="yes"?>
<Relationships xmlns="http://schemas.openxmlformats.org/package/2006/relationships"><Relationship Id="rId6" Type="http://schemas.openxmlformats.org/officeDocument/2006/relationships/notesSlide" Target="../notesSlides/notesSlide55.xml"/><Relationship Id="rId5" Type="http://schemas.openxmlformats.org/officeDocument/2006/relationships/slideLayout" Target="../slideLayouts/slideLayout6.xml"/><Relationship Id="rId4" Type="http://schemas.openxmlformats.org/officeDocument/2006/relationships/image" Target="../media/image86.png"/><Relationship Id="rId3" Type="http://schemas.openxmlformats.org/officeDocument/2006/relationships/image" Target="../media/image85.png"/><Relationship Id="rId2" Type="http://schemas.openxmlformats.org/officeDocument/2006/relationships/image" Target="../media/image7.jpeg"/><Relationship Id="rId1" Type="http://schemas.openxmlformats.org/officeDocument/2006/relationships/tags" Target="../tags/tag75.xml"/></Relationships>
</file>

<file path=ppt/slides/_rels/slide57.xml.rels><?xml version="1.0" encoding="UTF-8" standalone="yes"?>
<Relationships xmlns="http://schemas.openxmlformats.org/package/2006/relationships"><Relationship Id="rId6" Type="http://schemas.openxmlformats.org/officeDocument/2006/relationships/notesSlide" Target="../notesSlides/notesSlide56.xml"/><Relationship Id="rId5" Type="http://schemas.openxmlformats.org/officeDocument/2006/relationships/slideLayout" Target="../slideLayouts/slideLayout6.xml"/><Relationship Id="rId4" Type="http://schemas.openxmlformats.org/officeDocument/2006/relationships/image" Target="../media/image88.png"/><Relationship Id="rId3" Type="http://schemas.openxmlformats.org/officeDocument/2006/relationships/image" Target="../media/image87.png"/><Relationship Id="rId2" Type="http://schemas.openxmlformats.org/officeDocument/2006/relationships/image" Target="../media/image7.jpeg"/><Relationship Id="rId1" Type="http://schemas.openxmlformats.org/officeDocument/2006/relationships/tags" Target="../tags/tag76.xml"/></Relationships>
</file>

<file path=ppt/slides/_rels/slide58.xml.rels><?xml version="1.0" encoding="UTF-8" standalone="yes"?>
<Relationships xmlns="http://schemas.openxmlformats.org/package/2006/relationships"><Relationship Id="rId7" Type="http://schemas.openxmlformats.org/officeDocument/2006/relationships/notesSlide" Target="../notesSlides/notesSlide57.xml"/><Relationship Id="rId6" Type="http://schemas.openxmlformats.org/officeDocument/2006/relationships/slideLayout" Target="../slideLayouts/slideLayout6.xml"/><Relationship Id="rId5" Type="http://schemas.openxmlformats.org/officeDocument/2006/relationships/image" Target="../media/image90.png"/><Relationship Id="rId4" Type="http://schemas.openxmlformats.org/officeDocument/2006/relationships/image" Target="../media/image89.png"/><Relationship Id="rId3" Type="http://schemas.openxmlformats.org/officeDocument/2006/relationships/image" Target="../media/image88.png"/><Relationship Id="rId2" Type="http://schemas.openxmlformats.org/officeDocument/2006/relationships/image" Target="../media/image7.jpeg"/><Relationship Id="rId1" Type="http://schemas.openxmlformats.org/officeDocument/2006/relationships/tags" Target="../tags/tag77.xml"/></Relationships>
</file>

<file path=ppt/slides/_rels/slide59.xml.rels><?xml version="1.0" encoding="UTF-8" standalone="yes"?>
<Relationships xmlns="http://schemas.openxmlformats.org/package/2006/relationships"><Relationship Id="rId5" Type="http://schemas.openxmlformats.org/officeDocument/2006/relationships/notesSlide" Target="../notesSlides/notesSlide58.xml"/><Relationship Id="rId4" Type="http://schemas.openxmlformats.org/officeDocument/2006/relationships/slideLayout" Target="../slideLayouts/slideLayout6.xml"/><Relationship Id="rId3" Type="http://schemas.openxmlformats.org/officeDocument/2006/relationships/image" Target="../media/image86.png"/><Relationship Id="rId2" Type="http://schemas.openxmlformats.org/officeDocument/2006/relationships/image" Target="../media/image7.jpeg"/><Relationship Id="rId1" Type="http://schemas.openxmlformats.org/officeDocument/2006/relationships/tags" Target="../tags/tag78.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8.xml"/><Relationship Id="rId2" Type="http://schemas.openxmlformats.org/officeDocument/2006/relationships/image" Target="../media/image7.jpeg"/><Relationship Id="rId1" Type="http://schemas.openxmlformats.org/officeDocument/2006/relationships/tags" Target="../tags/tag24.xml"/></Relationships>
</file>

<file path=ppt/slides/_rels/slide60.xml.rels><?xml version="1.0" encoding="UTF-8" standalone="yes"?>
<Relationships xmlns="http://schemas.openxmlformats.org/package/2006/relationships"><Relationship Id="rId7" Type="http://schemas.openxmlformats.org/officeDocument/2006/relationships/notesSlide" Target="../notesSlides/notesSlide59.xml"/><Relationship Id="rId6" Type="http://schemas.openxmlformats.org/officeDocument/2006/relationships/slideLayout" Target="../slideLayouts/slideLayout6.xml"/><Relationship Id="rId5" Type="http://schemas.openxmlformats.org/officeDocument/2006/relationships/image" Target="../media/image93.webp"/><Relationship Id="rId4" Type="http://schemas.openxmlformats.org/officeDocument/2006/relationships/image" Target="../media/image92.webp"/><Relationship Id="rId3" Type="http://schemas.openxmlformats.org/officeDocument/2006/relationships/image" Target="../media/image91.webp"/><Relationship Id="rId2" Type="http://schemas.openxmlformats.org/officeDocument/2006/relationships/image" Target="../media/image7.jpeg"/><Relationship Id="rId1" Type="http://schemas.openxmlformats.org/officeDocument/2006/relationships/tags" Target="../tags/tag79.xml"/></Relationships>
</file>

<file path=ppt/slides/_rels/slide61.xml.rels><?xml version="1.0" encoding="UTF-8" standalone="yes"?>
<Relationships xmlns="http://schemas.openxmlformats.org/package/2006/relationships"><Relationship Id="rId4" Type="http://schemas.openxmlformats.org/officeDocument/2006/relationships/notesSlide" Target="../notesSlides/notesSlide60.xml"/><Relationship Id="rId3" Type="http://schemas.openxmlformats.org/officeDocument/2006/relationships/slideLayout" Target="../slideLayouts/slideLayout6.xml"/><Relationship Id="rId2" Type="http://schemas.openxmlformats.org/officeDocument/2006/relationships/image" Target="../media/image7.jpeg"/><Relationship Id="rId1" Type="http://schemas.openxmlformats.org/officeDocument/2006/relationships/tags" Target="../tags/tag80.xml"/></Relationships>
</file>

<file path=ppt/slides/_rels/slide62.xml.rels><?xml version="1.0" encoding="UTF-8" standalone="yes"?>
<Relationships xmlns="http://schemas.openxmlformats.org/package/2006/relationships"><Relationship Id="rId4" Type="http://schemas.openxmlformats.org/officeDocument/2006/relationships/notesSlide" Target="../notesSlides/notesSlide61.xml"/><Relationship Id="rId3" Type="http://schemas.openxmlformats.org/officeDocument/2006/relationships/slideLayout" Target="../slideLayouts/slideLayout6.xml"/><Relationship Id="rId2" Type="http://schemas.openxmlformats.org/officeDocument/2006/relationships/image" Target="../media/image7.jpeg"/><Relationship Id="rId1" Type="http://schemas.openxmlformats.org/officeDocument/2006/relationships/tags" Target="../tags/tag81.xml"/></Relationships>
</file>

<file path=ppt/slides/_rels/slide63.xml.rels><?xml version="1.0" encoding="UTF-8" standalone="yes"?>
<Relationships xmlns="http://schemas.openxmlformats.org/package/2006/relationships"><Relationship Id="rId5" Type="http://schemas.openxmlformats.org/officeDocument/2006/relationships/notesSlide" Target="../notesSlides/notesSlide62.xml"/><Relationship Id="rId4" Type="http://schemas.openxmlformats.org/officeDocument/2006/relationships/slideLayout" Target="../slideLayouts/slideLayout6.xml"/><Relationship Id="rId3" Type="http://schemas.openxmlformats.org/officeDocument/2006/relationships/image" Target="../media/image94.png"/><Relationship Id="rId2" Type="http://schemas.openxmlformats.org/officeDocument/2006/relationships/image" Target="../media/image7.jpeg"/><Relationship Id="rId1" Type="http://schemas.openxmlformats.org/officeDocument/2006/relationships/tags" Target="../tags/tag82.xml"/></Relationships>
</file>

<file path=ppt/slides/_rels/slide64.xml.rels><?xml version="1.0" encoding="UTF-8" standalone="yes"?>
<Relationships xmlns="http://schemas.openxmlformats.org/package/2006/relationships"><Relationship Id="rId5" Type="http://schemas.openxmlformats.org/officeDocument/2006/relationships/notesSlide" Target="../notesSlides/notesSlide63.xml"/><Relationship Id="rId4" Type="http://schemas.openxmlformats.org/officeDocument/2006/relationships/slideLayout" Target="../slideLayouts/slideLayout6.xml"/><Relationship Id="rId3" Type="http://schemas.openxmlformats.org/officeDocument/2006/relationships/image" Target="../media/image95.png"/><Relationship Id="rId2" Type="http://schemas.openxmlformats.org/officeDocument/2006/relationships/image" Target="../media/image7.jpeg"/><Relationship Id="rId1" Type="http://schemas.openxmlformats.org/officeDocument/2006/relationships/tags" Target="../tags/tag83.xml"/></Relationships>
</file>

<file path=ppt/slides/_rels/slide65.xml.rels><?xml version="1.0" encoding="UTF-8" standalone="yes"?>
<Relationships xmlns="http://schemas.openxmlformats.org/package/2006/relationships"><Relationship Id="rId4" Type="http://schemas.openxmlformats.org/officeDocument/2006/relationships/notesSlide" Target="../notesSlides/notesSlide64.xml"/><Relationship Id="rId3" Type="http://schemas.openxmlformats.org/officeDocument/2006/relationships/slideLayout" Target="../slideLayouts/slideLayout6.xml"/><Relationship Id="rId2" Type="http://schemas.openxmlformats.org/officeDocument/2006/relationships/image" Target="../media/image7.jpeg"/><Relationship Id="rId1" Type="http://schemas.openxmlformats.org/officeDocument/2006/relationships/tags" Target="../tags/tag84.xml"/></Relationships>
</file>

<file path=ppt/slides/_rels/slide66.xml.rels><?xml version="1.0" encoding="UTF-8" standalone="yes"?>
<Relationships xmlns="http://schemas.openxmlformats.org/package/2006/relationships"><Relationship Id="rId5" Type="http://schemas.openxmlformats.org/officeDocument/2006/relationships/notesSlide" Target="../notesSlides/notesSlide65.xml"/><Relationship Id="rId4" Type="http://schemas.openxmlformats.org/officeDocument/2006/relationships/slideLayout" Target="../slideLayouts/slideLayout6.xml"/><Relationship Id="rId3" Type="http://schemas.openxmlformats.org/officeDocument/2006/relationships/image" Target="../media/image96.png"/><Relationship Id="rId2" Type="http://schemas.openxmlformats.org/officeDocument/2006/relationships/image" Target="../media/image7.jpeg"/><Relationship Id="rId1" Type="http://schemas.openxmlformats.org/officeDocument/2006/relationships/tags" Target="../tags/tag85.xml"/></Relationships>
</file>

<file path=ppt/slides/_rels/slide67.xml.rels><?xml version="1.0" encoding="UTF-8" standalone="yes"?>
<Relationships xmlns="http://schemas.openxmlformats.org/package/2006/relationships"><Relationship Id="rId4" Type="http://schemas.openxmlformats.org/officeDocument/2006/relationships/notesSlide" Target="../notesSlides/notesSlide66.xml"/><Relationship Id="rId3" Type="http://schemas.openxmlformats.org/officeDocument/2006/relationships/slideLayout" Target="../slideLayouts/slideLayout6.xml"/><Relationship Id="rId2" Type="http://schemas.openxmlformats.org/officeDocument/2006/relationships/image" Target="../media/image7.jpeg"/><Relationship Id="rId1" Type="http://schemas.openxmlformats.org/officeDocument/2006/relationships/tags" Target="../tags/tag86.xml"/></Relationships>
</file>

<file path=ppt/slides/_rels/slide68.xml.rels><?xml version="1.0" encoding="UTF-8" standalone="yes"?>
<Relationships xmlns="http://schemas.openxmlformats.org/package/2006/relationships"><Relationship Id="rId4" Type="http://schemas.openxmlformats.org/officeDocument/2006/relationships/notesSlide" Target="../notesSlides/notesSlide67.xml"/><Relationship Id="rId3" Type="http://schemas.openxmlformats.org/officeDocument/2006/relationships/slideLayout" Target="../slideLayouts/slideLayout6.xml"/><Relationship Id="rId2" Type="http://schemas.openxmlformats.org/officeDocument/2006/relationships/image" Target="../media/image7.jpeg"/><Relationship Id="rId1" Type="http://schemas.openxmlformats.org/officeDocument/2006/relationships/tags" Target="../tags/tag87.xml"/></Relationships>
</file>

<file path=ppt/slides/_rels/slide69.xml.rels><?xml version="1.0" encoding="UTF-8" standalone="yes"?>
<Relationships xmlns="http://schemas.openxmlformats.org/package/2006/relationships"><Relationship Id="rId4" Type="http://schemas.openxmlformats.org/officeDocument/2006/relationships/notesSlide" Target="../notesSlides/notesSlide68.xml"/><Relationship Id="rId3" Type="http://schemas.openxmlformats.org/officeDocument/2006/relationships/slideLayout" Target="../slideLayouts/slideLayout6.xml"/><Relationship Id="rId2" Type="http://schemas.openxmlformats.org/officeDocument/2006/relationships/image" Target="../media/image7.jpeg"/><Relationship Id="rId1" Type="http://schemas.openxmlformats.org/officeDocument/2006/relationships/tags" Target="../tags/tag88.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8.xml"/><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tags" Target="../tags/tag25.xml"/></Relationships>
</file>

<file path=ppt/slides/_rels/slide70.xml.rels><?xml version="1.0" encoding="UTF-8" standalone="yes"?>
<Relationships xmlns="http://schemas.openxmlformats.org/package/2006/relationships"><Relationship Id="rId7" Type="http://schemas.openxmlformats.org/officeDocument/2006/relationships/notesSlide" Target="../notesSlides/notesSlide69.xml"/><Relationship Id="rId6" Type="http://schemas.openxmlformats.org/officeDocument/2006/relationships/slideLayout" Target="../slideLayouts/slideLayout6.xml"/><Relationship Id="rId5" Type="http://schemas.openxmlformats.org/officeDocument/2006/relationships/image" Target="../media/image99.png"/><Relationship Id="rId4" Type="http://schemas.openxmlformats.org/officeDocument/2006/relationships/image" Target="../media/image98.png"/><Relationship Id="rId3" Type="http://schemas.openxmlformats.org/officeDocument/2006/relationships/image" Target="../media/image97.png"/><Relationship Id="rId2" Type="http://schemas.openxmlformats.org/officeDocument/2006/relationships/image" Target="../media/image7.jpeg"/><Relationship Id="rId1" Type="http://schemas.openxmlformats.org/officeDocument/2006/relationships/tags" Target="../tags/tag89.xml"/></Relationships>
</file>

<file path=ppt/slides/_rels/slide71.xml.rels><?xml version="1.0" encoding="UTF-8" standalone="yes"?>
<Relationships xmlns="http://schemas.openxmlformats.org/package/2006/relationships"><Relationship Id="rId4" Type="http://schemas.openxmlformats.org/officeDocument/2006/relationships/notesSlide" Target="../notesSlides/notesSlide70.xml"/><Relationship Id="rId3" Type="http://schemas.openxmlformats.org/officeDocument/2006/relationships/slideLayout" Target="../slideLayouts/slideLayout6.xml"/><Relationship Id="rId2" Type="http://schemas.openxmlformats.org/officeDocument/2006/relationships/image" Target="../media/image7.jpeg"/><Relationship Id="rId1" Type="http://schemas.openxmlformats.org/officeDocument/2006/relationships/tags" Target="../tags/tag90.xml"/></Relationships>
</file>

<file path=ppt/slides/_rels/slide72.xml.rels><?xml version="1.0" encoding="UTF-8" standalone="yes"?>
<Relationships xmlns="http://schemas.openxmlformats.org/package/2006/relationships"><Relationship Id="rId5" Type="http://schemas.openxmlformats.org/officeDocument/2006/relationships/notesSlide" Target="../notesSlides/notesSlide71.xml"/><Relationship Id="rId4" Type="http://schemas.openxmlformats.org/officeDocument/2006/relationships/slideLayout" Target="../slideLayouts/slideLayout6.xml"/><Relationship Id="rId3" Type="http://schemas.openxmlformats.org/officeDocument/2006/relationships/image" Target="../media/image100.png"/><Relationship Id="rId2" Type="http://schemas.openxmlformats.org/officeDocument/2006/relationships/image" Target="../media/image7.jpeg"/><Relationship Id="rId1" Type="http://schemas.openxmlformats.org/officeDocument/2006/relationships/tags" Target="../tags/tag91.xml"/></Relationships>
</file>

<file path=ppt/slides/_rels/slide73.xml.rels><?xml version="1.0" encoding="UTF-8" standalone="yes"?>
<Relationships xmlns="http://schemas.openxmlformats.org/package/2006/relationships"><Relationship Id="rId5" Type="http://schemas.openxmlformats.org/officeDocument/2006/relationships/notesSlide" Target="../notesSlides/notesSlide72.xml"/><Relationship Id="rId4" Type="http://schemas.openxmlformats.org/officeDocument/2006/relationships/slideLayout" Target="../slideLayouts/slideLayout6.xml"/><Relationship Id="rId3" Type="http://schemas.openxmlformats.org/officeDocument/2006/relationships/image" Target="../media/image101.png"/><Relationship Id="rId2" Type="http://schemas.openxmlformats.org/officeDocument/2006/relationships/image" Target="../media/image7.jpeg"/><Relationship Id="rId1" Type="http://schemas.openxmlformats.org/officeDocument/2006/relationships/tags" Target="../tags/tag92.xml"/></Relationships>
</file>

<file path=ppt/slides/_rels/slide74.xml.rels><?xml version="1.0" encoding="UTF-8" standalone="yes"?>
<Relationships xmlns="http://schemas.openxmlformats.org/package/2006/relationships"><Relationship Id="rId5" Type="http://schemas.openxmlformats.org/officeDocument/2006/relationships/notesSlide" Target="../notesSlides/notesSlide73.xml"/><Relationship Id="rId4" Type="http://schemas.openxmlformats.org/officeDocument/2006/relationships/slideLayout" Target="../slideLayouts/slideLayout6.xml"/><Relationship Id="rId3" Type="http://schemas.openxmlformats.org/officeDocument/2006/relationships/image" Target="../media/image103.jpeg"/><Relationship Id="rId2" Type="http://schemas.openxmlformats.org/officeDocument/2006/relationships/image" Target="../media/image102.png"/><Relationship Id="rId1" Type="http://schemas.openxmlformats.org/officeDocument/2006/relationships/image" Target="../media/image101.png"/></Relationships>
</file>

<file path=ppt/slides/_rels/slide75.xml.rels><?xml version="1.0" encoding="UTF-8" standalone="yes"?>
<Relationships xmlns="http://schemas.openxmlformats.org/package/2006/relationships"><Relationship Id="rId7" Type="http://schemas.openxmlformats.org/officeDocument/2006/relationships/notesSlide" Target="../notesSlides/notesSlide74.xml"/><Relationship Id="rId6" Type="http://schemas.openxmlformats.org/officeDocument/2006/relationships/vmlDrawing" Target="../drawings/vmlDrawing10.vml"/><Relationship Id="rId5" Type="http://schemas.openxmlformats.org/officeDocument/2006/relationships/slideLayout" Target="../slideLayouts/slideLayout6.xml"/><Relationship Id="rId4" Type="http://schemas.openxmlformats.org/officeDocument/2006/relationships/image" Target="../media/image104.wmf"/><Relationship Id="rId3" Type="http://schemas.openxmlformats.org/officeDocument/2006/relationships/oleObject" Target="../embeddings/oleObject19.bin"/><Relationship Id="rId2" Type="http://schemas.openxmlformats.org/officeDocument/2006/relationships/image" Target="../media/image102.png"/><Relationship Id="rId1" Type="http://schemas.openxmlformats.org/officeDocument/2006/relationships/image" Target="../media/image101.png"/></Relationships>
</file>

<file path=ppt/slides/_rels/slide76.xml.rels><?xml version="1.0" encoding="UTF-8" standalone="yes"?>
<Relationships xmlns="http://schemas.openxmlformats.org/package/2006/relationships"><Relationship Id="rId4" Type="http://schemas.openxmlformats.org/officeDocument/2006/relationships/notesSlide" Target="../notesSlides/notesSlide75.xml"/><Relationship Id="rId3" Type="http://schemas.openxmlformats.org/officeDocument/2006/relationships/slideLayout" Target="../slideLayouts/slideLayout6.xml"/><Relationship Id="rId2" Type="http://schemas.openxmlformats.org/officeDocument/2006/relationships/image" Target="../media/image106.png"/><Relationship Id="rId1" Type="http://schemas.openxmlformats.org/officeDocument/2006/relationships/image" Target="../media/image105.png"/></Relationships>
</file>

<file path=ppt/slides/_rels/slide77.xml.rels><?xml version="1.0" encoding="UTF-8" standalone="yes"?>
<Relationships xmlns="http://schemas.openxmlformats.org/package/2006/relationships"><Relationship Id="rId7" Type="http://schemas.openxmlformats.org/officeDocument/2006/relationships/notesSlide" Target="../notesSlides/notesSlide76.xml"/><Relationship Id="rId6" Type="http://schemas.openxmlformats.org/officeDocument/2006/relationships/vmlDrawing" Target="../drawings/vmlDrawing11.vml"/><Relationship Id="rId5" Type="http://schemas.openxmlformats.org/officeDocument/2006/relationships/slideLayout" Target="../slideLayouts/slideLayout6.xml"/><Relationship Id="rId4" Type="http://schemas.openxmlformats.org/officeDocument/2006/relationships/image" Target="../media/image101.png"/><Relationship Id="rId3" Type="http://schemas.openxmlformats.org/officeDocument/2006/relationships/image" Target="../media/image108.wmf"/><Relationship Id="rId2" Type="http://schemas.openxmlformats.org/officeDocument/2006/relationships/oleObject" Target="../embeddings/oleObject20.bin"/><Relationship Id="rId1" Type="http://schemas.openxmlformats.org/officeDocument/2006/relationships/image" Target="../media/image107.png"/></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4" Type="http://schemas.openxmlformats.org/officeDocument/2006/relationships/notesSlide" Target="../notesSlides/notesSlide78.xml"/><Relationship Id="rId3" Type="http://schemas.openxmlformats.org/officeDocument/2006/relationships/slideLayout" Target="../slideLayouts/slideLayout6.xml"/><Relationship Id="rId2" Type="http://schemas.openxmlformats.org/officeDocument/2006/relationships/image" Target="../media/image7.jpeg"/><Relationship Id="rId1" Type="http://schemas.openxmlformats.org/officeDocument/2006/relationships/tags" Target="../tags/tag93.xml"/></Relationships>
</file>

<file path=ppt/slides/_rels/slide8.xml.rels><?xml version="1.0" encoding="UTF-8" standalone="yes"?>
<Relationships xmlns="http://schemas.openxmlformats.org/package/2006/relationships"><Relationship Id="rId9" Type="http://schemas.openxmlformats.org/officeDocument/2006/relationships/image" Target="../media/image11.wmf"/><Relationship Id="rId8" Type="http://schemas.openxmlformats.org/officeDocument/2006/relationships/oleObject" Target="../embeddings/oleObject3.bin"/><Relationship Id="rId7" Type="http://schemas.openxmlformats.org/officeDocument/2006/relationships/image" Target="../media/image10.wmf"/><Relationship Id="rId6" Type="http://schemas.openxmlformats.org/officeDocument/2006/relationships/oleObject" Target="../embeddings/oleObject2.bin"/><Relationship Id="rId5" Type="http://schemas.openxmlformats.org/officeDocument/2006/relationships/image" Target="../media/image9.wmf"/><Relationship Id="rId4" Type="http://schemas.openxmlformats.org/officeDocument/2006/relationships/oleObject" Target="../embeddings/oleObject1.bin"/><Relationship Id="rId3" Type="http://schemas.openxmlformats.org/officeDocument/2006/relationships/image" Target="../media/image8.png"/><Relationship Id="rId2" Type="http://schemas.openxmlformats.org/officeDocument/2006/relationships/image" Target="../media/image7.jpeg"/><Relationship Id="rId12" Type="http://schemas.openxmlformats.org/officeDocument/2006/relationships/notesSlide" Target="../notesSlides/notesSlide7.xml"/><Relationship Id="rId11" Type="http://schemas.openxmlformats.org/officeDocument/2006/relationships/vmlDrawing" Target="../drawings/vmlDrawing1.vml"/><Relationship Id="rId10" Type="http://schemas.openxmlformats.org/officeDocument/2006/relationships/slideLayout" Target="../slideLayouts/slideLayout6.xml"/><Relationship Id="rId1" Type="http://schemas.openxmlformats.org/officeDocument/2006/relationships/tags" Target="../tags/tag26.xml"/></Relationships>
</file>

<file path=ppt/slides/_rels/slide80.xml.rels><?xml version="1.0" encoding="UTF-8" standalone="yes"?>
<Relationships xmlns="http://schemas.openxmlformats.org/package/2006/relationships"><Relationship Id="rId8" Type="http://schemas.openxmlformats.org/officeDocument/2006/relationships/notesSlide" Target="../notesSlides/notesSlide79.xml"/><Relationship Id="rId7" Type="http://schemas.openxmlformats.org/officeDocument/2006/relationships/vmlDrawing" Target="../drawings/vmlDrawing12.vml"/><Relationship Id="rId6" Type="http://schemas.openxmlformats.org/officeDocument/2006/relationships/slideLayout" Target="../slideLayouts/slideLayout6.xml"/><Relationship Id="rId5" Type="http://schemas.openxmlformats.org/officeDocument/2006/relationships/image" Target="../media/image110.wmf"/><Relationship Id="rId4" Type="http://schemas.openxmlformats.org/officeDocument/2006/relationships/oleObject" Target="../embeddings/oleObject21.bin"/><Relationship Id="rId3" Type="http://schemas.openxmlformats.org/officeDocument/2006/relationships/image" Target="../media/image109.png"/><Relationship Id="rId2" Type="http://schemas.openxmlformats.org/officeDocument/2006/relationships/image" Target="../media/image7.jpeg"/><Relationship Id="rId1" Type="http://schemas.openxmlformats.org/officeDocument/2006/relationships/tags" Target="../tags/tag94.xml"/></Relationships>
</file>

<file path=ppt/slides/_rels/slide81.xml.rels><?xml version="1.0" encoding="UTF-8" standalone="yes"?>
<Relationships xmlns="http://schemas.openxmlformats.org/package/2006/relationships"><Relationship Id="rId7" Type="http://schemas.openxmlformats.org/officeDocument/2006/relationships/notesSlide" Target="../notesSlides/notesSlide80.xml"/><Relationship Id="rId6" Type="http://schemas.openxmlformats.org/officeDocument/2006/relationships/slideLayout" Target="../slideLayouts/slideLayout6.xml"/><Relationship Id="rId5" Type="http://schemas.openxmlformats.org/officeDocument/2006/relationships/image" Target="../media/image109.png"/><Relationship Id="rId4" Type="http://schemas.openxmlformats.org/officeDocument/2006/relationships/image" Target="../media/image112.png"/><Relationship Id="rId3" Type="http://schemas.openxmlformats.org/officeDocument/2006/relationships/image" Target="../media/image111.png"/><Relationship Id="rId2" Type="http://schemas.openxmlformats.org/officeDocument/2006/relationships/image" Target="../media/image7.jpeg"/><Relationship Id="rId1" Type="http://schemas.openxmlformats.org/officeDocument/2006/relationships/tags" Target="../tags/tag95.xml"/></Relationships>
</file>

<file path=ppt/slides/_rels/slide82.xml.rels><?xml version="1.0" encoding="UTF-8" standalone="yes"?>
<Relationships xmlns="http://schemas.openxmlformats.org/package/2006/relationships"><Relationship Id="rId5" Type="http://schemas.openxmlformats.org/officeDocument/2006/relationships/notesSlide" Target="../notesSlides/notesSlide81.xml"/><Relationship Id="rId4" Type="http://schemas.openxmlformats.org/officeDocument/2006/relationships/slideLayout" Target="../slideLayouts/slideLayout6.xml"/><Relationship Id="rId3" Type="http://schemas.openxmlformats.org/officeDocument/2006/relationships/image" Target="../media/image113.png"/><Relationship Id="rId2" Type="http://schemas.openxmlformats.org/officeDocument/2006/relationships/image" Target="../media/image7.jpeg"/><Relationship Id="rId1" Type="http://schemas.openxmlformats.org/officeDocument/2006/relationships/tags" Target="../tags/tag96.xml"/></Relationships>
</file>

<file path=ppt/slides/_rels/slide83.xml.rels><?xml version="1.0" encoding="UTF-8" standalone="yes"?>
<Relationships xmlns="http://schemas.openxmlformats.org/package/2006/relationships"><Relationship Id="rId6" Type="http://schemas.openxmlformats.org/officeDocument/2006/relationships/notesSlide" Target="../notesSlides/notesSlide82.xml"/><Relationship Id="rId5" Type="http://schemas.openxmlformats.org/officeDocument/2006/relationships/slideLayout" Target="../slideLayouts/slideLayout6.xml"/><Relationship Id="rId4" Type="http://schemas.openxmlformats.org/officeDocument/2006/relationships/image" Target="../media/image115.png"/><Relationship Id="rId3" Type="http://schemas.openxmlformats.org/officeDocument/2006/relationships/image" Target="../media/image114.png"/><Relationship Id="rId2" Type="http://schemas.openxmlformats.org/officeDocument/2006/relationships/image" Target="../media/image7.jpeg"/><Relationship Id="rId1" Type="http://schemas.openxmlformats.org/officeDocument/2006/relationships/tags" Target="../tags/tag97.xml"/></Relationships>
</file>

<file path=ppt/slides/_rels/slide84.xml.rels><?xml version="1.0" encoding="UTF-8" standalone="yes"?>
<Relationships xmlns="http://schemas.openxmlformats.org/package/2006/relationships"><Relationship Id="rId4" Type="http://schemas.openxmlformats.org/officeDocument/2006/relationships/notesSlide" Target="../notesSlides/notesSlide83.xml"/><Relationship Id="rId3" Type="http://schemas.openxmlformats.org/officeDocument/2006/relationships/slideLayout" Target="../slideLayouts/slideLayout6.xml"/><Relationship Id="rId2" Type="http://schemas.openxmlformats.org/officeDocument/2006/relationships/image" Target="../media/image7.jpeg"/><Relationship Id="rId1" Type="http://schemas.openxmlformats.org/officeDocument/2006/relationships/tags" Target="../tags/tag98.xml"/></Relationships>
</file>

<file path=ppt/slides/_rels/slide85.xml.rels><?xml version="1.0" encoding="UTF-8" standalone="yes"?>
<Relationships xmlns="http://schemas.openxmlformats.org/package/2006/relationships"><Relationship Id="rId9" Type="http://schemas.openxmlformats.org/officeDocument/2006/relationships/image" Target="../media/image119.wmf"/><Relationship Id="rId8" Type="http://schemas.openxmlformats.org/officeDocument/2006/relationships/oleObject" Target="../embeddings/oleObject24.bin"/><Relationship Id="rId7" Type="http://schemas.openxmlformats.org/officeDocument/2006/relationships/image" Target="../media/image118.wmf"/><Relationship Id="rId6" Type="http://schemas.openxmlformats.org/officeDocument/2006/relationships/oleObject" Target="../embeddings/oleObject23.bin"/><Relationship Id="rId5" Type="http://schemas.openxmlformats.org/officeDocument/2006/relationships/image" Target="../media/image117.wmf"/><Relationship Id="rId4" Type="http://schemas.openxmlformats.org/officeDocument/2006/relationships/oleObject" Target="../embeddings/oleObject22.bin"/><Relationship Id="rId3" Type="http://schemas.openxmlformats.org/officeDocument/2006/relationships/image" Target="../media/image116.png"/><Relationship Id="rId2" Type="http://schemas.openxmlformats.org/officeDocument/2006/relationships/image" Target="../media/image7.jpeg"/><Relationship Id="rId13" Type="http://schemas.openxmlformats.org/officeDocument/2006/relationships/notesSlide" Target="../notesSlides/notesSlide84.xml"/><Relationship Id="rId12" Type="http://schemas.openxmlformats.org/officeDocument/2006/relationships/vmlDrawing" Target="../drawings/vmlDrawing13.vml"/><Relationship Id="rId11" Type="http://schemas.openxmlformats.org/officeDocument/2006/relationships/slideLayout" Target="../slideLayouts/slideLayout6.xml"/><Relationship Id="rId10" Type="http://schemas.openxmlformats.org/officeDocument/2006/relationships/oleObject" Target="../embeddings/oleObject25.bin"/><Relationship Id="rId1" Type="http://schemas.openxmlformats.org/officeDocument/2006/relationships/tags" Target="../tags/tag99.xml"/></Relationships>
</file>

<file path=ppt/slides/_rels/slide86.xml.rels><?xml version="1.0" encoding="UTF-8" standalone="yes"?>
<Relationships xmlns="http://schemas.openxmlformats.org/package/2006/relationships"><Relationship Id="rId8" Type="http://schemas.openxmlformats.org/officeDocument/2006/relationships/notesSlide" Target="../notesSlides/notesSlide85.xml"/><Relationship Id="rId7" Type="http://schemas.openxmlformats.org/officeDocument/2006/relationships/vmlDrawing" Target="../drawings/vmlDrawing14.vml"/><Relationship Id="rId6" Type="http://schemas.openxmlformats.org/officeDocument/2006/relationships/slideLayout" Target="../slideLayouts/slideLayout6.xml"/><Relationship Id="rId5" Type="http://schemas.openxmlformats.org/officeDocument/2006/relationships/image" Target="../media/image120.wmf"/><Relationship Id="rId4" Type="http://schemas.openxmlformats.org/officeDocument/2006/relationships/oleObject" Target="../embeddings/oleObject26.bin"/><Relationship Id="rId3" Type="http://schemas.openxmlformats.org/officeDocument/2006/relationships/image" Target="../media/image116.png"/><Relationship Id="rId2" Type="http://schemas.openxmlformats.org/officeDocument/2006/relationships/image" Target="../media/image7.jpeg"/><Relationship Id="rId1" Type="http://schemas.openxmlformats.org/officeDocument/2006/relationships/tags" Target="../tags/tag100.xml"/></Relationships>
</file>

<file path=ppt/slides/_rels/slide87.xml.rels><?xml version="1.0" encoding="UTF-8" standalone="yes"?>
<Relationships xmlns="http://schemas.openxmlformats.org/package/2006/relationships"><Relationship Id="rId9" Type="http://schemas.openxmlformats.org/officeDocument/2006/relationships/vmlDrawing" Target="../drawings/vmlDrawing15.vml"/><Relationship Id="rId8" Type="http://schemas.openxmlformats.org/officeDocument/2006/relationships/slideLayout" Target="../slideLayouts/slideLayout6.xml"/><Relationship Id="rId7" Type="http://schemas.openxmlformats.org/officeDocument/2006/relationships/image" Target="../media/image121.wmf"/><Relationship Id="rId6" Type="http://schemas.openxmlformats.org/officeDocument/2006/relationships/oleObject" Target="../embeddings/oleObject28.bin"/><Relationship Id="rId5" Type="http://schemas.openxmlformats.org/officeDocument/2006/relationships/image" Target="../media/image119.wmf"/><Relationship Id="rId4" Type="http://schemas.openxmlformats.org/officeDocument/2006/relationships/oleObject" Target="../embeddings/oleObject27.bin"/><Relationship Id="rId3" Type="http://schemas.openxmlformats.org/officeDocument/2006/relationships/image" Target="../media/image116.png"/><Relationship Id="rId2" Type="http://schemas.openxmlformats.org/officeDocument/2006/relationships/image" Target="../media/image7.jpeg"/><Relationship Id="rId10" Type="http://schemas.openxmlformats.org/officeDocument/2006/relationships/notesSlide" Target="../notesSlides/notesSlide86.xml"/><Relationship Id="rId1" Type="http://schemas.openxmlformats.org/officeDocument/2006/relationships/tags" Target="../tags/tag101.xml"/></Relationships>
</file>

<file path=ppt/slides/_rels/slide88.xml.rels><?xml version="1.0" encoding="UTF-8" standalone="yes"?>
<Relationships xmlns="http://schemas.openxmlformats.org/package/2006/relationships"><Relationship Id="rId6" Type="http://schemas.openxmlformats.org/officeDocument/2006/relationships/notesSlide" Target="../notesSlides/notesSlide87.xml"/><Relationship Id="rId5" Type="http://schemas.openxmlformats.org/officeDocument/2006/relationships/slideLayout" Target="../slideLayouts/slideLayout6.xml"/><Relationship Id="rId4" Type="http://schemas.openxmlformats.org/officeDocument/2006/relationships/image" Target="../media/image123.png"/><Relationship Id="rId3" Type="http://schemas.openxmlformats.org/officeDocument/2006/relationships/image" Target="../media/image122.png"/><Relationship Id="rId2" Type="http://schemas.openxmlformats.org/officeDocument/2006/relationships/image" Target="../media/image7.jpeg"/><Relationship Id="rId1" Type="http://schemas.openxmlformats.org/officeDocument/2006/relationships/tags" Target="../tags/tag102.xml"/></Relationships>
</file>

<file path=ppt/slides/_rels/slide89.xml.rels><?xml version="1.0" encoding="UTF-8" standalone="yes"?>
<Relationships xmlns="http://schemas.openxmlformats.org/package/2006/relationships"><Relationship Id="rId5" Type="http://schemas.openxmlformats.org/officeDocument/2006/relationships/notesSlide" Target="../notesSlides/notesSlide88.xml"/><Relationship Id="rId4" Type="http://schemas.openxmlformats.org/officeDocument/2006/relationships/slideLayout" Target="../slideLayouts/slideLayout6.xml"/><Relationship Id="rId3" Type="http://schemas.openxmlformats.org/officeDocument/2006/relationships/image" Target="../media/image124.png"/><Relationship Id="rId2" Type="http://schemas.openxmlformats.org/officeDocument/2006/relationships/image" Target="../media/image7.jpeg"/><Relationship Id="rId1" Type="http://schemas.openxmlformats.org/officeDocument/2006/relationships/tags" Target="../tags/tag103.xml"/></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6.xml"/><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7.jpeg"/><Relationship Id="rId1" Type="http://schemas.openxmlformats.org/officeDocument/2006/relationships/tags" Target="../tags/tag27.xml"/></Relationships>
</file>

<file path=ppt/slides/_rels/slide90.xml.rels><?xml version="1.0" encoding="UTF-8" standalone="yes"?>
<Relationships xmlns="http://schemas.openxmlformats.org/package/2006/relationships"><Relationship Id="rId4" Type="http://schemas.openxmlformats.org/officeDocument/2006/relationships/notesSlide" Target="../notesSlides/notesSlide89.xml"/><Relationship Id="rId3" Type="http://schemas.openxmlformats.org/officeDocument/2006/relationships/slideLayout" Target="../slideLayouts/slideLayout6.xml"/><Relationship Id="rId2" Type="http://schemas.openxmlformats.org/officeDocument/2006/relationships/image" Target="../media/image7.jpeg"/><Relationship Id="rId1" Type="http://schemas.openxmlformats.org/officeDocument/2006/relationships/tags" Target="../tags/tag104.xml"/></Relationships>
</file>

<file path=ppt/slides/_rels/slide91.xml.rels><?xml version="1.0" encoding="UTF-8" standalone="yes"?>
<Relationships xmlns="http://schemas.openxmlformats.org/package/2006/relationships"><Relationship Id="rId6" Type="http://schemas.openxmlformats.org/officeDocument/2006/relationships/notesSlide" Target="../notesSlides/notesSlide90.xml"/><Relationship Id="rId5" Type="http://schemas.openxmlformats.org/officeDocument/2006/relationships/slideLayout" Target="../slideLayouts/slideLayout6.xml"/><Relationship Id="rId4" Type="http://schemas.openxmlformats.org/officeDocument/2006/relationships/image" Target="../media/image126.png"/><Relationship Id="rId3" Type="http://schemas.openxmlformats.org/officeDocument/2006/relationships/image" Target="../media/image125.png"/><Relationship Id="rId2" Type="http://schemas.openxmlformats.org/officeDocument/2006/relationships/image" Target="../media/image7.jpeg"/><Relationship Id="rId1" Type="http://schemas.openxmlformats.org/officeDocument/2006/relationships/tags" Target="../tags/tag105.xml"/></Relationships>
</file>

<file path=ppt/slides/_rels/slide92.xml.rels><?xml version="1.0" encoding="UTF-8" standalone="yes"?>
<Relationships xmlns="http://schemas.openxmlformats.org/package/2006/relationships"><Relationship Id="rId5" Type="http://schemas.openxmlformats.org/officeDocument/2006/relationships/notesSlide" Target="../notesSlides/notesSlide91.xml"/><Relationship Id="rId4" Type="http://schemas.openxmlformats.org/officeDocument/2006/relationships/slideLayout" Target="../slideLayouts/slideLayout6.xml"/><Relationship Id="rId3" Type="http://schemas.openxmlformats.org/officeDocument/2006/relationships/image" Target="../media/image127.png"/><Relationship Id="rId2" Type="http://schemas.openxmlformats.org/officeDocument/2006/relationships/image" Target="../media/image7.jpeg"/><Relationship Id="rId1" Type="http://schemas.openxmlformats.org/officeDocument/2006/relationships/tags" Target="../tags/tag106.xml"/></Relationships>
</file>

<file path=ppt/slides/_rels/slide93.xml.rels><?xml version="1.0" encoding="UTF-8" standalone="yes"?>
<Relationships xmlns="http://schemas.openxmlformats.org/package/2006/relationships"><Relationship Id="rId9" Type="http://schemas.openxmlformats.org/officeDocument/2006/relationships/notesSlide" Target="../notesSlides/notesSlide92.xml"/><Relationship Id="rId8" Type="http://schemas.openxmlformats.org/officeDocument/2006/relationships/vmlDrawing" Target="../drawings/vmlDrawing16.vml"/><Relationship Id="rId7" Type="http://schemas.openxmlformats.org/officeDocument/2006/relationships/slideLayout" Target="../slideLayouts/slideLayout6.xml"/><Relationship Id="rId6" Type="http://schemas.openxmlformats.org/officeDocument/2006/relationships/image" Target="../media/image129.png"/><Relationship Id="rId5" Type="http://schemas.openxmlformats.org/officeDocument/2006/relationships/image" Target="../media/image128.png"/><Relationship Id="rId4" Type="http://schemas.openxmlformats.org/officeDocument/2006/relationships/image" Target="../media/image121.wmf"/><Relationship Id="rId3" Type="http://schemas.openxmlformats.org/officeDocument/2006/relationships/oleObject" Target="../embeddings/oleObject29.bin"/><Relationship Id="rId2" Type="http://schemas.openxmlformats.org/officeDocument/2006/relationships/image" Target="../media/image7.jpeg"/><Relationship Id="rId1" Type="http://schemas.openxmlformats.org/officeDocument/2006/relationships/tags" Target="../tags/tag107.xml"/></Relationships>
</file>

<file path=ppt/slides/_rels/slide94.xml.rels><?xml version="1.0" encoding="UTF-8" standalone="yes"?>
<Relationships xmlns="http://schemas.openxmlformats.org/package/2006/relationships"><Relationship Id="rId9" Type="http://schemas.openxmlformats.org/officeDocument/2006/relationships/notesSlide" Target="../notesSlides/notesSlide93.xml"/><Relationship Id="rId8" Type="http://schemas.openxmlformats.org/officeDocument/2006/relationships/vmlDrawing" Target="../drawings/vmlDrawing17.vml"/><Relationship Id="rId7" Type="http://schemas.openxmlformats.org/officeDocument/2006/relationships/slideLayout" Target="../slideLayouts/slideLayout6.xml"/><Relationship Id="rId6" Type="http://schemas.openxmlformats.org/officeDocument/2006/relationships/image" Target="../media/image131.png"/><Relationship Id="rId5" Type="http://schemas.openxmlformats.org/officeDocument/2006/relationships/image" Target="../media/image130.wmf"/><Relationship Id="rId4" Type="http://schemas.openxmlformats.org/officeDocument/2006/relationships/oleObject" Target="../embeddings/oleObject30.bin"/><Relationship Id="rId3" Type="http://schemas.openxmlformats.org/officeDocument/2006/relationships/image" Target="../media/image128.png"/><Relationship Id="rId2" Type="http://schemas.openxmlformats.org/officeDocument/2006/relationships/image" Target="../media/image7.jpeg"/><Relationship Id="rId1" Type="http://schemas.openxmlformats.org/officeDocument/2006/relationships/tags" Target="../tags/tag108.xml"/></Relationships>
</file>

<file path=ppt/slides/_rels/slide95.xml.rels><?xml version="1.0" encoding="UTF-8" standalone="yes"?>
<Relationships xmlns="http://schemas.openxmlformats.org/package/2006/relationships"><Relationship Id="rId6" Type="http://schemas.openxmlformats.org/officeDocument/2006/relationships/notesSlide" Target="../notesSlides/notesSlide94.xml"/><Relationship Id="rId5" Type="http://schemas.openxmlformats.org/officeDocument/2006/relationships/slideLayout" Target="../slideLayouts/slideLayout6.xml"/><Relationship Id="rId4" Type="http://schemas.openxmlformats.org/officeDocument/2006/relationships/image" Target="../media/image132.png"/><Relationship Id="rId3" Type="http://schemas.openxmlformats.org/officeDocument/2006/relationships/image" Target="../media/image131.png"/><Relationship Id="rId2" Type="http://schemas.openxmlformats.org/officeDocument/2006/relationships/image" Target="../media/image7.jpeg"/><Relationship Id="rId1" Type="http://schemas.openxmlformats.org/officeDocument/2006/relationships/tags" Target="../tags/tag109.xml"/></Relationships>
</file>

<file path=ppt/slides/_rels/slide96.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image" Target="../media/image135.wmf"/><Relationship Id="rId7" Type="http://schemas.openxmlformats.org/officeDocument/2006/relationships/oleObject" Target="../embeddings/oleObject33.bin"/><Relationship Id="rId6" Type="http://schemas.openxmlformats.org/officeDocument/2006/relationships/image" Target="../media/image134.wmf"/><Relationship Id="rId5" Type="http://schemas.openxmlformats.org/officeDocument/2006/relationships/oleObject" Target="../embeddings/oleObject32.bin"/><Relationship Id="rId4" Type="http://schemas.openxmlformats.org/officeDocument/2006/relationships/image" Target="../media/image133.wmf"/><Relationship Id="rId3" Type="http://schemas.openxmlformats.org/officeDocument/2006/relationships/oleObject" Target="../embeddings/oleObject31.bin"/><Relationship Id="rId2" Type="http://schemas.openxmlformats.org/officeDocument/2006/relationships/image" Target="../media/image7.jpeg"/><Relationship Id="rId11" Type="http://schemas.openxmlformats.org/officeDocument/2006/relationships/notesSlide" Target="../notesSlides/notesSlide95.xml"/><Relationship Id="rId10" Type="http://schemas.openxmlformats.org/officeDocument/2006/relationships/vmlDrawing" Target="../drawings/vmlDrawing18.vml"/><Relationship Id="rId1" Type="http://schemas.openxmlformats.org/officeDocument/2006/relationships/tags" Target="../tags/tag110.xml"/></Relationships>
</file>

<file path=ppt/slides/_rels/slide97.xml.rels><?xml version="1.0" encoding="UTF-8" standalone="yes"?>
<Relationships xmlns="http://schemas.openxmlformats.org/package/2006/relationships"><Relationship Id="rId5" Type="http://schemas.openxmlformats.org/officeDocument/2006/relationships/notesSlide" Target="../notesSlides/notesSlide96.xml"/><Relationship Id="rId4" Type="http://schemas.openxmlformats.org/officeDocument/2006/relationships/slideLayout" Target="../slideLayouts/slideLayout6.xml"/><Relationship Id="rId3" Type="http://schemas.openxmlformats.org/officeDocument/2006/relationships/image" Target="../media/image136.png"/><Relationship Id="rId2" Type="http://schemas.openxmlformats.org/officeDocument/2006/relationships/image" Target="../media/image7.jpeg"/><Relationship Id="rId1" Type="http://schemas.openxmlformats.org/officeDocument/2006/relationships/tags" Target="../tags/tag111.xml"/></Relationships>
</file>

<file path=ppt/slides/_rels/slide98.xml.rels><?xml version="1.0" encoding="UTF-8" standalone="yes"?>
<Relationships xmlns="http://schemas.openxmlformats.org/package/2006/relationships"><Relationship Id="rId6" Type="http://schemas.openxmlformats.org/officeDocument/2006/relationships/notesSlide" Target="../notesSlides/notesSlide97.xml"/><Relationship Id="rId5" Type="http://schemas.openxmlformats.org/officeDocument/2006/relationships/slideLayout" Target="../slideLayouts/slideLayout6.xml"/><Relationship Id="rId4" Type="http://schemas.openxmlformats.org/officeDocument/2006/relationships/image" Target="../media/image136.png"/><Relationship Id="rId3" Type="http://schemas.openxmlformats.org/officeDocument/2006/relationships/image" Target="../media/image137.png"/><Relationship Id="rId2" Type="http://schemas.openxmlformats.org/officeDocument/2006/relationships/image" Target="../media/image7.jpeg"/><Relationship Id="rId1" Type="http://schemas.openxmlformats.org/officeDocument/2006/relationships/tags" Target="../tags/tag112.xml"/></Relationships>
</file>

<file path=ppt/slides/_rels/slide99.xml.rels><?xml version="1.0" encoding="UTF-8" standalone="yes"?>
<Relationships xmlns="http://schemas.openxmlformats.org/package/2006/relationships"><Relationship Id="rId6" Type="http://schemas.openxmlformats.org/officeDocument/2006/relationships/notesSlide" Target="../notesSlides/notesSlide98.xml"/><Relationship Id="rId5" Type="http://schemas.openxmlformats.org/officeDocument/2006/relationships/slideLayout" Target="../slideLayouts/slideLayout6.xml"/><Relationship Id="rId4" Type="http://schemas.openxmlformats.org/officeDocument/2006/relationships/image" Target="../media/image138.png"/><Relationship Id="rId3" Type="http://schemas.openxmlformats.org/officeDocument/2006/relationships/image" Target="../media/image136.png"/><Relationship Id="rId2" Type="http://schemas.openxmlformats.org/officeDocument/2006/relationships/image" Target="../media/image7.jpeg"/><Relationship Id="rId1" Type="http://schemas.openxmlformats.org/officeDocument/2006/relationships/tags" Target="../tags/tag1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 name="圆角矩形 47"/>
          <p:cNvSpPr/>
          <p:nvPr/>
        </p:nvSpPr>
        <p:spPr>
          <a:xfrm>
            <a:off x="2603500" y="3689350"/>
            <a:ext cx="6858000" cy="1516063"/>
          </a:xfrm>
          <a:prstGeom prst="roundRect">
            <a:avLst>
              <a:gd name="adj" fmla="val 0"/>
            </a:avLst>
          </a:prstGeom>
        </p:spPr>
        <p:style>
          <a:lnRef idx="2">
            <a:schemeClr val="dk1"/>
          </a:lnRef>
          <a:fillRef idx="1">
            <a:schemeClr val="lt1"/>
          </a:fillRef>
          <a:effectRef idx="0">
            <a:schemeClr val="dk1"/>
          </a:effectRef>
          <a:fontRef idx="minor">
            <a:schemeClr val="dk1"/>
          </a:fontRef>
        </p:style>
        <p:txBody>
          <a:bodyPr lIns="68577" tIns="34288" rIns="68577" bIns="34288" rtlCol="0" anchor="ctr"/>
          <a:lstStyle/>
          <a:p>
            <a:pPr algn="ctr" fontAlgn="base"/>
            <a:endParaRPr lang="zh-CN" altLang="en-US" sz="1425" strike="noStrike" noProof="1" dirty="0"/>
          </a:p>
        </p:txBody>
      </p:sp>
      <p:sp>
        <p:nvSpPr>
          <p:cNvPr id="44" name="文本框 43"/>
          <p:cNvSpPr txBox="1"/>
          <p:nvPr/>
        </p:nvSpPr>
        <p:spPr>
          <a:xfrm>
            <a:off x="3164929" y="2925076"/>
            <a:ext cx="5862467" cy="374650"/>
          </a:xfrm>
          <a:prstGeom prst="rect">
            <a:avLst/>
          </a:prstGeom>
          <a:noFill/>
        </p:spPr>
        <p:txBody>
          <a:bodyPr wrap="square" lIns="68577" tIns="34288" rIns="68577" bIns="34288" rtlCol="0">
            <a:spAutoFit/>
          </a:bodyPr>
          <a:lstStyle/>
          <a:p>
            <a:r>
              <a:rPr lang="en-US" altLang="zh-CN" sz="2000" spc="600" noProof="1" dirty="0">
                <a:ln w="22225">
                  <a:solidFill>
                    <a:schemeClr val="accent2"/>
                  </a:solidFill>
                  <a:prstDash val="solid"/>
                </a:ln>
                <a:solidFill>
                  <a:schemeClr val="accent2">
                    <a:lumMod val="40000"/>
                    <a:lumOff val="60000"/>
                  </a:schemeClr>
                </a:solidFill>
                <a:effectLst/>
                <a:latin typeface="Times New Roman" panose="02020603050405020304" charset="0"/>
                <a:ea typeface="宋体" panose="02010600030101010101" pitchFamily="2" charset="-122"/>
                <a:cs typeface="Times New Roman" panose="02020603050405020304" charset="0"/>
              </a:rPr>
              <a:t>Digital  Electronic Technology</a:t>
            </a:r>
            <a:endParaRPr lang="en-US" altLang="zh-CN" sz="2000" spc="600" noProof="1" dirty="0">
              <a:ln w="22225">
                <a:solidFill>
                  <a:schemeClr val="accent2"/>
                </a:solidFill>
                <a:prstDash val="solid"/>
              </a:ln>
              <a:solidFill>
                <a:schemeClr val="accent2">
                  <a:lumMod val="40000"/>
                  <a:lumOff val="60000"/>
                </a:schemeClr>
              </a:solidFill>
              <a:effectLst/>
              <a:latin typeface="Times New Roman" panose="02020603050405020304" charset="0"/>
              <a:ea typeface="宋体" panose="02010600030101010101" pitchFamily="2" charset="-122"/>
              <a:cs typeface="Times New Roman" panose="02020603050405020304" charset="0"/>
            </a:endParaRPr>
          </a:p>
        </p:txBody>
      </p:sp>
      <p:sp>
        <p:nvSpPr>
          <p:cNvPr id="24" name="圆角矩形 47"/>
          <p:cNvSpPr/>
          <p:nvPr/>
        </p:nvSpPr>
        <p:spPr>
          <a:xfrm>
            <a:off x="2603500" y="3762375"/>
            <a:ext cx="6858000" cy="1371600"/>
          </a:xfrm>
          <a:prstGeom prst="roundRect">
            <a:avLst>
              <a:gd name="adj" fmla="val 0"/>
            </a:avLst>
          </a:prstGeom>
          <a:solidFill>
            <a:schemeClr val="accent5">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425" strike="noStrike" noProof="1" dirty="0"/>
          </a:p>
        </p:txBody>
      </p:sp>
      <p:sp>
        <p:nvSpPr>
          <p:cNvPr id="15364" name="TextBox 1"/>
          <p:cNvSpPr txBox="1"/>
          <p:nvPr/>
        </p:nvSpPr>
        <p:spPr>
          <a:xfrm>
            <a:off x="2603500" y="3908425"/>
            <a:ext cx="6858000" cy="482600"/>
          </a:xfrm>
          <a:prstGeom prst="rect">
            <a:avLst/>
          </a:prstGeom>
          <a:noFill/>
          <a:ln w="9525">
            <a:noFill/>
          </a:ln>
        </p:spPr>
        <p:txBody>
          <a:bodyPr wrap="square" lIns="68559" tIns="34279" rIns="68559" bIns="34279" anchor="t" anchorCtr="0">
            <a:spAutoFit/>
          </a:bodyPr>
          <a:p>
            <a:pPr algn="ctr" defTabSz="457200"/>
            <a:r>
              <a:rPr lang="zh-CN" altLang="en-US" sz="2700" b="1" dirty="0">
                <a:effectLst>
                  <a:outerShdw blurRad="38100" dist="38100" dir="2700000" algn="tl">
                    <a:srgbClr val="000000">
                      <a:alpha val="43137"/>
                    </a:srgbClr>
                  </a:outerShdw>
                </a:effectLst>
                <a:latin typeface="楷体" panose="02010609060101010101" charset="-122"/>
                <a:ea typeface="楷体" panose="02010609060101010101" charset="-122"/>
              </a:rPr>
              <a:t>第</a:t>
            </a:r>
            <a:r>
              <a:rPr lang="en-US" altLang="zh-CN" sz="2700" b="1" dirty="0">
                <a:effectLst>
                  <a:outerShdw blurRad="38100" dist="38100" dir="2700000" algn="tl">
                    <a:srgbClr val="000000">
                      <a:alpha val="43137"/>
                    </a:srgbClr>
                  </a:outerShdw>
                </a:effectLst>
                <a:latin typeface="楷体" panose="02010609060101010101" charset="-122"/>
                <a:ea typeface="楷体" panose="02010609060101010101" charset="-122"/>
              </a:rPr>
              <a:t>5</a:t>
            </a:r>
            <a:r>
              <a:rPr lang="zh-CN" altLang="en-US" sz="2700" b="1" dirty="0">
                <a:effectLst>
                  <a:outerShdw blurRad="38100" dist="38100" dir="2700000" algn="tl">
                    <a:srgbClr val="000000">
                      <a:alpha val="43137"/>
                    </a:srgbClr>
                  </a:outerShdw>
                </a:effectLst>
                <a:latin typeface="楷体" panose="02010609060101010101" charset="-122"/>
                <a:ea typeface="楷体" panose="02010609060101010101" charset="-122"/>
              </a:rPr>
              <a:t>章</a:t>
            </a:r>
            <a:r>
              <a:rPr lang="en-US" altLang="zh-CN" sz="2700" b="1" dirty="0">
                <a:effectLst>
                  <a:outerShdw blurRad="38100" dist="38100" dir="2700000" algn="tl">
                    <a:srgbClr val="000000">
                      <a:alpha val="43137"/>
                    </a:srgbClr>
                  </a:outerShdw>
                </a:effectLst>
                <a:latin typeface="楷体" panose="02010609060101010101" charset="-122"/>
                <a:ea typeface="楷体" panose="02010609060101010101" charset="-122"/>
              </a:rPr>
              <a:t> </a:t>
            </a:r>
            <a:r>
              <a:rPr lang="zh-CN" altLang="en-US" sz="2700" b="1" dirty="0">
                <a:effectLst>
                  <a:outerShdw blurRad="38100" dist="38100" dir="2700000" algn="tl">
                    <a:srgbClr val="000000">
                      <a:alpha val="43137"/>
                    </a:srgbClr>
                  </a:outerShdw>
                </a:effectLst>
                <a:latin typeface="楷体" panose="02010609060101010101" charset="-122"/>
                <a:ea typeface="楷体" panose="02010609060101010101" charset="-122"/>
              </a:rPr>
              <a:t>时序逻辑电路</a:t>
            </a:r>
            <a:endParaRPr lang="zh-CN" altLang="en-US" sz="2700" b="1" dirty="0">
              <a:effectLst>
                <a:outerShdw blurRad="38100" dist="38100" dir="2700000" algn="tl">
                  <a:srgbClr val="000000">
                    <a:alpha val="43137"/>
                  </a:srgbClr>
                </a:outerShdw>
              </a:effectLst>
              <a:latin typeface="楷体" panose="02010609060101010101" charset="-122"/>
              <a:ea typeface="楷体" panose="02010609060101010101" charset="-122"/>
            </a:endParaRPr>
          </a:p>
        </p:txBody>
      </p:sp>
      <p:sp>
        <p:nvSpPr>
          <p:cNvPr id="31" name="TextBox 23"/>
          <p:cNvSpPr txBox="1"/>
          <p:nvPr/>
        </p:nvSpPr>
        <p:spPr>
          <a:xfrm>
            <a:off x="4883150" y="4567238"/>
            <a:ext cx="2487613" cy="581025"/>
          </a:xfrm>
          <a:prstGeom prst="rect">
            <a:avLst/>
          </a:prstGeom>
          <a:noFill/>
          <a:effectLst>
            <a:outerShdw blurRad="50800" dist="50800" dir="5400000" algn="ctr" rotWithShape="0">
              <a:schemeClr val="accent1">
                <a:lumMod val="20000"/>
                <a:lumOff val="80000"/>
              </a:schemeClr>
            </a:outerShdw>
          </a:effectLst>
        </p:spPr>
        <p:txBody>
          <a:bodyPr wrap="square" lIns="68559" tIns="34279" rIns="68559" bIns="34279">
            <a:noAutofit/>
          </a:bodyPr>
          <a:lstStyle/>
          <a:p>
            <a:pPr algn="ctr" defTabSz="457200">
              <a:defRPr/>
            </a:pPr>
            <a:r>
              <a:rPr lang="zh-CN" altLang="en-US" sz="2400" b="1" noProof="1" dirty="0">
                <a:effectLst>
                  <a:outerShdw blurRad="38100" dist="19050" dir="2700000" algn="tl" rotWithShape="0">
                    <a:schemeClr val="dk1">
                      <a:alpha val="40000"/>
                    </a:schemeClr>
                  </a:outerShdw>
                </a:effectLst>
                <a:latin typeface="楷体" panose="02010609060101010101" charset="-122"/>
                <a:ea typeface="楷体" panose="02010609060101010101" charset="-122"/>
                <a:cs typeface="+mn-cs"/>
              </a:rPr>
              <a:t>唐永锋</a:t>
            </a:r>
            <a:endParaRPr lang="zh-CN" altLang="en-US" sz="2400" b="1" noProof="1" dirty="0">
              <a:effectLst>
                <a:outerShdw blurRad="38100" dist="19050" dir="2700000" algn="tl" rotWithShape="0">
                  <a:schemeClr val="dk1">
                    <a:alpha val="40000"/>
                  </a:schemeClr>
                </a:outerShdw>
              </a:effectLst>
              <a:latin typeface="楷体" panose="02010609060101010101" charset="-122"/>
              <a:ea typeface="楷体" panose="02010609060101010101" charset="-122"/>
            </a:endParaRPr>
          </a:p>
        </p:txBody>
      </p:sp>
      <p:sp>
        <p:nvSpPr>
          <p:cNvPr id="12" name="TextBox 1"/>
          <p:cNvSpPr txBox="1">
            <a:spLocks noChangeArrowheads="1"/>
          </p:cNvSpPr>
          <p:nvPr/>
        </p:nvSpPr>
        <p:spPr bwMode="auto">
          <a:xfrm>
            <a:off x="3719829" y="2028825"/>
            <a:ext cx="4649789"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59" tIns="34279" rIns="68559" bIns="34279">
            <a:spAutoFit/>
            <a:scene3d>
              <a:camera prst="orthographicFront"/>
              <a:lightRig rig="threePt" dir="t"/>
            </a:scene3d>
          </a:bodyPr>
          <a:lstStyle>
            <a:lvl1pPr>
              <a:defRPr sz="2400">
                <a:solidFill>
                  <a:schemeClr val="tx1"/>
                </a:solidFill>
                <a:latin typeface="Tahoma" panose="020B0604030504040204" pitchFamily="34" charset="0"/>
                <a:ea typeface="宋体" panose="02010600030101010101" pitchFamily="2" charset="-122"/>
              </a:defRPr>
            </a:lvl1pPr>
            <a:lvl2pPr marL="742950" indent="-285750">
              <a:defRPr sz="2400">
                <a:solidFill>
                  <a:schemeClr val="tx1"/>
                </a:solidFill>
                <a:latin typeface="Tahoma" panose="020B0604030504040204" pitchFamily="34" charset="0"/>
                <a:ea typeface="宋体" panose="02010600030101010101" pitchFamily="2" charset="-122"/>
              </a:defRPr>
            </a:lvl2pPr>
            <a:lvl3pPr marL="1143000" indent="-228600">
              <a:defRPr sz="2400">
                <a:solidFill>
                  <a:schemeClr val="tx1"/>
                </a:solidFill>
                <a:latin typeface="Tahoma" panose="020B0604030504040204" pitchFamily="34" charset="0"/>
                <a:ea typeface="宋体" panose="02010600030101010101" pitchFamily="2" charset="-122"/>
              </a:defRPr>
            </a:lvl3pPr>
            <a:lvl4pPr marL="1600200" indent="-228600">
              <a:defRPr sz="2400">
                <a:solidFill>
                  <a:schemeClr val="tx1"/>
                </a:solidFill>
                <a:latin typeface="Tahoma" panose="020B0604030504040204" pitchFamily="34" charset="0"/>
                <a:ea typeface="宋体" panose="02010600030101010101" pitchFamily="2" charset="-122"/>
              </a:defRPr>
            </a:lvl4pPr>
            <a:lvl5pPr marL="2057400" indent="-228600">
              <a:defRPr sz="24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ahoma" panose="020B0604030504040204" pitchFamily="34" charset="0"/>
                <a:ea typeface="宋体" panose="02010600030101010101" pitchFamily="2" charset="-122"/>
              </a:defRPr>
            </a:lvl9pPr>
          </a:lstStyle>
          <a:p>
            <a:pPr algn="ctr" defTabSz="457200" fontAlgn="base"/>
            <a:r>
              <a:rPr lang="zh-CN" altLang="en-US" sz="3300" b="1" strike="noStrike" noProof="1" dirty="0">
                <a:solidFill>
                  <a:schemeClr val="tx1"/>
                </a:solidFill>
                <a:effectLst>
                  <a:outerShdw blurRad="38100" dist="19050" dir="2700000" algn="tl" rotWithShape="0">
                    <a:schemeClr val="dk1">
                      <a:alpha val="40000"/>
                    </a:schemeClr>
                  </a:outerShdw>
                </a:effectLst>
                <a:latin typeface="华文琥珀" pitchFamily="2" charset="-122"/>
                <a:ea typeface="华文琥珀" pitchFamily="2" charset="-122"/>
                <a:cs typeface="印品黑体"/>
              </a:rPr>
              <a:t>数字电子技术</a:t>
            </a:r>
            <a:endParaRPr lang="zh-CN" altLang="en-US" sz="3300" b="1" strike="noStrike" noProof="1" dirty="0">
              <a:solidFill>
                <a:schemeClr val="tx1"/>
              </a:solidFill>
              <a:effectLst>
                <a:outerShdw blurRad="38100" dist="19050" dir="2700000" algn="tl" rotWithShape="0">
                  <a:schemeClr val="dk1">
                    <a:alpha val="40000"/>
                  </a:schemeClr>
                </a:outerShdw>
              </a:effectLst>
              <a:latin typeface="华文琥珀" pitchFamily="2" charset="-122"/>
              <a:ea typeface="华文琥珀" pitchFamily="2" charset="-122"/>
              <a:cs typeface="印品黑体"/>
            </a:endParaRPr>
          </a:p>
        </p:txBody>
      </p:sp>
      <p:pic>
        <p:nvPicPr>
          <p:cNvPr id="15367" name="图片 99"/>
          <p:cNvPicPr/>
          <p:nvPr>
            <p:custDataLst>
              <p:tags r:id="rId1"/>
            </p:custDataLst>
          </p:nvPr>
        </p:nvPicPr>
        <p:blipFill>
          <a:blip r:embed="rId2"/>
          <a:srcRect l="19044" t="9958" r="19800" b="6541"/>
          <a:stretch>
            <a:fillRect/>
          </a:stretch>
        </p:blipFill>
        <p:spPr>
          <a:xfrm>
            <a:off x="1774825" y="187325"/>
            <a:ext cx="1854200" cy="1841500"/>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389255" y="248285"/>
            <a:ext cx="670179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5</a:t>
            </a:r>
            <a:r>
              <a:rPr lang="zh-CN" sz="3200" dirty="0">
                <a:latin typeface="微软雅黑" panose="020B0503020204020204" pitchFamily="34" charset="-122"/>
                <a:ea typeface="微软雅黑" panose="020B0503020204020204" pitchFamily="34" charset="-122"/>
                <a:sym typeface="微软雅黑" panose="020B0503020204020204" pitchFamily="34" charset="-122"/>
              </a:rPr>
              <a:t>.</a:t>
            </a:r>
            <a:r>
              <a:rPr lang="en-US" sz="3200" dirty="0">
                <a:latin typeface="微软雅黑" panose="020B0503020204020204" pitchFamily="34" charset="-122"/>
                <a:ea typeface="微软雅黑" panose="020B0503020204020204" pitchFamily="34" charset="-122"/>
                <a:sym typeface="微软雅黑" panose="020B0503020204020204" pitchFamily="34" charset="-122"/>
              </a:rPr>
              <a:t>2</a:t>
            </a:r>
            <a:r>
              <a:rPr lang="zh-CN" sz="3200" dirty="0">
                <a:latin typeface="微软雅黑" panose="020B0503020204020204" pitchFamily="34" charset="-122"/>
                <a:ea typeface="微软雅黑" panose="020B0503020204020204" pitchFamily="34" charset="-122"/>
                <a:sym typeface="微软雅黑" panose="020B0503020204020204" pitchFamily="34" charset="-122"/>
              </a:rPr>
              <a:t>  </a:t>
            </a:r>
            <a:r>
              <a:rPr sz="3200" dirty="0">
                <a:latin typeface="微软雅黑" panose="020B0503020204020204" pitchFamily="34" charset="-122"/>
                <a:ea typeface="微软雅黑" panose="020B0503020204020204" pitchFamily="34" charset="-122"/>
                <a:sym typeface="微软雅黑" panose="020B0503020204020204" pitchFamily="34" charset="-122"/>
              </a:rPr>
              <a:t>时序逻辑电路的分析与设计</a:t>
            </a:r>
            <a:endParaRPr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7" name="文本框 6"/>
          <p:cNvSpPr txBox="1"/>
          <p:nvPr/>
        </p:nvSpPr>
        <p:spPr>
          <a:xfrm>
            <a:off x="389255" y="1105535"/>
            <a:ext cx="11593830" cy="1756410"/>
          </a:xfrm>
          <a:prstGeom prst="rect">
            <a:avLst/>
          </a:prstGeom>
        </p:spPr>
        <p:style>
          <a:lnRef idx="3">
            <a:schemeClr val="accent1"/>
          </a:lnRef>
          <a:fillRef idx="0">
            <a:srgbClr val="FFFFFF"/>
          </a:fillRef>
          <a:effectRef idx="0">
            <a:srgbClr val="FFFFFF"/>
          </a:effectRef>
          <a:fontRef idx="minor">
            <a:schemeClr val="tx1"/>
          </a:fontRef>
        </p:style>
        <p:txBody>
          <a:bodyPr wrap="square" rtlCol="0" anchor="t">
            <a:noAutofit/>
          </a:bodyPr>
          <a:p>
            <a:pPr marL="342900" marR="0" indent="-342900" defTabSz="914400" eaLnBrk="0">
              <a:lnSpc>
                <a:spcPct val="150000"/>
              </a:lnSpc>
              <a:buClr>
                <a:srgbClr val="FF0000"/>
              </a:buClr>
              <a:buSzTx/>
              <a:buFont typeface="Wingdings" panose="05000000000000000000" charset="0"/>
              <a:buChar char="Ø"/>
            </a:pPr>
            <a:r>
              <a:rPr kumimoji="0" sz="22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按照时序电路的输出信号的特点将时序逻辑电路分为</a:t>
            </a:r>
            <a:r>
              <a:rPr kumimoji="0" lang="zh-CN" sz="22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米利</a:t>
            </a:r>
            <a:r>
              <a:rPr kumimoji="0" sz="22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Mealy型和</a:t>
            </a:r>
            <a:r>
              <a:rPr kumimoji="0" lang="zh-CN" sz="22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穆尔</a:t>
            </a:r>
            <a:r>
              <a:rPr kumimoji="0" sz="22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Moore</a:t>
            </a:r>
            <a:r>
              <a:rPr kumimoji="0" lang="zh-CN" sz="22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型</a:t>
            </a:r>
            <a:r>
              <a:rPr kumimoji="0" sz="22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a:t>
            </a:r>
            <a:endParaRPr kumimoji="0" sz="22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endParaRPr>
          </a:p>
          <a:p>
            <a:pPr marR="0" defTabSz="914400" eaLnBrk="0">
              <a:lnSpc>
                <a:spcPct val="150000"/>
              </a:lnSpc>
              <a:buClr>
                <a:srgbClr val="FF0000"/>
              </a:buClr>
              <a:buSzTx/>
              <a:buFont typeface="Wingdings" panose="05000000000000000000" charset="0"/>
            </a:pPr>
            <a:r>
              <a:rPr kumimoji="0" lang="zh-CN" sz="22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a:t>
            </a:r>
            <a:r>
              <a:rPr kumimoji="0" lang="en-US" altLang="zh-CN" sz="22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22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a:t>
            </a:r>
            <a:r>
              <a:rPr kumimoji="0" sz="22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在米利型电路中，输出信号不仅取决于存储单元电路的状态，而且与输入信号有关；</a:t>
            </a:r>
            <a:endParaRPr kumimoji="0" sz="22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endParaRPr>
          </a:p>
          <a:p>
            <a:pPr marR="0" defTabSz="914400" eaLnBrk="0">
              <a:lnSpc>
                <a:spcPct val="150000"/>
              </a:lnSpc>
              <a:buClr>
                <a:srgbClr val="FF0000"/>
              </a:buClr>
              <a:buSzTx/>
              <a:buFont typeface="Wingdings" panose="05000000000000000000" charset="0"/>
            </a:pPr>
            <a:r>
              <a:rPr kumimoji="0" lang="zh-CN" sz="22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a:t>
            </a:r>
            <a:r>
              <a:rPr kumimoji="0" lang="en-US" altLang="zh-CN" sz="22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2</a:t>
            </a:r>
            <a:r>
              <a:rPr kumimoji="0" lang="zh-CN" altLang="en-US" sz="22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a:t>
            </a:r>
            <a:r>
              <a:rPr kumimoji="0" sz="22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在穆尔型电路中，输出信号仅仅取决于存储单元电路的状态。</a:t>
            </a:r>
            <a:endParaRPr kumimoji="0" sz="22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443395" name="Object 3"/>
          <p:cNvGraphicFramePr>
            <a:graphicFrameLocks noChangeAspect="1"/>
          </p:cNvGraphicFramePr>
          <p:nvPr/>
        </p:nvGraphicFramePr>
        <p:xfrm>
          <a:off x="198120" y="3101975"/>
          <a:ext cx="5775960" cy="2210435"/>
        </p:xfrm>
        <a:graphic>
          <a:graphicData uri="http://schemas.openxmlformats.org/presentationml/2006/ole">
            <mc:AlternateContent xmlns:mc="http://schemas.openxmlformats.org/markup-compatibility/2006">
              <mc:Choice xmlns:v="urn:schemas-microsoft-com:vml" Requires="v">
                <p:oleObj spid="_x0000_s3093" name="" r:id="rId3" imgW="3676015" imgH="1353185" progId="Word.Picture.8">
                  <p:embed/>
                </p:oleObj>
              </mc:Choice>
              <mc:Fallback>
                <p:oleObj name="" r:id="rId3" imgW="3676015" imgH="1353185" progId="Word.Picture.8">
                  <p:embed/>
                  <p:pic>
                    <p:nvPicPr>
                      <p:cNvPr id="0" name="图片 3092"/>
                      <p:cNvPicPr/>
                      <p:nvPr/>
                    </p:nvPicPr>
                    <p:blipFill>
                      <a:blip r:embed="rId4"/>
                      <a:stretch>
                        <a:fillRect/>
                      </a:stretch>
                    </p:blipFill>
                    <p:spPr>
                      <a:xfrm>
                        <a:off x="198120" y="3101975"/>
                        <a:ext cx="5775960" cy="2210435"/>
                      </a:xfrm>
                      <a:prstGeom prst="rect">
                        <a:avLst/>
                      </a:prstGeom>
                      <a:noFill/>
                      <a:ln w="38100">
                        <a:noFill/>
                        <a:miter/>
                      </a:ln>
                    </p:spPr>
                  </p:pic>
                </p:oleObj>
              </mc:Fallback>
            </mc:AlternateContent>
          </a:graphicData>
        </a:graphic>
      </p:graphicFrame>
      <p:graphicFrame>
        <p:nvGraphicFramePr>
          <p:cNvPr id="444418" name="Object 2"/>
          <p:cNvGraphicFramePr>
            <a:graphicFrameLocks noChangeAspect="1"/>
          </p:cNvGraphicFramePr>
          <p:nvPr/>
        </p:nvGraphicFramePr>
        <p:xfrm>
          <a:off x="5833110" y="4183380"/>
          <a:ext cx="6149975" cy="2054225"/>
        </p:xfrm>
        <a:graphic>
          <a:graphicData uri="http://schemas.openxmlformats.org/presentationml/2006/ole">
            <mc:AlternateContent xmlns:mc="http://schemas.openxmlformats.org/markup-compatibility/2006">
              <mc:Choice xmlns:v="urn:schemas-microsoft-com:vml" Requires="v">
                <p:oleObj spid="_x0000_s3096" name="" r:id="rId5" imgW="3676015" imgH="1231265" progId="Word.Picture.8">
                  <p:embed/>
                </p:oleObj>
              </mc:Choice>
              <mc:Fallback>
                <p:oleObj name="" r:id="rId5" imgW="3676015" imgH="1231265" progId="Word.Picture.8">
                  <p:embed/>
                  <p:pic>
                    <p:nvPicPr>
                      <p:cNvPr id="0" name="图片 3095"/>
                      <p:cNvPicPr/>
                      <p:nvPr/>
                    </p:nvPicPr>
                    <p:blipFill>
                      <a:blip r:embed="rId6"/>
                      <a:stretch>
                        <a:fillRect/>
                      </a:stretch>
                    </p:blipFill>
                    <p:spPr>
                      <a:xfrm>
                        <a:off x="5833110" y="4183380"/>
                        <a:ext cx="6149975" cy="2054225"/>
                      </a:xfrm>
                      <a:prstGeom prst="rect">
                        <a:avLst/>
                      </a:prstGeom>
                      <a:noFill/>
                      <a:ln w="38100">
                        <a:noFill/>
                        <a:miter/>
                      </a:ln>
                    </p:spPr>
                  </p:pic>
                </p:oleObj>
              </mc:Fallback>
            </mc:AlternateContent>
          </a:graphicData>
        </a:graphic>
      </p:graphicFrame>
      <p:sp>
        <p:nvSpPr>
          <p:cNvPr id="2" name="文本框 1"/>
          <p:cNvSpPr txBox="1"/>
          <p:nvPr/>
        </p:nvSpPr>
        <p:spPr>
          <a:xfrm>
            <a:off x="1221740" y="5552440"/>
            <a:ext cx="1743075" cy="429895"/>
          </a:xfrm>
          <a:prstGeom prst="rect">
            <a:avLst/>
          </a:prstGeom>
        </p:spPr>
        <p:style>
          <a:lnRef idx="0">
            <a:srgbClr val="FFFFFF"/>
          </a:lnRef>
          <a:fillRef idx="3">
            <a:schemeClr val="accent1"/>
          </a:fillRef>
          <a:effectRef idx="0">
            <a:srgbClr val="FFFFFF"/>
          </a:effectRef>
          <a:fontRef idx="minor">
            <a:schemeClr val="lt1"/>
          </a:fontRef>
        </p:style>
        <p:txBody>
          <a:bodyPr wrap="square" rtlCol="0" anchor="t">
            <a:spAutoFit/>
          </a:bodyPr>
          <a:p>
            <a:pPr algn="ctr"/>
            <a:r>
              <a:rPr sz="2200" kern="1200">
                <a:latin typeface="微软雅黑" panose="020B0503020204020204" pitchFamily="34" charset="-122"/>
                <a:ea typeface="微软雅黑" panose="020B0503020204020204" pitchFamily="34" charset="-122"/>
                <a:cs typeface="微软雅黑" panose="020B0503020204020204" pitchFamily="34" charset="-122"/>
                <a:sym typeface="+mn-ea"/>
              </a:rPr>
              <a:t>米利型</a:t>
            </a:r>
            <a:endParaRPr lang="zh-CN" altLang="en-US" sz="2200" kern="12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7771130" y="3429000"/>
            <a:ext cx="1743075" cy="429895"/>
          </a:xfrm>
          <a:prstGeom prst="rect">
            <a:avLst/>
          </a:prstGeom>
        </p:spPr>
        <p:style>
          <a:lnRef idx="0">
            <a:srgbClr val="FFFFFF"/>
          </a:lnRef>
          <a:fillRef idx="3">
            <a:schemeClr val="accent1"/>
          </a:fillRef>
          <a:effectRef idx="0">
            <a:srgbClr val="FFFFFF"/>
          </a:effectRef>
          <a:fontRef idx="minor">
            <a:schemeClr val="lt1"/>
          </a:fontRef>
        </p:style>
        <p:txBody>
          <a:bodyPr wrap="square" rtlCol="0" anchor="t">
            <a:spAutoFit/>
          </a:bodyPr>
          <a:p>
            <a:pPr algn="ctr"/>
            <a:r>
              <a:rPr sz="2200" kern="1200">
                <a:latin typeface="微软雅黑" panose="020B0503020204020204" pitchFamily="34" charset="-122"/>
                <a:ea typeface="微软雅黑" panose="020B0503020204020204" pitchFamily="34" charset="-122"/>
                <a:cs typeface="微软雅黑" panose="020B0503020204020204" pitchFamily="34" charset="-122"/>
                <a:sym typeface="+mn-ea"/>
              </a:rPr>
              <a:t>穆尔</a:t>
            </a:r>
            <a:r>
              <a:rPr sz="2200" kern="1200">
                <a:latin typeface="微软雅黑" panose="020B0503020204020204" pitchFamily="34" charset="-122"/>
                <a:ea typeface="微软雅黑" panose="020B0503020204020204" pitchFamily="34" charset="-122"/>
                <a:cs typeface="微软雅黑" panose="020B0503020204020204" pitchFamily="34" charset="-122"/>
                <a:sym typeface="+mn-ea"/>
              </a:rPr>
              <a:t>型</a:t>
            </a:r>
            <a:endParaRPr lang="zh-CN" altLang="en-US" sz="2200" kern="12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43395"/>
                                        </p:tgtEl>
                                        <p:attrNameLst>
                                          <p:attrName>style.visibility</p:attrName>
                                        </p:attrNameLst>
                                      </p:cBhvr>
                                      <p:to>
                                        <p:strVal val="visible"/>
                                      </p:to>
                                    </p:set>
                                    <p:animEffect transition="in" filter="box(in)">
                                      <p:cBhvr>
                                        <p:cTn id="7" dur="500"/>
                                        <p:tgtEl>
                                          <p:spTgt spid="44339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444418"/>
                                        </p:tgtEl>
                                        <p:attrNameLst>
                                          <p:attrName>style.visibility</p:attrName>
                                        </p:attrNameLst>
                                      </p:cBhvr>
                                      <p:to>
                                        <p:strVal val="visible"/>
                                      </p:to>
                                    </p:set>
                                    <p:animEffect transition="in" filter="box(in)">
                                      <p:cBhvr>
                                        <p:cTn id="12" dur="500"/>
                                        <p:tgtEl>
                                          <p:spTgt spid="4444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90805"/>
            <a:ext cx="513969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sz="3200" dirty="0">
                <a:latin typeface="微软雅黑" panose="020B0503020204020204" pitchFamily="34" charset="-122"/>
                <a:ea typeface="微软雅黑" panose="020B0503020204020204" pitchFamily="34" charset="-122"/>
                <a:sym typeface="微软雅黑" panose="020B0503020204020204" pitchFamily="34" charset="-122"/>
              </a:rPr>
              <a:t>6</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模数和数模转换器</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 name="文本框 2"/>
          <p:cNvSpPr txBox="1"/>
          <p:nvPr/>
        </p:nvSpPr>
        <p:spPr>
          <a:xfrm>
            <a:off x="194310" y="1326515"/>
            <a:ext cx="11400790" cy="4874895"/>
          </a:xfrm>
          <a:prstGeom prst="rect">
            <a:avLst/>
          </a:prstGeom>
        </p:spPr>
        <p:style>
          <a:lnRef idx="2">
            <a:schemeClr val="accent6"/>
          </a:lnRef>
          <a:fillRef idx="0">
            <a:srgbClr val="FFFFFF"/>
          </a:fillRef>
          <a:effectRef idx="0">
            <a:srgbClr val="FFFFFF"/>
          </a:effectRef>
          <a:fontRef idx="minor">
            <a:schemeClr val="tx1"/>
          </a:fontRef>
        </p:style>
        <p:txBody>
          <a:bodyPr wrap="square" rtlCol="0" anchor="t">
            <a:noAutofit/>
          </a:bodyPr>
          <a:p>
            <a:pPr marL="342900" indent="-342900" algn="l" eaLnBrk="1">
              <a:lnSpc>
                <a:spcPct val="150000"/>
              </a:lnSpc>
              <a:buClr>
                <a:srgbClr val="FFC000"/>
              </a:buClr>
              <a:buFont typeface="Wingdings" panose="05000000000000000000" charset="0"/>
              <a:buChar char="l"/>
            </a:pPr>
            <a:r>
              <a:rPr lang="zh-CN" altLang="en-US" sz="2200">
                <a:latin typeface="微软雅黑" panose="020B0503020204020204" pitchFamily="34" charset="-122"/>
                <a:ea typeface="微软雅黑" panose="020B0503020204020204" pitchFamily="34" charset="-122"/>
              </a:rPr>
              <a:t>常见的</a:t>
            </a:r>
            <a:r>
              <a:rPr lang="zh-CN" altLang="en-US" sz="2200">
                <a:solidFill>
                  <a:srgbClr val="FF0000"/>
                </a:solidFill>
                <a:latin typeface="微软雅黑" panose="020B0503020204020204" pitchFamily="34" charset="-122"/>
                <a:ea typeface="微软雅黑" panose="020B0503020204020204" pitchFamily="34" charset="-122"/>
              </a:rPr>
              <a:t>非电物理量如压力、流量﹑液位、温度、光通量等</a:t>
            </a:r>
            <a:r>
              <a:rPr lang="zh-CN" altLang="en-US" sz="2200">
                <a:latin typeface="微软雅黑" panose="020B0503020204020204" pitchFamily="34" charset="-122"/>
                <a:ea typeface="微软雅黑" panose="020B0503020204020204" pitchFamily="34" charset="-122"/>
              </a:rPr>
              <a:t>，都可以通过相应的换能器或传感器等</a:t>
            </a:r>
            <a:r>
              <a:rPr lang="zh-CN" altLang="en-US" sz="2200">
                <a:solidFill>
                  <a:srgbClr val="FF0000"/>
                </a:solidFill>
                <a:latin typeface="微软雅黑" panose="020B0503020204020204" pitchFamily="34" charset="-122"/>
                <a:ea typeface="微软雅黑" panose="020B0503020204020204" pitchFamily="34" charset="-122"/>
              </a:rPr>
              <a:t>变换为随时间连续变化的电信号</a:t>
            </a:r>
            <a:r>
              <a:rPr lang="zh-CN" altLang="en-US" sz="2200">
                <a:latin typeface="微软雅黑" panose="020B0503020204020204" pitchFamily="34" charset="-122"/>
                <a:ea typeface="微软雅黑" panose="020B0503020204020204" pitchFamily="34" charset="-122"/>
              </a:rPr>
              <a:t>，称为模拟量。如果要将这些模拟量送到数字系统中进行处理，必须先将这些模拟量转换成数字量，实现这一功能的电路称为模/数</a:t>
            </a:r>
            <a:r>
              <a:rPr lang="en-US" altLang="zh-CN" sz="2200">
                <a:latin typeface="微软雅黑" panose="020B0503020204020204" pitchFamily="34" charset="-122"/>
                <a:ea typeface="微软雅黑" panose="020B0503020204020204" pitchFamily="34" charset="-122"/>
              </a:rPr>
              <a:t>  </a:t>
            </a:r>
            <a:r>
              <a:rPr lang="zh-CN" altLang="en-US" sz="2200">
                <a:latin typeface="微软雅黑" panose="020B0503020204020204" pitchFamily="34" charset="-122"/>
                <a:ea typeface="微软雅黑" panose="020B0503020204020204" pitchFamily="34" charset="-122"/>
              </a:rPr>
              <a:t>转换器，简称ADC(Analog Digital Converter)或A/D转换器。</a:t>
            </a:r>
            <a:endParaRPr lang="zh-CN" altLang="en-US" sz="2200">
              <a:latin typeface="微软雅黑" panose="020B0503020204020204" pitchFamily="34" charset="-122"/>
              <a:ea typeface="微软雅黑" panose="020B0503020204020204" pitchFamily="34" charset="-122"/>
            </a:endParaRPr>
          </a:p>
          <a:p>
            <a:pPr marL="342900" indent="-342900" algn="l" eaLnBrk="1">
              <a:lnSpc>
                <a:spcPct val="150000"/>
              </a:lnSpc>
              <a:buClr>
                <a:srgbClr val="FFC000"/>
              </a:buClr>
              <a:buFont typeface="Wingdings" panose="05000000000000000000" charset="0"/>
              <a:buChar char="l"/>
            </a:pPr>
            <a:r>
              <a:rPr lang="zh-CN" altLang="en-US" sz="2200">
                <a:latin typeface="微软雅黑" panose="020B0503020204020204" pitchFamily="34" charset="-122"/>
                <a:ea typeface="微软雅黑" panose="020B0503020204020204" pitchFamily="34" charset="-122"/>
              </a:rPr>
              <a:t>在生产实际中，往往还需要将经过数字系统分析处理后的结果(数字量)变换为相应的模拟量，实现这一功能的电路称为数/模转换器，简称DAC或D/A转换器。</a:t>
            </a:r>
            <a:r>
              <a:rPr lang="en-US" altLang="zh-CN" sz="2200">
                <a:latin typeface="微软雅黑" panose="020B0503020204020204" pitchFamily="34" charset="-122"/>
                <a:ea typeface="微软雅黑" panose="020B0503020204020204" pitchFamily="34" charset="-122"/>
              </a:rPr>
              <a:t>  </a:t>
            </a:r>
            <a:endParaRPr lang="en-US" altLang="zh-CN" sz="2200">
              <a:latin typeface="微软雅黑" panose="020B0503020204020204" pitchFamily="34" charset="-122"/>
              <a:ea typeface="微软雅黑" panose="020B0503020204020204" pitchFamily="34" charset="-122"/>
            </a:endParaRPr>
          </a:p>
          <a:p>
            <a:pPr marL="342900" indent="-342900" algn="l" eaLnBrk="1">
              <a:lnSpc>
                <a:spcPct val="150000"/>
              </a:lnSpc>
              <a:buClr>
                <a:srgbClr val="FFC000"/>
              </a:buClr>
              <a:buFont typeface="Wingdings" panose="05000000000000000000" charset="0"/>
              <a:buChar char="l"/>
            </a:pPr>
            <a:r>
              <a:rPr lang="en-US" altLang="zh-CN" sz="2200">
                <a:latin typeface="微软雅黑" panose="020B0503020204020204" pitchFamily="34" charset="-122"/>
                <a:ea typeface="微软雅黑" panose="020B0503020204020204" pitchFamily="34" charset="-122"/>
              </a:rPr>
              <a:t>A/D转换器和D/A转换器广泛应用于数据传输系统、自动测试设备、医疗信息处理、电视信号的数字化、图像信号的处理和识别</a:t>
            </a:r>
            <a:r>
              <a:rPr lang="zh-CN" altLang="en-US" sz="2200">
                <a:latin typeface="微软雅黑" panose="020B0503020204020204" pitchFamily="34" charset="-122"/>
                <a:ea typeface="微软雅黑" panose="020B0503020204020204" pitchFamily="34" charset="-122"/>
              </a:rPr>
              <a:t>、</a:t>
            </a:r>
            <a:r>
              <a:rPr lang="en-US" altLang="zh-CN" sz="2200">
                <a:latin typeface="微软雅黑" panose="020B0503020204020204" pitchFamily="34" charset="-122"/>
                <a:ea typeface="微软雅黑" panose="020B0503020204020204" pitchFamily="34" charset="-122"/>
              </a:rPr>
              <a:t>数字通信和语音信息处理等数字系统中</a:t>
            </a:r>
            <a:r>
              <a:rPr lang="zh-CN" altLang="en-US" sz="2200">
                <a:latin typeface="微软雅黑" panose="020B0503020204020204" pitchFamily="34" charset="-122"/>
                <a:ea typeface="微软雅黑" panose="020B0503020204020204" pitchFamily="34" charset="-122"/>
              </a:rPr>
              <a:t>，</a:t>
            </a:r>
            <a:r>
              <a:rPr lang="en-US" altLang="zh-CN" sz="2200">
                <a:latin typeface="微软雅黑" panose="020B0503020204020204" pitchFamily="34" charset="-122"/>
                <a:ea typeface="微软雅黑" panose="020B0503020204020204" pitchFamily="34" charset="-122"/>
              </a:rPr>
              <a:t>是构成模拟信号数字处理系统的必需器件。</a:t>
            </a:r>
            <a:r>
              <a:rPr lang="en-US" altLang="zh-CN" sz="2000">
                <a:latin typeface="微软雅黑" panose="020B0503020204020204" pitchFamily="34" charset="-122"/>
                <a:ea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endParaRPr>
          </a:p>
        </p:txBody>
      </p:sp>
      <p:sp>
        <p:nvSpPr>
          <p:cNvPr id="2" name="文本框 1"/>
          <p:cNvSpPr txBox="1"/>
          <p:nvPr/>
        </p:nvSpPr>
        <p:spPr>
          <a:xfrm>
            <a:off x="194310" y="706755"/>
            <a:ext cx="7890510" cy="460375"/>
          </a:xfrm>
          <a:prstGeom prst="rect">
            <a:avLst/>
          </a:prstGeom>
          <a:noFill/>
        </p:spPr>
        <p:txBody>
          <a:bodyPr wrap="square" rtlCol="0" anchor="t">
            <a:spAutoFit/>
          </a:bodyPr>
          <a:p>
            <a:pPr algn="ctr">
              <a:spcBef>
                <a:spcPct val="50000"/>
              </a:spcBef>
            </a:pPr>
            <a:r>
              <a:rPr lang="en-US" altLang="zh-CN" sz="2400" dirty="0">
                <a:solidFill>
                  <a:srgbClr val="000099"/>
                </a:solidFill>
                <a:latin typeface="Times New Roman" panose="02020603050405020304" charset="0"/>
                <a:ea typeface="楷体_GB2312" pitchFamily="49" charset="-122"/>
                <a:sym typeface="+mn-ea"/>
              </a:rPr>
              <a:t>Analog  Digital Converter and Digital Analog Converter</a:t>
            </a:r>
            <a:endParaRPr lang="en-US" altLang="zh-CN" sz="2400" dirty="0">
              <a:solidFill>
                <a:srgbClr val="000099"/>
              </a:solidFill>
              <a:latin typeface="Times New Roman" panose="02020603050405020304" charset="0"/>
              <a:ea typeface="楷体_GB2312" pitchFamily="49"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trips(downLeft)">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90805"/>
            <a:ext cx="513969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sz="3200" dirty="0">
                <a:latin typeface="微软雅黑" panose="020B0503020204020204" pitchFamily="34" charset="-122"/>
                <a:ea typeface="微软雅黑" panose="020B0503020204020204" pitchFamily="34" charset="-122"/>
                <a:sym typeface="微软雅黑" panose="020B0503020204020204" pitchFamily="34" charset="-122"/>
              </a:rPr>
              <a:t>6</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模数和数模转换器</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2" name="文本框 1"/>
          <p:cNvSpPr txBox="1"/>
          <p:nvPr/>
        </p:nvSpPr>
        <p:spPr>
          <a:xfrm>
            <a:off x="194310" y="706755"/>
            <a:ext cx="7890510" cy="460375"/>
          </a:xfrm>
          <a:prstGeom prst="rect">
            <a:avLst/>
          </a:prstGeom>
          <a:noFill/>
        </p:spPr>
        <p:txBody>
          <a:bodyPr wrap="square" rtlCol="0" anchor="t">
            <a:spAutoFit/>
          </a:bodyPr>
          <a:p>
            <a:pPr algn="ctr">
              <a:spcBef>
                <a:spcPct val="50000"/>
              </a:spcBef>
            </a:pPr>
            <a:r>
              <a:rPr lang="en-US" altLang="zh-CN" sz="2400" dirty="0">
                <a:solidFill>
                  <a:srgbClr val="000099"/>
                </a:solidFill>
                <a:latin typeface="Times New Roman" panose="02020603050405020304" charset="0"/>
                <a:ea typeface="楷体_GB2312" pitchFamily="49" charset="-122"/>
                <a:sym typeface="+mn-ea"/>
              </a:rPr>
              <a:t>Analog  Digital Converter and Digital Analog Converter</a:t>
            </a:r>
            <a:endParaRPr lang="en-US" altLang="zh-CN" sz="2400" dirty="0">
              <a:solidFill>
                <a:srgbClr val="000099"/>
              </a:solidFill>
              <a:latin typeface="Times New Roman" panose="02020603050405020304" charset="0"/>
              <a:ea typeface="楷体_GB2312" pitchFamily="49" charset="-122"/>
              <a:sym typeface="+mn-ea"/>
            </a:endParaRPr>
          </a:p>
        </p:txBody>
      </p:sp>
      <p:pic>
        <p:nvPicPr>
          <p:cNvPr id="4" name="图片 3"/>
          <p:cNvPicPr>
            <a:picLocks noChangeAspect="1"/>
          </p:cNvPicPr>
          <p:nvPr/>
        </p:nvPicPr>
        <p:blipFill>
          <a:blip r:embed="rId3"/>
          <a:stretch>
            <a:fillRect/>
          </a:stretch>
        </p:blipFill>
        <p:spPr>
          <a:xfrm>
            <a:off x="1323975" y="1577340"/>
            <a:ext cx="9373235" cy="4399280"/>
          </a:xfrm>
          <a:prstGeom prst="rect">
            <a:avLst/>
          </a:prstGeom>
        </p:spPr>
      </p:pic>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90805"/>
            <a:ext cx="292989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sz="3200" dirty="0">
                <a:latin typeface="微软雅黑" panose="020B0503020204020204" pitchFamily="34" charset="-122"/>
                <a:ea typeface="微软雅黑" panose="020B0503020204020204" pitchFamily="34" charset="-122"/>
                <a:sym typeface="微软雅黑" panose="020B0503020204020204" pitchFamily="34" charset="-122"/>
              </a:rPr>
              <a:t>6</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1</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DAC</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 name="文本框 2"/>
          <p:cNvSpPr txBox="1"/>
          <p:nvPr/>
        </p:nvSpPr>
        <p:spPr>
          <a:xfrm>
            <a:off x="194310" y="1167130"/>
            <a:ext cx="4058920" cy="709295"/>
          </a:xfrm>
          <a:prstGeom prst="rect">
            <a:avLst/>
          </a:prstGeom>
        </p:spPr>
        <p:style>
          <a:lnRef idx="2">
            <a:schemeClr val="accent6"/>
          </a:lnRef>
          <a:fillRef idx="0">
            <a:srgbClr val="FFFFFF"/>
          </a:fillRef>
          <a:effectRef idx="0">
            <a:srgbClr val="FFFFFF"/>
          </a:effectRef>
          <a:fontRef idx="minor">
            <a:schemeClr val="tx1"/>
          </a:fontRef>
        </p:style>
        <p:txBody>
          <a:bodyPr wrap="square" rtlCol="0" anchor="t">
            <a:noAutofit/>
          </a:bodyPr>
          <a:p>
            <a:pPr algn="l" eaLnBrk="1">
              <a:lnSpc>
                <a:spcPct val="150000"/>
              </a:lnSpc>
              <a:buClr>
                <a:srgbClr val="FFC000"/>
              </a:buClr>
              <a:buFont typeface="Wingdings" panose="05000000000000000000" charset="0"/>
            </a:pPr>
            <a:r>
              <a:rPr lang="en-US" sz="2400">
                <a:latin typeface="Times New Roman" panose="02020603050405020304" charset="0"/>
                <a:ea typeface="微软雅黑" panose="020B0503020204020204" pitchFamily="34" charset="-122"/>
                <a:cs typeface="Times New Roman" panose="02020603050405020304" charset="0"/>
              </a:rPr>
              <a:t>1</a:t>
            </a:r>
            <a:r>
              <a:rPr lang="zh-CN" altLang="en-US" sz="2400">
                <a:latin typeface="Times New Roman" panose="02020603050405020304" charset="0"/>
                <a:ea typeface="微软雅黑" panose="020B0503020204020204" pitchFamily="34" charset="-122"/>
                <a:cs typeface="Times New Roman" panose="02020603050405020304" charset="0"/>
              </a:rPr>
              <a:t>、D/A转换器的基本原理</a:t>
            </a:r>
            <a:endParaRPr lang="zh-CN" altLang="en-US" sz="2400">
              <a:latin typeface="Times New Roman" panose="02020603050405020304" charset="0"/>
              <a:ea typeface="微软雅黑" panose="020B0503020204020204" pitchFamily="34" charset="-122"/>
              <a:cs typeface="Times New Roman" panose="02020603050405020304" charset="0"/>
            </a:endParaRPr>
          </a:p>
          <a:p>
            <a:pPr marL="342900" indent="-342900" algn="l" eaLnBrk="1">
              <a:lnSpc>
                <a:spcPct val="150000"/>
              </a:lnSpc>
              <a:buClr>
                <a:srgbClr val="FFC000"/>
              </a:buClr>
              <a:buFont typeface="Wingdings" panose="05000000000000000000" charset="0"/>
              <a:buChar char="l"/>
            </a:pPr>
            <a:endParaRPr lang="zh-CN" altLang="en-US" sz="2400">
              <a:latin typeface="Times New Roman" panose="02020603050405020304" charset="0"/>
              <a:ea typeface="微软雅黑" panose="020B0503020204020204" pitchFamily="34" charset="-122"/>
              <a:cs typeface="Times New Roman" panose="02020603050405020304" charset="0"/>
            </a:endParaRPr>
          </a:p>
          <a:p>
            <a:pPr marL="342900" indent="-342900" algn="l" eaLnBrk="1">
              <a:lnSpc>
                <a:spcPct val="150000"/>
              </a:lnSpc>
              <a:buClr>
                <a:srgbClr val="FFC000"/>
              </a:buClr>
              <a:buFont typeface="Wingdings" panose="05000000000000000000" charset="0"/>
              <a:buChar char="l"/>
            </a:pPr>
            <a:endParaRPr lang="zh-CN" altLang="en-US" sz="2400">
              <a:latin typeface="Times New Roman" panose="02020603050405020304" charset="0"/>
              <a:ea typeface="微软雅黑" panose="020B0503020204020204" pitchFamily="34" charset="-122"/>
              <a:cs typeface="Times New Roman" panose="02020603050405020304" charset="0"/>
            </a:endParaRPr>
          </a:p>
        </p:txBody>
      </p:sp>
      <p:sp>
        <p:nvSpPr>
          <p:cNvPr id="2" name="文本框 1"/>
          <p:cNvSpPr txBox="1"/>
          <p:nvPr/>
        </p:nvSpPr>
        <p:spPr>
          <a:xfrm>
            <a:off x="638810" y="2369185"/>
            <a:ext cx="6208395" cy="460375"/>
          </a:xfrm>
          <a:prstGeom prst="rect">
            <a:avLst/>
          </a:prstGeom>
          <a:noFill/>
        </p:spPr>
        <p:txBody>
          <a:bodyPr wrap="squar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将二进制数</a:t>
            </a:r>
            <a:r>
              <a:rPr lang="en-US" altLang="zh-CN" sz="2400" i="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N</a:t>
            </a:r>
            <a:r>
              <a:rPr lang="en-US" altLang="zh-CN" sz="2400" i="1" baseline="-30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D</a:t>
            </a:r>
            <a:r>
              <a:rPr lang="zh-CN" altLang="en-US" sz="2400" i="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i="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(11001)</a:t>
            </a:r>
            <a:r>
              <a:rPr lang="en-US" altLang="zh-CN" sz="2400" i="1" baseline="-30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B</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转换为十进制数。</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762000" y="3145155"/>
            <a:ext cx="7361555" cy="1198880"/>
          </a:xfrm>
          <a:prstGeom prst="rect">
            <a:avLst/>
          </a:prstGeom>
          <a:noFill/>
        </p:spPr>
        <p:txBody>
          <a:bodyPr wrap="square" rtlCol="0" anchor="t">
            <a:spAutoFit/>
          </a:bodyPr>
          <a:p>
            <a:pPr algn="just" defTabSz="914400" eaLnBrk="0" hangingPunct="0">
              <a:tabLst>
                <a:tab pos="5221605" algn="r"/>
              </a:tabLst>
            </a:pPr>
            <a:r>
              <a:rPr lang="en-US" altLang="zh-CN" sz="2400" b="1" i="1" dirty="0">
                <a:solidFill>
                  <a:schemeClr val="tx1"/>
                </a:solidFill>
                <a:latin typeface="Times New Roman" panose="02020603050405020304" charset="0"/>
                <a:ea typeface="楷体_GB2312" pitchFamily="49" charset="-122"/>
                <a:cs typeface="Times New Roman" panose="02020603050405020304" charset="0"/>
                <a:sym typeface="+mn-ea"/>
              </a:rPr>
              <a:t>N</a:t>
            </a:r>
            <a:r>
              <a:rPr lang="en-US" altLang="zh-CN" sz="2400" b="1" i="1" baseline="-30000" dirty="0">
                <a:solidFill>
                  <a:schemeClr val="tx1"/>
                </a:solidFill>
                <a:latin typeface="Times New Roman" panose="02020603050405020304" charset="0"/>
                <a:ea typeface="楷体_GB2312" pitchFamily="49" charset="-122"/>
                <a:cs typeface="Times New Roman" panose="02020603050405020304" charset="0"/>
                <a:sym typeface="+mn-ea"/>
              </a:rPr>
              <a:t>D</a:t>
            </a:r>
            <a:r>
              <a:rPr lang="zh-CN" altLang="en-US" sz="2400" b="1" i="1" dirty="0">
                <a:solidFill>
                  <a:schemeClr val="tx1"/>
                </a:solidFill>
                <a:latin typeface="Times New Roman" panose="02020603050405020304" charset="0"/>
                <a:ea typeface="楷体_GB2312" pitchFamily="49" charset="-122"/>
                <a:cs typeface="Times New Roman" panose="02020603050405020304" charset="0"/>
                <a:sym typeface="+mn-ea"/>
              </a:rPr>
              <a:t>＝</a:t>
            </a:r>
            <a:r>
              <a:rPr lang="en-US" altLang="zh-CN" sz="2400" b="1" i="1" dirty="0">
                <a:solidFill>
                  <a:schemeClr val="tx1"/>
                </a:solidFill>
                <a:latin typeface="Times New Roman" panose="02020603050405020304" charset="0"/>
                <a:ea typeface="楷体_GB2312" pitchFamily="49" charset="-122"/>
                <a:cs typeface="Times New Roman" panose="02020603050405020304" charset="0"/>
                <a:sym typeface="+mn-ea"/>
              </a:rPr>
              <a:t>b</a:t>
            </a:r>
            <a:r>
              <a:rPr lang="en-US" altLang="zh-CN" sz="2400" b="1" i="1" baseline="-30000" dirty="0">
                <a:solidFill>
                  <a:schemeClr val="tx1"/>
                </a:solidFill>
                <a:latin typeface="Times New Roman" panose="02020603050405020304" charset="0"/>
                <a:ea typeface="楷体_GB2312" pitchFamily="49" charset="-122"/>
                <a:cs typeface="Times New Roman" panose="02020603050405020304" charset="0"/>
                <a:sym typeface="+mn-ea"/>
              </a:rPr>
              <a:t>4</a:t>
            </a:r>
            <a:r>
              <a:rPr lang="en-US" altLang="zh-CN" sz="2400" b="1" i="1" dirty="0">
                <a:solidFill>
                  <a:schemeClr val="tx1"/>
                </a:solidFill>
                <a:latin typeface="Times New Roman" panose="02020603050405020304" charset="0"/>
                <a:ea typeface="楷体_GB2312" pitchFamily="49" charset="-122"/>
                <a:cs typeface="Times New Roman" panose="02020603050405020304" charset="0"/>
                <a:sym typeface="+mn-ea"/>
              </a:rPr>
              <a:t>×2</a:t>
            </a:r>
            <a:r>
              <a:rPr lang="en-US" altLang="zh-CN" sz="2400" b="1" i="1" baseline="30000" dirty="0">
                <a:solidFill>
                  <a:schemeClr val="tx1"/>
                </a:solidFill>
                <a:latin typeface="Times New Roman" panose="02020603050405020304" charset="0"/>
                <a:ea typeface="楷体_GB2312" pitchFamily="49" charset="-122"/>
                <a:cs typeface="Times New Roman" panose="02020603050405020304" charset="0"/>
                <a:sym typeface="+mn-ea"/>
              </a:rPr>
              <a:t>4</a:t>
            </a:r>
            <a:r>
              <a:rPr lang="zh-CN" altLang="en-US" sz="2400" b="1" i="1" dirty="0">
                <a:solidFill>
                  <a:schemeClr val="tx1"/>
                </a:solidFill>
                <a:latin typeface="Times New Roman" panose="02020603050405020304" charset="0"/>
                <a:ea typeface="楷体_GB2312" pitchFamily="49" charset="-122"/>
                <a:cs typeface="Times New Roman" panose="02020603050405020304" charset="0"/>
                <a:sym typeface="+mn-ea"/>
              </a:rPr>
              <a:t>＋</a:t>
            </a:r>
            <a:r>
              <a:rPr lang="en-US" altLang="zh-CN" sz="2400" b="1" i="1" dirty="0">
                <a:solidFill>
                  <a:schemeClr val="tx1"/>
                </a:solidFill>
                <a:latin typeface="Times New Roman" panose="02020603050405020304" charset="0"/>
                <a:ea typeface="楷体_GB2312" pitchFamily="49" charset="-122"/>
                <a:cs typeface="Times New Roman" panose="02020603050405020304" charset="0"/>
                <a:sym typeface="+mn-ea"/>
              </a:rPr>
              <a:t>b</a:t>
            </a:r>
            <a:r>
              <a:rPr lang="en-US" altLang="zh-CN" sz="2400" b="1" i="1" baseline="-30000" dirty="0">
                <a:solidFill>
                  <a:schemeClr val="tx1"/>
                </a:solidFill>
                <a:latin typeface="Times New Roman" panose="02020603050405020304" charset="0"/>
                <a:ea typeface="楷体_GB2312" pitchFamily="49" charset="-122"/>
                <a:cs typeface="Times New Roman" panose="02020603050405020304" charset="0"/>
                <a:sym typeface="+mn-ea"/>
              </a:rPr>
              <a:t>3</a:t>
            </a:r>
            <a:r>
              <a:rPr lang="en-US" altLang="zh-CN" sz="2400" b="1" i="1" dirty="0">
                <a:solidFill>
                  <a:schemeClr val="tx1"/>
                </a:solidFill>
                <a:latin typeface="Times New Roman" panose="02020603050405020304" charset="0"/>
                <a:ea typeface="楷体_GB2312" pitchFamily="49" charset="-122"/>
                <a:cs typeface="Times New Roman" panose="02020603050405020304" charset="0"/>
                <a:sym typeface="+mn-ea"/>
              </a:rPr>
              <a:t>×2</a:t>
            </a:r>
            <a:r>
              <a:rPr lang="en-US" altLang="zh-CN" sz="2400" b="1" i="1" baseline="30000" dirty="0">
                <a:solidFill>
                  <a:schemeClr val="tx1"/>
                </a:solidFill>
                <a:latin typeface="Times New Roman" panose="02020603050405020304" charset="0"/>
                <a:ea typeface="楷体_GB2312" pitchFamily="49" charset="-122"/>
                <a:cs typeface="Times New Roman" panose="02020603050405020304" charset="0"/>
                <a:sym typeface="+mn-ea"/>
              </a:rPr>
              <a:t>3</a:t>
            </a:r>
            <a:r>
              <a:rPr lang="zh-CN" altLang="en-US" sz="2400" b="1" i="1" dirty="0">
                <a:solidFill>
                  <a:schemeClr val="tx1"/>
                </a:solidFill>
                <a:latin typeface="Times New Roman" panose="02020603050405020304" charset="0"/>
                <a:ea typeface="楷体_GB2312" pitchFamily="49" charset="-122"/>
                <a:cs typeface="Times New Roman" panose="02020603050405020304" charset="0"/>
                <a:sym typeface="+mn-ea"/>
              </a:rPr>
              <a:t>＋</a:t>
            </a:r>
            <a:r>
              <a:rPr lang="en-US" altLang="zh-CN" sz="2400" b="1" i="1" dirty="0">
                <a:solidFill>
                  <a:schemeClr val="tx1"/>
                </a:solidFill>
                <a:latin typeface="Times New Roman" panose="02020603050405020304" charset="0"/>
                <a:ea typeface="楷体_GB2312" pitchFamily="49" charset="-122"/>
                <a:cs typeface="Times New Roman" panose="02020603050405020304" charset="0"/>
                <a:sym typeface="+mn-ea"/>
              </a:rPr>
              <a:t>b</a:t>
            </a:r>
            <a:r>
              <a:rPr lang="en-US" altLang="zh-CN" sz="2400" b="1" i="1" baseline="-30000" dirty="0">
                <a:solidFill>
                  <a:schemeClr val="tx1"/>
                </a:solidFill>
                <a:latin typeface="Times New Roman" panose="02020603050405020304" charset="0"/>
                <a:ea typeface="楷体_GB2312" pitchFamily="49" charset="-122"/>
                <a:cs typeface="Times New Roman" panose="02020603050405020304" charset="0"/>
                <a:sym typeface="+mn-ea"/>
              </a:rPr>
              <a:t>2</a:t>
            </a:r>
            <a:r>
              <a:rPr lang="en-US" altLang="zh-CN" sz="2400" b="1" i="1" dirty="0">
                <a:solidFill>
                  <a:schemeClr val="tx1"/>
                </a:solidFill>
                <a:latin typeface="Times New Roman" panose="02020603050405020304" charset="0"/>
                <a:ea typeface="楷体_GB2312" pitchFamily="49" charset="-122"/>
                <a:cs typeface="Times New Roman" panose="02020603050405020304" charset="0"/>
                <a:sym typeface="+mn-ea"/>
              </a:rPr>
              <a:t>×2</a:t>
            </a:r>
            <a:r>
              <a:rPr lang="en-US" altLang="zh-CN" sz="2400" b="1" i="1" baseline="30000" dirty="0">
                <a:solidFill>
                  <a:schemeClr val="tx1"/>
                </a:solidFill>
                <a:latin typeface="Times New Roman" panose="02020603050405020304" charset="0"/>
                <a:ea typeface="楷体_GB2312" pitchFamily="49" charset="-122"/>
                <a:cs typeface="Times New Roman" panose="02020603050405020304" charset="0"/>
                <a:sym typeface="+mn-ea"/>
              </a:rPr>
              <a:t>2</a:t>
            </a:r>
            <a:r>
              <a:rPr lang="zh-CN" altLang="en-US" sz="2400" b="1" i="1" dirty="0">
                <a:solidFill>
                  <a:schemeClr val="tx1"/>
                </a:solidFill>
                <a:latin typeface="Times New Roman" panose="02020603050405020304" charset="0"/>
                <a:ea typeface="楷体_GB2312" pitchFamily="49" charset="-122"/>
                <a:cs typeface="Times New Roman" panose="02020603050405020304" charset="0"/>
                <a:sym typeface="+mn-ea"/>
              </a:rPr>
              <a:t>＋</a:t>
            </a:r>
            <a:r>
              <a:rPr lang="en-US" altLang="zh-CN" sz="2400" b="1" i="1" dirty="0">
                <a:solidFill>
                  <a:schemeClr val="tx1"/>
                </a:solidFill>
                <a:latin typeface="Times New Roman" panose="02020603050405020304" charset="0"/>
                <a:ea typeface="楷体_GB2312" pitchFamily="49" charset="-122"/>
                <a:cs typeface="Times New Roman" panose="02020603050405020304" charset="0"/>
                <a:sym typeface="+mn-ea"/>
              </a:rPr>
              <a:t>b</a:t>
            </a:r>
            <a:r>
              <a:rPr lang="en-US" altLang="zh-CN" sz="2400" b="1" i="1" baseline="-30000" dirty="0">
                <a:solidFill>
                  <a:schemeClr val="tx1"/>
                </a:solidFill>
                <a:latin typeface="Times New Roman" panose="02020603050405020304" charset="0"/>
                <a:ea typeface="楷体_GB2312" pitchFamily="49" charset="-122"/>
                <a:cs typeface="Times New Roman" panose="02020603050405020304" charset="0"/>
                <a:sym typeface="+mn-ea"/>
              </a:rPr>
              <a:t>1</a:t>
            </a:r>
            <a:r>
              <a:rPr lang="en-US" altLang="zh-CN" sz="2400" b="1" i="1" dirty="0">
                <a:solidFill>
                  <a:schemeClr val="tx1"/>
                </a:solidFill>
                <a:latin typeface="Times New Roman" panose="02020603050405020304" charset="0"/>
                <a:ea typeface="楷体_GB2312" pitchFamily="49" charset="-122"/>
                <a:cs typeface="Times New Roman" panose="02020603050405020304" charset="0"/>
                <a:sym typeface="+mn-ea"/>
              </a:rPr>
              <a:t>×2</a:t>
            </a:r>
            <a:r>
              <a:rPr lang="en-US" altLang="zh-CN" sz="2400" b="1" i="1" baseline="30000" dirty="0">
                <a:solidFill>
                  <a:schemeClr val="tx1"/>
                </a:solidFill>
                <a:latin typeface="Times New Roman" panose="02020603050405020304" charset="0"/>
                <a:ea typeface="楷体_GB2312" pitchFamily="49" charset="-122"/>
                <a:cs typeface="Times New Roman" panose="02020603050405020304" charset="0"/>
                <a:sym typeface="+mn-ea"/>
              </a:rPr>
              <a:t>1</a:t>
            </a:r>
            <a:r>
              <a:rPr lang="zh-CN" altLang="en-US" sz="2400" b="1" i="1" dirty="0">
                <a:solidFill>
                  <a:schemeClr val="tx1"/>
                </a:solidFill>
                <a:latin typeface="Times New Roman" panose="02020603050405020304" charset="0"/>
                <a:ea typeface="楷体_GB2312" pitchFamily="49" charset="-122"/>
                <a:cs typeface="Times New Roman" panose="02020603050405020304" charset="0"/>
                <a:sym typeface="+mn-ea"/>
              </a:rPr>
              <a:t>＋</a:t>
            </a:r>
            <a:r>
              <a:rPr lang="en-US" altLang="zh-CN" sz="2400" b="1" i="1" dirty="0">
                <a:solidFill>
                  <a:schemeClr val="tx1"/>
                </a:solidFill>
                <a:latin typeface="Times New Roman" panose="02020603050405020304" charset="0"/>
                <a:ea typeface="楷体_GB2312" pitchFamily="49" charset="-122"/>
                <a:cs typeface="Times New Roman" panose="02020603050405020304" charset="0"/>
                <a:sym typeface="+mn-ea"/>
              </a:rPr>
              <a:t>b</a:t>
            </a:r>
            <a:r>
              <a:rPr lang="en-US" altLang="zh-CN" sz="2400" b="1" i="1" baseline="-30000" dirty="0">
                <a:solidFill>
                  <a:schemeClr val="tx1"/>
                </a:solidFill>
                <a:latin typeface="Times New Roman" panose="02020603050405020304" charset="0"/>
                <a:ea typeface="楷体_GB2312" pitchFamily="49" charset="-122"/>
                <a:cs typeface="Times New Roman" panose="02020603050405020304" charset="0"/>
                <a:sym typeface="+mn-ea"/>
              </a:rPr>
              <a:t>0</a:t>
            </a:r>
            <a:r>
              <a:rPr lang="en-US" altLang="zh-CN" sz="2400" b="1" i="1" dirty="0">
                <a:solidFill>
                  <a:schemeClr val="tx1"/>
                </a:solidFill>
                <a:latin typeface="Times New Roman" panose="02020603050405020304" charset="0"/>
                <a:ea typeface="楷体_GB2312" pitchFamily="49" charset="-122"/>
                <a:cs typeface="Times New Roman" panose="02020603050405020304" charset="0"/>
                <a:sym typeface="+mn-ea"/>
              </a:rPr>
              <a:t>×2</a:t>
            </a:r>
            <a:r>
              <a:rPr lang="en-US" altLang="zh-CN" sz="2400" b="1" i="1" baseline="30000" dirty="0">
                <a:solidFill>
                  <a:schemeClr val="tx1"/>
                </a:solidFill>
                <a:latin typeface="Times New Roman" panose="02020603050405020304" charset="0"/>
                <a:ea typeface="楷体_GB2312" pitchFamily="49" charset="-122"/>
                <a:cs typeface="Times New Roman" panose="02020603050405020304" charset="0"/>
                <a:sym typeface="+mn-ea"/>
              </a:rPr>
              <a:t>0</a:t>
            </a:r>
            <a:r>
              <a:rPr lang="en-US" altLang="zh-CN" sz="2400" b="1" i="1" dirty="0">
                <a:solidFill>
                  <a:schemeClr val="tx1"/>
                </a:solidFill>
                <a:latin typeface="Times New Roman" panose="02020603050405020304" charset="0"/>
                <a:ea typeface="楷体_GB2312" pitchFamily="49" charset="-122"/>
                <a:cs typeface="Times New Roman" panose="02020603050405020304" charset="0"/>
                <a:sym typeface="+mn-ea"/>
              </a:rPr>
              <a:t> </a:t>
            </a:r>
            <a:endParaRPr lang="en-US" altLang="zh-CN" sz="2400" b="1" i="1" dirty="0">
              <a:solidFill>
                <a:schemeClr val="tx1"/>
              </a:solidFill>
              <a:latin typeface="Times New Roman" panose="02020603050405020304" charset="0"/>
              <a:ea typeface="楷体_GB2312" pitchFamily="49" charset="-122"/>
              <a:cs typeface="Times New Roman" panose="02020603050405020304" charset="0"/>
            </a:endParaRPr>
          </a:p>
          <a:p>
            <a:pPr algn="just" defTabSz="914400" eaLnBrk="0" hangingPunct="0">
              <a:tabLst>
                <a:tab pos="5221605" algn="r"/>
              </a:tabLst>
            </a:pPr>
            <a:r>
              <a:rPr lang="en-US" altLang="zh-CN" sz="2400" b="1" i="1" dirty="0">
                <a:solidFill>
                  <a:schemeClr val="tx1"/>
                </a:solidFill>
                <a:latin typeface="Times New Roman" panose="02020603050405020304" charset="0"/>
                <a:ea typeface="楷体_GB2312" pitchFamily="49" charset="-122"/>
                <a:cs typeface="Times New Roman" panose="02020603050405020304" charset="0"/>
                <a:sym typeface="+mn-ea"/>
              </a:rPr>
              <a:t>       </a:t>
            </a:r>
            <a:endParaRPr lang="en-US" altLang="zh-CN" sz="2400" b="1" i="1" dirty="0">
              <a:solidFill>
                <a:schemeClr val="tx1"/>
              </a:solidFill>
              <a:latin typeface="Times New Roman" panose="02020603050405020304" charset="0"/>
              <a:ea typeface="楷体_GB2312" pitchFamily="49" charset="-122"/>
              <a:cs typeface="Times New Roman" panose="02020603050405020304" charset="0"/>
            </a:endParaRPr>
          </a:p>
          <a:p>
            <a:pPr algn="just" defTabSz="914400" eaLnBrk="0" hangingPunct="0">
              <a:tabLst>
                <a:tab pos="5221605" algn="r"/>
              </a:tabLst>
            </a:pPr>
            <a:r>
              <a:rPr lang="en-US" altLang="zh-CN" sz="2400" b="1" i="1" dirty="0">
                <a:solidFill>
                  <a:schemeClr val="tx1"/>
                </a:solidFill>
                <a:latin typeface="Times New Roman" panose="02020603050405020304" charset="0"/>
                <a:ea typeface="楷体_GB2312" pitchFamily="49" charset="-122"/>
                <a:cs typeface="Times New Roman" panose="02020603050405020304" charset="0"/>
                <a:sym typeface="+mn-ea"/>
              </a:rPr>
              <a:t>        </a:t>
            </a:r>
            <a:r>
              <a:rPr lang="zh-CN" altLang="en-US" sz="2400" b="1" i="1" dirty="0">
                <a:solidFill>
                  <a:schemeClr val="tx1"/>
                </a:solidFill>
                <a:latin typeface="Times New Roman" panose="02020603050405020304" charset="0"/>
                <a:ea typeface="楷体_GB2312" pitchFamily="49" charset="-122"/>
                <a:cs typeface="Times New Roman" panose="02020603050405020304" charset="0"/>
                <a:sym typeface="+mn-ea"/>
              </a:rPr>
              <a:t>＝</a:t>
            </a:r>
            <a:r>
              <a:rPr lang="en-US" altLang="zh-CN" sz="2400" b="1" i="1" dirty="0">
                <a:solidFill>
                  <a:schemeClr val="tx1"/>
                </a:solidFill>
                <a:latin typeface="Times New Roman" panose="02020603050405020304" charset="0"/>
                <a:ea typeface="楷体_GB2312" pitchFamily="49" charset="-122"/>
                <a:cs typeface="Times New Roman" panose="02020603050405020304" charset="0"/>
                <a:sym typeface="+mn-ea"/>
              </a:rPr>
              <a:t>1×2</a:t>
            </a:r>
            <a:r>
              <a:rPr lang="en-US" altLang="zh-CN" sz="2400" b="1" i="1" baseline="30000" dirty="0">
                <a:solidFill>
                  <a:schemeClr val="tx1"/>
                </a:solidFill>
                <a:latin typeface="Times New Roman" panose="02020603050405020304" charset="0"/>
                <a:ea typeface="楷体_GB2312" pitchFamily="49" charset="-122"/>
                <a:cs typeface="Times New Roman" panose="02020603050405020304" charset="0"/>
                <a:sym typeface="+mn-ea"/>
              </a:rPr>
              <a:t>4</a:t>
            </a:r>
            <a:r>
              <a:rPr lang="zh-CN" altLang="en-US" sz="2400" b="1" i="1" dirty="0">
                <a:solidFill>
                  <a:schemeClr val="tx1"/>
                </a:solidFill>
                <a:latin typeface="Times New Roman" panose="02020603050405020304" charset="0"/>
                <a:ea typeface="楷体_GB2312" pitchFamily="49" charset="-122"/>
                <a:cs typeface="Times New Roman" panose="02020603050405020304" charset="0"/>
                <a:sym typeface="+mn-ea"/>
              </a:rPr>
              <a:t>＋</a:t>
            </a:r>
            <a:r>
              <a:rPr lang="en-US" altLang="zh-CN" sz="2400" b="1" i="1" dirty="0">
                <a:solidFill>
                  <a:schemeClr val="tx1"/>
                </a:solidFill>
                <a:latin typeface="Times New Roman" panose="02020603050405020304" charset="0"/>
                <a:ea typeface="楷体_GB2312" pitchFamily="49" charset="-122"/>
                <a:cs typeface="Times New Roman" panose="02020603050405020304" charset="0"/>
                <a:sym typeface="+mn-ea"/>
              </a:rPr>
              <a:t>1×2</a:t>
            </a:r>
            <a:r>
              <a:rPr lang="en-US" altLang="zh-CN" sz="2400" b="1" i="1" baseline="30000" dirty="0">
                <a:solidFill>
                  <a:schemeClr val="tx1"/>
                </a:solidFill>
                <a:latin typeface="Times New Roman" panose="02020603050405020304" charset="0"/>
                <a:ea typeface="楷体_GB2312" pitchFamily="49" charset="-122"/>
                <a:cs typeface="Times New Roman" panose="02020603050405020304" charset="0"/>
                <a:sym typeface="+mn-ea"/>
              </a:rPr>
              <a:t>3</a:t>
            </a:r>
            <a:r>
              <a:rPr lang="zh-CN" altLang="en-US" sz="2400" b="1" i="1" dirty="0">
                <a:solidFill>
                  <a:schemeClr val="tx1"/>
                </a:solidFill>
                <a:latin typeface="Times New Roman" panose="02020603050405020304" charset="0"/>
                <a:ea typeface="楷体_GB2312" pitchFamily="49" charset="-122"/>
                <a:cs typeface="Times New Roman" panose="02020603050405020304" charset="0"/>
                <a:sym typeface="+mn-ea"/>
              </a:rPr>
              <a:t>＋</a:t>
            </a:r>
            <a:r>
              <a:rPr lang="en-US" altLang="zh-CN" sz="2400" b="1" i="1" dirty="0">
                <a:solidFill>
                  <a:schemeClr val="tx1"/>
                </a:solidFill>
                <a:latin typeface="Times New Roman" panose="02020603050405020304" charset="0"/>
                <a:ea typeface="楷体_GB2312" pitchFamily="49" charset="-122"/>
                <a:cs typeface="Times New Roman" panose="02020603050405020304" charset="0"/>
                <a:sym typeface="+mn-ea"/>
              </a:rPr>
              <a:t>0×2</a:t>
            </a:r>
            <a:r>
              <a:rPr lang="en-US" altLang="zh-CN" sz="2400" b="1" i="1" baseline="30000" dirty="0">
                <a:solidFill>
                  <a:schemeClr val="tx1"/>
                </a:solidFill>
                <a:latin typeface="Times New Roman" panose="02020603050405020304" charset="0"/>
                <a:ea typeface="楷体_GB2312" pitchFamily="49" charset="-122"/>
                <a:cs typeface="Times New Roman" panose="02020603050405020304" charset="0"/>
                <a:sym typeface="+mn-ea"/>
              </a:rPr>
              <a:t>2</a:t>
            </a:r>
            <a:r>
              <a:rPr lang="zh-CN" altLang="en-US" sz="2400" b="1" i="1" dirty="0">
                <a:solidFill>
                  <a:schemeClr val="tx1"/>
                </a:solidFill>
                <a:latin typeface="Times New Roman" panose="02020603050405020304" charset="0"/>
                <a:ea typeface="楷体_GB2312" pitchFamily="49" charset="-122"/>
                <a:cs typeface="Times New Roman" panose="02020603050405020304" charset="0"/>
                <a:sym typeface="+mn-ea"/>
              </a:rPr>
              <a:t>＋</a:t>
            </a:r>
            <a:r>
              <a:rPr lang="en-US" altLang="zh-CN" sz="2400" b="1" i="1" dirty="0">
                <a:solidFill>
                  <a:schemeClr val="tx1"/>
                </a:solidFill>
                <a:latin typeface="Times New Roman" panose="02020603050405020304" charset="0"/>
                <a:ea typeface="楷体_GB2312" pitchFamily="49" charset="-122"/>
                <a:cs typeface="Times New Roman" panose="02020603050405020304" charset="0"/>
                <a:sym typeface="+mn-ea"/>
              </a:rPr>
              <a:t>0×2</a:t>
            </a:r>
            <a:r>
              <a:rPr lang="en-US" altLang="zh-CN" sz="2400" b="1" i="1" baseline="30000" dirty="0">
                <a:solidFill>
                  <a:schemeClr val="tx1"/>
                </a:solidFill>
                <a:latin typeface="Times New Roman" panose="02020603050405020304" charset="0"/>
                <a:ea typeface="楷体_GB2312" pitchFamily="49" charset="-122"/>
                <a:cs typeface="Times New Roman" panose="02020603050405020304" charset="0"/>
                <a:sym typeface="+mn-ea"/>
              </a:rPr>
              <a:t>1</a:t>
            </a:r>
            <a:r>
              <a:rPr lang="zh-CN" altLang="en-US" sz="2400" b="1" i="1" dirty="0">
                <a:solidFill>
                  <a:schemeClr val="tx1"/>
                </a:solidFill>
                <a:latin typeface="Times New Roman" panose="02020603050405020304" charset="0"/>
                <a:ea typeface="楷体_GB2312" pitchFamily="49" charset="-122"/>
                <a:cs typeface="Times New Roman" panose="02020603050405020304" charset="0"/>
                <a:sym typeface="+mn-ea"/>
              </a:rPr>
              <a:t>＋</a:t>
            </a:r>
            <a:r>
              <a:rPr lang="en-US" altLang="zh-CN" sz="2400" b="1" i="1" dirty="0">
                <a:solidFill>
                  <a:schemeClr val="tx1"/>
                </a:solidFill>
                <a:latin typeface="Times New Roman" panose="02020603050405020304" charset="0"/>
                <a:ea typeface="楷体_GB2312" pitchFamily="49" charset="-122"/>
                <a:cs typeface="Times New Roman" panose="02020603050405020304" charset="0"/>
                <a:sym typeface="+mn-ea"/>
              </a:rPr>
              <a:t>1×2</a:t>
            </a:r>
            <a:r>
              <a:rPr lang="en-US" altLang="zh-CN" sz="2400" b="1" i="1" baseline="30000" dirty="0">
                <a:solidFill>
                  <a:schemeClr val="tx1"/>
                </a:solidFill>
                <a:latin typeface="Times New Roman" panose="02020603050405020304" charset="0"/>
                <a:ea typeface="楷体_GB2312" pitchFamily="49" charset="-122"/>
                <a:cs typeface="Times New Roman" panose="02020603050405020304" charset="0"/>
                <a:sym typeface="+mn-ea"/>
              </a:rPr>
              <a:t>0</a:t>
            </a:r>
            <a:endParaRPr lang="en-US" altLang="zh-CN" sz="2400" b="1" i="1" baseline="30000" dirty="0">
              <a:solidFill>
                <a:schemeClr val="tx1"/>
              </a:solidFill>
              <a:latin typeface="Times New Roman" panose="02020603050405020304" charset="0"/>
              <a:ea typeface="楷体_GB2312" pitchFamily="49" charset="-122"/>
              <a:cs typeface="Times New Roman" panose="02020603050405020304" charset="0"/>
              <a:sym typeface="+mn-ea"/>
            </a:endParaRPr>
          </a:p>
        </p:txBody>
      </p:sp>
      <p:graphicFrame>
        <p:nvGraphicFramePr>
          <p:cNvPr id="5" name="对象 4">
            <a:hlinkClick r:id="" action="ppaction://ole?verb="/>
          </p:cNvPr>
          <p:cNvGraphicFramePr>
            <a:graphicFrameLocks noChangeAspect="1"/>
          </p:cNvGraphicFramePr>
          <p:nvPr/>
        </p:nvGraphicFramePr>
        <p:xfrm>
          <a:off x="8013700" y="3145155"/>
          <a:ext cx="1994535" cy="941705"/>
        </p:xfrm>
        <a:graphic>
          <a:graphicData uri="http://schemas.openxmlformats.org/presentationml/2006/ole">
            <mc:AlternateContent xmlns:mc="http://schemas.openxmlformats.org/markup-compatibility/2006">
              <mc:Choice xmlns:v="urn:schemas-microsoft-com:vml" Requires="v">
                <p:oleObj spid="_x0000_s1025" name="" r:id="rId3" imgW="914400" imgH="431800" progId="Equation.KSEE3">
                  <p:embed/>
                </p:oleObj>
              </mc:Choice>
              <mc:Fallback>
                <p:oleObj name="" r:id="rId3" imgW="914400" imgH="431800" progId="Equation.KSEE3">
                  <p:embed/>
                  <p:pic>
                    <p:nvPicPr>
                      <p:cNvPr id="0" name="图片 1024"/>
                      <p:cNvPicPr/>
                      <p:nvPr/>
                    </p:nvPicPr>
                    <p:blipFill>
                      <a:blip r:embed="rId4"/>
                      <a:stretch>
                        <a:fillRect/>
                      </a:stretch>
                    </p:blipFill>
                    <p:spPr>
                      <a:xfrm>
                        <a:off x="8013700" y="3145155"/>
                        <a:ext cx="1994535" cy="941705"/>
                      </a:xfrm>
                      <a:prstGeom prst="rect">
                        <a:avLst/>
                      </a:prstGeom>
                    </p:spPr>
                  </p:pic>
                </p:oleObj>
              </mc:Fallback>
            </mc:AlternateContent>
          </a:graphicData>
        </a:graphic>
      </p:graphicFrame>
      <p:sp>
        <p:nvSpPr>
          <p:cNvPr id="6" name="文本框 5"/>
          <p:cNvSpPr txBox="1"/>
          <p:nvPr/>
        </p:nvSpPr>
        <p:spPr>
          <a:xfrm>
            <a:off x="502920" y="4845685"/>
            <a:ext cx="10869930" cy="1614805"/>
          </a:xfrm>
          <a:prstGeom prst="rect">
            <a:avLst/>
          </a:prstGeom>
          <a:noFill/>
        </p:spPr>
        <p:txBody>
          <a:bodyPr wrap="square" rtlCol="0" anchor="t">
            <a:spAutoFit/>
          </a:bodyPr>
          <a:p>
            <a:pPr>
              <a:lnSpc>
                <a:spcPct val="15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200">
                <a:latin typeface="微软雅黑" panose="020B0503020204020204" pitchFamily="34" charset="-122"/>
                <a:ea typeface="微软雅黑" panose="020B0503020204020204" pitchFamily="34" charset="-122"/>
                <a:cs typeface="微软雅黑" panose="020B0503020204020204" pitchFamily="34" charset="-122"/>
              </a:rPr>
              <a:t>数字量是用代码按数位组合而成的，对于有权码，每位代码都有一定的权值，如能将每一位代码按其权的大小转换成相应的模拟量，然后，将这些模拟量相加，即可得到与数字量成正比的模拟量，从而实现数字量到模拟量的转换。</a:t>
            </a:r>
            <a:endParaRPr lang="zh-CN" altLang="en-US" sz="22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edge">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ox(in)">
                                      <p:cBhvr>
                                        <p:cTn id="22" dur="2000"/>
                                        <p:tgtEl>
                                          <p:spTgt spid="5"/>
                                        </p:tgtEl>
                                      </p:cBhvr>
                                    </p:animEffect>
                                  </p:childTnLst>
                                </p:cTn>
                              </p:par>
                              <p:par>
                                <p:cTn id="23" presetID="4" presetClass="entr" presetSubtype="16" fill="hold" grpId="1"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ox(in)">
                                      <p:cBhvr>
                                        <p:cTn id="25"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6" grpId="0"/>
      <p:bldP spid="4" grpId="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90805"/>
            <a:ext cx="292989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sz="3200" dirty="0">
                <a:latin typeface="微软雅黑" panose="020B0503020204020204" pitchFamily="34" charset="-122"/>
                <a:ea typeface="微软雅黑" panose="020B0503020204020204" pitchFamily="34" charset="-122"/>
                <a:sym typeface="微软雅黑" panose="020B0503020204020204" pitchFamily="34" charset="-122"/>
              </a:rPr>
              <a:t>6</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1</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DAC</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 name="文本框 2"/>
          <p:cNvSpPr txBox="1"/>
          <p:nvPr/>
        </p:nvSpPr>
        <p:spPr>
          <a:xfrm>
            <a:off x="194310" y="865505"/>
            <a:ext cx="11560810" cy="2025015"/>
          </a:xfrm>
          <a:prstGeom prst="rect">
            <a:avLst/>
          </a:prstGeom>
        </p:spPr>
        <p:style>
          <a:lnRef idx="2">
            <a:schemeClr val="accent6"/>
          </a:lnRef>
          <a:fillRef idx="0">
            <a:srgbClr val="FFFFFF"/>
          </a:fillRef>
          <a:effectRef idx="0">
            <a:srgbClr val="FFFFFF"/>
          </a:effectRef>
          <a:fontRef idx="minor">
            <a:schemeClr val="tx1"/>
          </a:fontRef>
        </p:style>
        <p:txBody>
          <a:bodyPr wrap="square" rtlCol="0" anchor="t">
            <a:noAutofit/>
          </a:bodyPr>
          <a:p>
            <a:pPr algn="l" eaLnBrk="1">
              <a:lnSpc>
                <a:spcPct val="150000"/>
              </a:lnSpc>
              <a:buClr>
                <a:srgbClr val="FFC000"/>
              </a:buClr>
              <a:buFont typeface="Wingdings" panose="05000000000000000000" charset="0"/>
            </a:pPr>
            <a:r>
              <a:rPr lang="en-US" altLang="zh-CN" sz="2000">
                <a:solidFill>
                  <a:srgbClr val="FF0000"/>
                </a:solidFill>
                <a:latin typeface="Times New Roman" panose="02020603050405020304" charset="0"/>
                <a:ea typeface="微软雅黑" panose="020B0503020204020204" pitchFamily="34" charset="-122"/>
                <a:cs typeface="Times New Roman" panose="02020603050405020304" charset="0"/>
              </a:rPr>
              <a:t>        </a:t>
            </a:r>
            <a:r>
              <a:rPr sz="2000">
                <a:latin typeface="Times New Roman" panose="02020603050405020304" charset="0"/>
                <a:ea typeface="微软雅黑" panose="020B0503020204020204" pitchFamily="34" charset="-122"/>
                <a:cs typeface="Times New Roman" panose="02020603050405020304" charset="0"/>
              </a:rPr>
              <a:t>常用的D/A转换器有</a:t>
            </a:r>
            <a:r>
              <a:rPr sz="2000" u="sng">
                <a:latin typeface="Times New Roman" panose="02020603050405020304" charset="0"/>
                <a:ea typeface="微软雅黑" panose="020B0503020204020204" pitchFamily="34" charset="-122"/>
                <a:cs typeface="Times New Roman" panose="02020603050405020304" charset="0"/>
              </a:rPr>
              <a:t>权电阻网络D/A转换器</a:t>
            </a:r>
            <a:r>
              <a:rPr sz="2000">
                <a:latin typeface="Times New Roman" panose="02020603050405020304" charset="0"/>
                <a:ea typeface="微软雅黑" panose="020B0503020204020204" pitchFamily="34" charset="-122"/>
                <a:cs typeface="Times New Roman" panose="02020603050405020304" charset="0"/>
              </a:rPr>
              <a:t>、</a:t>
            </a:r>
            <a:r>
              <a:rPr sz="2000" u="sng">
                <a:latin typeface="Times New Roman" panose="02020603050405020304" charset="0"/>
                <a:ea typeface="微软雅黑" panose="020B0503020204020204" pitchFamily="34" charset="-122"/>
                <a:cs typeface="Times New Roman" panose="02020603050405020304" charset="0"/>
              </a:rPr>
              <a:t>权电流型D/A转换器</a:t>
            </a:r>
            <a:r>
              <a:rPr sz="2000">
                <a:latin typeface="Times New Roman" panose="02020603050405020304" charset="0"/>
                <a:ea typeface="微软雅黑" panose="020B0503020204020204" pitchFamily="34" charset="-122"/>
                <a:cs typeface="Times New Roman" panose="02020603050405020304" charset="0"/>
              </a:rPr>
              <a:t>、</a:t>
            </a:r>
            <a:r>
              <a:rPr sz="2000" u="sng">
                <a:latin typeface="Times New Roman" panose="02020603050405020304" charset="0"/>
                <a:ea typeface="微软雅黑" panose="020B0503020204020204" pitchFamily="34" charset="-122"/>
                <a:cs typeface="Times New Roman" panose="02020603050405020304" charset="0"/>
              </a:rPr>
              <a:t>权电容网络D/A转换器</a:t>
            </a:r>
            <a:r>
              <a:rPr sz="2000">
                <a:latin typeface="Times New Roman" panose="02020603050405020304" charset="0"/>
                <a:ea typeface="微软雅黑" panose="020B0503020204020204" pitchFamily="34" charset="-122"/>
                <a:cs typeface="Times New Roman" panose="02020603050405020304" charset="0"/>
              </a:rPr>
              <a:t>﹑</a:t>
            </a:r>
            <a:r>
              <a:rPr sz="2000" u="sng">
                <a:latin typeface="Times New Roman" panose="02020603050405020304" charset="0"/>
                <a:ea typeface="微软雅黑" panose="020B0503020204020204" pitchFamily="34" charset="-122"/>
                <a:cs typeface="Times New Roman" panose="02020603050405020304" charset="0"/>
              </a:rPr>
              <a:t>倒T形电阻网络D/A转换器</a:t>
            </a:r>
            <a:r>
              <a:rPr sz="2000">
                <a:latin typeface="Times New Roman" panose="02020603050405020304" charset="0"/>
                <a:ea typeface="微软雅黑" panose="020B0503020204020204" pitchFamily="34" charset="-122"/>
                <a:cs typeface="Times New Roman" panose="02020603050405020304" charset="0"/>
              </a:rPr>
              <a:t>等。</a:t>
            </a:r>
            <a:endParaRPr sz="2000">
              <a:latin typeface="Times New Roman" panose="02020603050405020304" charset="0"/>
              <a:ea typeface="微软雅黑" panose="020B0503020204020204" pitchFamily="34" charset="-122"/>
              <a:cs typeface="Times New Roman" panose="02020603050405020304" charset="0"/>
            </a:endParaRPr>
          </a:p>
          <a:p>
            <a:pPr algn="l" eaLnBrk="1">
              <a:lnSpc>
                <a:spcPct val="150000"/>
              </a:lnSpc>
              <a:buClr>
                <a:srgbClr val="FFC000"/>
              </a:buClr>
              <a:buFont typeface="Wingdings" panose="05000000000000000000" charset="0"/>
            </a:pPr>
            <a:r>
              <a:rPr sz="2000">
                <a:latin typeface="Times New Roman" panose="02020603050405020304" charset="0"/>
                <a:ea typeface="微软雅黑" panose="020B0503020204020204" pitchFamily="34" charset="-122"/>
                <a:cs typeface="Times New Roman" panose="02020603050405020304" charset="0"/>
              </a:rPr>
              <a:t> </a:t>
            </a:r>
            <a:r>
              <a:rPr lang="en-US" sz="2000">
                <a:latin typeface="Times New Roman" panose="02020603050405020304" charset="0"/>
                <a:ea typeface="微软雅黑" panose="020B0503020204020204" pitchFamily="34" charset="-122"/>
                <a:cs typeface="Times New Roman" panose="02020603050405020304" charset="0"/>
              </a:rPr>
              <a:t>       </a:t>
            </a:r>
            <a:r>
              <a:rPr lang="zh-CN" altLang="en-US" sz="2000">
                <a:latin typeface="Times New Roman" panose="02020603050405020304" charset="0"/>
                <a:ea typeface="微软雅黑" panose="020B0503020204020204" pitchFamily="34" charset="-122"/>
                <a:cs typeface="Times New Roman" panose="02020603050405020304" charset="0"/>
              </a:rPr>
              <a:t>如</a:t>
            </a:r>
            <a:r>
              <a:rPr sz="2000">
                <a:latin typeface="Times New Roman" panose="02020603050405020304" charset="0"/>
                <a:ea typeface="微软雅黑" panose="020B0503020204020204" pitchFamily="34" charset="-122"/>
                <a:cs typeface="Times New Roman" panose="02020603050405020304" charset="0"/>
              </a:rPr>
              <a:t>D/A转换结果采用</a:t>
            </a:r>
            <a:r>
              <a:rPr sz="2000">
                <a:solidFill>
                  <a:srgbClr val="FF0000"/>
                </a:solidFill>
                <a:effectLst>
                  <a:outerShdw blurRad="38100" dist="38100" dir="2700000" algn="tl">
                    <a:srgbClr val="000000">
                      <a:alpha val="43137"/>
                    </a:srgbClr>
                  </a:outerShdw>
                </a:effectLst>
                <a:latin typeface="Times New Roman" panose="02020603050405020304" charset="0"/>
                <a:ea typeface="微软雅黑" panose="020B0503020204020204" pitchFamily="34" charset="-122"/>
                <a:cs typeface="Times New Roman" panose="02020603050405020304" charset="0"/>
              </a:rPr>
              <a:t>电流形式输出</a:t>
            </a:r>
            <a:r>
              <a:rPr sz="2000">
                <a:latin typeface="Times New Roman" panose="02020603050405020304" charset="0"/>
                <a:ea typeface="微软雅黑" panose="020B0503020204020204" pitchFamily="34" charset="-122"/>
                <a:cs typeface="Times New Roman" panose="02020603050405020304" charset="0"/>
              </a:rPr>
              <a:t>。若需要相应的模拟电压信号，可通过一个高输入阻抗的线性运算放大器实现。运放的反馈电阻可通过</a:t>
            </a:r>
            <a:r>
              <a:rPr sz="2000" i="1">
                <a:latin typeface="Times New Roman" panose="02020603050405020304" charset="0"/>
                <a:ea typeface="微软雅黑" panose="020B0503020204020204" pitchFamily="34" charset="-122"/>
                <a:cs typeface="Times New Roman" panose="02020603050405020304" charset="0"/>
              </a:rPr>
              <a:t>R</a:t>
            </a:r>
            <a:r>
              <a:rPr sz="2000" i="1" baseline="-25000">
                <a:latin typeface="Times New Roman" panose="02020603050405020304" charset="0"/>
                <a:ea typeface="微软雅黑" panose="020B0503020204020204" pitchFamily="34" charset="-122"/>
                <a:cs typeface="Times New Roman" panose="02020603050405020304" charset="0"/>
              </a:rPr>
              <a:t>F</a:t>
            </a:r>
            <a:r>
              <a:rPr sz="2000">
                <a:latin typeface="Times New Roman" panose="02020603050405020304" charset="0"/>
                <a:ea typeface="微软雅黑" panose="020B0503020204020204" pitchFamily="34" charset="-122"/>
                <a:cs typeface="Times New Roman" panose="02020603050405020304" charset="0"/>
              </a:rPr>
              <a:t>端引用片内固有电阻，也可外接。</a:t>
            </a:r>
            <a:r>
              <a:rPr lang="en-US" altLang="zh-CN" sz="2000">
                <a:latin typeface="Times New Roman" panose="02020603050405020304" charset="0"/>
                <a:ea typeface="微软雅黑" panose="020B0503020204020204" pitchFamily="34" charset="-122"/>
                <a:cs typeface="Times New Roman" panose="02020603050405020304" charset="0"/>
              </a:rPr>
              <a:t> </a:t>
            </a:r>
            <a:endParaRPr lang="en-US" altLang="zh-CN" sz="2000">
              <a:latin typeface="Times New Roman" panose="02020603050405020304" charset="0"/>
              <a:ea typeface="微软雅黑" panose="020B0503020204020204" pitchFamily="34" charset="-122"/>
              <a:cs typeface="Times New Roman" panose="02020603050405020304" charset="0"/>
            </a:endParaRPr>
          </a:p>
        </p:txBody>
      </p:sp>
      <p:graphicFrame>
        <p:nvGraphicFramePr>
          <p:cNvPr id="395269" name="Object 5"/>
          <p:cNvGraphicFramePr>
            <a:graphicFrameLocks noChangeAspect="1"/>
          </p:cNvGraphicFramePr>
          <p:nvPr/>
        </p:nvGraphicFramePr>
        <p:xfrm>
          <a:off x="302895" y="2890520"/>
          <a:ext cx="7121525" cy="3373438"/>
        </p:xfrm>
        <a:graphic>
          <a:graphicData uri="http://schemas.openxmlformats.org/presentationml/2006/ole">
            <mc:AlternateContent xmlns:mc="http://schemas.openxmlformats.org/markup-compatibility/2006">
              <mc:Choice xmlns:v="urn:schemas-microsoft-com:vml" Requires="v">
                <p:oleObj spid="_x0000_s3082" name="" r:id="rId3" imgW="5928360" imgH="2956560" progId="Word.Picture.8">
                  <p:embed/>
                </p:oleObj>
              </mc:Choice>
              <mc:Fallback>
                <p:oleObj name="" r:id="rId3" imgW="5928360" imgH="2956560" progId="Word.Picture.8">
                  <p:embed/>
                  <p:pic>
                    <p:nvPicPr>
                      <p:cNvPr id="0" name="图片 3081"/>
                      <p:cNvPicPr/>
                      <p:nvPr/>
                    </p:nvPicPr>
                    <p:blipFill>
                      <a:blip r:embed="rId4"/>
                      <a:stretch>
                        <a:fillRect/>
                      </a:stretch>
                    </p:blipFill>
                    <p:spPr>
                      <a:xfrm>
                        <a:off x="302895" y="2890520"/>
                        <a:ext cx="7121525" cy="3373438"/>
                      </a:xfrm>
                      <a:prstGeom prst="rect">
                        <a:avLst/>
                      </a:prstGeom>
                      <a:noFill/>
                      <a:ln w="38100">
                        <a:noFill/>
                        <a:miter/>
                      </a:ln>
                    </p:spPr>
                  </p:pic>
                </p:oleObj>
              </mc:Fallback>
            </mc:AlternateContent>
          </a:graphicData>
        </a:graphic>
      </p:graphicFrame>
      <p:sp>
        <p:nvSpPr>
          <p:cNvPr id="4" name="文本框 3"/>
          <p:cNvSpPr txBox="1"/>
          <p:nvPr/>
        </p:nvSpPr>
        <p:spPr>
          <a:xfrm>
            <a:off x="1617980" y="6352540"/>
            <a:ext cx="2865755" cy="398780"/>
          </a:xfrm>
          <a:prstGeom prst="rect">
            <a:avLst/>
          </a:prstGeom>
          <a:noFill/>
        </p:spPr>
        <p:txBody>
          <a:bodyPr wrap="square" rtlCol="0" anchor="t">
            <a:spAutoFit/>
          </a:bodyPr>
          <a:p>
            <a:pPr algn="ctr"/>
            <a:r>
              <a:rPr sz="2000">
                <a:latin typeface="Times New Roman" panose="02020603050405020304" charset="0"/>
                <a:ea typeface="微软雅黑" panose="020B0503020204020204" pitchFamily="34" charset="-122"/>
                <a:cs typeface="Times New Roman" panose="02020603050405020304" charset="0"/>
                <a:sym typeface="+mn-ea"/>
              </a:rPr>
              <a:t>权电阻网络D/A转换器</a:t>
            </a:r>
            <a:endParaRPr lang="zh-CN" altLang="en-US" sz="2000">
              <a:latin typeface="Times New Roman" panose="02020603050405020304" charset="0"/>
              <a:ea typeface="微软雅黑" panose="020B0503020204020204" pitchFamily="34" charset="-122"/>
              <a:cs typeface="Times New Roman" panose="02020603050405020304" charset="0"/>
              <a:sym typeface="+mn-ea"/>
            </a:endParaRPr>
          </a:p>
        </p:txBody>
      </p:sp>
      <p:grpSp>
        <p:nvGrpSpPr>
          <p:cNvPr id="5" name="Group 8"/>
          <p:cNvGrpSpPr/>
          <p:nvPr/>
        </p:nvGrpSpPr>
        <p:grpSpPr>
          <a:xfrm>
            <a:off x="7414260" y="3027045"/>
            <a:ext cx="1781175" cy="2728595"/>
            <a:chOff x="4391" y="995"/>
            <a:chExt cx="1369" cy="1952"/>
          </a:xfrm>
        </p:grpSpPr>
        <p:graphicFrame>
          <p:nvGraphicFramePr>
            <p:cNvPr id="13318" name="Object 9"/>
            <p:cNvGraphicFramePr>
              <a:graphicFrameLocks noChangeAspect="1"/>
            </p:cNvGraphicFramePr>
            <p:nvPr/>
          </p:nvGraphicFramePr>
          <p:xfrm>
            <a:off x="4415" y="2487"/>
            <a:ext cx="1345" cy="460"/>
          </p:xfrm>
          <a:graphic>
            <a:graphicData uri="http://schemas.openxmlformats.org/presentationml/2006/ole">
              <mc:AlternateContent xmlns:mc="http://schemas.openxmlformats.org/markup-compatibility/2006">
                <mc:Choice xmlns:v="urn:schemas-microsoft-com:vml" Requires="v">
                  <p:oleObj spid="_x0000_s3077" name="" r:id="rId5" imgW="799465" imgH="342900" progId="Equation.3">
                    <p:embed/>
                  </p:oleObj>
                </mc:Choice>
                <mc:Fallback>
                  <p:oleObj name="" r:id="rId5" imgW="799465" imgH="342900" progId="Equation.3">
                    <p:embed/>
                    <p:pic>
                      <p:nvPicPr>
                        <p:cNvPr id="0" name="图片 3076"/>
                        <p:cNvPicPr/>
                        <p:nvPr/>
                      </p:nvPicPr>
                      <p:blipFill>
                        <a:blip r:embed="rId6"/>
                        <a:stretch>
                          <a:fillRect/>
                        </a:stretch>
                      </p:blipFill>
                      <p:spPr>
                        <a:xfrm>
                          <a:off x="4415" y="2487"/>
                          <a:ext cx="1345" cy="460"/>
                        </a:xfrm>
                        <a:prstGeom prst="rect">
                          <a:avLst/>
                        </a:prstGeom>
                        <a:noFill/>
                        <a:ln w="38100">
                          <a:noFill/>
                          <a:miter/>
                        </a:ln>
                      </p:spPr>
                    </p:pic>
                  </p:oleObj>
                </mc:Fallback>
              </mc:AlternateContent>
            </a:graphicData>
          </a:graphic>
        </p:graphicFrame>
        <p:graphicFrame>
          <p:nvGraphicFramePr>
            <p:cNvPr id="13319" name="Object 10"/>
            <p:cNvGraphicFramePr>
              <a:graphicFrameLocks noChangeAspect="1"/>
            </p:cNvGraphicFramePr>
            <p:nvPr/>
          </p:nvGraphicFramePr>
          <p:xfrm>
            <a:off x="4399" y="1970"/>
            <a:ext cx="1071" cy="459"/>
          </p:xfrm>
          <a:graphic>
            <a:graphicData uri="http://schemas.openxmlformats.org/presentationml/2006/ole">
              <mc:AlternateContent xmlns:mc="http://schemas.openxmlformats.org/markup-compatibility/2006">
                <mc:Choice xmlns:v="urn:schemas-microsoft-com:vml" Requires="v">
                  <p:oleObj spid="_x0000_s3079" name="" r:id="rId7" imgW="799465" imgH="342900" progId="Equation.3">
                    <p:embed/>
                  </p:oleObj>
                </mc:Choice>
                <mc:Fallback>
                  <p:oleObj name="" r:id="rId7" imgW="799465" imgH="342900" progId="Equation.3">
                    <p:embed/>
                    <p:pic>
                      <p:nvPicPr>
                        <p:cNvPr id="0" name="图片 3078"/>
                        <p:cNvPicPr/>
                        <p:nvPr/>
                      </p:nvPicPr>
                      <p:blipFill>
                        <a:blip r:embed="rId8"/>
                        <a:stretch>
                          <a:fillRect/>
                        </a:stretch>
                      </p:blipFill>
                      <p:spPr>
                        <a:xfrm>
                          <a:off x="4399" y="1970"/>
                          <a:ext cx="1071" cy="459"/>
                        </a:xfrm>
                        <a:prstGeom prst="rect">
                          <a:avLst/>
                        </a:prstGeom>
                        <a:noFill/>
                        <a:ln w="38100">
                          <a:noFill/>
                          <a:miter/>
                        </a:ln>
                      </p:spPr>
                    </p:pic>
                  </p:oleObj>
                </mc:Fallback>
              </mc:AlternateContent>
            </a:graphicData>
          </a:graphic>
        </p:graphicFrame>
        <p:graphicFrame>
          <p:nvGraphicFramePr>
            <p:cNvPr id="13320" name="Object 11"/>
            <p:cNvGraphicFramePr>
              <a:graphicFrameLocks noChangeAspect="1"/>
            </p:cNvGraphicFramePr>
            <p:nvPr/>
          </p:nvGraphicFramePr>
          <p:xfrm>
            <a:off x="4409" y="1524"/>
            <a:ext cx="989" cy="436"/>
          </p:xfrm>
          <a:graphic>
            <a:graphicData uri="http://schemas.openxmlformats.org/presentationml/2006/ole">
              <mc:AlternateContent xmlns:mc="http://schemas.openxmlformats.org/markup-compatibility/2006">
                <mc:Choice xmlns:v="urn:schemas-microsoft-com:vml" Requires="v">
                  <p:oleObj spid="_x0000_s3081" name="" r:id="rId9" imgW="774065" imgH="342900" progId="Equation.3">
                    <p:embed/>
                  </p:oleObj>
                </mc:Choice>
                <mc:Fallback>
                  <p:oleObj name="" r:id="rId9" imgW="774065" imgH="342900" progId="Equation.3">
                    <p:embed/>
                    <p:pic>
                      <p:nvPicPr>
                        <p:cNvPr id="0" name="图片 3080"/>
                        <p:cNvPicPr/>
                        <p:nvPr/>
                      </p:nvPicPr>
                      <p:blipFill>
                        <a:blip r:embed="rId10"/>
                        <a:stretch>
                          <a:fillRect/>
                        </a:stretch>
                      </p:blipFill>
                      <p:spPr>
                        <a:xfrm>
                          <a:off x="4409" y="1524"/>
                          <a:ext cx="989" cy="436"/>
                        </a:xfrm>
                        <a:prstGeom prst="rect">
                          <a:avLst/>
                        </a:prstGeom>
                        <a:noFill/>
                        <a:ln w="38100">
                          <a:noFill/>
                          <a:miter/>
                        </a:ln>
                      </p:spPr>
                    </p:pic>
                  </p:oleObj>
                </mc:Fallback>
              </mc:AlternateContent>
            </a:graphicData>
          </a:graphic>
        </p:graphicFrame>
        <p:graphicFrame>
          <p:nvGraphicFramePr>
            <p:cNvPr id="13321" name="Object 12"/>
            <p:cNvGraphicFramePr>
              <a:graphicFrameLocks noChangeAspect="1"/>
            </p:cNvGraphicFramePr>
            <p:nvPr/>
          </p:nvGraphicFramePr>
          <p:xfrm>
            <a:off x="4391" y="995"/>
            <a:ext cx="965" cy="466"/>
          </p:xfrm>
          <a:graphic>
            <a:graphicData uri="http://schemas.openxmlformats.org/presentationml/2006/ole">
              <mc:AlternateContent xmlns:mc="http://schemas.openxmlformats.org/markup-compatibility/2006">
                <mc:Choice xmlns:v="urn:schemas-microsoft-com:vml" Requires="v">
                  <p:oleObj spid="_x0000_s3080" name="" r:id="rId11" imgW="711200" imgH="342900" progId="Equation.3">
                    <p:embed/>
                  </p:oleObj>
                </mc:Choice>
                <mc:Fallback>
                  <p:oleObj name="" r:id="rId11" imgW="711200" imgH="342900" progId="Equation.3">
                    <p:embed/>
                    <p:pic>
                      <p:nvPicPr>
                        <p:cNvPr id="0" name="图片 3079"/>
                        <p:cNvPicPr/>
                        <p:nvPr/>
                      </p:nvPicPr>
                      <p:blipFill>
                        <a:blip r:embed="rId12"/>
                        <a:stretch>
                          <a:fillRect/>
                        </a:stretch>
                      </p:blipFill>
                      <p:spPr>
                        <a:xfrm>
                          <a:off x="4391" y="995"/>
                          <a:ext cx="965" cy="466"/>
                        </a:xfrm>
                        <a:prstGeom prst="rect">
                          <a:avLst/>
                        </a:prstGeom>
                        <a:noFill/>
                        <a:ln w="38100">
                          <a:noFill/>
                          <a:miter/>
                        </a:ln>
                      </p:spPr>
                    </p:pic>
                  </p:oleObj>
                </mc:Fallback>
              </mc:AlternateContent>
            </a:graphicData>
          </a:graphic>
        </p:graphicFrame>
      </p:grpSp>
      <p:graphicFrame>
        <p:nvGraphicFramePr>
          <p:cNvPr id="395271" name="Object 7"/>
          <p:cNvGraphicFramePr>
            <a:graphicFrameLocks noChangeAspect="1"/>
          </p:cNvGraphicFramePr>
          <p:nvPr/>
        </p:nvGraphicFramePr>
        <p:xfrm>
          <a:off x="9195435" y="4270375"/>
          <a:ext cx="2748280" cy="423545"/>
        </p:xfrm>
        <a:graphic>
          <a:graphicData uri="http://schemas.openxmlformats.org/presentationml/2006/ole">
            <mc:AlternateContent xmlns:mc="http://schemas.openxmlformats.org/markup-compatibility/2006">
              <mc:Choice xmlns:v="urn:schemas-microsoft-com:vml" Requires="v">
                <p:oleObj spid="_x0000_s3083" name="" r:id="rId13" imgW="1511300" imgH="228600" progId="Equation.3">
                  <p:embed/>
                </p:oleObj>
              </mc:Choice>
              <mc:Fallback>
                <p:oleObj name="" r:id="rId13" imgW="1511300" imgH="228600" progId="Equation.3">
                  <p:embed/>
                  <p:pic>
                    <p:nvPicPr>
                      <p:cNvPr id="0" name="图片 3082"/>
                      <p:cNvPicPr/>
                      <p:nvPr/>
                    </p:nvPicPr>
                    <p:blipFill>
                      <a:blip r:embed="rId14"/>
                      <a:stretch>
                        <a:fillRect/>
                      </a:stretch>
                    </p:blipFill>
                    <p:spPr>
                      <a:xfrm>
                        <a:off x="9195435" y="4270375"/>
                        <a:ext cx="2748280" cy="423545"/>
                      </a:xfrm>
                      <a:prstGeom prst="rect">
                        <a:avLst/>
                      </a:prstGeom>
                      <a:noFill/>
                      <a:ln w="38100">
                        <a:noFill/>
                        <a:miter/>
                      </a:ln>
                    </p:spPr>
                  </p:pic>
                </p:oleObj>
              </mc:Fallback>
            </mc:AlternateContent>
          </a:graphicData>
        </a:graphic>
      </p:graphicFrame>
      <p:graphicFrame>
        <p:nvGraphicFramePr>
          <p:cNvPr id="395277" name="Object 13"/>
          <p:cNvGraphicFramePr>
            <a:graphicFrameLocks noChangeAspect="1"/>
          </p:cNvGraphicFramePr>
          <p:nvPr/>
        </p:nvGraphicFramePr>
        <p:xfrm>
          <a:off x="7437755" y="5836285"/>
          <a:ext cx="3671570" cy="1041400"/>
        </p:xfrm>
        <a:graphic>
          <a:graphicData uri="http://schemas.openxmlformats.org/presentationml/2006/ole">
            <mc:AlternateContent xmlns:mc="http://schemas.openxmlformats.org/markup-compatibility/2006">
              <mc:Choice xmlns:v="urn:schemas-microsoft-com:vml" Requires="v">
                <p:oleObj spid="_x0000_s3078" name="" r:id="rId15" imgW="2451100" imgH="685800" progId="Equation.3">
                  <p:embed/>
                </p:oleObj>
              </mc:Choice>
              <mc:Fallback>
                <p:oleObj name="" r:id="rId15" imgW="2451100" imgH="685800" progId="Equation.3">
                  <p:embed/>
                  <p:pic>
                    <p:nvPicPr>
                      <p:cNvPr id="0" name="图片 3077"/>
                      <p:cNvPicPr/>
                      <p:nvPr/>
                    </p:nvPicPr>
                    <p:blipFill>
                      <a:blip r:embed="rId16"/>
                      <a:stretch>
                        <a:fillRect/>
                      </a:stretch>
                    </p:blipFill>
                    <p:spPr>
                      <a:xfrm>
                        <a:off x="7437755" y="5836285"/>
                        <a:ext cx="3671570" cy="1041400"/>
                      </a:xfrm>
                      <a:prstGeom prst="rect">
                        <a:avLst/>
                      </a:prstGeom>
                      <a:noFill/>
                      <a:ln w="38100">
                        <a:noFill/>
                        <a:miter/>
                      </a:ln>
                    </p:spPr>
                  </p:pic>
                </p:oleObj>
              </mc:Fallback>
            </mc:AlternateContent>
          </a:graphicData>
        </a:graphic>
      </p:graphicFrame>
      <p:sp>
        <p:nvSpPr>
          <p:cNvPr id="6" name="文本框 5"/>
          <p:cNvSpPr txBox="1"/>
          <p:nvPr/>
        </p:nvSpPr>
        <p:spPr>
          <a:xfrm>
            <a:off x="3386455" y="156210"/>
            <a:ext cx="4058920" cy="709295"/>
          </a:xfrm>
          <a:prstGeom prst="rect">
            <a:avLst/>
          </a:prstGeom>
        </p:spPr>
        <p:style>
          <a:lnRef idx="2">
            <a:schemeClr val="accent6"/>
          </a:lnRef>
          <a:fillRef idx="0">
            <a:srgbClr val="FFFFFF"/>
          </a:fillRef>
          <a:effectRef idx="0">
            <a:srgbClr val="FFFFFF"/>
          </a:effectRef>
          <a:fontRef idx="minor">
            <a:schemeClr val="tx1"/>
          </a:fontRef>
        </p:style>
        <p:txBody>
          <a:bodyPr wrap="square" rtlCol="0" anchor="t">
            <a:noAutofit/>
          </a:bodyPr>
          <a:p>
            <a:pPr algn="l" eaLnBrk="1">
              <a:lnSpc>
                <a:spcPct val="150000"/>
              </a:lnSpc>
              <a:buClr>
                <a:srgbClr val="FFC000"/>
              </a:buClr>
              <a:buFont typeface="Wingdings" panose="05000000000000000000" charset="0"/>
            </a:pPr>
            <a:r>
              <a:rPr lang="en-US" sz="2400">
                <a:latin typeface="Times New Roman" panose="02020603050405020304" charset="0"/>
                <a:ea typeface="微软雅黑" panose="020B0503020204020204" pitchFamily="34" charset="-122"/>
                <a:cs typeface="Times New Roman" panose="02020603050405020304" charset="0"/>
              </a:rPr>
              <a:t>2</a:t>
            </a:r>
            <a:r>
              <a:rPr lang="zh-CN" altLang="en-US" sz="2400">
                <a:latin typeface="Times New Roman" panose="02020603050405020304" charset="0"/>
                <a:ea typeface="微软雅黑" panose="020B0503020204020204" pitchFamily="34" charset="-122"/>
                <a:cs typeface="Times New Roman" panose="02020603050405020304" charset="0"/>
              </a:rPr>
              <a:t>、实现D/A转换的原理电路</a:t>
            </a:r>
            <a:endParaRPr lang="zh-CN" altLang="en-US" sz="2400">
              <a:latin typeface="Times New Roman" panose="02020603050405020304" charset="0"/>
              <a:ea typeface="微软雅黑" panose="020B0503020204020204" pitchFamily="34" charset="-122"/>
              <a:cs typeface="Times New Roman" panose="02020603050405020304" charset="0"/>
            </a:endParaRPr>
          </a:p>
          <a:p>
            <a:pPr marL="342900" indent="-342900" algn="l" eaLnBrk="1">
              <a:lnSpc>
                <a:spcPct val="150000"/>
              </a:lnSpc>
              <a:buClr>
                <a:srgbClr val="FFC000"/>
              </a:buClr>
              <a:buFont typeface="Wingdings" panose="05000000000000000000" charset="0"/>
              <a:buChar char="l"/>
            </a:pPr>
            <a:endParaRPr lang="zh-CN" altLang="en-US" sz="2400">
              <a:latin typeface="Times New Roman" panose="02020603050405020304" charset="0"/>
              <a:ea typeface="微软雅黑" panose="020B0503020204020204" pitchFamily="34" charset="-122"/>
              <a:cs typeface="Times New Roman" panose="02020603050405020304" charset="0"/>
            </a:endParaRPr>
          </a:p>
          <a:p>
            <a:pPr marL="342900" indent="-342900" algn="l" eaLnBrk="1">
              <a:lnSpc>
                <a:spcPct val="150000"/>
              </a:lnSpc>
              <a:buClr>
                <a:srgbClr val="FFC000"/>
              </a:buClr>
              <a:buFont typeface="Wingdings" panose="05000000000000000000" charset="0"/>
              <a:buChar char="l"/>
            </a:pPr>
            <a:endParaRPr lang="zh-CN" altLang="en-US" sz="2400">
              <a:latin typeface="Times New Roman" panose="02020603050405020304" charset="0"/>
              <a:ea typeface="微软雅黑" panose="020B0503020204020204" pitchFamily="34"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95269"/>
                                        </p:tgtEl>
                                        <p:attrNameLst>
                                          <p:attrName>style.visibility</p:attrName>
                                        </p:attrNameLst>
                                      </p:cBhvr>
                                      <p:to>
                                        <p:strVal val="visible"/>
                                      </p:to>
                                    </p:set>
                                    <p:animEffect transition="in" filter="wipe(left)">
                                      <p:cBhvr>
                                        <p:cTn id="7" dur="500"/>
                                        <p:tgtEl>
                                          <p:spTgt spid="39526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nodeType="clickEffect">
                                  <p:stCondLst>
                                    <p:cond delay="0"/>
                                  </p:stCondLst>
                                  <p:childTnLst>
                                    <p:set>
                                      <p:cBhvr>
                                        <p:cTn id="16" dur="1" fill="hold">
                                          <p:stCondLst>
                                            <p:cond delay="0"/>
                                          </p:stCondLst>
                                        </p:cTn>
                                        <p:tgtEl>
                                          <p:spTgt spid="395271"/>
                                        </p:tgtEl>
                                        <p:attrNameLst>
                                          <p:attrName>style.visibility</p:attrName>
                                        </p:attrNameLst>
                                      </p:cBhvr>
                                      <p:to>
                                        <p:strVal val="visible"/>
                                      </p:to>
                                    </p:set>
                                    <p:animEffect transition="in" filter="strips(downRight)">
                                      <p:cBhvr>
                                        <p:cTn id="17" dur="500"/>
                                        <p:tgtEl>
                                          <p:spTgt spid="395271"/>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6" fill="hold" nodeType="clickEffect">
                                  <p:stCondLst>
                                    <p:cond delay="0"/>
                                  </p:stCondLst>
                                  <p:childTnLst>
                                    <p:set>
                                      <p:cBhvr>
                                        <p:cTn id="21" dur="1" fill="hold">
                                          <p:stCondLst>
                                            <p:cond delay="0"/>
                                          </p:stCondLst>
                                        </p:cTn>
                                        <p:tgtEl>
                                          <p:spTgt spid="395277"/>
                                        </p:tgtEl>
                                        <p:attrNameLst>
                                          <p:attrName>style.visibility</p:attrName>
                                        </p:attrNameLst>
                                      </p:cBhvr>
                                      <p:to>
                                        <p:strVal val="visible"/>
                                      </p:to>
                                    </p:set>
                                    <p:animEffect transition="in" filter="strips(downRight)">
                                      <p:cBhvr>
                                        <p:cTn id="22" dur="500"/>
                                        <p:tgtEl>
                                          <p:spTgt spid="3952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90805"/>
            <a:ext cx="292989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sz="3200" dirty="0">
                <a:latin typeface="微软雅黑" panose="020B0503020204020204" pitchFamily="34" charset="-122"/>
                <a:ea typeface="微软雅黑" panose="020B0503020204020204" pitchFamily="34" charset="-122"/>
                <a:sym typeface="微软雅黑" panose="020B0503020204020204" pitchFamily="34" charset="-122"/>
              </a:rPr>
              <a:t>6</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1</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DAC</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 name="文本框 2"/>
          <p:cNvSpPr txBox="1"/>
          <p:nvPr/>
        </p:nvSpPr>
        <p:spPr>
          <a:xfrm>
            <a:off x="339725" y="865505"/>
            <a:ext cx="2639060" cy="709295"/>
          </a:xfrm>
          <a:prstGeom prst="rect">
            <a:avLst/>
          </a:prstGeom>
        </p:spPr>
        <p:style>
          <a:lnRef idx="2">
            <a:schemeClr val="accent6"/>
          </a:lnRef>
          <a:fillRef idx="0">
            <a:srgbClr val="FFFFFF"/>
          </a:fillRef>
          <a:effectRef idx="0">
            <a:srgbClr val="FFFFFF"/>
          </a:effectRef>
          <a:fontRef idx="minor">
            <a:schemeClr val="tx1"/>
          </a:fontRef>
        </p:style>
        <p:txBody>
          <a:bodyPr wrap="square" rtlCol="0" anchor="t">
            <a:noAutofit/>
          </a:bodyPr>
          <a:p>
            <a:pPr algn="l" eaLnBrk="1">
              <a:lnSpc>
                <a:spcPct val="150000"/>
              </a:lnSpc>
              <a:buClr>
                <a:srgbClr val="FFC000"/>
              </a:buClr>
              <a:buFont typeface="Wingdings" panose="05000000000000000000" charset="0"/>
            </a:pPr>
            <a:r>
              <a:rPr lang="en-US" sz="2400">
                <a:latin typeface="Times New Roman" panose="02020603050405020304" charset="0"/>
                <a:ea typeface="微软雅黑" panose="020B0503020204020204" pitchFamily="34" charset="-122"/>
                <a:cs typeface="Times New Roman" panose="02020603050405020304" charset="0"/>
              </a:rPr>
              <a:t>3</a:t>
            </a:r>
            <a:r>
              <a:rPr lang="zh-CN" altLang="en-US" sz="2400">
                <a:latin typeface="Times New Roman" panose="02020603050405020304" charset="0"/>
                <a:ea typeface="微软雅黑" panose="020B0503020204020204" pitchFamily="34" charset="-122"/>
                <a:cs typeface="Times New Roman" panose="02020603050405020304" charset="0"/>
              </a:rPr>
              <a:t>、D/A转换器件</a:t>
            </a:r>
            <a:endParaRPr lang="zh-CN" altLang="en-US" sz="2400">
              <a:latin typeface="Times New Roman" panose="02020603050405020304" charset="0"/>
              <a:ea typeface="微软雅黑" panose="020B0503020204020204" pitchFamily="34" charset="-122"/>
              <a:cs typeface="Times New Roman" panose="02020603050405020304" charset="0"/>
            </a:endParaRPr>
          </a:p>
          <a:p>
            <a:pPr marL="342900" indent="-342900" algn="l" eaLnBrk="1">
              <a:lnSpc>
                <a:spcPct val="150000"/>
              </a:lnSpc>
              <a:buClr>
                <a:srgbClr val="FFC000"/>
              </a:buClr>
              <a:buFont typeface="Wingdings" panose="05000000000000000000" charset="0"/>
              <a:buChar char="l"/>
            </a:pPr>
            <a:endParaRPr lang="zh-CN" altLang="en-US" sz="2400">
              <a:latin typeface="Times New Roman" panose="02020603050405020304" charset="0"/>
              <a:ea typeface="微软雅黑" panose="020B0503020204020204" pitchFamily="34" charset="-122"/>
              <a:cs typeface="Times New Roman" panose="02020603050405020304" charset="0"/>
            </a:endParaRPr>
          </a:p>
        </p:txBody>
      </p:sp>
      <p:sp>
        <p:nvSpPr>
          <p:cNvPr id="6" name="文本框 5"/>
          <p:cNvSpPr txBox="1"/>
          <p:nvPr/>
        </p:nvSpPr>
        <p:spPr>
          <a:xfrm>
            <a:off x="6459855" y="2161540"/>
            <a:ext cx="5423535" cy="3784600"/>
          </a:xfrm>
          <a:prstGeom prst="rect">
            <a:avLst/>
          </a:prstGeom>
          <a:noFill/>
        </p:spPr>
        <p:txBody>
          <a:bodyPr wrap="square" rtlCol="0" anchor="t">
            <a:spAutoFit/>
          </a:bodyPr>
          <a:p>
            <a:pPr marL="342900" indent="-342900">
              <a:lnSpc>
                <a:spcPct val="150000"/>
              </a:lnSpc>
              <a:buClr>
                <a:srgbClr val="FF0000"/>
              </a:buClr>
              <a:buFont typeface="Wingdings" panose="05000000000000000000" charset="0"/>
              <a:buChar char="p"/>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DAC0832是采样频率为八位的D/A转换芯片，集成电路内有两级输入寄存器，使DAC0832芯片具备双缓冲、单缓冲和直通三种输入方式。</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50000"/>
              </a:lnSpc>
              <a:buClr>
                <a:srgbClr val="FF0000"/>
              </a:buClr>
              <a:buFont typeface="Wingdings" panose="05000000000000000000" charset="0"/>
              <a:buChar char="p"/>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D/A转换结果采用电流形式输出。若需要相应的模拟电压信号，可通过一个高输入阻抗的线性运算放大器实现。运放的反馈电阻可通过R</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FB</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端引用片内固有电阻，也可外接。</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7" name="图片 6"/>
          <p:cNvPicPr/>
          <p:nvPr/>
        </p:nvPicPr>
        <p:blipFill>
          <a:blip r:embed="rId3"/>
        </p:blipFill>
        <p:spPr>
          <a:xfrm>
            <a:off x="194310" y="1574800"/>
            <a:ext cx="6121400" cy="49580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90805"/>
            <a:ext cx="292989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sz="3200" dirty="0">
                <a:latin typeface="微软雅黑" panose="020B0503020204020204" pitchFamily="34" charset="-122"/>
                <a:ea typeface="微软雅黑" panose="020B0503020204020204" pitchFamily="34" charset="-122"/>
                <a:sym typeface="微软雅黑" panose="020B0503020204020204" pitchFamily="34" charset="-122"/>
              </a:rPr>
              <a:t>6</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1</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DAC</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 name="文本框 2"/>
          <p:cNvSpPr txBox="1"/>
          <p:nvPr/>
        </p:nvSpPr>
        <p:spPr>
          <a:xfrm>
            <a:off x="194310" y="1084580"/>
            <a:ext cx="11560810" cy="1480185"/>
          </a:xfrm>
          <a:prstGeom prst="rect">
            <a:avLst/>
          </a:prstGeom>
        </p:spPr>
        <p:style>
          <a:lnRef idx="2">
            <a:schemeClr val="accent6"/>
          </a:lnRef>
          <a:fillRef idx="0">
            <a:srgbClr val="FFFFFF"/>
          </a:fillRef>
          <a:effectRef idx="0">
            <a:srgbClr val="FFFFFF"/>
          </a:effectRef>
          <a:fontRef idx="minor">
            <a:schemeClr val="tx1"/>
          </a:fontRef>
        </p:style>
        <p:txBody>
          <a:bodyPr wrap="square" rtlCol="0" anchor="t">
            <a:noAutofit/>
          </a:bodyPr>
          <a:p>
            <a:pPr algn="l" eaLnBrk="1">
              <a:lnSpc>
                <a:spcPct val="150000"/>
              </a:lnSpc>
              <a:buClr>
                <a:srgbClr val="FFC000"/>
              </a:buClr>
              <a:buFont typeface="Wingdings" panose="05000000000000000000" charset="0"/>
            </a:pPr>
            <a:r>
              <a:rPr lang="en-US" altLang="zh-CN" sz="2000">
                <a:solidFill>
                  <a:srgbClr val="FF0000"/>
                </a:solidFill>
                <a:latin typeface="Times New Roman" panose="02020603050405020304" charset="0"/>
                <a:ea typeface="微软雅黑" panose="020B0503020204020204" pitchFamily="34" charset="-122"/>
                <a:cs typeface="Times New Roman" panose="02020603050405020304" charset="0"/>
              </a:rPr>
              <a:t>        </a:t>
            </a:r>
            <a:r>
              <a:rPr sz="2400">
                <a:latin typeface="Times New Roman" panose="02020603050405020304" charset="0"/>
                <a:ea typeface="微软雅黑" panose="020B0503020204020204" pitchFamily="34" charset="-122"/>
                <a:cs typeface="Times New Roman" panose="02020603050405020304" charset="0"/>
              </a:rPr>
              <a:t>DAC</a:t>
            </a:r>
            <a:r>
              <a:rPr lang="en-US" altLang="zh-CN" sz="2400">
                <a:solidFill>
                  <a:schemeClr val="tx1"/>
                </a:solidFill>
                <a:latin typeface="Times New Roman" panose="02020603050405020304" charset="0"/>
                <a:ea typeface="微软雅黑" panose="020B0503020204020204" pitchFamily="34" charset="-122"/>
                <a:cs typeface="Times New Roman" panose="02020603050405020304" charset="0"/>
                <a:sym typeface="+mn-ea"/>
              </a:rPr>
              <a:t>0832</a:t>
            </a:r>
            <a:r>
              <a:rPr sz="2400">
                <a:latin typeface="Times New Roman" panose="02020603050405020304" charset="0"/>
                <a:ea typeface="微软雅黑" panose="020B0503020204020204" pitchFamily="34" charset="-122"/>
                <a:cs typeface="Times New Roman" panose="02020603050405020304" charset="0"/>
              </a:rPr>
              <a:t>器件的核心部分采用</a:t>
            </a:r>
            <a:r>
              <a:rPr sz="2400" b="1">
                <a:solidFill>
                  <a:srgbClr val="FF0000"/>
                </a:solidFill>
                <a:effectLst>
                  <a:outerShdw blurRad="38100" dist="38100" dir="2700000" algn="tl">
                    <a:srgbClr val="000000">
                      <a:alpha val="43137"/>
                    </a:srgbClr>
                  </a:outerShdw>
                </a:effectLst>
                <a:latin typeface="Times New Roman" panose="02020603050405020304" charset="0"/>
                <a:ea typeface="微软雅黑" panose="020B0503020204020204" pitchFamily="34" charset="-122"/>
                <a:cs typeface="Times New Roman" panose="02020603050405020304" charset="0"/>
              </a:rPr>
              <a:t>倒T型电阻网络</a:t>
            </a:r>
            <a:r>
              <a:rPr sz="2400">
                <a:latin typeface="Times New Roman" panose="02020603050405020304" charset="0"/>
                <a:ea typeface="微软雅黑" panose="020B0503020204020204" pitchFamily="34" charset="-122"/>
                <a:cs typeface="Times New Roman" panose="02020603050405020304" charset="0"/>
              </a:rPr>
              <a:t>的8位D/A转换器，如图5-60所示，是由倒T型R-2R电阻网络、模拟开关、运算放大器和参考电压V</a:t>
            </a:r>
            <a:r>
              <a:rPr sz="2400" baseline="-25000">
                <a:latin typeface="Times New Roman" panose="02020603050405020304" charset="0"/>
                <a:ea typeface="微软雅黑" panose="020B0503020204020204" pitchFamily="34" charset="-122"/>
                <a:cs typeface="Times New Roman" panose="02020603050405020304" charset="0"/>
              </a:rPr>
              <a:t>REF</a:t>
            </a:r>
            <a:r>
              <a:rPr sz="2400">
                <a:latin typeface="Times New Roman" panose="02020603050405020304" charset="0"/>
                <a:ea typeface="微软雅黑" panose="020B0503020204020204" pitchFamily="34" charset="-122"/>
                <a:cs typeface="Times New Roman" panose="02020603050405020304" charset="0"/>
              </a:rPr>
              <a:t>四部分组成。</a:t>
            </a:r>
            <a:endParaRPr sz="2400">
              <a:latin typeface="Times New Roman" panose="02020603050405020304" charset="0"/>
              <a:ea typeface="微软雅黑" panose="020B0503020204020204" pitchFamily="34" charset="-122"/>
              <a:cs typeface="Times New Roman" panose="02020603050405020304" charset="0"/>
            </a:endParaRPr>
          </a:p>
        </p:txBody>
      </p:sp>
      <p:sp>
        <p:nvSpPr>
          <p:cNvPr id="4" name="文本框 3"/>
          <p:cNvSpPr txBox="1"/>
          <p:nvPr/>
        </p:nvSpPr>
        <p:spPr>
          <a:xfrm>
            <a:off x="795020" y="5992495"/>
            <a:ext cx="4357370" cy="398780"/>
          </a:xfrm>
          <a:prstGeom prst="rect">
            <a:avLst/>
          </a:prstGeom>
          <a:noFill/>
        </p:spPr>
        <p:txBody>
          <a:bodyPr wrap="square" rtlCol="0" anchor="t">
            <a:spAutoFit/>
          </a:bodyPr>
          <a:p>
            <a:pPr algn="ctr"/>
            <a:r>
              <a:rPr sz="2000">
                <a:latin typeface="Times New Roman" panose="02020603050405020304" charset="0"/>
                <a:ea typeface="微软雅黑" panose="020B0503020204020204" pitchFamily="34" charset="-122"/>
                <a:cs typeface="Times New Roman" panose="02020603050405020304" charset="0"/>
                <a:sym typeface="+mn-ea"/>
              </a:rPr>
              <a:t>图5-60 倒T型电阻网络DA转换电路</a:t>
            </a:r>
            <a:endParaRPr sz="2000">
              <a:latin typeface="Times New Roman" panose="02020603050405020304" charset="0"/>
              <a:ea typeface="微软雅黑" panose="020B0503020204020204" pitchFamily="34" charset="-122"/>
              <a:cs typeface="Times New Roman" panose="02020603050405020304" charset="0"/>
              <a:sym typeface="+mn-ea"/>
            </a:endParaRPr>
          </a:p>
        </p:txBody>
      </p:sp>
      <p:pic>
        <p:nvPicPr>
          <p:cNvPr id="-2147481893" name="图片 -2147481894" descr="IMG_256"/>
          <p:cNvPicPr>
            <a:picLocks noChangeAspect="1"/>
          </p:cNvPicPr>
          <p:nvPr/>
        </p:nvPicPr>
        <p:blipFill>
          <a:blip r:embed="rId3"/>
          <a:srcRect b="15868"/>
          <a:stretch>
            <a:fillRect/>
          </a:stretch>
        </p:blipFill>
        <p:spPr>
          <a:xfrm>
            <a:off x="194310" y="2844800"/>
            <a:ext cx="6151880" cy="2867025"/>
          </a:xfrm>
          <a:prstGeom prst="rect">
            <a:avLst/>
          </a:prstGeom>
          <a:noFill/>
          <a:ln w="9525">
            <a:noFill/>
          </a:ln>
        </p:spPr>
      </p:pic>
      <p:sp>
        <p:nvSpPr>
          <p:cNvPr id="2" name="文本框 1"/>
          <p:cNvSpPr txBox="1"/>
          <p:nvPr/>
        </p:nvSpPr>
        <p:spPr>
          <a:xfrm>
            <a:off x="6675120" y="2855595"/>
            <a:ext cx="3444875" cy="511810"/>
          </a:xfrm>
          <a:prstGeom prst="rect">
            <a:avLst/>
          </a:prstGeom>
        </p:spPr>
        <p:txBody>
          <a:bodyPr>
            <a:noAutofit/>
          </a:bodyPr>
          <a:p>
            <a:pPr marL="0" indent="304800" algn="just" defTabSz="266700">
              <a:lnSpc>
                <a:spcPts val="2300"/>
              </a:lnSpc>
              <a:spcAft>
                <a:spcPct val="0"/>
              </a:spcAft>
            </a:pPr>
            <a:r>
              <a:rPr lang="zh-CN" altLang="en-US" sz="2000">
                <a:latin typeface="微软雅黑" panose="020B0503020204020204" pitchFamily="34" charset="-122"/>
                <a:ea typeface="微软雅黑" panose="020B0503020204020204" pitchFamily="34" charset="-122"/>
              </a:rPr>
              <a:t>运放的输出电压为</a:t>
            </a:r>
            <a:endParaRPr lang="zh-CN" altLang="en-US" sz="2000">
              <a:latin typeface="微软雅黑" panose="020B0503020204020204" pitchFamily="34" charset="-122"/>
              <a:ea typeface="微软雅黑" panose="020B0503020204020204" pitchFamily="34" charset="-122"/>
            </a:endParaRPr>
          </a:p>
        </p:txBody>
      </p:sp>
      <p:sp>
        <p:nvSpPr>
          <p:cNvPr id="10" name="文本框 9"/>
          <p:cNvSpPr txBox="1"/>
          <p:nvPr/>
        </p:nvSpPr>
        <p:spPr>
          <a:xfrm>
            <a:off x="6462395" y="4977765"/>
            <a:ext cx="5659120" cy="1014730"/>
          </a:xfrm>
          <a:prstGeom prst="rect">
            <a:avLst/>
          </a:prstGeom>
        </p:spPr>
        <p:txBody>
          <a:bodyPr wrap="square">
            <a:spAutoFit/>
          </a:bodyPr>
          <a:p>
            <a:pPr marL="0" indent="0" algn="just" defTabSz="266700">
              <a:lnSpc>
                <a:spcPct val="150000"/>
              </a:lnSpc>
              <a:spcAft>
                <a:spcPct val="0"/>
              </a:spcAft>
            </a:pPr>
            <a:r>
              <a:rPr lang="en-US" altLang="zh-CN" sz="1600">
                <a:latin typeface="Times New Roman" panose="02020603050405020304"/>
                <a:ea typeface="宋体" panose="02010600030101010101" pitchFamily="2"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由上式可见，输出电压</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V</a:t>
            </a:r>
            <a:r>
              <a:rPr lang="en-US" altLang="zh-CN" sz="2000" baseline="-25000">
                <a:latin typeface="微软雅黑" panose="020B0503020204020204" pitchFamily="34" charset="-122"/>
                <a:ea typeface="微软雅黑" panose="020B0503020204020204" pitchFamily="34" charset="-122"/>
                <a:cs typeface="微软雅黑" panose="020B0503020204020204" pitchFamily="34" charset="-122"/>
              </a:rPr>
              <a:t>O</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与输入的数字量成正比，这就实现了从数字量到模拟量的转换。</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400392" name="Object 8"/>
          <p:cNvGraphicFramePr>
            <a:graphicFrameLocks noChangeAspect="1"/>
          </p:cNvGraphicFramePr>
          <p:nvPr/>
        </p:nvGraphicFramePr>
        <p:xfrm>
          <a:off x="7060883" y="3662045"/>
          <a:ext cx="3873500" cy="925513"/>
        </p:xfrm>
        <a:graphic>
          <a:graphicData uri="http://schemas.openxmlformats.org/presentationml/2006/ole">
            <mc:AlternateContent xmlns:mc="http://schemas.openxmlformats.org/markup-compatibility/2006">
              <mc:Choice xmlns:v="urn:schemas-microsoft-com:vml" Requires="v">
                <p:oleObj spid="_x0000_s3155" name="" r:id="rId4" imgW="1752600" imgH="457200" progId="Equation.DSMT4">
                  <p:embed/>
                </p:oleObj>
              </mc:Choice>
              <mc:Fallback>
                <p:oleObj name="" r:id="rId4" imgW="1752600" imgH="457200" progId="Equation.DSMT4">
                  <p:embed/>
                  <p:pic>
                    <p:nvPicPr>
                      <p:cNvPr id="0" name="图片 3154"/>
                      <p:cNvPicPr/>
                      <p:nvPr/>
                    </p:nvPicPr>
                    <p:blipFill>
                      <a:blip r:embed="rId5"/>
                      <a:stretch>
                        <a:fillRect/>
                      </a:stretch>
                    </p:blipFill>
                    <p:spPr>
                      <a:xfrm>
                        <a:off x="7060883" y="3662045"/>
                        <a:ext cx="3873500" cy="925513"/>
                      </a:xfrm>
                      <a:prstGeom prst="rect">
                        <a:avLst/>
                      </a:prstGeom>
                      <a:solidFill>
                        <a:schemeClr val="bg1">
                          <a:alpha val="0"/>
                        </a:schemeClr>
                      </a:solid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nodeType="clickEffect">
                                  <p:stCondLst>
                                    <p:cond delay="0"/>
                                  </p:stCondLst>
                                  <p:childTnLst>
                                    <p:set>
                                      <p:cBhvr>
                                        <p:cTn id="6" dur="1" fill="hold">
                                          <p:stCondLst>
                                            <p:cond delay="0"/>
                                          </p:stCondLst>
                                        </p:cTn>
                                        <p:tgtEl>
                                          <p:spTgt spid="400392"/>
                                        </p:tgtEl>
                                        <p:attrNameLst>
                                          <p:attrName>style.visibility</p:attrName>
                                        </p:attrNameLst>
                                      </p:cBhvr>
                                      <p:to>
                                        <p:strVal val="visible"/>
                                      </p:to>
                                    </p:set>
                                    <p:animEffect transition="in" filter="strips(downRight)">
                                      <p:cBhvr>
                                        <p:cTn id="7" dur="500"/>
                                        <p:tgtEl>
                                          <p:spTgt spid="4003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90805"/>
            <a:ext cx="292989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sz="3200" dirty="0">
                <a:latin typeface="微软雅黑" panose="020B0503020204020204" pitchFamily="34" charset="-122"/>
                <a:ea typeface="微软雅黑" panose="020B0503020204020204" pitchFamily="34" charset="-122"/>
                <a:sym typeface="微软雅黑" panose="020B0503020204020204" pitchFamily="34" charset="-122"/>
              </a:rPr>
              <a:t>6</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1</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DAC</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 name="文本框 2"/>
          <p:cNvSpPr txBox="1"/>
          <p:nvPr/>
        </p:nvSpPr>
        <p:spPr>
          <a:xfrm>
            <a:off x="194310" y="865505"/>
            <a:ext cx="11467465" cy="1242695"/>
          </a:xfrm>
          <a:prstGeom prst="rect">
            <a:avLst/>
          </a:prstGeom>
        </p:spPr>
        <p:style>
          <a:lnRef idx="2">
            <a:schemeClr val="accent6"/>
          </a:lnRef>
          <a:fillRef idx="0">
            <a:srgbClr val="FFFFFF"/>
          </a:fillRef>
          <a:effectRef idx="0">
            <a:srgbClr val="FFFFFF"/>
          </a:effectRef>
          <a:fontRef idx="minor">
            <a:schemeClr val="tx1"/>
          </a:fontRef>
        </p:style>
        <p:txBody>
          <a:bodyPr wrap="square" rtlCol="0" anchor="t">
            <a:noAutofit/>
          </a:bodyPr>
          <a:p>
            <a:pPr algn="l" eaLnBrk="1">
              <a:lnSpc>
                <a:spcPct val="150000"/>
              </a:lnSpc>
              <a:buClr>
                <a:srgbClr val="FFC000"/>
              </a:buClr>
              <a:buFont typeface="Wingdings" panose="05000000000000000000" charset="0"/>
            </a:pPr>
            <a:r>
              <a:rPr lang="en-US" altLang="zh-CN" sz="2000">
                <a:solidFill>
                  <a:srgbClr val="FF0000"/>
                </a:solidFill>
                <a:latin typeface="Times New Roman" panose="02020603050405020304" charset="0"/>
                <a:ea typeface="微软雅黑" panose="020B0503020204020204" pitchFamily="34" charset="-122"/>
                <a:cs typeface="Times New Roman" panose="02020603050405020304" charset="0"/>
              </a:rPr>
              <a:t>       </a:t>
            </a:r>
            <a:r>
              <a:rPr lang="en-US" altLang="zh-CN" sz="2400">
                <a:solidFill>
                  <a:schemeClr val="tx1"/>
                </a:solidFill>
                <a:latin typeface="Times New Roman" panose="02020603050405020304" charset="0"/>
                <a:ea typeface="微软雅黑" panose="020B0503020204020204" pitchFamily="34" charset="-122"/>
                <a:cs typeface="Times New Roman" panose="02020603050405020304" charset="0"/>
              </a:rPr>
              <a:t> </a:t>
            </a:r>
            <a:r>
              <a:rPr lang="zh-CN" altLang="en-US" sz="2400" b="1">
                <a:solidFill>
                  <a:schemeClr val="tx1"/>
                </a:solidFill>
                <a:latin typeface="Times New Roman" panose="02020603050405020304" charset="0"/>
                <a:ea typeface="微软雅黑" panose="020B0503020204020204" pitchFamily="34" charset="-122"/>
                <a:cs typeface="Times New Roman" panose="02020603050405020304" charset="0"/>
              </a:rPr>
              <a:t>分析过程</a:t>
            </a:r>
            <a:r>
              <a:rPr lang="zh-CN" altLang="en-US" sz="2000">
                <a:solidFill>
                  <a:srgbClr val="FF0000"/>
                </a:solidFill>
                <a:latin typeface="Times New Roman" panose="02020603050405020304" charset="0"/>
                <a:ea typeface="微软雅黑" panose="020B0503020204020204" pitchFamily="34" charset="-122"/>
                <a:cs typeface="Times New Roman" panose="02020603050405020304" charset="0"/>
              </a:rPr>
              <a:t>：</a:t>
            </a:r>
            <a:r>
              <a:rPr sz="2200">
                <a:solidFill>
                  <a:schemeClr val="tx1"/>
                </a:solidFill>
                <a:effectLst>
                  <a:outerShdw blurRad="38100" dist="38100" dir="2700000" algn="tl">
                    <a:srgbClr val="000000">
                      <a:alpha val="43137"/>
                    </a:srgbClr>
                  </a:outerShdw>
                </a:effectLst>
                <a:latin typeface="Times New Roman" panose="02020603050405020304" charset="0"/>
                <a:ea typeface="微软雅黑" panose="020B0503020204020204" pitchFamily="34" charset="-122"/>
                <a:cs typeface="Times New Roman" panose="02020603050405020304" charset="0"/>
              </a:rPr>
              <a:t>倒T型电阻网络</a:t>
            </a:r>
            <a:r>
              <a:rPr sz="2200">
                <a:solidFill>
                  <a:schemeClr val="tx1"/>
                </a:solidFill>
                <a:latin typeface="Times New Roman" panose="02020603050405020304" charset="0"/>
                <a:ea typeface="微软雅黑" panose="020B0503020204020204" pitchFamily="34" charset="-122"/>
                <a:cs typeface="Times New Roman" panose="02020603050405020304" charset="0"/>
              </a:rPr>
              <a:t>的8位D/A转换器，是由倒T型R-2R电阻网络、模拟开关、运算放大器和参考电压V</a:t>
            </a:r>
            <a:r>
              <a:rPr sz="2200" baseline="-25000">
                <a:solidFill>
                  <a:schemeClr val="tx1"/>
                </a:solidFill>
                <a:latin typeface="Times New Roman" panose="02020603050405020304" charset="0"/>
                <a:ea typeface="微软雅黑" panose="020B0503020204020204" pitchFamily="34" charset="-122"/>
                <a:cs typeface="Times New Roman" panose="02020603050405020304" charset="0"/>
              </a:rPr>
              <a:t>REF</a:t>
            </a:r>
            <a:r>
              <a:rPr sz="2200">
                <a:solidFill>
                  <a:schemeClr val="tx1"/>
                </a:solidFill>
                <a:latin typeface="Times New Roman" panose="02020603050405020304" charset="0"/>
                <a:ea typeface="微软雅黑" panose="020B0503020204020204" pitchFamily="34" charset="-122"/>
                <a:cs typeface="Times New Roman" panose="02020603050405020304" charset="0"/>
              </a:rPr>
              <a:t>四部分组成</a:t>
            </a:r>
            <a:r>
              <a:rPr sz="2200">
                <a:latin typeface="Times New Roman" panose="02020603050405020304" charset="0"/>
                <a:ea typeface="微软雅黑" panose="020B0503020204020204" pitchFamily="34" charset="-122"/>
                <a:cs typeface="Times New Roman" panose="02020603050405020304" charset="0"/>
              </a:rPr>
              <a:t>。</a:t>
            </a:r>
            <a:endParaRPr sz="2200">
              <a:latin typeface="Times New Roman" panose="02020603050405020304" charset="0"/>
              <a:ea typeface="微软雅黑" panose="020B0503020204020204" pitchFamily="34" charset="-122"/>
              <a:cs typeface="Times New Roman" panose="02020603050405020304" charset="0"/>
            </a:endParaRPr>
          </a:p>
        </p:txBody>
      </p:sp>
      <p:sp>
        <p:nvSpPr>
          <p:cNvPr id="4" name="文本框 3"/>
          <p:cNvSpPr txBox="1"/>
          <p:nvPr/>
        </p:nvSpPr>
        <p:spPr>
          <a:xfrm>
            <a:off x="3850640" y="5786755"/>
            <a:ext cx="4357370" cy="398780"/>
          </a:xfrm>
          <a:prstGeom prst="rect">
            <a:avLst/>
          </a:prstGeom>
          <a:noFill/>
        </p:spPr>
        <p:txBody>
          <a:bodyPr wrap="square" rtlCol="0" anchor="t">
            <a:spAutoFit/>
          </a:bodyPr>
          <a:p>
            <a:pPr algn="ctr"/>
            <a:r>
              <a:rPr sz="2000">
                <a:latin typeface="Times New Roman" panose="02020603050405020304" charset="0"/>
                <a:ea typeface="微软雅黑" panose="020B0503020204020204" pitchFamily="34" charset="-122"/>
                <a:cs typeface="Times New Roman" panose="02020603050405020304" charset="0"/>
                <a:sym typeface="+mn-ea"/>
              </a:rPr>
              <a:t>倒T型电阻网络DA转换电路</a:t>
            </a:r>
            <a:endParaRPr sz="2000">
              <a:latin typeface="Times New Roman" panose="02020603050405020304" charset="0"/>
              <a:ea typeface="微软雅黑" panose="020B0503020204020204" pitchFamily="34" charset="-122"/>
              <a:cs typeface="Times New Roman" panose="02020603050405020304" charset="0"/>
              <a:sym typeface="+mn-ea"/>
            </a:endParaRPr>
          </a:p>
        </p:txBody>
      </p:sp>
      <p:sp>
        <p:nvSpPr>
          <p:cNvPr id="397317" name="Rectangle 5"/>
          <p:cNvSpPr/>
          <p:nvPr/>
        </p:nvSpPr>
        <p:spPr>
          <a:xfrm>
            <a:off x="7173913" y="2627313"/>
            <a:ext cx="1755775" cy="1395412"/>
          </a:xfrm>
          <a:prstGeom prst="rect">
            <a:avLst/>
          </a:prstGeom>
          <a:solidFill>
            <a:srgbClr val="66FF33">
              <a:alpha val="20000"/>
            </a:srgbClr>
          </a:solidFill>
          <a:ln w="9525">
            <a:noFill/>
          </a:ln>
        </p:spPr>
        <p:txBody>
          <a:bodyPr wrap="none" anchor="ctr" anchorCtr="0"/>
          <a:p>
            <a:pPr algn="ctr"/>
            <a:endParaRPr lang="zh-CN" altLang="en-US" dirty="0">
              <a:latin typeface="Arial Narrow" pitchFamily="34" charset="0"/>
              <a:ea typeface="宋体" panose="02010600030101010101" pitchFamily="2" charset="-122"/>
            </a:endParaRPr>
          </a:p>
        </p:txBody>
      </p:sp>
      <p:sp>
        <p:nvSpPr>
          <p:cNvPr id="15363" name="Rectangle 6"/>
          <p:cNvSpPr/>
          <p:nvPr/>
        </p:nvSpPr>
        <p:spPr>
          <a:xfrm>
            <a:off x="3754438" y="3167063"/>
            <a:ext cx="3328987" cy="1035050"/>
          </a:xfrm>
          <a:prstGeom prst="rect">
            <a:avLst/>
          </a:prstGeom>
          <a:solidFill>
            <a:srgbClr val="FFFF00">
              <a:alpha val="20000"/>
            </a:srgbClr>
          </a:solidFill>
          <a:ln w="9525">
            <a:noFill/>
          </a:ln>
        </p:spPr>
        <p:txBody>
          <a:bodyPr wrap="none" anchor="ctr" anchorCtr="0"/>
          <a:p>
            <a:pPr algn="ctr"/>
            <a:endParaRPr lang="zh-CN" altLang="en-US" dirty="0">
              <a:latin typeface="Arial Narrow" pitchFamily="34" charset="0"/>
              <a:ea typeface="宋体" panose="02010600030101010101" pitchFamily="2" charset="-122"/>
            </a:endParaRPr>
          </a:p>
        </p:txBody>
      </p:sp>
      <p:sp>
        <p:nvSpPr>
          <p:cNvPr id="15364" name="Rectangle 7"/>
          <p:cNvSpPr/>
          <p:nvPr/>
        </p:nvSpPr>
        <p:spPr>
          <a:xfrm>
            <a:off x="3124200" y="4292600"/>
            <a:ext cx="4094163" cy="944563"/>
          </a:xfrm>
          <a:prstGeom prst="rect">
            <a:avLst/>
          </a:prstGeom>
          <a:solidFill>
            <a:srgbClr val="99CCFF">
              <a:alpha val="20000"/>
            </a:srgbClr>
          </a:solidFill>
          <a:ln w="9525">
            <a:noFill/>
          </a:ln>
        </p:spPr>
        <p:txBody>
          <a:bodyPr wrap="none" anchor="ctr" anchorCtr="0"/>
          <a:p>
            <a:pPr algn="ctr"/>
            <a:endParaRPr lang="zh-CN" altLang="en-US" dirty="0">
              <a:latin typeface="Arial Narrow" pitchFamily="34" charset="0"/>
              <a:ea typeface="宋体" panose="02010600030101010101" pitchFamily="2" charset="-122"/>
            </a:endParaRPr>
          </a:p>
        </p:txBody>
      </p:sp>
      <p:graphicFrame>
        <p:nvGraphicFramePr>
          <p:cNvPr id="8" name="Object 9"/>
          <p:cNvGraphicFramePr>
            <a:graphicFrameLocks noChangeAspect="1"/>
          </p:cNvGraphicFramePr>
          <p:nvPr/>
        </p:nvGraphicFramePr>
        <p:xfrm>
          <a:off x="3124200" y="2484438"/>
          <a:ext cx="6165850" cy="3203575"/>
        </p:xfrm>
        <a:graphic>
          <a:graphicData uri="http://schemas.openxmlformats.org/presentationml/2006/ole">
            <mc:AlternateContent xmlns:mc="http://schemas.openxmlformats.org/markup-compatibility/2006">
              <mc:Choice xmlns:v="urn:schemas-microsoft-com:vml" Requires="v">
                <p:oleObj spid="_x0000_s9" name="" r:id="rId3" imgW="3209290" imgH="1670050" progId="Word.Picture.8">
                  <p:embed/>
                </p:oleObj>
              </mc:Choice>
              <mc:Fallback>
                <p:oleObj name="" r:id="rId3" imgW="3209290" imgH="1670050" progId="Word.Picture.8">
                  <p:embed/>
                  <p:pic>
                    <p:nvPicPr>
                      <p:cNvPr id="0" name="图片 3083"/>
                      <p:cNvPicPr/>
                      <p:nvPr/>
                    </p:nvPicPr>
                    <p:blipFill>
                      <a:blip r:embed="rId4"/>
                      <a:stretch>
                        <a:fillRect/>
                      </a:stretch>
                    </p:blipFill>
                    <p:spPr>
                      <a:xfrm>
                        <a:off x="3124200" y="2484438"/>
                        <a:ext cx="6165850" cy="3203575"/>
                      </a:xfrm>
                      <a:prstGeom prst="rect">
                        <a:avLst/>
                      </a:prstGeom>
                      <a:noFill/>
                      <a:ln w="38100">
                        <a:noFill/>
                        <a:miter/>
                      </a:ln>
                    </p:spPr>
                  </p:pic>
                </p:oleObj>
              </mc:Fallback>
            </mc:AlternateContent>
          </a:graphicData>
        </a:graphic>
      </p:graphicFrame>
      <p:sp>
        <p:nvSpPr>
          <p:cNvPr id="397323" name="AutoShape 11"/>
          <p:cNvSpPr/>
          <p:nvPr/>
        </p:nvSpPr>
        <p:spPr>
          <a:xfrm>
            <a:off x="1817688" y="3841750"/>
            <a:ext cx="1350962" cy="450850"/>
          </a:xfrm>
          <a:prstGeom prst="wedgeRoundRectCallout">
            <a:avLst>
              <a:gd name="adj1" fmla="val 67157"/>
              <a:gd name="adj2" fmla="val 116551"/>
              <a:gd name="adj3" fmla="val 16667"/>
            </a:avLst>
          </a:prstGeom>
          <a:solidFill>
            <a:srgbClr val="FFFFCC">
              <a:alpha val="20000"/>
            </a:srgbClr>
          </a:solidFill>
          <a:ln w="9525" cap="flat" cmpd="sng">
            <a:solidFill>
              <a:schemeClr val="tx1"/>
            </a:solidFill>
            <a:prstDash val="solid"/>
            <a:miter/>
            <a:headEnd type="none" w="med" len="med"/>
            <a:tailEnd type="none" w="med" len="med"/>
          </a:ln>
        </p:spPr>
        <p:txBody>
          <a:bodyPr anchor="t" anchorCtr="0"/>
          <a:p>
            <a:pPr algn="ctr"/>
            <a:r>
              <a:rPr lang="zh-CN" altLang="en-US" sz="2000" dirty="0">
                <a:solidFill>
                  <a:srgbClr val="003399"/>
                </a:solidFill>
                <a:latin typeface="Times New Roman" panose="02020603050405020304" charset="0"/>
                <a:ea typeface="楷体_GB2312" pitchFamily="49" charset="-122"/>
              </a:rPr>
              <a:t>电阻网络</a:t>
            </a:r>
            <a:endParaRPr lang="zh-CN" altLang="en-US" sz="2000" dirty="0">
              <a:solidFill>
                <a:srgbClr val="003399"/>
              </a:solidFill>
              <a:latin typeface="Times New Roman" panose="02020603050405020304" charset="0"/>
              <a:ea typeface="楷体_GB2312" pitchFamily="49" charset="-122"/>
            </a:endParaRPr>
          </a:p>
        </p:txBody>
      </p:sp>
      <p:sp>
        <p:nvSpPr>
          <p:cNvPr id="397324" name="AutoShape 12"/>
          <p:cNvSpPr/>
          <p:nvPr/>
        </p:nvSpPr>
        <p:spPr>
          <a:xfrm>
            <a:off x="1638300" y="2806700"/>
            <a:ext cx="2025650" cy="450850"/>
          </a:xfrm>
          <a:prstGeom prst="wedgeRoundRectCallout">
            <a:avLst>
              <a:gd name="adj1" fmla="val 66537"/>
              <a:gd name="adj2" fmla="val 216551"/>
              <a:gd name="adj3" fmla="val 16667"/>
            </a:avLst>
          </a:prstGeom>
          <a:solidFill>
            <a:srgbClr val="FFFFCC">
              <a:alpha val="20000"/>
            </a:srgbClr>
          </a:solidFill>
          <a:ln w="9525" cap="flat" cmpd="sng">
            <a:solidFill>
              <a:schemeClr val="tx1"/>
            </a:solidFill>
            <a:prstDash val="solid"/>
            <a:miter/>
            <a:headEnd type="none" w="med" len="med"/>
            <a:tailEnd type="none" w="med" len="med"/>
          </a:ln>
        </p:spPr>
        <p:txBody>
          <a:bodyPr anchor="t" anchorCtr="0"/>
          <a:p>
            <a:pPr>
              <a:spcBef>
                <a:spcPct val="50000"/>
              </a:spcBef>
            </a:pPr>
            <a:r>
              <a:rPr lang="zh-CN" altLang="en-US" sz="2000" dirty="0">
                <a:solidFill>
                  <a:srgbClr val="003399"/>
                </a:solidFill>
                <a:latin typeface="Times New Roman" panose="02020603050405020304" charset="0"/>
                <a:ea typeface="楷体_GB2312" pitchFamily="49" charset="-122"/>
              </a:rPr>
              <a:t>模拟电子开关</a:t>
            </a:r>
            <a:endParaRPr lang="zh-CN" altLang="en-US" sz="2400" dirty="0">
              <a:solidFill>
                <a:srgbClr val="003399"/>
              </a:solidFill>
              <a:latin typeface="Times New Roman" panose="02020603050405020304" charset="0"/>
              <a:ea typeface="楷体_GB2312" pitchFamily="49" charset="-122"/>
            </a:endParaRPr>
          </a:p>
        </p:txBody>
      </p:sp>
      <p:sp>
        <p:nvSpPr>
          <p:cNvPr id="397326" name="AutoShape 14"/>
          <p:cNvSpPr/>
          <p:nvPr/>
        </p:nvSpPr>
        <p:spPr>
          <a:xfrm>
            <a:off x="9513888" y="2852738"/>
            <a:ext cx="585787" cy="1844675"/>
          </a:xfrm>
          <a:prstGeom prst="wedgeRoundRectCallout">
            <a:avLst>
              <a:gd name="adj1" fmla="val -97968"/>
              <a:gd name="adj2" fmla="val -12306"/>
              <a:gd name="adj3" fmla="val 16667"/>
            </a:avLst>
          </a:prstGeom>
          <a:solidFill>
            <a:srgbClr val="FFFFCC">
              <a:alpha val="20000"/>
            </a:srgbClr>
          </a:solidFill>
          <a:ln w="9525" cap="flat" cmpd="sng">
            <a:solidFill>
              <a:schemeClr val="tx1"/>
            </a:solidFill>
            <a:prstDash val="solid"/>
            <a:miter/>
            <a:headEnd type="none" w="med" len="med"/>
            <a:tailEnd type="none" w="med" len="med"/>
          </a:ln>
        </p:spPr>
        <p:txBody>
          <a:bodyPr anchor="t" anchorCtr="0"/>
          <a:p>
            <a:pPr algn="ctr">
              <a:lnSpc>
                <a:spcPct val="65000"/>
              </a:lnSpc>
            </a:pPr>
            <a:r>
              <a:rPr lang="zh-CN" altLang="en-US" sz="2000" dirty="0">
                <a:solidFill>
                  <a:srgbClr val="003399"/>
                </a:solidFill>
                <a:latin typeface="Times New Roman" panose="02020603050405020304" charset="0"/>
                <a:ea typeface="楷体_GB2312" pitchFamily="49" charset="-122"/>
              </a:rPr>
              <a:t>输出</a:t>
            </a:r>
            <a:endParaRPr lang="zh-CN" altLang="en-US" sz="2000" dirty="0">
              <a:solidFill>
                <a:srgbClr val="003399"/>
              </a:solidFill>
              <a:latin typeface="Times New Roman" panose="02020603050405020304" charset="0"/>
              <a:ea typeface="楷体_GB2312" pitchFamily="49" charset="-122"/>
            </a:endParaRPr>
          </a:p>
          <a:p>
            <a:pPr algn="ctr"/>
            <a:r>
              <a:rPr lang="zh-CN" altLang="en-US" sz="2000" dirty="0">
                <a:solidFill>
                  <a:srgbClr val="003399"/>
                </a:solidFill>
                <a:latin typeface="Times New Roman" panose="02020603050405020304" charset="0"/>
                <a:ea typeface="楷体_GB2312" pitchFamily="49" charset="-122"/>
              </a:rPr>
              <a:t>模拟电压</a:t>
            </a:r>
            <a:endParaRPr lang="zh-CN" altLang="en-US" sz="2000" dirty="0">
              <a:solidFill>
                <a:srgbClr val="003399"/>
              </a:solidFill>
              <a:latin typeface="Times New Roman" panose="02020603050405020304" charset="0"/>
              <a:ea typeface="楷体_GB2312" pitchFamily="49" charset="-122"/>
            </a:endParaRPr>
          </a:p>
        </p:txBody>
      </p:sp>
      <p:sp>
        <p:nvSpPr>
          <p:cNvPr id="397327" name="AutoShape 15"/>
          <p:cNvSpPr/>
          <p:nvPr/>
        </p:nvSpPr>
        <p:spPr>
          <a:xfrm>
            <a:off x="3798888" y="2806700"/>
            <a:ext cx="3330575" cy="315913"/>
          </a:xfrm>
          <a:prstGeom prst="roundRect">
            <a:avLst>
              <a:gd name="adj" fmla="val 16667"/>
            </a:avLst>
          </a:prstGeom>
          <a:noFill/>
          <a:ln w="28575" cap="flat" cmpd="sng">
            <a:solidFill>
              <a:srgbClr val="FF9966"/>
            </a:solidFill>
            <a:prstDash val="solid"/>
            <a:round/>
            <a:headEnd type="none" w="med" len="med"/>
            <a:tailEnd type="none" w="med" len="med"/>
          </a:ln>
        </p:spPr>
        <p:txBody>
          <a:bodyPr wrap="none" anchor="ctr" anchorCtr="0"/>
          <a:p>
            <a:pPr algn="ctr"/>
            <a:endParaRPr lang="zh-CN" altLang="en-US" dirty="0">
              <a:latin typeface="Arial Narrow" pitchFamily="34" charset="0"/>
              <a:ea typeface="宋体" panose="02010600030101010101" pitchFamily="2" charset="-122"/>
            </a:endParaRPr>
          </a:p>
        </p:txBody>
      </p:sp>
      <p:sp>
        <p:nvSpPr>
          <p:cNvPr id="397331" name="AutoShape 19"/>
          <p:cNvSpPr/>
          <p:nvPr/>
        </p:nvSpPr>
        <p:spPr>
          <a:xfrm>
            <a:off x="8445500" y="4795838"/>
            <a:ext cx="1350963" cy="450850"/>
          </a:xfrm>
          <a:prstGeom prst="wedgeRoundRectCallout">
            <a:avLst>
              <a:gd name="adj1" fmla="val -81023"/>
              <a:gd name="adj2" fmla="val -12676"/>
              <a:gd name="adj3" fmla="val 16667"/>
            </a:avLst>
          </a:prstGeom>
          <a:solidFill>
            <a:srgbClr val="FFFFCC">
              <a:alpha val="20000"/>
            </a:srgbClr>
          </a:solidFill>
          <a:ln w="9525" cap="flat" cmpd="sng">
            <a:solidFill>
              <a:schemeClr val="tx1"/>
            </a:solidFill>
            <a:prstDash val="solid"/>
            <a:miter/>
            <a:headEnd type="none" w="med" len="med"/>
            <a:tailEnd type="none" w="med" len="med"/>
          </a:ln>
        </p:spPr>
        <p:txBody>
          <a:bodyPr anchor="t" anchorCtr="0"/>
          <a:p>
            <a:pPr algn="ctr"/>
            <a:r>
              <a:rPr lang="zh-CN" altLang="en-US" sz="2000" dirty="0">
                <a:solidFill>
                  <a:srgbClr val="003399"/>
                </a:solidFill>
                <a:latin typeface="Times New Roman" panose="02020603050405020304" charset="0"/>
                <a:ea typeface="楷体_GB2312" pitchFamily="49" charset="-122"/>
              </a:rPr>
              <a:t>基准电压</a:t>
            </a:r>
            <a:endParaRPr lang="zh-CN" altLang="en-US" sz="2000" dirty="0">
              <a:solidFill>
                <a:srgbClr val="003399"/>
              </a:solidFill>
              <a:latin typeface="Times New Roman" panose="02020603050405020304" charset="0"/>
              <a:ea typeface="楷体_GB2312" pitchFamily="49" charset="-122"/>
            </a:endParaRPr>
          </a:p>
        </p:txBody>
      </p:sp>
      <p:sp>
        <p:nvSpPr>
          <p:cNvPr id="397333" name="AutoShape 21"/>
          <p:cNvSpPr/>
          <p:nvPr/>
        </p:nvSpPr>
        <p:spPr>
          <a:xfrm>
            <a:off x="7362825" y="4810125"/>
            <a:ext cx="708025" cy="315913"/>
          </a:xfrm>
          <a:prstGeom prst="roundRect">
            <a:avLst>
              <a:gd name="adj" fmla="val 16667"/>
            </a:avLst>
          </a:prstGeom>
          <a:noFill/>
          <a:ln w="28575" cap="flat" cmpd="sng">
            <a:solidFill>
              <a:srgbClr val="FF9966"/>
            </a:solidFill>
            <a:prstDash val="solid"/>
            <a:round/>
            <a:headEnd type="none" w="med" len="med"/>
            <a:tailEnd type="none" w="med" len="med"/>
          </a:ln>
        </p:spPr>
        <p:txBody>
          <a:bodyPr wrap="none" anchor="ctr" anchorCtr="0"/>
          <a:p>
            <a:pPr algn="ctr"/>
            <a:endParaRPr lang="zh-CN" altLang="en-US" dirty="0">
              <a:latin typeface="Arial Narrow"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97323"/>
                                        </p:tgtEl>
                                        <p:attrNameLst>
                                          <p:attrName>style.visibility</p:attrName>
                                        </p:attrNameLst>
                                      </p:cBhvr>
                                      <p:to>
                                        <p:strVal val="visible"/>
                                      </p:to>
                                    </p:set>
                                    <p:animEffect transition="in" filter="blinds(horizontal)">
                                      <p:cBhvr>
                                        <p:cTn id="7" dur="500"/>
                                        <p:tgtEl>
                                          <p:spTgt spid="39732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97333"/>
                                        </p:tgtEl>
                                        <p:attrNameLst>
                                          <p:attrName>style.visibility</p:attrName>
                                        </p:attrNameLst>
                                      </p:cBhvr>
                                      <p:to>
                                        <p:strVal val="visible"/>
                                      </p:to>
                                    </p:set>
                                    <p:animEffect transition="in" filter="randombar(horizontal)">
                                      <p:cBhvr>
                                        <p:cTn id="12" dur="500"/>
                                        <p:tgtEl>
                                          <p:spTgt spid="39733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97331"/>
                                        </p:tgtEl>
                                        <p:attrNameLst>
                                          <p:attrName>style.visibility</p:attrName>
                                        </p:attrNameLst>
                                      </p:cBhvr>
                                      <p:to>
                                        <p:strVal val="visible"/>
                                      </p:to>
                                    </p:set>
                                    <p:animEffect transition="in" filter="blinds(horizontal)">
                                      <p:cBhvr>
                                        <p:cTn id="17" dur="500"/>
                                        <p:tgtEl>
                                          <p:spTgt spid="39733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97324"/>
                                        </p:tgtEl>
                                        <p:attrNameLst>
                                          <p:attrName>style.visibility</p:attrName>
                                        </p:attrNameLst>
                                      </p:cBhvr>
                                      <p:to>
                                        <p:strVal val="visible"/>
                                      </p:to>
                                    </p:set>
                                    <p:animEffect transition="in" filter="blinds(horizontal)">
                                      <p:cBhvr>
                                        <p:cTn id="22" dur="500"/>
                                        <p:tgtEl>
                                          <p:spTgt spid="397324"/>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397317"/>
                                        </p:tgtEl>
                                        <p:attrNameLst>
                                          <p:attrName>style.visibility</p:attrName>
                                        </p:attrNameLst>
                                      </p:cBhvr>
                                      <p:to>
                                        <p:strVal val="visible"/>
                                      </p:to>
                                    </p:set>
                                    <p:animEffect transition="in" filter="randombar(horizontal)">
                                      <p:cBhvr>
                                        <p:cTn id="27" dur="500"/>
                                        <p:tgtEl>
                                          <p:spTgt spid="397317"/>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397327"/>
                                        </p:tgtEl>
                                        <p:attrNameLst>
                                          <p:attrName>style.visibility</p:attrName>
                                        </p:attrNameLst>
                                      </p:cBhvr>
                                      <p:to>
                                        <p:strVal val="visible"/>
                                      </p:to>
                                    </p:set>
                                    <p:animEffect transition="in" filter="randombar(horizontal)">
                                      <p:cBhvr>
                                        <p:cTn id="32" dur="500"/>
                                        <p:tgtEl>
                                          <p:spTgt spid="397327"/>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97326"/>
                                        </p:tgtEl>
                                        <p:attrNameLst>
                                          <p:attrName>style.visibility</p:attrName>
                                        </p:attrNameLst>
                                      </p:cBhvr>
                                      <p:to>
                                        <p:strVal val="visible"/>
                                      </p:to>
                                    </p:set>
                                    <p:animEffect transition="in" filter="blinds(horizontal)">
                                      <p:cBhvr>
                                        <p:cTn id="37" dur="500"/>
                                        <p:tgtEl>
                                          <p:spTgt spid="3973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7317" grpId="0" bldLvl="0" animBg="1"/>
      <p:bldP spid="397323" grpId="0" bldLvl="0" animBg="1"/>
      <p:bldP spid="397324" grpId="0" bldLvl="0" animBg="1"/>
      <p:bldP spid="397326" grpId="0" bldLvl="0" animBg="1"/>
      <p:bldP spid="397327" grpId="0" bldLvl="0" animBg="1"/>
      <p:bldP spid="397331" grpId="0" bldLvl="0" animBg="1"/>
      <p:bldP spid="397333" grpId="0" bldLvl="0" animBg="1"/>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90805"/>
            <a:ext cx="292989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sz="3200" dirty="0">
                <a:latin typeface="微软雅黑" panose="020B0503020204020204" pitchFamily="34" charset="-122"/>
                <a:ea typeface="微软雅黑" panose="020B0503020204020204" pitchFamily="34" charset="-122"/>
                <a:sym typeface="微软雅黑" panose="020B0503020204020204" pitchFamily="34" charset="-122"/>
              </a:rPr>
              <a:t>6</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1</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DAC</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97329" name="Rectangle 17"/>
          <p:cNvSpPr/>
          <p:nvPr/>
        </p:nvSpPr>
        <p:spPr>
          <a:xfrm>
            <a:off x="194310" y="976630"/>
            <a:ext cx="11780520" cy="1146810"/>
          </a:xfrm>
          <a:prstGeom prst="rect">
            <a:avLst/>
          </a:prstGeom>
          <a:solidFill>
            <a:srgbClr val="FFFFCC">
              <a:alpha val="20000"/>
            </a:srgbClr>
          </a:solidFill>
          <a:ln w="9525" cap="flat" cmpd="sng">
            <a:solidFill>
              <a:srgbClr val="FF0000"/>
            </a:solidFill>
            <a:prstDash val="solid"/>
            <a:miter/>
            <a:headEnd type="none" w="med" len="med"/>
            <a:tailEnd type="none" w="med" len="med"/>
          </a:ln>
        </p:spPr>
        <p:txBody>
          <a:bodyPr wrap="square" anchor="ctr" anchorCtr="0">
            <a:noAutofit/>
          </a:bodyPr>
          <a:p>
            <a:pPr>
              <a:lnSpc>
                <a:spcPct val="150000"/>
              </a:lnSpc>
            </a:pPr>
            <a:r>
              <a:rPr lang="en-US" altLang="zh-CN" sz="2200" dirty="0">
                <a:solidFill>
                  <a:srgbClr val="003399"/>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根据运放线性运用时虚地的概念可知，无论模拟开关</a:t>
            </a:r>
            <a:r>
              <a:rPr lang="en-US" altLang="zh-CN" sz="2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S</a:t>
            </a:r>
            <a:r>
              <a:rPr lang="en-US" altLang="zh-CN" sz="2200" baseline="-25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i</a:t>
            </a:r>
            <a:r>
              <a:rPr lang="zh-CN" altLang="en-US" sz="2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处于何种位置，与</a:t>
            </a:r>
            <a:r>
              <a:rPr lang="en-US" altLang="zh-CN" sz="2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S</a:t>
            </a:r>
            <a:r>
              <a:rPr lang="en-US" altLang="zh-CN" sz="2200" baseline="-25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i</a:t>
            </a:r>
            <a:r>
              <a:rPr lang="zh-CN" altLang="en-US" sz="2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相连的</a:t>
            </a:r>
            <a:r>
              <a:rPr lang="en-US" altLang="zh-CN" sz="2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2R</a:t>
            </a:r>
            <a:r>
              <a:rPr lang="zh-CN" altLang="en-US" sz="2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电阻将接“地” 或虚地。 </a:t>
            </a:r>
            <a:r>
              <a:rPr lang="zh-CN" altLang="en-US" sz="2200" dirty="0">
                <a:solidFill>
                  <a:schemeClr val="tx1"/>
                </a:solidFill>
                <a:latin typeface="Times New Roman" panose="02020603050405020304" charset="0"/>
                <a:ea typeface="楷体_GB2312" pitchFamily="49" charset="-122"/>
              </a:rPr>
              <a:t> </a:t>
            </a:r>
            <a:endParaRPr lang="zh-CN" altLang="en-US" sz="2200" dirty="0">
              <a:solidFill>
                <a:schemeClr val="tx1"/>
              </a:solidFill>
              <a:latin typeface="Times New Roman" panose="02020603050405020304" charset="0"/>
              <a:ea typeface="楷体_GB2312" pitchFamily="49" charset="-122"/>
            </a:endParaRPr>
          </a:p>
        </p:txBody>
      </p:sp>
      <p:sp>
        <p:nvSpPr>
          <p:cNvPr id="2" name="文本框 1"/>
          <p:cNvSpPr txBox="1"/>
          <p:nvPr/>
        </p:nvSpPr>
        <p:spPr>
          <a:xfrm>
            <a:off x="5558155" y="1604010"/>
            <a:ext cx="6219190" cy="429895"/>
          </a:xfrm>
          <a:prstGeom prst="rect">
            <a:avLst/>
          </a:prstGeom>
          <a:noFill/>
        </p:spPr>
        <p:txBody>
          <a:bodyPr wrap="square" rtlCol="0" anchor="t">
            <a:spAutoFit/>
          </a:bodyPr>
          <a:p>
            <a:pPr>
              <a:spcBef>
                <a:spcPct val="50000"/>
              </a:spcBef>
            </a:pPr>
            <a:r>
              <a:rPr lang="zh-CN" altLang="en-US" sz="2200" dirty="0">
                <a:solidFill>
                  <a:srgbClr val="000099"/>
                </a:solidFill>
                <a:latin typeface="微软雅黑" panose="020B0503020204020204" pitchFamily="34" charset="-122"/>
                <a:ea typeface="微软雅黑" panose="020B0503020204020204" pitchFamily="34" charset="-122"/>
                <a:cs typeface="Times New Roman" panose="02020603050405020304" charset="0"/>
                <a:sym typeface="+mn-ea"/>
              </a:rPr>
              <a:t>流过各开关支路的电流：</a:t>
            </a:r>
            <a:r>
              <a:rPr lang="en-US" altLang="zh-CN" sz="2200" i="1" dirty="0">
                <a:solidFill>
                  <a:srgbClr val="000099"/>
                </a:solidFill>
                <a:latin typeface="Times New Roman" panose="02020603050405020304" charset="0"/>
                <a:ea typeface="楷体_GB2312" pitchFamily="49" charset="-122"/>
                <a:cs typeface="Times New Roman" panose="02020603050405020304" charset="0"/>
                <a:sym typeface="+mn-ea"/>
              </a:rPr>
              <a:t>I</a:t>
            </a:r>
            <a:r>
              <a:rPr lang="en-US" altLang="zh-CN" sz="2200" baseline="-30000" dirty="0">
                <a:solidFill>
                  <a:srgbClr val="000099"/>
                </a:solidFill>
                <a:latin typeface="Times New Roman" panose="02020603050405020304" charset="0"/>
                <a:ea typeface="楷体_GB2312" pitchFamily="49" charset="-122"/>
                <a:cs typeface="Times New Roman" panose="02020603050405020304" charset="0"/>
                <a:sym typeface="+mn-ea"/>
              </a:rPr>
              <a:t>3</a:t>
            </a:r>
            <a:r>
              <a:rPr lang="en-US" altLang="zh-CN" sz="2200" dirty="0">
                <a:solidFill>
                  <a:srgbClr val="000099"/>
                </a:solidFill>
                <a:latin typeface="Times New Roman" panose="02020603050405020304" charset="0"/>
                <a:ea typeface="楷体_GB2312" pitchFamily="49" charset="-122"/>
                <a:cs typeface="Times New Roman" panose="02020603050405020304" charset="0"/>
                <a:sym typeface="+mn-ea"/>
              </a:rPr>
              <a:t> =</a:t>
            </a:r>
            <a:r>
              <a:rPr lang="zh-CN" altLang="en-US" sz="2200" dirty="0">
                <a:solidFill>
                  <a:srgbClr val="000099"/>
                </a:solidFill>
                <a:latin typeface="Times New Roman" panose="02020603050405020304" charset="0"/>
                <a:ea typeface="楷体_GB2312" pitchFamily="49" charset="-122"/>
                <a:cs typeface="Times New Roman" panose="02020603050405020304" charset="0"/>
                <a:sym typeface="+mn-ea"/>
              </a:rPr>
              <a:t>？</a:t>
            </a:r>
            <a:r>
              <a:rPr lang="en-US" altLang="zh-CN" sz="2200" i="1" dirty="0">
                <a:solidFill>
                  <a:srgbClr val="000099"/>
                </a:solidFill>
                <a:latin typeface="Times New Roman" panose="02020603050405020304" charset="0"/>
                <a:ea typeface="楷体_GB2312" pitchFamily="49" charset="-122"/>
                <a:cs typeface="Times New Roman" panose="02020603050405020304" charset="0"/>
                <a:sym typeface="+mn-ea"/>
              </a:rPr>
              <a:t>I</a:t>
            </a:r>
            <a:r>
              <a:rPr lang="en-US" altLang="zh-CN" sz="2200" baseline="-30000" dirty="0">
                <a:solidFill>
                  <a:srgbClr val="000099"/>
                </a:solidFill>
                <a:latin typeface="Times New Roman" panose="02020603050405020304" charset="0"/>
                <a:ea typeface="楷体_GB2312" pitchFamily="49" charset="-122"/>
                <a:cs typeface="Times New Roman" panose="02020603050405020304" charset="0"/>
                <a:sym typeface="+mn-ea"/>
              </a:rPr>
              <a:t>2</a:t>
            </a:r>
            <a:r>
              <a:rPr lang="en-US" altLang="zh-CN" sz="2200" dirty="0">
                <a:solidFill>
                  <a:srgbClr val="000099"/>
                </a:solidFill>
                <a:latin typeface="Times New Roman" panose="02020603050405020304" charset="0"/>
                <a:ea typeface="楷体_GB2312" pitchFamily="49" charset="-122"/>
                <a:cs typeface="Times New Roman" panose="02020603050405020304" charset="0"/>
                <a:sym typeface="+mn-ea"/>
              </a:rPr>
              <a:t> =</a:t>
            </a:r>
            <a:r>
              <a:rPr lang="zh-CN" altLang="en-US" sz="2200" dirty="0">
                <a:solidFill>
                  <a:srgbClr val="000099"/>
                </a:solidFill>
                <a:latin typeface="Times New Roman" panose="02020603050405020304" charset="0"/>
                <a:ea typeface="楷体_GB2312" pitchFamily="49" charset="-122"/>
                <a:cs typeface="Times New Roman" panose="02020603050405020304" charset="0"/>
                <a:sym typeface="+mn-ea"/>
              </a:rPr>
              <a:t>？ </a:t>
            </a:r>
            <a:r>
              <a:rPr lang="en-US" altLang="zh-CN" sz="2200" i="1" dirty="0">
                <a:solidFill>
                  <a:srgbClr val="000099"/>
                </a:solidFill>
                <a:latin typeface="Times New Roman" panose="02020603050405020304" charset="0"/>
                <a:ea typeface="楷体_GB2312" pitchFamily="49" charset="-122"/>
                <a:cs typeface="Times New Roman" panose="02020603050405020304" charset="0"/>
                <a:sym typeface="+mn-ea"/>
              </a:rPr>
              <a:t>I</a:t>
            </a:r>
            <a:r>
              <a:rPr lang="en-US" altLang="zh-CN" sz="2200" baseline="-30000" dirty="0">
                <a:solidFill>
                  <a:srgbClr val="000099"/>
                </a:solidFill>
                <a:latin typeface="Times New Roman" panose="02020603050405020304" charset="0"/>
                <a:ea typeface="楷体_GB2312" pitchFamily="49" charset="-122"/>
                <a:cs typeface="Times New Roman" panose="02020603050405020304" charset="0"/>
                <a:sym typeface="+mn-ea"/>
              </a:rPr>
              <a:t>1</a:t>
            </a:r>
            <a:r>
              <a:rPr lang="en-US" altLang="zh-CN" sz="2200" dirty="0">
                <a:solidFill>
                  <a:srgbClr val="000099"/>
                </a:solidFill>
                <a:latin typeface="Times New Roman" panose="02020603050405020304" charset="0"/>
                <a:ea typeface="楷体_GB2312" pitchFamily="49" charset="-122"/>
                <a:cs typeface="Times New Roman" panose="02020603050405020304" charset="0"/>
                <a:sym typeface="+mn-ea"/>
              </a:rPr>
              <a:t> =</a:t>
            </a:r>
            <a:r>
              <a:rPr lang="zh-CN" altLang="en-US" sz="2200" dirty="0">
                <a:solidFill>
                  <a:srgbClr val="000099"/>
                </a:solidFill>
                <a:latin typeface="Times New Roman" panose="02020603050405020304" charset="0"/>
                <a:ea typeface="楷体_GB2312" pitchFamily="49" charset="-122"/>
                <a:cs typeface="Times New Roman" panose="02020603050405020304" charset="0"/>
                <a:sym typeface="+mn-ea"/>
              </a:rPr>
              <a:t>？ </a:t>
            </a:r>
            <a:r>
              <a:rPr lang="en-US" altLang="zh-CN" sz="2200" i="1" dirty="0">
                <a:solidFill>
                  <a:srgbClr val="000099"/>
                </a:solidFill>
                <a:latin typeface="Times New Roman" panose="02020603050405020304" charset="0"/>
                <a:ea typeface="楷体_GB2312" pitchFamily="49" charset="-122"/>
                <a:cs typeface="Times New Roman" panose="02020603050405020304" charset="0"/>
                <a:sym typeface="+mn-ea"/>
              </a:rPr>
              <a:t>I</a:t>
            </a:r>
            <a:r>
              <a:rPr lang="en-US" altLang="zh-CN" sz="2200" baseline="-30000" dirty="0">
                <a:solidFill>
                  <a:srgbClr val="000099"/>
                </a:solidFill>
                <a:latin typeface="Times New Roman" panose="02020603050405020304" charset="0"/>
                <a:ea typeface="楷体_GB2312" pitchFamily="49" charset="-122"/>
                <a:cs typeface="Times New Roman" panose="02020603050405020304" charset="0"/>
                <a:sym typeface="+mn-ea"/>
              </a:rPr>
              <a:t>0</a:t>
            </a:r>
            <a:r>
              <a:rPr lang="en-US" altLang="zh-CN" sz="2200" dirty="0">
                <a:solidFill>
                  <a:srgbClr val="000099"/>
                </a:solidFill>
                <a:latin typeface="Times New Roman" panose="02020603050405020304" charset="0"/>
                <a:ea typeface="楷体_GB2312" pitchFamily="49" charset="-122"/>
                <a:cs typeface="Times New Roman" panose="02020603050405020304" charset="0"/>
                <a:sym typeface="+mn-ea"/>
              </a:rPr>
              <a:t> =</a:t>
            </a:r>
            <a:r>
              <a:rPr lang="zh-CN" altLang="en-US" sz="2200" dirty="0">
                <a:solidFill>
                  <a:srgbClr val="000099"/>
                </a:solidFill>
                <a:latin typeface="Times New Roman" panose="02020603050405020304" charset="0"/>
                <a:ea typeface="楷体_GB2312" pitchFamily="49" charset="-122"/>
                <a:cs typeface="Times New Roman" panose="02020603050405020304" charset="0"/>
                <a:sym typeface="+mn-ea"/>
              </a:rPr>
              <a:t>？</a:t>
            </a:r>
            <a:endParaRPr lang="zh-CN" altLang="en-US" sz="2200" dirty="0">
              <a:solidFill>
                <a:srgbClr val="000099"/>
              </a:solidFill>
              <a:latin typeface="Times New Roman" panose="02020603050405020304" charset="0"/>
              <a:ea typeface="楷体_GB2312" pitchFamily="49" charset="-122"/>
              <a:cs typeface="Times New Roman" panose="02020603050405020304" charset="0"/>
              <a:sym typeface="+mn-ea"/>
            </a:endParaRPr>
          </a:p>
        </p:txBody>
      </p:sp>
      <p:graphicFrame>
        <p:nvGraphicFramePr>
          <p:cNvPr id="16388" name="Object 7"/>
          <p:cNvGraphicFramePr>
            <a:graphicFrameLocks noChangeAspect="1"/>
          </p:cNvGraphicFramePr>
          <p:nvPr/>
        </p:nvGraphicFramePr>
        <p:xfrm>
          <a:off x="857250" y="2794000"/>
          <a:ext cx="6389688" cy="2082800"/>
        </p:xfrm>
        <a:graphic>
          <a:graphicData uri="http://schemas.openxmlformats.org/presentationml/2006/ole">
            <mc:AlternateContent xmlns:mc="http://schemas.openxmlformats.org/markup-compatibility/2006">
              <mc:Choice xmlns:v="urn:schemas-microsoft-com:vml" Requires="v">
                <p:oleObj spid="_x0000_s3160" name="" r:id="rId3" imgW="2980690" imgH="974090" progId="Word.Picture.8">
                  <p:embed/>
                </p:oleObj>
              </mc:Choice>
              <mc:Fallback>
                <p:oleObj name="" r:id="rId3" imgW="2980690" imgH="974090" progId="Word.Picture.8">
                  <p:embed/>
                  <p:pic>
                    <p:nvPicPr>
                      <p:cNvPr id="0" name="图片 3159"/>
                      <p:cNvPicPr/>
                      <p:nvPr/>
                    </p:nvPicPr>
                    <p:blipFill>
                      <a:blip r:embed="rId4"/>
                      <a:stretch>
                        <a:fillRect/>
                      </a:stretch>
                    </p:blipFill>
                    <p:spPr>
                      <a:xfrm>
                        <a:off x="857250" y="2794000"/>
                        <a:ext cx="6389688" cy="2082800"/>
                      </a:xfrm>
                      <a:prstGeom prst="rect">
                        <a:avLst/>
                      </a:prstGeom>
                      <a:noFill/>
                      <a:ln w="38100">
                        <a:noFill/>
                        <a:miter/>
                      </a:ln>
                    </p:spPr>
                  </p:pic>
                </p:oleObj>
              </mc:Fallback>
            </mc:AlternateContent>
          </a:graphicData>
        </a:graphic>
      </p:graphicFrame>
      <p:sp>
        <p:nvSpPr>
          <p:cNvPr id="398344" name="AutoShape 8"/>
          <p:cNvSpPr/>
          <p:nvPr/>
        </p:nvSpPr>
        <p:spPr>
          <a:xfrm>
            <a:off x="6253163" y="4583113"/>
            <a:ext cx="315912" cy="90487"/>
          </a:xfrm>
          <a:prstGeom prst="leftArrow">
            <a:avLst>
              <a:gd name="adj1" fmla="val 50000"/>
              <a:gd name="adj2" fmla="val 87248"/>
            </a:avLst>
          </a:prstGeom>
          <a:solidFill>
            <a:srgbClr val="FF0000"/>
          </a:solidFill>
          <a:ln w="9525">
            <a:noFill/>
          </a:ln>
        </p:spPr>
        <p:txBody>
          <a:bodyPr wrap="none" anchor="ctr" anchorCtr="0"/>
          <a:p>
            <a:pPr algn="ctr"/>
            <a:endParaRPr lang="zh-CN" altLang="en-US" dirty="0">
              <a:latin typeface="Arial Narrow" pitchFamily="34" charset="0"/>
              <a:ea typeface="宋体" panose="02010600030101010101" pitchFamily="2" charset="-122"/>
            </a:endParaRPr>
          </a:p>
        </p:txBody>
      </p:sp>
      <p:sp>
        <p:nvSpPr>
          <p:cNvPr id="398345" name="AutoShape 9"/>
          <p:cNvSpPr/>
          <p:nvPr/>
        </p:nvSpPr>
        <p:spPr>
          <a:xfrm>
            <a:off x="5151438" y="4614863"/>
            <a:ext cx="315912" cy="90487"/>
          </a:xfrm>
          <a:prstGeom prst="leftArrow">
            <a:avLst>
              <a:gd name="adj1" fmla="val 50000"/>
              <a:gd name="adj2" fmla="val 87248"/>
            </a:avLst>
          </a:prstGeom>
          <a:solidFill>
            <a:srgbClr val="FF0000"/>
          </a:solidFill>
          <a:ln w="9525">
            <a:noFill/>
          </a:ln>
        </p:spPr>
        <p:txBody>
          <a:bodyPr wrap="none" anchor="ctr" anchorCtr="0"/>
          <a:p>
            <a:pPr algn="ctr"/>
            <a:endParaRPr lang="zh-CN" altLang="en-US" dirty="0">
              <a:latin typeface="Arial Narrow" pitchFamily="34" charset="0"/>
              <a:ea typeface="宋体" panose="02010600030101010101" pitchFamily="2" charset="-122"/>
            </a:endParaRPr>
          </a:p>
        </p:txBody>
      </p:sp>
      <p:sp>
        <p:nvSpPr>
          <p:cNvPr id="398346" name="AutoShape 10"/>
          <p:cNvSpPr/>
          <p:nvPr/>
        </p:nvSpPr>
        <p:spPr>
          <a:xfrm>
            <a:off x="3924300" y="4627563"/>
            <a:ext cx="315913" cy="90487"/>
          </a:xfrm>
          <a:prstGeom prst="leftArrow">
            <a:avLst>
              <a:gd name="adj1" fmla="val 50000"/>
              <a:gd name="adj2" fmla="val 87248"/>
            </a:avLst>
          </a:prstGeom>
          <a:solidFill>
            <a:srgbClr val="FF0000"/>
          </a:solidFill>
          <a:ln w="9525">
            <a:noFill/>
          </a:ln>
        </p:spPr>
        <p:txBody>
          <a:bodyPr wrap="none" anchor="ctr" anchorCtr="0"/>
          <a:p>
            <a:pPr algn="ctr"/>
            <a:endParaRPr lang="zh-CN" altLang="en-US" dirty="0">
              <a:latin typeface="Arial Narrow" pitchFamily="34" charset="0"/>
              <a:ea typeface="宋体" panose="02010600030101010101" pitchFamily="2" charset="-122"/>
            </a:endParaRPr>
          </a:p>
        </p:txBody>
      </p:sp>
      <p:sp>
        <p:nvSpPr>
          <p:cNvPr id="398347" name="AutoShape 11"/>
          <p:cNvSpPr/>
          <p:nvPr/>
        </p:nvSpPr>
        <p:spPr>
          <a:xfrm>
            <a:off x="2720975" y="4627563"/>
            <a:ext cx="315913" cy="90487"/>
          </a:xfrm>
          <a:prstGeom prst="leftArrow">
            <a:avLst>
              <a:gd name="adj1" fmla="val 50000"/>
              <a:gd name="adj2" fmla="val 87248"/>
            </a:avLst>
          </a:prstGeom>
          <a:solidFill>
            <a:srgbClr val="FF0000"/>
          </a:solidFill>
          <a:ln w="9525">
            <a:noFill/>
          </a:ln>
        </p:spPr>
        <p:txBody>
          <a:bodyPr wrap="none" anchor="ctr" anchorCtr="0"/>
          <a:p>
            <a:pPr algn="ctr"/>
            <a:endParaRPr lang="zh-CN" altLang="en-US" dirty="0">
              <a:latin typeface="Arial Narrow" pitchFamily="34" charset="0"/>
              <a:ea typeface="宋体" panose="02010600030101010101" pitchFamily="2" charset="-122"/>
            </a:endParaRPr>
          </a:p>
        </p:txBody>
      </p:sp>
      <p:sp>
        <p:nvSpPr>
          <p:cNvPr id="398348" name="AutoShape 12"/>
          <p:cNvSpPr/>
          <p:nvPr/>
        </p:nvSpPr>
        <p:spPr>
          <a:xfrm>
            <a:off x="1481138" y="4627563"/>
            <a:ext cx="315912" cy="90487"/>
          </a:xfrm>
          <a:prstGeom prst="leftArrow">
            <a:avLst>
              <a:gd name="adj1" fmla="val 50000"/>
              <a:gd name="adj2" fmla="val 87248"/>
            </a:avLst>
          </a:prstGeom>
          <a:solidFill>
            <a:srgbClr val="FF0000"/>
          </a:solidFill>
          <a:ln w="9525">
            <a:noFill/>
          </a:ln>
        </p:spPr>
        <p:txBody>
          <a:bodyPr wrap="none" anchor="ctr" anchorCtr="0"/>
          <a:p>
            <a:pPr algn="ctr"/>
            <a:endParaRPr lang="zh-CN" altLang="en-US" dirty="0">
              <a:latin typeface="Arial Narrow" pitchFamily="34" charset="0"/>
              <a:ea typeface="宋体" panose="02010600030101010101" pitchFamily="2" charset="-122"/>
            </a:endParaRPr>
          </a:p>
        </p:txBody>
      </p:sp>
      <p:graphicFrame>
        <p:nvGraphicFramePr>
          <p:cNvPr id="398349" name="Object 13"/>
          <p:cNvGraphicFramePr>
            <a:graphicFrameLocks noChangeAspect="1"/>
          </p:cNvGraphicFramePr>
          <p:nvPr/>
        </p:nvGraphicFramePr>
        <p:xfrm>
          <a:off x="6697663" y="3670300"/>
          <a:ext cx="1152525" cy="739775"/>
        </p:xfrm>
        <a:graphic>
          <a:graphicData uri="http://schemas.openxmlformats.org/presentationml/2006/ole">
            <mc:AlternateContent xmlns:mc="http://schemas.openxmlformats.org/markup-compatibility/2006">
              <mc:Choice xmlns:v="urn:schemas-microsoft-com:vml" Requires="v">
                <p:oleObj spid="_x0000_s3161" name="" r:id="rId5" imgW="596900" imgH="406400" progId="Equation.DSMT4">
                  <p:embed/>
                </p:oleObj>
              </mc:Choice>
              <mc:Fallback>
                <p:oleObj name="" r:id="rId5" imgW="596900" imgH="406400" progId="Equation.DSMT4">
                  <p:embed/>
                  <p:pic>
                    <p:nvPicPr>
                      <p:cNvPr id="0" name="图片 3160"/>
                      <p:cNvPicPr/>
                      <p:nvPr/>
                    </p:nvPicPr>
                    <p:blipFill>
                      <a:blip r:embed="rId6"/>
                      <a:stretch>
                        <a:fillRect/>
                      </a:stretch>
                    </p:blipFill>
                    <p:spPr>
                      <a:xfrm>
                        <a:off x="6697663" y="3670300"/>
                        <a:ext cx="1152525" cy="739775"/>
                      </a:xfrm>
                      <a:prstGeom prst="rect">
                        <a:avLst/>
                      </a:prstGeom>
                      <a:solidFill>
                        <a:srgbClr val="FFFFCC"/>
                      </a:solidFill>
                      <a:ln w="9525" cap="flat" cmpd="sng">
                        <a:solidFill>
                          <a:srgbClr val="FF0000"/>
                        </a:solidFill>
                        <a:prstDash val="solid"/>
                        <a:miter/>
                        <a:headEnd type="none" w="med" len="med"/>
                        <a:tailEnd type="none" w="med" len="med"/>
                      </a:ln>
                    </p:spPr>
                  </p:pic>
                </p:oleObj>
              </mc:Fallback>
            </mc:AlternateContent>
          </a:graphicData>
        </a:graphic>
      </p:graphicFrame>
      <p:sp>
        <p:nvSpPr>
          <p:cNvPr id="398350" name="Rectangle 14"/>
          <p:cNvSpPr/>
          <p:nvPr/>
        </p:nvSpPr>
        <p:spPr>
          <a:xfrm>
            <a:off x="4964113" y="3182938"/>
            <a:ext cx="479425" cy="396875"/>
          </a:xfrm>
          <a:prstGeom prst="rect">
            <a:avLst/>
          </a:prstGeom>
          <a:noFill/>
          <a:ln w="9525">
            <a:noFill/>
          </a:ln>
        </p:spPr>
        <p:txBody>
          <a:bodyPr wrap="none" anchor="t" anchorCtr="0">
            <a:spAutoFit/>
          </a:bodyPr>
          <a:p>
            <a:r>
              <a:rPr lang="en-US" altLang="zh-CN" sz="2000" i="1" dirty="0">
                <a:latin typeface="Times New Roman" panose="02020603050405020304" charset="0"/>
                <a:ea typeface="楷体_GB2312" pitchFamily="49" charset="-122"/>
              </a:rPr>
              <a:t>I/</a:t>
            </a:r>
            <a:r>
              <a:rPr lang="en-US" altLang="zh-CN" sz="2000" dirty="0">
                <a:latin typeface="Times New Roman" panose="02020603050405020304" charset="0"/>
                <a:ea typeface="楷体_GB2312" pitchFamily="49" charset="-122"/>
              </a:rPr>
              <a:t>4</a:t>
            </a:r>
            <a:endParaRPr lang="en-US" altLang="zh-CN" sz="2000" dirty="0">
              <a:latin typeface="Times New Roman" panose="02020603050405020304" charset="0"/>
              <a:ea typeface="楷体_GB2312" pitchFamily="49" charset="-122"/>
            </a:endParaRPr>
          </a:p>
        </p:txBody>
      </p:sp>
      <p:sp>
        <p:nvSpPr>
          <p:cNvPr id="398351" name="Rectangle 15"/>
          <p:cNvSpPr/>
          <p:nvPr/>
        </p:nvSpPr>
        <p:spPr>
          <a:xfrm>
            <a:off x="3781425" y="3146425"/>
            <a:ext cx="881063" cy="396875"/>
          </a:xfrm>
          <a:prstGeom prst="rect">
            <a:avLst/>
          </a:prstGeom>
          <a:noFill/>
          <a:ln w="9525">
            <a:noFill/>
          </a:ln>
        </p:spPr>
        <p:txBody>
          <a:bodyPr anchor="t" anchorCtr="0">
            <a:spAutoFit/>
          </a:bodyPr>
          <a:p>
            <a:r>
              <a:rPr lang="en-US" altLang="zh-CN" sz="2000" i="1" dirty="0">
                <a:latin typeface="Times New Roman" panose="02020603050405020304" charset="0"/>
                <a:ea typeface="楷体_GB2312" pitchFamily="49" charset="-122"/>
              </a:rPr>
              <a:t>I/</a:t>
            </a:r>
            <a:r>
              <a:rPr lang="en-US" altLang="zh-CN" sz="2000" dirty="0">
                <a:latin typeface="Times New Roman" panose="02020603050405020304" charset="0"/>
                <a:ea typeface="楷体_GB2312" pitchFamily="49" charset="-122"/>
              </a:rPr>
              <a:t>8</a:t>
            </a:r>
            <a:endParaRPr lang="en-US" altLang="zh-CN" sz="2000" dirty="0">
              <a:latin typeface="Times New Roman" panose="02020603050405020304" charset="0"/>
              <a:ea typeface="楷体_GB2312" pitchFamily="49" charset="-122"/>
            </a:endParaRPr>
          </a:p>
        </p:txBody>
      </p:sp>
      <p:sp>
        <p:nvSpPr>
          <p:cNvPr id="398352" name="Rectangle 16"/>
          <p:cNvSpPr/>
          <p:nvPr/>
        </p:nvSpPr>
        <p:spPr>
          <a:xfrm>
            <a:off x="2501900" y="3181350"/>
            <a:ext cx="606425" cy="396875"/>
          </a:xfrm>
          <a:prstGeom prst="rect">
            <a:avLst/>
          </a:prstGeom>
          <a:noFill/>
          <a:ln w="9525">
            <a:noFill/>
          </a:ln>
        </p:spPr>
        <p:txBody>
          <a:bodyPr wrap="none" anchor="t" anchorCtr="0">
            <a:spAutoFit/>
          </a:bodyPr>
          <a:p>
            <a:r>
              <a:rPr lang="en-US" altLang="zh-CN" sz="2000" i="1" dirty="0">
                <a:latin typeface="Times New Roman" panose="02020603050405020304" charset="0"/>
                <a:ea typeface="楷体_GB2312" pitchFamily="49" charset="-122"/>
              </a:rPr>
              <a:t>I/</a:t>
            </a:r>
            <a:r>
              <a:rPr lang="en-US" altLang="zh-CN" sz="2000" dirty="0">
                <a:latin typeface="Times New Roman" panose="02020603050405020304" charset="0"/>
                <a:ea typeface="楷体_GB2312" pitchFamily="49" charset="-122"/>
              </a:rPr>
              <a:t>16</a:t>
            </a:r>
            <a:endParaRPr lang="en-US" altLang="zh-CN" sz="2000" dirty="0">
              <a:latin typeface="Times New Roman" panose="02020603050405020304" charset="0"/>
              <a:ea typeface="楷体_GB2312" pitchFamily="49" charset="-122"/>
            </a:endParaRPr>
          </a:p>
        </p:txBody>
      </p:sp>
      <p:sp>
        <p:nvSpPr>
          <p:cNvPr id="398353" name="Rectangle 17"/>
          <p:cNvSpPr/>
          <p:nvPr/>
        </p:nvSpPr>
        <p:spPr>
          <a:xfrm>
            <a:off x="2133600" y="2474913"/>
            <a:ext cx="354013" cy="396875"/>
          </a:xfrm>
          <a:prstGeom prst="rect">
            <a:avLst/>
          </a:prstGeom>
          <a:noFill/>
          <a:ln w="9525">
            <a:noFill/>
          </a:ln>
        </p:spPr>
        <p:txBody>
          <a:bodyPr wrap="none" anchor="t" anchorCtr="0">
            <a:spAutoFit/>
          </a:bodyPr>
          <a:p>
            <a:r>
              <a:rPr lang="en-US" altLang="zh-CN" sz="2000" i="1" dirty="0">
                <a:latin typeface="Times New Roman" panose="02020603050405020304" charset="0"/>
                <a:ea typeface="楷体_GB2312" pitchFamily="49" charset="-122"/>
              </a:rPr>
              <a:t>R</a:t>
            </a:r>
            <a:endParaRPr lang="en-US" altLang="zh-CN" sz="2000" dirty="0">
              <a:latin typeface="Times New Roman" panose="02020603050405020304" charset="0"/>
              <a:ea typeface="楷体_GB2312" pitchFamily="49" charset="-122"/>
            </a:endParaRPr>
          </a:p>
        </p:txBody>
      </p:sp>
      <p:grpSp>
        <p:nvGrpSpPr>
          <p:cNvPr id="5" name="Group 18"/>
          <p:cNvGrpSpPr/>
          <p:nvPr/>
        </p:nvGrpSpPr>
        <p:grpSpPr>
          <a:xfrm>
            <a:off x="3400425" y="2924175"/>
            <a:ext cx="225425" cy="1935163"/>
            <a:chOff x="2142" y="1915"/>
            <a:chExt cx="142" cy="1219"/>
          </a:xfrm>
        </p:grpSpPr>
        <p:sp>
          <p:nvSpPr>
            <p:cNvPr id="16400" name="Freeform 19"/>
            <p:cNvSpPr/>
            <p:nvPr/>
          </p:nvSpPr>
          <p:spPr>
            <a:xfrm flipH="1" flipV="1">
              <a:off x="2142" y="3092"/>
              <a:ext cx="105" cy="42"/>
            </a:xfrm>
            <a:custGeom>
              <a:avLst/>
              <a:gdLst/>
              <a:ahLst/>
              <a:cxnLst>
                <a:cxn ang="0">
                  <a:pos x="0" y="0"/>
                </a:cxn>
                <a:cxn ang="0">
                  <a:pos x="0" y="0"/>
                </a:cxn>
                <a:cxn ang="0">
                  <a:pos x="1" y="0"/>
                </a:cxn>
                <a:cxn ang="0">
                  <a:pos x="0" y="0"/>
                </a:cxn>
              </a:cxnLst>
              <a:pathLst>
                <a:path w="20000" h="20000">
                  <a:moveTo>
                    <a:pt x="0" y="0"/>
                  </a:moveTo>
                  <a:lnTo>
                    <a:pt x="0" y="19600"/>
                  </a:lnTo>
                  <a:lnTo>
                    <a:pt x="19897" y="10000"/>
                  </a:lnTo>
                  <a:lnTo>
                    <a:pt x="0" y="0"/>
                  </a:lnTo>
                  <a:close/>
                </a:path>
              </a:pathLst>
            </a:custGeom>
            <a:solidFill>
              <a:srgbClr val="0000FF"/>
            </a:solidFill>
            <a:ln w="28575" cap="flat" cmpd="sng">
              <a:solidFill>
                <a:srgbClr val="0000FF"/>
              </a:solidFill>
              <a:prstDash val="solid"/>
              <a:round/>
              <a:headEnd type="none" w="sm" len="lg"/>
              <a:tailEnd type="none" w="sm" len="lg"/>
            </a:ln>
          </p:spPr>
          <p:txBody>
            <a:bodyPr/>
            <a:p>
              <a:endParaRPr lang="zh-CN" altLang="en-US"/>
            </a:p>
          </p:txBody>
        </p:sp>
        <p:sp>
          <p:nvSpPr>
            <p:cNvPr id="16401" name="Line 20"/>
            <p:cNvSpPr/>
            <p:nvPr/>
          </p:nvSpPr>
          <p:spPr>
            <a:xfrm flipH="1" flipV="1">
              <a:off x="2205" y="3110"/>
              <a:ext cx="79" cy="1"/>
            </a:xfrm>
            <a:prstGeom prst="line">
              <a:avLst/>
            </a:prstGeom>
            <a:ln w="28575" cap="flat" cmpd="sng">
              <a:solidFill>
                <a:srgbClr val="0000FF"/>
              </a:solidFill>
              <a:prstDash val="solid"/>
              <a:round/>
              <a:headEnd type="none" w="sm" len="sm"/>
              <a:tailEnd type="none" w="sm" len="sm"/>
            </a:ln>
          </p:spPr>
        </p:sp>
        <p:sp>
          <p:nvSpPr>
            <p:cNvPr id="16402" name="Line 21"/>
            <p:cNvSpPr/>
            <p:nvPr/>
          </p:nvSpPr>
          <p:spPr>
            <a:xfrm>
              <a:off x="2284" y="1936"/>
              <a:ext cx="0" cy="1176"/>
            </a:xfrm>
            <a:prstGeom prst="line">
              <a:avLst/>
            </a:prstGeom>
            <a:ln w="28575" cap="flat" cmpd="sng">
              <a:solidFill>
                <a:srgbClr val="0000FF"/>
              </a:solidFill>
              <a:prstDash val="dash"/>
              <a:round/>
              <a:headEnd type="none" w="med" len="med"/>
              <a:tailEnd type="none" w="med" len="med"/>
            </a:ln>
          </p:spPr>
        </p:sp>
        <p:sp>
          <p:nvSpPr>
            <p:cNvPr id="16403" name="Freeform 22"/>
            <p:cNvSpPr/>
            <p:nvPr/>
          </p:nvSpPr>
          <p:spPr>
            <a:xfrm flipH="1" flipV="1">
              <a:off x="2142" y="1915"/>
              <a:ext cx="105" cy="42"/>
            </a:xfrm>
            <a:custGeom>
              <a:avLst/>
              <a:gdLst/>
              <a:ahLst/>
              <a:cxnLst>
                <a:cxn ang="0">
                  <a:pos x="0" y="0"/>
                </a:cxn>
                <a:cxn ang="0">
                  <a:pos x="0" y="0"/>
                </a:cxn>
                <a:cxn ang="0">
                  <a:pos x="1" y="0"/>
                </a:cxn>
                <a:cxn ang="0">
                  <a:pos x="0" y="0"/>
                </a:cxn>
              </a:cxnLst>
              <a:pathLst>
                <a:path w="20000" h="20000">
                  <a:moveTo>
                    <a:pt x="0" y="0"/>
                  </a:moveTo>
                  <a:lnTo>
                    <a:pt x="0" y="19600"/>
                  </a:lnTo>
                  <a:lnTo>
                    <a:pt x="19897" y="10000"/>
                  </a:lnTo>
                  <a:lnTo>
                    <a:pt x="0" y="0"/>
                  </a:lnTo>
                  <a:close/>
                </a:path>
              </a:pathLst>
            </a:custGeom>
            <a:solidFill>
              <a:srgbClr val="0000FF"/>
            </a:solidFill>
            <a:ln w="28575" cap="flat" cmpd="sng">
              <a:solidFill>
                <a:srgbClr val="0000FF"/>
              </a:solidFill>
              <a:prstDash val="solid"/>
              <a:round/>
              <a:headEnd type="none" w="sm" len="lg"/>
              <a:tailEnd type="none" w="sm" len="lg"/>
            </a:ln>
          </p:spPr>
          <p:txBody>
            <a:bodyPr/>
            <a:p>
              <a:endParaRPr lang="zh-CN" altLang="en-US"/>
            </a:p>
          </p:txBody>
        </p:sp>
        <p:sp>
          <p:nvSpPr>
            <p:cNvPr id="16404" name="Line 23"/>
            <p:cNvSpPr/>
            <p:nvPr/>
          </p:nvSpPr>
          <p:spPr>
            <a:xfrm flipH="1" flipV="1">
              <a:off x="2205" y="1933"/>
              <a:ext cx="79" cy="1"/>
            </a:xfrm>
            <a:prstGeom prst="line">
              <a:avLst/>
            </a:prstGeom>
            <a:ln w="28575" cap="flat" cmpd="sng">
              <a:solidFill>
                <a:srgbClr val="0000FF"/>
              </a:solidFill>
              <a:prstDash val="solid"/>
              <a:round/>
              <a:headEnd type="none" w="sm" len="sm"/>
              <a:tailEnd type="none" w="sm" len="sm"/>
            </a:ln>
          </p:spPr>
        </p:sp>
      </p:grpSp>
      <p:sp>
        <p:nvSpPr>
          <p:cNvPr id="398360" name="Rectangle 24"/>
          <p:cNvSpPr/>
          <p:nvPr/>
        </p:nvSpPr>
        <p:spPr>
          <a:xfrm>
            <a:off x="3355975" y="2486025"/>
            <a:ext cx="354013" cy="396875"/>
          </a:xfrm>
          <a:prstGeom prst="rect">
            <a:avLst/>
          </a:prstGeom>
          <a:noFill/>
          <a:ln w="9525">
            <a:noFill/>
          </a:ln>
        </p:spPr>
        <p:txBody>
          <a:bodyPr wrap="none" anchor="t" anchorCtr="0">
            <a:spAutoFit/>
          </a:bodyPr>
          <a:p>
            <a:r>
              <a:rPr lang="en-US" altLang="zh-CN" sz="2000" i="1" dirty="0">
                <a:latin typeface="Times New Roman" panose="02020603050405020304" charset="0"/>
                <a:ea typeface="楷体_GB2312" pitchFamily="49" charset="-122"/>
              </a:rPr>
              <a:t>R</a:t>
            </a:r>
            <a:endParaRPr lang="en-US" altLang="zh-CN" sz="2000" dirty="0">
              <a:latin typeface="Times New Roman" panose="02020603050405020304" charset="0"/>
              <a:ea typeface="楷体_GB2312" pitchFamily="49" charset="-122"/>
            </a:endParaRPr>
          </a:p>
        </p:txBody>
      </p:sp>
      <p:grpSp>
        <p:nvGrpSpPr>
          <p:cNvPr id="6" name="Group 25"/>
          <p:cNvGrpSpPr/>
          <p:nvPr/>
        </p:nvGrpSpPr>
        <p:grpSpPr>
          <a:xfrm>
            <a:off x="4587875" y="2924175"/>
            <a:ext cx="227013" cy="1935163"/>
            <a:chOff x="2890" y="1915"/>
            <a:chExt cx="143" cy="1219"/>
          </a:xfrm>
        </p:grpSpPr>
        <p:sp>
          <p:nvSpPr>
            <p:cNvPr id="16407" name="Freeform 26"/>
            <p:cNvSpPr/>
            <p:nvPr/>
          </p:nvSpPr>
          <p:spPr>
            <a:xfrm flipH="1" flipV="1">
              <a:off x="2890" y="3092"/>
              <a:ext cx="105" cy="42"/>
            </a:xfrm>
            <a:custGeom>
              <a:avLst/>
              <a:gdLst/>
              <a:ahLst/>
              <a:cxnLst>
                <a:cxn ang="0">
                  <a:pos x="0" y="0"/>
                </a:cxn>
                <a:cxn ang="0">
                  <a:pos x="0" y="0"/>
                </a:cxn>
                <a:cxn ang="0">
                  <a:pos x="1" y="0"/>
                </a:cxn>
                <a:cxn ang="0">
                  <a:pos x="0" y="0"/>
                </a:cxn>
              </a:cxnLst>
              <a:pathLst>
                <a:path w="20000" h="20000">
                  <a:moveTo>
                    <a:pt x="0" y="0"/>
                  </a:moveTo>
                  <a:lnTo>
                    <a:pt x="0" y="19600"/>
                  </a:lnTo>
                  <a:lnTo>
                    <a:pt x="19897" y="10000"/>
                  </a:lnTo>
                  <a:lnTo>
                    <a:pt x="0" y="0"/>
                  </a:lnTo>
                  <a:close/>
                </a:path>
              </a:pathLst>
            </a:custGeom>
            <a:solidFill>
              <a:srgbClr val="0000FF"/>
            </a:solidFill>
            <a:ln w="28575" cap="flat" cmpd="sng">
              <a:solidFill>
                <a:srgbClr val="0000FF"/>
              </a:solidFill>
              <a:prstDash val="solid"/>
              <a:round/>
              <a:headEnd type="none" w="sm" len="lg"/>
              <a:tailEnd type="none" w="sm" len="lg"/>
            </a:ln>
          </p:spPr>
          <p:txBody>
            <a:bodyPr/>
            <a:p>
              <a:endParaRPr lang="zh-CN" altLang="en-US"/>
            </a:p>
          </p:txBody>
        </p:sp>
        <p:sp>
          <p:nvSpPr>
            <p:cNvPr id="16408" name="Line 27"/>
            <p:cNvSpPr/>
            <p:nvPr/>
          </p:nvSpPr>
          <p:spPr>
            <a:xfrm flipH="1" flipV="1">
              <a:off x="2953" y="3110"/>
              <a:ext cx="79" cy="1"/>
            </a:xfrm>
            <a:prstGeom prst="line">
              <a:avLst/>
            </a:prstGeom>
            <a:ln w="28575" cap="flat" cmpd="sng">
              <a:solidFill>
                <a:srgbClr val="0000FF"/>
              </a:solidFill>
              <a:prstDash val="solid"/>
              <a:round/>
              <a:headEnd type="none" w="sm" len="sm"/>
              <a:tailEnd type="none" w="sm" len="sm"/>
            </a:ln>
          </p:spPr>
        </p:sp>
        <p:sp>
          <p:nvSpPr>
            <p:cNvPr id="16409" name="Line 28"/>
            <p:cNvSpPr/>
            <p:nvPr/>
          </p:nvSpPr>
          <p:spPr>
            <a:xfrm>
              <a:off x="3032" y="1936"/>
              <a:ext cx="1" cy="1176"/>
            </a:xfrm>
            <a:prstGeom prst="line">
              <a:avLst/>
            </a:prstGeom>
            <a:ln w="28575" cap="flat" cmpd="sng">
              <a:solidFill>
                <a:srgbClr val="0000FF"/>
              </a:solidFill>
              <a:prstDash val="dash"/>
              <a:round/>
              <a:headEnd type="none" w="med" len="med"/>
              <a:tailEnd type="none" w="med" len="med"/>
            </a:ln>
          </p:spPr>
        </p:sp>
        <p:sp>
          <p:nvSpPr>
            <p:cNvPr id="16410" name="Freeform 29"/>
            <p:cNvSpPr/>
            <p:nvPr/>
          </p:nvSpPr>
          <p:spPr>
            <a:xfrm flipH="1" flipV="1">
              <a:off x="2890" y="1915"/>
              <a:ext cx="105" cy="42"/>
            </a:xfrm>
            <a:custGeom>
              <a:avLst/>
              <a:gdLst/>
              <a:ahLst/>
              <a:cxnLst>
                <a:cxn ang="0">
                  <a:pos x="0" y="0"/>
                </a:cxn>
                <a:cxn ang="0">
                  <a:pos x="0" y="0"/>
                </a:cxn>
                <a:cxn ang="0">
                  <a:pos x="1" y="0"/>
                </a:cxn>
                <a:cxn ang="0">
                  <a:pos x="0" y="0"/>
                </a:cxn>
              </a:cxnLst>
              <a:pathLst>
                <a:path w="20000" h="20000">
                  <a:moveTo>
                    <a:pt x="0" y="0"/>
                  </a:moveTo>
                  <a:lnTo>
                    <a:pt x="0" y="19600"/>
                  </a:lnTo>
                  <a:lnTo>
                    <a:pt x="19897" y="10000"/>
                  </a:lnTo>
                  <a:lnTo>
                    <a:pt x="0" y="0"/>
                  </a:lnTo>
                  <a:close/>
                </a:path>
              </a:pathLst>
            </a:custGeom>
            <a:solidFill>
              <a:srgbClr val="0000FF"/>
            </a:solidFill>
            <a:ln w="28575" cap="flat" cmpd="sng">
              <a:solidFill>
                <a:srgbClr val="0000FF"/>
              </a:solidFill>
              <a:prstDash val="solid"/>
              <a:round/>
              <a:headEnd type="none" w="sm" len="lg"/>
              <a:tailEnd type="none" w="sm" len="lg"/>
            </a:ln>
          </p:spPr>
          <p:txBody>
            <a:bodyPr/>
            <a:p>
              <a:endParaRPr lang="zh-CN" altLang="en-US"/>
            </a:p>
          </p:txBody>
        </p:sp>
        <p:sp>
          <p:nvSpPr>
            <p:cNvPr id="16411" name="Line 30"/>
            <p:cNvSpPr/>
            <p:nvPr/>
          </p:nvSpPr>
          <p:spPr>
            <a:xfrm flipH="1" flipV="1">
              <a:off x="2953" y="1933"/>
              <a:ext cx="79" cy="1"/>
            </a:xfrm>
            <a:prstGeom prst="line">
              <a:avLst/>
            </a:prstGeom>
            <a:ln w="28575" cap="flat" cmpd="sng">
              <a:solidFill>
                <a:srgbClr val="0000FF"/>
              </a:solidFill>
              <a:prstDash val="solid"/>
              <a:round/>
              <a:headEnd type="none" w="sm" len="sm"/>
              <a:tailEnd type="none" w="sm" len="sm"/>
            </a:ln>
          </p:spPr>
        </p:sp>
      </p:grpSp>
      <p:sp>
        <p:nvSpPr>
          <p:cNvPr id="398367" name="Rectangle 31"/>
          <p:cNvSpPr/>
          <p:nvPr/>
        </p:nvSpPr>
        <p:spPr>
          <a:xfrm>
            <a:off x="4543425" y="2486025"/>
            <a:ext cx="354013" cy="396875"/>
          </a:xfrm>
          <a:prstGeom prst="rect">
            <a:avLst/>
          </a:prstGeom>
          <a:noFill/>
          <a:ln w="9525">
            <a:noFill/>
          </a:ln>
        </p:spPr>
        <p:txBody>
          <a:bodyPr wrap="none" anchor="t" anchorCtr="0">
            <a:spAutoFit/>
          </a:bodyPr>
          <a:p>
            <a:r>
              <a:rPr lang="en-US" altLang="zh-CN" sz="2000" i="1" dirty="0">
                <a:latin typeface="Times New Roman" panose="02020603050405020304" charset="0"/>
                <a:ea typeface="楷体_GB2312" pitchFamily="49" charset="-122"/>
              </a:rPr>
              <a:t>R</a:t>
            </a:r>
            <a:endParaRPr lang="en-US" altLang="zh-CN" sz="2000" dirty="0">
              <a:latin typeface="Times New Roman" panose="02020603050405020304" charset="0"/>
              <a:ea typeface="楷体_GB2312" pitchFamily="49" charset="-122"/>
            </a:endParaRPr>
          </a:p>
        </p:txBody>
      </p:sp>
      <p:grpSp>
        <p:nvGrpSpPr>
          <p:cNvPr id="7" name="Group 32"/>
          <p:cNvGrpSpPr/>
          <p:nvPr/>
        </p:nvGrpSpPr>
        <p:grpSpPr>
          <a:xfrm>
            <a:off x="5799138" y="2874963"/>
            <a:ext cx="227012" cy="1922462"/>
            <a:chOff x="3653" y="1884"/>
            <a:chExt cx="143" cy="1211"/>
          </a:xfrm>
        </p:grpSpPr>
        <p:sp>
          <p:nvSpPr>
            <p:cNvPr id="16414" name="Freeform 33"/>
            <p:cNvSpPr/>
            <p:nvPr/>
          </p:nvSpPr>
          <p:spPr>
            <a:xfrm flipH="1" flipV="1">
              <a:off x="3653" y="3061"/>
              <a:ext cx="88" cy="34"/>
            </a:xfrm>
            <a:custGeom>
              <a:avLst/>
              <a:gdLst/>
              <a:ahLst/>
              <a:cxnLst>
                <a:cxn ang="0">
                  <a:pos x="0" y="0"/>
                </a:cxn>
                <a:cxn ang="0">
                  <a:pos x="0" y="0"/>
                </a:cxn>
                <a:cxn ang="0">
                  <a:pos x="0" y="0"/>
                </a:cxn>
                <a:cxn ang="0">
                  <a:pos x="0" y="0"/>
                </a:cxn>
              </a:cxnLst>
              <a:pathLst>
                <a:path w="20000" h="20000">
                  <a:moveTo>
                    <a:pt x="0" y="0"/>
                  </a:moveTo>
                  <a:lnTo>
                    <a:pt x="0" y="19600"/>
                  </a:lnTo>
                  <a:lnTo>
                    <a:pt x="19897" y="10000"/>
                  </a:lnTo>
                  <a:lnTo>
                    <a:pt x="0" y="0"/>
                  </a:lnTo>
                  <a:close/>
                </a:path>
              </a:pathLst>
            </a:custGeom>
            <a:solidFill>
              <a:srgbClr val="0000FF"/>
            </a:solidFill>
            <a:ln w="28575" cap="flat" cmpd="sng">
              <a:solidFill>
                <a:srgbClr val="0000FF"/>
              </a:solidFill>
              <a:prstDash val="solid"/>
              <a:round/>
              <a:headEnd type="none" w="sm" len="lg"/>
              <a:tailEnd type="none" w="sm" len="lg"/>
            </a:ln>
          </p:spPr>
          <p:txBody>
            <a:bodyPr/>
            <a:p>
              <a:endParaRPr lang="zh-CN" altLang="en-US"/>
            </a:p>
          </p:txBody>
        </p:sp>
        <p:sp>
          <p:nvSpPr>
            <p:cNvPr id="16415" name="Line 34"/>
            <p:cNvSpPr/>
            <p:nvPr/>
          </p:nvSpPr>
          <p:spPr>
            <a:xfrm flipH="1" flipV="1">
              <a:off x="3716" y="3071"/>
              <a:ext cx="66" cy="1"/>
            </a:xfrm>
            <a:prstGeom prst="line">
              <a:avLst/>
            </a:prstGeom>
            <a:ln w="28575" cap="flat" cmpd="sng">
              <a:solidFill>
                <a:srgbClr val="0000FF"/>
              </a:solidFill>
              <a:prstDash val="solid"/>
              <a:round/>
              <a:headEnd type="none" w="sm" len="sm"/>
              <a:tailEnd type="none" w="sm" len="sm"/>
            </a:ln>
          </p:spPr>
        </p:sp>
        <p:sp>
          <p:nvSpPr>
            <p:cNvPr id="16416" name="Line 35"/>
            <p:cNvSpPr/>
            <p:nvPr/>
          </p:nvSpPr>
          <p:spPr>
            <a:xfrm>
              <a:off x="3795" y="2121"/>
              <a:ext cx="1" cy="952"/>
            </a:xfrm>
            <a:prstGeom prst="line">
              <a:avLst/>
            </a:prstGeom>
            <a:ln w="28575" cap="flat" cmpd="sng">
              <a:solidFill>
                <a:srgbClr val="0000FF"/>
              </a:solidFill>
              <a:prstDash val="dash"/>
              <a:round/>
              <a:headEnd type="none" w="med" len="med"/>
              <a:tailEnd type="none" w="med" len="med"/>
            </a:ln>
          </p:spPr>
        </p:sp>
        <p:sp>
          <p:nvSpPr>
            <p:cNvPr id="16417" name="Freeform 36"/>
            <p:cNvSpPr/>
            <p:nvPr/>
          </p:nvSpPr>
          <p:spPr>
            <a:xfrm flipH="1" flipV="1">
              <a:off x="3653" y="1884"/>
              <a:ext cx="88" cy="34"/>
            </a:xfrm>
            <a:custGeom>
              <a:avLst/>
              <a:gdLst/>
              <a:ahLst/>
              <a:cxnLst>
                <a:cxn ang="0">
                  <a:pos x="0" y="0"/>
                </a:cxn>
                <a:cxn ang="0">
                  <a:pos x="0" y="0"/>
                </a:cxn>
                <a:cxn ang="0">
                  <a:pos x="0" y="0"/>
                </a:cxn>
                <a:cxn ang="0">
                  <a:pos x="0" y="0"/>
                </a:cxn>
              </a:cxnLst>
              <a:pathLst>
                <a:path w="20000" h="20000">
                  <a:moveTo>
                    <a:pt x="0" y="0"/>
                  </a:moveTo>
                  <a:lnTo>
                    <a:pt x="0" y="19600"/>
                  </a:lnTo>
                  <a:lnTo>
                    <a:pt x="19897" y="10000"/>
                  </a:lnTo>
                  <a:lnTo>
                    <a:pt x="0" y="0"/>
                  </a:lnTo>
                  <a:close/>
                </a:path>
              </a:pathLst>
            </a:custGeom>
            <a:solidFill>
              <a:srgbClr val="0000FF"/>
            </a:solidFill>
            <a:ln w="28575" cap="flat" cmpd="sng">
              <a:solidFill>
                <a:srgbClr val="0000FF"/>
              </a:solidFill>
              <a:prstDash val="solid"/>
              <a:round/>
              <a:headEnd type="none" w="sm" len="lg"/>
              <a:tailEnd type="none" w="sm" len="lg"/>
            </a:ln>
          </p:spPr>
          <p:txBody>
            <a:bodyPr/>
            <a:p>
              <a:endParaRPr lang="zh-CN" altLang="en-US"/>
            </a:p>
          </p:txBody>
        </p:sp>
        <p:sp>
          <p:nvSpPr>
            <p:cNvPr id="16418" name="Line 37"/>
            <p:cNvSpPr/>
            <p:nvPr/>
          </p:nvSpPr>
          <p:spPr>
            <a:xfrm flipH="1" flipV="1">
              <a:off x="3716" y="1894"/>
              <a:ext cx="66" cy="1"/>
            </a:xfrm>
            <a:prstGeom prst="line">
              <a:avLst/>
            </a:prstGeom>
            <a:ln w="28575" cap="flat" cmpd="sng">
              <a:solidFill>
                <a:srgbClr val="0000FF"/>
              </a:solidFill>
              <a:prstDash val="solid"/>
              <a:round/>
              <a:headEnd type="none" w="sm" len="sm"/>
              <a:tailEnd type="none" w="sm" len="sm"/>
            </a:ln>
          </p:spPr>
        </p:sp>
      </p:grpSp>
      <p:sp>
        <p:nvSpPr>
          <p:cNvPr id="398374" name="Rectangle 38"/>
          <p:cNvSpPr/>
          <p:nvPr/>
        </p:nvSpPr>
        <p:spPr>
          <a:xfrm>
            <a:off x="5754688" y="2424113"/>
            <a:ext cx="354012" cy="396875"/>
          </a:xfrm>
          <a:prstGeom prst="rect">
            <a:avLst/>
          </a:prstGeom>
          <a:noFill/>
          <a:ln w="9525">
            <a:noFill/>
          </a:ln>
        </p:spPr>
        <p:txBody>
          <a:bodyPr wrap="none" anchor="t" anchorCtr="0">
            <a:spAutoFit/>
          </a:bodyPr>
          <a:p>
            <a:r>
              <a:rPr lang="en-US" altLang="zh-CN" sz="2000" i="1" dirty="0">
                <a:latin typeface="Times New Roman" panose="02020603050405020304" charset="0"/>
                <a:ea typeface="楷体_GB2312" pitchFamily="49" charset="-122"/>
              </a:rPr>
              <a:t>R</a:t>
            </a:r>
            <a:endParaRPr lang="en-US" altLang="zh-CN" sz="2000" dirty="0">
              <a:latin typeface="Times New Roman" panose="02020603050405020304" charset="0"/>
              <a:ea typeface="楷体_GB2312" pitchFamily="49" charset="-122"/>
            </a:endParaRPr>
          </a:p>
        </p:txBody>
      </p:sp>
      <p:sp>
        <p:nvSpPr>
          <p:cNvPr id="16420" name="AutoShape 39"/>
          <p:cNvSpPr/>
          <p:nvPr/>
        </p:nvSpPr>
        <p:spPr>
          <a:xfrm>
            <a:off x="7820025" y="4567238"/>
            <a:ext cx="88900" cy="469900"/>
          </a:xfrm>
          <a:prstGeom prst="upArrow">
            <a:avLst>
              <a:gd name="adj1" fmla="val 50000"/>
              <a:gd name="adj2" fmla="val 132093"/>
            </a:avLst>
          </a:prstGeom>
          <a:noFill/>
          <a:ln w="9525">
            <a:noFill/>
          </a:ln>
        </p:spPr>
        <p:txBody>
          <a:bodyPr wrap="none" anchor="ctr" anchorCtr="0">
            <a:spAutoFit/>
          </a:bodyPr>
          <a:p>
            <a:pPr algn="ctr"/>
            <a:endParaRPr lang="zh-CN" altLang="en-US" dirty="0">
              <a:latin typeface="Arial Narrow" pitchFamily="34" charset="0"/>
              <a:ea typeface="宋体" panose="02010600030101010101" pitchFamily="2" charset="-122"/>
            </a:endParaRPr>
          </a:p>
        </p:txBody>
      </p:sp>
      <p:sp>
        <p:nvSpPr>
          <p:cNvPr id="398376" name="AutoShape 40"/>
          <p:cNvSpPr/>
          <p:nvPr/>
        </p:nvSpPr>
        <p:spPr>
          <a:xfrm>
            <a:off x="4843463" y="3592513"/>
            <a:ext cx="42862" cy="482600"/>
          </a:xfrm>
          <a:prstGeom prst="upArrow">
            <a:avLst>
              <a:gd name="adj1" fmla="val 50000"/>
              <a:gd name="adj2" fmla="val 281380"/>
            </a:avLst>
          </a:prstGeom>
          <a:solidFill>
            <a:srgbClr val="FF5050"/>
          </a:solidFill>
          <a:ln w="9525" cap="flat" cmpd="sng">
            <a:solidFill>
              <a:srgbClr val="CC3300"/>
            </a:solidFill>
            <a:prstDash val="solid"/>
            <a:miter/>
            <a:headEnd type="none" w="med" len="med"/>
            <a:tailEnd type="none" w="med" len="med"/>
          </a:ln>
        </p:spPr>
        <p:txBody>
          <a:bodyPr anchor="ctr" anchorCtr="0">
            <a:spAutoFit/>
          </a:bodyPr>
          <a:p>
            <a:pPr algn="ctr"/>
            <a:endParaRPr lang="zh-CN" altLang="en-US" dirty="0">
              <a:latin typeface="Arial Narrow" pitchFamily="34" charset="0"/>
              <a:ea typeface="宋体" panose="02010600030101010101" pitchFamily="2" charset="-122"/>
            </a:endParaRPr>
          </a:p>
        </p:txBody>
      </p:sp>
      <p:sp>
        <p:nvSpPr>
          <p:cNvPr id="398377" name="AutoShape 41"/>
          <p:cNvSpPr/>
          <p:nvPr/>
        </p:nvSpPr>
        <p:spPr>
          <a:xfrm>
            <a:off x="3668713" y="3578225"/>
            <a:ext cx="42862" cy="482600"/>
          </a:xfrm>
          <a:prstGeom prst="upArrow">
            <a:avLst>
              <a:gd name="adj1" fmla="val 50000"/>
              <a:gd name="adj2" fmla="val 281380"/>
            </a:avLst>
          </a:prstGeom>
          <a:solidFill>
            <a:srgbClr val="FF5050"/>
          </a:solidFill>
          <a:ln w="9525" cap="flat" cmpd="sng">
            <a:solidFill>
              <a:srgbClr val="CC3300"/>
            </a:solidFill>
            <a:prstDash val="solid"/>
            <a:miter/>
            <a:headEnd type="none" w="med" len="med"/>
            <a:tailEnd type="none" w="med" len="med"/>
          </a:ln>
        </p:spPr>
        <p:txBody>
          <a:bodyPr anchor="ctr" anchorCtr="0">
            <a:spAutoFit/>
          </a:bodyPr>
          <a:p>
            <a:pPr algn="ctr"/>
            <a:endParaRPr lang="zh-CN" altLang="en-US" dirty="0">
              <a:latin typeface="Arial Narrow" pitchFamily="34" charset="0"/>
              <a:ea typeface="宋体" panose="02010600030101010101" pitchFamily="2" charset="-122"/>
            </a:endParaRPr>
          </a:p>
        </p:txBody>
      </p:sp>
      <p:grpSp>
        <p:nvGrpSpPr>
          <p:cNvPr id="10" name="Group 64"/>
          <p:cNvGrpSpPr/>
          <p:nvPr/>
        </p:nvGrpSpPr>
        <p:grpSpPr>
          <a:xfrm>
            <a:off x="2195513" y="2924175"/>
            <a:ext cx="225425" cy="1935163"/>
            <a:chOff x="1383" y="1842"/>
            <a:chExt cx="142" cy="1219"/>
          </a:xfrm>
        </p:grpSpPr>
        <p:sp>
          <p:nvSpPr>
            <p:cNvPr id="16424" name="Freeform 43"/>
            <p:cNvSpPr/>
            <p:nvPr/>
          </p:nvSpPr>
          <p:spPr>
            <a:xfrm flipH="1" flipV="1">
              <a:off x="1383" y="3019"/>
              <a:ext cx="105" cy="42"/>
            </a:xfrm>
            <a:custGeom>
              <a:avLst/>
              <a:gdLst/>
              <a:ahLst/>
              <a:cxnLst>
                <a:cxn ang="0">
                  <a:pos x="0" y="0"/>
                </a:cxn>
                <a:cxn ang="0">
                  <a:pos x="0" y="0"/>
                </a:cxn>
                <a:cxn ang="0">
                  <a:pos x="1" y="0"/>
                </a:cxn>
                <a:cxn ang="0">
                  <a:pos x="0" y="0"/>
                </a:cxn>
              </a:cxnLst>
              <a:pathLst>
                <a:path w="20000" h="20000">
                  <a:moveTo>
                    <a:pt x="0" y="0"/>
                  </a:moveTo>
                  <a:lnTo>
                    <a:pt x="0" y="19600"/>
                  </a:lnTo>
                  <a:lnTo>
                    <a:pt x="19897" y="10000"/>
                  </a:lnTo>
                  <a:lnTo>
                    <a:pt x="0" y="0"/>
                  </a:lnTo>
                  <a:close/>
                </a:path>
              </a:pathLst>
            </a:custGeom>
            <a:solidFill>
              <a:srgbClr val="0000FF"/>
            </a:solidFill>
            <a:ln w="28575" cap="flat" cmpd="sng">
              <a:solidFill>
                <a:srgbClr val="0000FF"/>
              </a:solidFill>
              <a:prstDash val="solid"/>
              <a:round/>
              <a:headEnd type="none" w="sm" len="lg"/>
              <a:tailEnd type="none" w="sm" len="lg"/>
            </a:ln>
          </p:spPr>
          <p:txBody>
            <a:bodyPr/>
            <a:p>
              <a:endParaRPr lang="zh-CN" altLang="en-US"/>
            </a:p>
          </p:txBody>
        </p:sp>
        <p:sp>
          <p:nvSpPr>
            <p:cNvPr id="16425" name="Line 44"/>
            <p:cNvSpPr/>
            <p:nvPr/>
          </p:nvSpPr>
          <p:spPr>
            <a:xfrm flipH="1" flipV="1">
              <a:off x="1446" y="3037"/>
              <a:ext cx="79" cy="1"/>
            </a:xfrm>
            <a:prstGeom prst="line">
              <a:avLst/>
            </a:prstGeom>
            <a:ln w="28575" cap="flat" cmpd="sng">
              <a:solidFill>
                <a:srgbClr val="0000FF"/>
              </a:solidFill>
              <a:prstDash val="solid"/>
              <a:round/>
              <a:headEnd type="none" w="sm" len="sm"/>
              <a:tailEnd type="none" w="sm" len="sm"/>
            </a:ln>
          </p:spPr>
        </p:sp>
        <p:sp>
          <p:nvSpPr>
            <p:cNvPr id="16426" name="Line 45"/>
            <p:cNvSpPr/>
            <p:nvPr/>
          </p:nvSpPr>
          <p:spPr>
            <a:xfrm>
              <a:off x="1525" y="1863"/>
              <a:ext cx="0" cy="1176"/>
            </a:xfrm>
            <a:prstGeom prst="line">
              <a:avLst/>
            </a:prstGeom>
            <a:ln w="28575" cap="flat" cmpd="sng">
              <a:solidFill>
                <a:srgbClr val="0000FF"/>
              </a:solidFill>
              <a:prstDash val="dash"/>
              <a:round/>
              <a:headEnd type="none" w="med" len="med"/>
              <a:tailEnd type="none" w="med" len="med"/>
            </a:ln>
          </p:spPr>
        </p:sp>
        <p:sp>
          <p:nvSpPr>
            <p:cNvPr id="16427" name="Freeform 46"/>
            <p:cNvSpPr/>
            <p:nvPr/>
          </p:nvSpPr>
          <p:spPr>
            <a:xfrm flipH="1" flipV="1">
              <a:off x="1383" y="1842"/>
              <a:ext cx="105" cy="42"/>
            </a:xfrm>
            <a:custGeom>
              <a:avLst/>
              <a:gdLst/>
              <a:ahLst/>
              <a:cxnLst>
                <a:cxn ang="0">
                  <a:pos x="0" y="0"/>
                </a:cxn>
                <a:cxn ang="0">
                  <a:pos x="0" y="0"/>
                </a:cxn>
                <a:cxn ang="0">
                  <a:pos x="1" y="0"/>
                </a:cxn>
                <a:cxn ang="0">
                  <a:pos x="0" y="0"/>
                </a:cxn>
              </a:cxnLst>
              <a:pathLst>
                <a:path w="20000" h="20000">
                  <a:moveTo>
                    <a:pt x="0" y="0"/>
                  </a:moveTo>
                  <a:lnTo>
                    <a:pt x="0" y="19600"/>
                  </a:lnTo>
                  <a:lnTo>
                    <a:pt x="19897" y="10000"/>
                  </a:lnTo>
                  <a:lnTo>
                    <a:pt x="0" y="0"/>
                  </a:lnTo>
                  <a:close/>
                </a:path>
              </a:pathLst>
            </a:custGeom>
            <a:solidFill>
              <a:srgbClr val="0000FF"/>
            </a:solidFill>
            <a:ln w="28575" cap="flat" cmpd="sng">
              <a:solidFill>
                <a:srgbClr val="0000FF"/>
              </a:solidFill>
              <a:prstDash val="solid"/>
              <a:round/>
              <a:headEnd type="none" w="sm" len="lg"/>
              <a:tailEnd type="none" w="sm" len="lg"/>
            </a:ln>
          </p:spPr>
          <p:txBody>
            <a:bodyPr/>
            <a:p>
              <a:endParaRPr lang="zh-CN" altLang="en-US"/>
            </a:p>
          </p:txBody>
        </p:sp>
        <p:sp>
          <p:nvSpPr>
            <p:cNvPr id="16428" name="Line 47"/>
            <p:cNvSpPr/>
            <p:nvPr/>
          </p:nvSpPr>
          <p:spPr>
            <a:xfrm flipH="1" flipV="1">
              <a:off x="1446" y="1860"/>
              <a:ext cx="79" cy="1"/>
            </a:xfrm>
            <a:prstGeom prst="line">
              <a:avLst/>
            </a:prstGeom>
            <a:ln w="28575" cap="flat" cmpd="sng">
              <a:solidFill>
                <a:srgbClr val="0000FF"/>
              </a:solidFill>
              <a:prstDash val="solid"/>
              <a:round/>
              <a:headEnd type="none" w="sm" len="sm"/>
              <a:tailEnd type="none" w="sm" len="sm"/>
            </a:ln>
          </p:spPr>
        </p:sp>
      </p:grpSp>
      <p:sp>
        <p:nvSpPr>
          <p:cNvPr id="398384" name="AutoShape 48"/>
          <p:cNvSpPr/>
          <p:nvPr/>
        </p:nvSpPr>
        <p:spPr>
          <a:xfrm>
            <a:off x="2476500" y="3602038"/>
            <a:ext cx="42863" cy="482600"/>
          </a:xfrm>
          <a:prstGeom prst="upArrow">
            <a:avLst>
              <a:gd name="adj1" fmla="val 50000"/>
              <a:gd name="adj2" fmla="val 281373"/>
            </a:avLst>
          </a:prstGeom>
          <a:solidFill>
            <a:srgbClr val="FF5050"/>
          </a:solidFill>
          <a:ln w="9525" cap="flat" cmpd="sng">
            <a:solidFill>
              <a:srgbClr val="CC3300"/>
            </a:solidFill>
            <a:prstDash val="solid"/>
            <a:miter/>
            <a:headEnd type="none" w="med" len="med"/>
            <a:tailEnd type="none" w="med" len="med"/>
          </a:ln>
        </p:spPr>
        <p:txBody>
          <a:bodyPr anchor="ctr" anchorCtr="0">
            <a:spAutoFit/>
          </a:bodyPr>
          <a:p>
            <a:pPr algn="ctr"/>
            <a:endParaRPr lang="zh-CN" altLang="en-US" dirty="0">
              <a:latin typeface="Arial Narrow" pitchFamily="34" charset="0"/>
              <a:ea typeface="宋体" panose="02010600030101010101" pitchFamily="2" charset="-122"/>
            </a:endParaRPr>
          </a:p>
        </p:txBody>
      </p:sp>
      <p:sp>
        <p:nvSpPr>
          <p:cNvPr id="398385" name="AutoShape 49"/>
          <p:cNvSpPr/>
          <p:nvPr/>
        </p:nvSpPr>
        <p:spPr>
          <a:xfrm>
            <a:off x="6065838" y="3590925"/>
            <a:ext cx="42862" cy="482600"/>
          </a:xfrm>
          <a:prstGeom prst="upArrow">
            <a:avLst>
              <a:gd name="adj1" fmla="val 50000"/>
              <a:gd name="adj2" fmla="val 281380"/>
            </a:avLst>
          </a:prstGeom>
          <a:solidFill>
            <a:srgbClr val="FF5050"/>
          </a:solidFill>
          <a:ln w="9525" cap="flat" cmpd="sng">
            <a:solidFill>
              <a:srgbClr val="CC3300"/>
            </a:solidFill>
            <a:prstDash val="solid"/>
            <a:miter/>
            <a:headEnd type="none" w="med" len="med"/>
            <a:tailEnd type="none" w="med" len="med"/>
          </a:ln>
        </p:spPr>
        <p:txBody>
          <a:bodyPr anchor="ctr" anchorCtr="0">
            <a:spAutoFit/>
          </a:bodyPr>
          <a:p>
            <a:pPr algn="ctr"/>
            <a:endParaRPr lang="zh-CN" altLang="en-US" dirty="0">
              <a:latin typeface="Arial Narrow" pitchFamily="34" charset="0"/>
              <a:ea typeface="宋体" panose="02010600030101010101" pitchFamily="2" charset="-122"/>
            </a:endParaRPr>
          </a:p>
        </p:txBody>
      </p:sp>
      <p:sp>
        <p:nvSpPr>
          <p:cNvPr id="398386" name="Rectangle 50"/>
          <p:cNvSpPr/>
          <p:nvPr/>
        </p:nvSpPr>
        <p:spPr>
          <a:xfrm>
            <a:off x="5078413" y="4692650"/>
            <a:ext cx="479425" cy="396875"/>
          </a:xfrm>
          <a:prstGeom prst="rect">
            <a:avLst/>
          </a:prstGeom>
          <a:noFill/>
          <a:ln w="9525">
            <a:noFill/>
          </a:ln>
        </p:spPr>
        <p:txBody>
          <a:bodyPr wrap="none" anchor="t" anchorCtr="0">
            <a:spAutoFit/>
          </a:bodyPr>
          <a:p>
            <a:r>
              <a:rPr lang="en-US" altLang="zh-CN" sz="2000" i="1" dirty="0">
                <a:latin typeface="Times New Roman" panose="02020603050405020304" charset="0"/>
                <a:ea typeface="楷体_GB2312" pitchFamily="49" charset="-122"/>
              </a:rPr>
              <a:t>I/</a:t>
            </a:r>
            <a:r>
              <a:rPr lang="en-US" altLang="zh-CN" sz="2000" dirty="0">
                <a:latin typeface="Times New Roman" panose="02020603050405020304" charset="0"/>
                <a:ea typeface="楷体_GB2312" pitchFamily="49" charset="-122"/>
              </a:rPr>
              <a:t>2</a:t>
            </a:r>
            <a:endParaRPr lang="en-US" altLang="zh-CN" sz="2000" dirty="0">
              <a:latin typeface="Times New Roman" panose="02020603050405020304" charset="0"/>
              <a:ea typeface="楷体_GB2312" pitchFamily="49" charset="-122"/>
            </a:endParaRPr>
          </a:p>
        </p:txBody>
      </p:sp>
      <p:sp>
        <p:nvSpPr>
          <p:cNvPr id="398387" name="Rectangle 51"/>
          <p:cNvSpPr/>
          <p:nvPr/>
        </p:nvSpPr>
        <p:spPr>
          <a:xfrm>
            <a:off x="3863975" y="4667250"/>
            <a:ext cx="479425" cy="396875"/>
          </a:xfrm>
          <a:prstGeom prst="rect">
            <a:avLst/>
          </a:prstGeom>
          <a:noFill/>
          <a:ln w="9525">
            <a:noFill/>
          </a:ln>
        </p:spPr>
        <p:txBody>
          <a:bodyPr wrap="none" anchor="t" anchorCtr="0">
            <a:spAutoFit/>
          </a:bodyPr>
          <a:p>
            <a:r>
              <a:rPr lang="en-US" altLang="zh-CN" sz="2000" i="1" dirty="0">
                <a:latin typeface="Times New Roman" panose="02020603050405020304" charset="0"/>
                <a:ea typeface="楷体_GB2312" pitchFamily="49" charset="-122"/>
              </a:rPr>
              <a:t>I/</a:t>
            </a:r>
            <a:r>
              <a:rPr lang="en-US" altLang="zh-CN" sz="2000" dirty="0">
                <a:latin typeface="Times New Roman" panose="02020603050405020304" charset="0"/>
                <a:ea typeface="楷体_GB2312" pitchFamily="49" charset="-122"/>
              </a:rPr>
              <a:t>4</a:t>
            </a:r>
            <a:endParaRPr lang="en-US" altLang="zh-CN" sz="2000" dirty="0">
              <a:latin typeface="Times New Roman" panose="02020603050405020304" charset="0"/>
              <a:ea typeface="楷体_GB2312" pitchFamily="49" charset="-122"/>
            </a:endParaRPr>
          </a:p>
        </p:txBody>
      </p:sp>
      <p:sp>
        <p:nvSpPr>
          <p:cNvPr id="398388" name="Rectangle 52"/>
          <p:cNvSpPr/>
          <p:nvPr/>
        </p:nvSpPr>
        <p:spPr>
          <a:xfrm>
            <a:off x="2570163" y="4691063"/>
            <a:ext cx="585787" cy="396875"/>
          </a:xfrm>
          <a:prstGeom prst="rect">
            <a:avLst/>
          </a:prstGeom>
          <a:noFill/>
          <a:ln w="9525">
            <a:noFill/>
          </a:ln>
        </p:spPr>
        <p:txBody>
          <a:bodyPr anchor="t" anchorCtr="0">
            <a:spAutoFit/>
          </a:bodyPr>
          <a:p>
            <a:r>
              <a:rPr lang="en-US" altLang="zh-CN" sz="2000" i="1" dirty="0">
                <a:latin typeface="Times New Roman" panose="02020603050405020304" charset="0"/>
                <a:ea typeface="楷体_GB2312" pitchFamily="49" charset="-122"/>
              </a:rPr>
              <a:t>I/</a:t>
            </a:r>
            <a:r>
              <a:rPr lang="en-US" altLang="zh-CN" sz="2000" dirty="0">
                <a:latin typeface="Times New Roman" panose="02020603050405020304" charset="0"/>
                <a:ea typeface="楷体_GB2312" pitchFamily="49" charset="-122"/>
              </a:rPr>
              <a:t>8</a:t>
            </a:r>
            <a:endParaRPr lang="en-US" altLang="zh-CN" sz="2000" dirty="0">
              <a:latin typeface="Times New Roman" panose="02020603050405020304" charset="0"/>
              <a:ea typeface="楷体_GB2312" pitchFamily="49" charset="-122"/>
            </a:endParaRPr>
          </a:p>
        </p:txBody>
      </p:sp>
      <p:sp>
        <p:nvSpPr>
          <p:cNvPr id="398389" name="Rectangle 53"/>
          <p:cNvSpPr/>
          <p:nvPr/>
        </p:nvSpPr>
        <p:spPr>
          <a:xfrm>
            <a:off x="1376363" y="4702175"/>
            <a:ext cx="606425" cy="396875"/>
          </a:xfrm>
          <a:prstGeom prst="rect">
            <a:avLst/>
          </a:prstGeom>
          <a:noFill/>
          <a:ln w="9525">
            <a:noFill/>
          </a:ln>
        </p:spPr>
        <p:txBody>
          <a:bodyPr wrap="none" anchor="t" anchorCtr="0">
            <a:spAutoFit/>
          </a:bodyPr>
          <a:p>
            <a:r>
              <a:rPr lang="en-US" altLang="zh-CN" sz="2000" i="1" dirty="0">
                <a:latin typeface="Times New Roman" panose="02020603050405020304" charset="0"/>
                <a:ea typeface="楷体_GB2312" pitchFamily="49" charset="-122"/>
              </a:rPr>
              <a:t>I/</a:t>
            </a:r>
            <a:r>
              <a:rPr lang="en-US" altLang="zh-CN" sz="2000" dirty="0">
                <a:latin typeface="Times New Roman" panose="02020603050405020304" charset="0"/>
                <a:ea typeface="楷体_GB2312" pitchFamily="49" charset="-122"/>
              </a:rPr>
              <a:t>16</a:t>
            </a:r>
            <a:endParaRPr lang="en-US" altLang="zh-CN" sz="2000" dirty="0">
              <a:latin typeface="Times New Roman" panose="02020603050405020304" charset="0"/>
              <a:ea typeface="楷体_GB2312" pitchFamily="49" charset="-122"/>
            </a:endParaRPr>
          </a:p>
        </p:txBody>
      </p:sp>
      <p:sp>
        <p:nvSpPr>
          <p:cNvPr id="398390" name="Rectangle 54"/>
          <p:cNvSpPr/>
          <p:nvPr/>
        </p:nvSpPr>
        <p:spPr>
          <a:xfrm>
            <a:off x="5945188" y="3168650"/>
            <a:ext cx="1025525" cy="396875"/>
          </a:xfrm>
          <a:prstGeom prst="rect">
            <a:avLst/>
          </a:prstGeom>
          <a:noFill/>
          <a:ln w="9525">
            <a:noFill/>
          </a:ln>
        </p:spPr>
        <p:txBody>
          <a:bodyPr anchor="t" anchorCtr="0">
            <a:spAutoFit/>
          </a:bodyPr>
          <a:p>
            <a:r>
              <a:rPr lang="en-US" altLang="zh-CN" sz="2000" i="1" dirty="0">
                <a:latin typeface="Times New Roman" panose="02020603050405020304" charset="0"/>
                <a:ea typeface="楷体_GB2312" pitchFamily="49" charset="-122"/>
              </a:rPr>
              <a:t>I/</a:t>
            </a:r>
            <a:r>
              <a:rPr lang="en-US" altLang="zh-CN" sz="2000" dirty="0">
                <a:latin typeface="Times New Roman" panose="02020603050405020304" charset="0"/>
                <a:ea typeface="楷体_GB2312" pitchFamily="49" charset="-122"/>
              </a:rPr>
              <a:t>2</a:t>
            </a:r>
            <a:endParaRPr lang="en-US" altLang="zh-CN" sz="2000" dirty="0">
              <a:latin typeface="Times New Roman" panose="02020603050405020304" charset="0"/>
              <a:ea typeface="楷体_GB2312" pitchFamily="49" charset="-122"/>
            </a:endParaRPr>
          </a:p>
        </p:txBody>
      </p:sp>
      <p:sp>
        <p:nvSpPr>
          <p:cNvPr id="16436" name="Rectangle 55"/>
          <p:cNvSpPr/>
          <p:nvPr/>
        </p:nvSpPr>
        <p:spPr>
          <a:xfrm>
            <a:off x="6072188" y="3614738"/>
            <a:ext cx="401637" cy="366712"/>
          </a:xfrm>
          <a:prstGeom prst="rect">
            <a:avLst/>
          </a:prstGeom>
          <a:noFill/>
          <a:ln w="9525">
            <a:noFill/>
          </a:ln>
        </p:spPr>
        <p:txBody>
          <a:bodyPr anchor="t" anchorCtr="0">
            <a:spAutoFit/>
          </a:bodyPr>
          <a:p>
            <a:pPr>
              <a:spcBef>
                <a:spcPct val="50000"/>
              </a:spcBef>
            </a:pPr>
            <a:r>
              <a:rPr lang="en-US" altLang="zh-CN" i="1" dirty="0">
                <a:latin typeface="Times New Roman" panose="02020603050405020304" charset="0"/>
                <a:ea typeface="楷体_GB2312" pitchFamily="49" charset="-122"/>
              </a:rPr>
              <a:t>I</a:t>
            </a:r>
            <a:r>
              <a:rPr lang="en-US" altLang="zh-CN" baseline="-30000" dirty="0">
                <a:latin typeface="Times New Roman" panose="02020603050405020304" charset="0"/>
                <a:ea typeface="楷体_GB2312" pitchFamily="49" charset="-122"/>
              </a:rPr>
              <a:t>3</a:t>
            </a:r>
            <a:endParaRPr lang="en-US" altLang="zh-CN" dirty="0">
              <a:latin typeface="Times New Roman" panose="02020603050405020304" charset="0"/>
              <a:ea typeface="楷体_GB2312" pitchFamily="49" charset="-122"/>
            </a:endParaRPr>
          </a:p>
        </p:txBody>
      </p:sp>
      <p:sp>
        <p:nvSpPr>
          <p:cNvPr id="16437" name="Rectangle 56"/>
          <p:cNvSpPr/>
          <p:nvPr/>
        </p:nvSpPr>
        <p:spPr>
          <a:xfrm>
            <a:off x="4838700" y="3663950"/>
            <a:ext cx="401638" cy="366713"/>
          </a:xfrm>
          <a:prstGeom prst="rect">
            <a:avLst/>
          </a:prstGeom>
          <a:noFill/>
          <a:ln w="9525">
            <a:noFill/>
          </a:ln>
        </p:spPr>
        <p:txBody>
          <a:bodyPr anchor="t" anchorCtr="0">
            <a:spAutoFit/>
          </a:bodyPr>
          <a:p>
            <a:pPr>
              <a:spcBef>
                <a:spcPct val="50000"/>
              </a:spcBef>
            </a:pPr>
            <a:r>
              <a:rPr lang="en-US" altLang="zh-CN" i="1" dirty="0">
                <a:latin typeface="Times New Roman" panose="02020603050405020304" charset="0"/>
                <a:ea typeface="楷体_GB2312" pitchFamily="49" charset="-122"/>
              </a:rPr>
              <a:t>I</a:t>
            </a:r>
            <a:r>
              <a:rPr lang="en-US" altLang="zh-CN" baseline="-30000" dirty="0">
                <a:latin typeface="Times New Roman" panose="02020603050405020304" charset="0"/>
                <a:ea typeface="楷体_GB2312" pitchFamily="49" charset="-122"/>
              </a:rPr>
              <a:t>2</a:t>
            </a:r>
            <a:endParaRPr lang="en-US" altLang="zh-CN" dirty="0">
              <a:latin typeface="Times New Roman" panose="02020603050405020304" charset="0"/>
              <a:ea typeface="楷体_GB2312" pitchFamily="49" charset="-122"/>
            </a:endParaRPr>
          </a:p>
        </p:txBody>
      </p:sp>
      <p:sp>
        <p:nvSpPr>
          <p:cNvPr id="16438" name="Rectangle 57"/>
          <p:cNvSpPr/>
          <p:nvPr/>
        </p:nvSpPr>
        <p:spPr>
          <a:xfrm>
            <a:off x="3787775" y="3609975"/>
            <a:ext cx="401638" cy="366713"/>
          </a:xfrm>
          <a:prstGeom prst="rect">
            <a:avLst/>
          </a:prstGeom>
          <a:noFill/>
          <a:ln w="9525">
            <a:noFill/>
          </a:ln>
        </p:spPr>
        <p:txBody>
          <a:bodyPr anchor="t" anchorCtr="0">
            <a:spAutoFit/>
          </a:bodyPr>
          <a:p>
            <a:pPr>
              <a:spcBef>
                <a:spcPct val="50000"/>
              </a:spcBef>
            </a:pPr>
            <a:r>
              <a:rPr lang="en-US" altLang="zh-CN" i="1" dirty="0">
                <a:latin typeface="Times New Roman" panose="02020603050405020304" charset="0"/>
                <a:ea typeface="楷体_GB2312" pitchFamily="49" charset="-122"/>
              </a:rPr>
              <a:t>I</a:t>
            </a:r>
            <a:r>
              <a:rPr lang="en-US" altLang="zh-CN" baseline="-30000" dirty="0">
                <a:latin typeface="Times New Roman" panose="02020603050405020304" charset="0"/>
                <a:ea typeface="楷体_GB2312" pitchFamily="49" charset="-122"/>
              </a:rPr>
              <a:t>1</a:t>
            </a:r>
            <a:endParaRPr lang="en-US" altLang="zh-CN" dirty="0">
              <a:latin typeface="Times New Roman" panose="02020603050405020304" charset="0"/>
              <a:ea typeface="楷体_GB2312" pitchFamily="49" charset="-122"/>
            </a:endParaRPr>
          </a:p>
        </p:txBody>
      </p:sp>
      <p:sp>
        <p:nvSpPr>
          <p:cNvPr id="16439" name="Rectangle 58"/>
          <p:cNvSpPr/>
          <p:nvPr/>
        </p:nvSpPr>
        <p:spPr>
          <a:xfrm>
            <a:off x="2566988" y="3662363"/>
            <a:ext cx="401637" cy="366712"/>
          </a:xfrm>
          <a:prstGeom prst="rect">
            <a:avLst/>
          </a:prstGeom>
          <a:noFill/>
          <a:ln w="9525">
            <a:noFill/>
          </a:ln>
        </p:spPr>
        <p:txBody>
          <a:bodyPr anchor="t" anchorCtr="0">
            <a:spAutoFit/>
          </a:bodyPr>
          <a:p>
            <a:pPr>
              <a:spcBef>
                <a:spcPct val="50000"/>
              </a:spcBef>
            </a:pPr>
            <a:r>
              <a:rPr lang="en-US" altLang="zh-CN" i="1" dirty="0">
                <a:latin typeface="Times New Roman" panose="02020603050405020304" charset="0"/>
                <a:ea typeface="楷体_GB2312" pitchFamily="49" charset="-122"/>
              </a:rPr>
              <a:t>I</a:t>
            </a:r>
            <a:r>
              <a:rPr lang="en-US" altLang="zh-CN" baseline="-30000" dirty="0">
                <a:latin typeface="Times New Roman" panose="02020603050405020304" charset="0"/>
                <a:ea typeface="楷体_GB2312" pitchFamily="49" charset="-122"/>
              </a:rPr>
              <a:t>0</a:t>
            </a:r>
            <a:endParaRPr lang="en-US" altLang="zh-CN" dirty="0">
              <a:latin typeface="Times New Roman" panose="02020603050405020304" charset="0"/>
              <a:ea typeface="楷体_GB2312" pitchFamily="49" charset="-122"/>
            </a:endParaRPr>
          </a:p>
        </p:txBody>
      </p:sp>
      <p:sp>
        <p:nvSpPr>
          <p:cNvPr id="398395" name="Rectangle 59"/>
          <p:cNvSpPr/>
          <p:nvPr/>
        </p:nvSpPr>
        <p:spPr>
          <a:xfrm>
            <a:off x="977900" y="5176838"/>
            <a:ext cx="7756525" cy="457200"/>
          </a:xfrm>
          <a:prstGeom prst="rect">
            <a:avLst/>
          </a:prstGeom>
          <a:noFill/>
          <a:ln w="9525">
            <a:noFill/>
          </a:ln>
        </p:spPr>
        <p:txBody>
          <a:bodyPr wrap="none" anchor="t" anchorCtr="0">
            <a:spAutoFit/>
          </a:bodyPr>
          <a:p>
            <a:r>
              <a:rPr lang="zh-CN" altLang="en-US" sz="2400" dirty="0">
                <a:solidFill>
                  <a:srgbClr val="000099"/>
                </a:solidFill>
                <a:latin typeface="Times New Roman" panose="02020603050405020304" charset="0"/>
                <a:ea typeface="楷体_GB2312" pitchFamily="49" charset="-122"/>
              </a:rPr>
              <a:t>流入每个</a:t>
            </a:r>
            <a:r>
              <a:rPr lang="en-US" altLang="zh-CN" sz="2400" dirty="0">
                <a:solidFill>
                  <a:srgbClr val="000099"/>
                </a:solidFill>
                <a:latin typeface="Times New Roman" panose="02020603050405020304" charset="0"/>
                <a:ea typeface="楷体_GB2312" pitchFamily="49" charset="-122"/>
              </a:rPr>
              <a:t>2R</a:t>
            </a:r>
            <a:r>
              <a:rPr lang="zh-CN" altLang="en-US" sz="2400" dirty="0">
                <a:solidFill>
                  <a:srgbClr val="000099"/>
                </a:solidFill>
                <a:latin typeface="Times New Roman" panose="02020603050405020304" charset="0"/>
                <a:ea typeface="楷体_GB2312" pitchFamily="49" charset="-122"/>
              </a:rPr>
              <a:t>电阻的电流从高位到低位按</a:t>
            </a:r>
            <a:r>
              <a:rPr lang="en-US" altLang="zh-CN" sz="2400" dirty="0">
                <a:solidFill>
                  <a:srgbClr val="000099"/>
                </a:solidFill>
                <a:latin typeface="Times New Roman" panose="02020603050405020304" charset="0"/>
                <a:ea typeface="楷体_GB2312" pitchFamily="49" charset="-122"/>
              </a:rPr>
              <a:t>2</a:t>
            </a:r>
            <a:r>
              <a:rPr lang="zh-CN" altLang="en-US" sz="2400" dirty="0">
                <a:solidFill>
                  <a:srgbClr val="000099"/>
                </a:solidFill>
                <a:latin typeface="Times New Roman" panose="02020603050405020304" charset="0"/>
                <a:ea typeface="楷体_GB2312" pitchFamily="49" charset="-122"/>
              </a:rPr>
              <a:t>的整数倍递减。</a:t>
            </a:r>
            <a:endParaRPr lang="zh-CN" altLang="en-US" sz="2400" dirty="0">
              <a:solidFill>
                <a:srgbClr val="000099"/>
              </a:solidFill>
              <a:latin typeface="Times New Roman" panose="02020603050405020304" charset="0"/>
              <a:ea typeface="楷体_GB2312" pitchFamily="49" charset="-122"/>
            </a:endParaRPr>
          </a:p>
        </p:txBody>
      </p:sp>
      <p:sp>
        <p:nvSpPr>
          <p:cNvPr id="398397" name="Rectangle 61"/>
          <p:cNvSpPr/>
          <p:nvPr/>
        </p:nvSpPr>
        <p:spPr>
          <a:xfrm>
            <a:off x="2486025" y="5740400"/>
            <a:ext cx="1741488" cy="457200"/>
          </a:xfrm>
          <a:prstGeom prst="rect">
            <a:avLst/>
          </a:prstGeom>
          <a:noFill/>
          <a:ln w="9525">
            <a:noFill/>
          </a:ln>
        </p:spPr>
        <p:txBody>
          <a:bodyPr wrap="none" anchor="ctr" anchorCtr="0">
            <a:spAutoFit/>
          </a:bodyPr>
          <a:p>
            <a:r>
              <a:rPr lang="en-US" altLang="zh-CN" sz="2400" b="0" i="1" dirty="0">
                <a:solidFill>
                  <a:srgbClr val="000066"/>
                </a:solidFill>
                <a:latin typeface="Times New Roman" panose="02020603050405020304" charset="0"/>
                <a:ea typeface="宋体" panose="02010600030101010101" pitchFamily="2" charset="-122"/>
              </a:rPr>
              <a:t>I</a:t>
            </a:r>
            <a:r>
              <a:rPr lang="en-US" altLang="zh-CN" sz="2400" b="0" i="1" baseline="-25000" dirty="0">
                <a:solidFill>
                  <a:srgbClr val="000066"/>
                </a:solidFill>
                <a:latin typeface="Times New Roman" panose="02020603050405020304" charset="0"/>
                <a:ea typeface="宋体" panose="02010600030101010101" pitchFamily="2" charset="-122"/>
              </a:rPr>
              <a:t>2</a:t>
            </a:r>
            <a:r>
              <a:rPr lang="en-US" altLang="zh-CN" sz="2400" b="0" dirty="0">
                <a:solidFill>
                  <a:srgbClr val="000066"/>
                </a:solidFill>
                <a:latin typeface="Times New Roman" panose="02020603050405020304" charset="0"/>
                <a:ea typeface="宋体" panose="02010600030101010101" pitchFamily="2" charset="-122"/>
              </a:rPr>
              <a:t>= </a:t>
            </a:r>
            <a:r>
              <a:rPr lang="en-US" altLang="zh-CN" sz="2400" b="0" i="1" dirty="0">
                <a:solidFill>
                  <a:srgbClr val="000066"/>
                </a:solidFill>
                <a:latin typeface="Times New Roman" panose="02020603050405020304" charset="0"/>
                <a:ea typeface="宋体" panose="02010600030101010101" pitchFamily="2" charset="-122"/>
              </a:rPr>
              <a:t>V</a:t>
            </a:r>
            <a:r>
              <a:rPr lang="en-US" altLang="zh-CN" sz="2400" b="0" baseline="-25000" dirty="0">
                <a:solidFill>
                  <a:srgbClr val="000066"/>
                </a:solidFill>
                <a:latin typeface="Times New Roman" panose="02020603050405020304" charset="0"/>
                <a:ea typeface="宋体" panose="02010600030101010101" pitchFamily="2" charset="-122"/>
              </a:rPr>
              <a:t>REF </a:t>
            </a:r>
            <a:r>
              <a:rPr lang="en-US" altLang="zh-CN" sz="2400" b="0" dirty="0">
                <a:solidFill>
                  <a:srgbClr val="000066"/>
                </a:solidFill>
                <a:latin typeface="Times New Roman" panose="02020603050405020304" charset="0"/>
                <a:ea typeface="宋体" panose="02010600030101010101" pitchFamily="2" charset="-122"/>
              </a:rPr>
              <a:t>/ 4</a:t>
            </a:r>
            <a:r>
              <a:rPr lang="en-US" altLang="zh-CN" sz="2400" b="0" i="1" dirty="0">
                <a:solidFill>
                  <a:srgbClr val="000066"/>
                </a:solidFill>
                <a:latin typeface="Times New Roman" panose="02020603050405020304" charset="0"/>
                <a:ea typeface="宋体" panose="02010600030101010101" pitchFamily="2" charset="-122"/>
              </a:rPr>
              <a:t>R</a:t>
            </a:r>
            <a:endParaRPr lang="en-US" altLang="zh-CN" sz="2800" dirty="0">
              <a:solidFill>
                <a:srgbClr val="000066"/>
              </a:solidFill>
              <a:latin typeface="Times New Roman" panose="02020603050405020304" charset="0"/>
              <a:ea typeface="宋体" panose="02010600030101010101" pitchFamily="2" charset="-122"/>
            </a:endParaRPr>
          </a:p>
        </p:txBody>
      </p:sp>
      <p:sp>
        <p:nvSpPr>
          <p:cNvPr id="398398" name="Rectangle 62"/>
          <p:cNvSpPr/>
          <p:nvPr/>
        </p:nvSpPr>
        <p:spPr>
          <a:xfrm>
            <a:off x="4408488" y="5780088"/>
            <a:ext cx="1741487" cy="457200"/>
          </a:xfrm>
          <a:prstGeom prst="rect">
            <a:avLst/>
          </a:prstGeom>
          <a:noFill/>
          <a:ln w="9525">
            <a:noFill/>
          </a:ln>
        </p:spPr>
        <p:txBody>
          <a:bodyPr wrap="none" anchor="ctr" anchorCtr="0">
            <a:spAutoFit/>
          </a:bodyPr>
          <a:p>
            <a:r>
              <a:rPr lang="en-US" altLang="zh-CN" sz="2400" b="0" i="1" dirty="0">
                <a:solidFill>
                  <a:srgbClr val="000066"/>
                </a:solidFill>
                <a:latin typeface="Times New Roman" panose="02020603050405020304" charset="0"/>
                <a:ea typeface="宋体" panose="02010600030101010101" pitchFamily="2" charset="-122"/>
              </a:rPr>
              <a:t>I</a:t>
            </a:r>
            <a:r>
              <a:rPr lang="en-US" altLang="zh-CN" sz="2400" b="0" i="1" baseline="-25000" dirty="0">
                <a:solidFill>
                  <a:srgbClr val="000066"/>
                </a:solidFill>
                <a:latin typeface="Times New Roman" panose="02020603050405020304" charset="0"/>
                <a:ea typeface="宋体" panose="02010600030101010101" pitchFamily="2" charset="-122"/>
              </a:rPr>
              <a:t>1</a:t>
            </a:r>
            <a:r>
              <a:rPr lang="en-US" altLang="zh-CN" sz="2400" b="0" dirty="0">
                <a:solidFill>
                  <a:srgbClr val="000066"/>
                </a:solidFill>
                <a:latin typeface="Times New Roman" panose="02020603050405020304" charset="0"/>
                <a:ea typeface="宋体" panose="02010600030101010101" pitchFamily="2" charset="-122"/>
              </a:rPr>
              <a:t>= </a:t>
            </a:r>
            <a:r>
              <a:rPr lang="en-US" altLang="zh-CN" sz="2400" b="0" i="1" dirty="0">
                <a:solidFill>
                  <a:srgbClr val="000066"/>
                </a:solidFill>
                <a:latin typeface="Times New Roman" panose="02020603050405020304" charset="0"/>
                <a:ea typeface="宋体" panose="02010600030101010101" pitchFamily="2" charset="-122"/>
              </a:rPr>
              <a:t>V</a:t>
            </a:r>
            <a:r>
              <a:rPr lang="en-US" altLang="zh-CN" sz="2400" b="0" baseline="-25000" dirty="0">
                <a:solidFill>
                  <a:srgbClr val="000066"/>
                </a:solidFill>
                <a:latin typeface="Times New Roman" panose="02020603050405020304" charset="0"/>
                <a:ea typeface="宋体" panose="02010600030101010101" pitchFamily="2" charset="-122"/>
              </a:rPr>
              <a:t>REF </a:t>
            </a:r>
            <a:r>
              <a:rPr lang="en-US" altLang="zh-CN" sz="2400" b="0" dirty="0">
                <a:solidFill>
                  <a:srgbClr val="000066"/>
                </a:solidFill>
                <a:latin typeface="Times New Roman" panose="02020603050405020304" charset="0"/>
                <a:ea typeface="宋体" panose="02010600030101010101" pitchFamily="2" charset="-122"/>
              </a:rPr>
              <a:t>/ 8</a:t>
            </a:r>
            <a:r>
              <a:rPr lang="en-US" altLang="zh-CN" sz="2400" b="0" i="1" dirty="0">
                <a:solidFill>
                  <a:srgbClr val="000066"/>
                </a:solidFill>
                <a:latin typeface="Times New Roman" panose="02020603050405020304" charset="0"/>
                <a:ea typeface="宋体" panose="02010600030101010101" pitchFamily="2" charset="-122"/>
              </a:rPr>
              <a:t>R</a:t>
            </a:r>
            <a:endParaRPr lang="en-US" altLang="zh-CN" sz="2800" dirty="0">
              <a:solidFill>
                <a:srgbClr val="000066"/>
              </a:solidFill>
              <a:latin typeface="Times New Roman" panose="02020603050405020304" charset="0"/>
              <a:ea typeface="宋体" panose="02010600030101010101" pitchFamily="2" charset="-122"/>
            </a:endParaRPr>
          </a:p>
        </p:txBody>
      </p:sp>
      <p:sp>
        <p:nvSpPr>
          <p:cNvPr id="398399" name="Rectangle 63"/>
          <p:cNvSpPr/>
          <p:nvPr/>
        </p:nvSpPr>
        <p:spPr>
          <a:xfrm>
            <a:off x="6186488" y="5780088"/>
            <a:ext cx="1893887" cy="457200"/>
          </a:xfrm>
          <a:prstGeom prst="rect">
            <a:avLst/>
          </a:prstGeom>
          <a:noFill/>
          <a:ln w="9525">
            <a:noFill/>
          </a:ln>
        </p:spPr>
        <p:txBody>
          <a:bodyPr wrap="none" anchor="ctr" anchorCtr="0">
            <a:spAutoFit/>
          </a:bodyPr>
          <a:p>
            <a:r>
              <a:rPr lang="en-US" altLang="zh-CN" sz="2400" b="0" i="1" dirty="0">
                <a:solidFill>
                  <a:srgbClr val="000066"/>
                </a:solidFill>
                <a:latin typeface="Times New Roman" panose="02020603050405020304" charset="0"/>
                <a:ea typeface="宋体" panose="02010600030101010101" pitchFamily="2" charset="-122"/>
              </a:rPr>
              <a:t>I</a:t>
            </a:r>
            <a:r>
              <a:rPr lang="en-US" altLang="zh-CN" sz="2400" b="0" i="1" baseline="-25000" dirty="0">
                <a:solidFill>
                  <a:srgbClr val="000066"/>
                </a:solidFill>
                <a:latin typeface="Times New Roman" panose="02020603050405020304" charset="0"/>
                <a:ea typeface="宋体" panose="02010600030101010101" pitchFamily="2" charset="-122"/>
              </a:rPr>
              <a:t>0</a:t>
            </a:r>
            <a:r>
              <a:rPr lang="en-US" altLang="zh-CN" sz="2400" b="0" dirty="0">
                <a:solidFill>
                  <a:srgbClr val="000066"/>
                </a:solidFill>
                <a:latin typeface="Times New Roman" panose="02020603050405020304" charset="0"/>
                <a:ea typeface="宋体" panose="02010600030101010101" pitchFamily="2" charset="-122"/>
              </a:rPr>
              <a:t>= </a:t>
            </a:r>
            <a:r>
              <a:rPr lang="en-US" altLang="zh-CN" sz="2400" b="0" i="1" dirty="0">
                <a:solidFill>
                  <a:srgbClr val="000066"/>
                </a:solidFill>
                <a:latin typeface="Times New Roman" panose="02020603050405020304" charset="0"/>
                <a:ea typeface="宋体" panose="02010600030101010101" pitchFamily="2" charset="-122"/>
              </a:rPr>
              <a:t>V</a:t>
            </a:r>
            <a:r>
              <a:rPr lang="en-US" altLang="zh-CN" sz="2400" b="0" baseline="-25000" dirty="0">
                <a:solidFill>
                  <a:srgbClr val="000066"/>
                </a:solidFill>
                <a:latin typeface="Times New Roman" panose="02020603050405020304" charset="0"/>
                <a:ea typeface="宋体" panose="02010600030101010101" pitchFamily="2" charset="-122"/>
              </a:rPr>
              <a:t>REF </a:t>
            </a:r>
            <a:r>
              <a:rPr lang="en-US" altLang="zh-CN" sz="2400" b="0" dirty="0">
                <a:solidFill>
                  <a:srgbClr val="000066"/>
                </a:solidFill>
                <a:latin typeface="Times New Roman" panose="02020603050405020304" charset="0"/>
                <a:ea typeface="宋体" panose="02010600030101010101" pitchFamily="2" charset="-122"/>
              </a:rPr>
              <a:t>/16 </a:t>
            </a:r>
            <a:r>
              <a:rPr lang="en-US" altLang="zh-CN" sz="2400" b="0" i="1" dirty="0">
                <a:solidFill>
                  <a:srgbClr val="000066"/>
                </a:solidFill>
                <a:latin typeface="Times New Roman" panose="02020603050405020304" charset="0"/>
                <a:ea typeface="宋体" panose="02010600030101010101" pitchFamily="2" charset="-122"/>
              </a:rPr>
              <a:t>R</a:t>
            </a:r>
            <a:endParaRPr lang="en-US" altLang="zh-CN" sz="2800" dirty="0">
              <a:solidFill>
                <a:srgbClr val="000066"/>
              </a:solidFill>
              <a:latin typeface="Times New Roman" panose="02020603050405020304" charset="0"/>
              <a:ea typeface="宋体" panose="02010600030101010101" pitchFamily="2" charset="-122"/>
            </a:endParaRPr>
          </a:p>
        </p:txBody>
      </p:sp>
      <p:sp>
        <p:nvSpPr>
          <p:cNvPr id="398396" name="Rectangle 60"/>
          <p:cNvSpPr/>
          <p:nvPr/>
        </p:nvSpPr>
        <p:spPr>
          <a:xfrm>
            <a:off x="509588" y="5715000"/>
            <a:ext cx="1741487" cy="457200"/>
          </a:xfrm>
          <a:prstGeom prst="rect">
            <a:avLst/>
          </a:prstGeom>
          <a:noFill/>
          <a:ln w="9525">
            <a:noFill/>
          </a:ln>
        </p:spPr>
        <p:txBody>
          <a:bodyPr wrap="none" anchor="ctr" anchorCtr="0">
            <a:spAutoFit/>
          </a:bodyPr>
          <a:p>
            <a:r>
              <a:rPr lang="en-US" altLang="zh-CN" sz="2400" b="0" i="1" dirty="0">
                <a:solidFill>
                  <a:srgbClr val="000066"/>
                </a:solidFill>
                <a:latin typeface="Times New Roman" panose="02020603050405020304" charset="0"/>
                <a:ea typeface="宋体" panose="02010600030101010101" pitchFamily="2" charset="-122"/>
              </a:rPr>
              <a:t>I</a:t>
            </a:r>
            <a:r>
              <a:rPr lang="en-US" altLang="zh-CN" sz="2400" b="0" i="1" baseline="-25000" dirty="0">
                <a:solidFill>
                  <a:srgbClr val="000066"/>
                </a:solidFill>
                <a:latin typeface="Times New Roman" panose="02020603050405020304" charset="0"/>
                <a:ea typeface="宋体" panose="02010600030101010101" pitchFamily="2" charset="-122"/>
              </a:rPr>
              <a:t>3</a:t>
            </a:r>
            <a:r>
              <a:rPr lang="en-US" altLang="zh-CN" sz="2400" b="0" dirty="0">
                <a:solidFill>
                  <a:srgbClr val="000066"/>
                </a:solidFill>
                <a:latin typeface="Times New Roman" panose="02020603050405020304" charset="0"/>
                <a:ea typeface="宋体" panose="02010600030101010101" pitchFamily="2" charset="-122"/>
              </a:rPr>
              <a:t>= </a:t>
            </a:r>
            <a:r>
              <a:rPr lang="en-US" altLang="zh-CN" sz="2400" b="0" i="1" dirty="0">
                <a:solidFill>
                  <a:srgbClr val="000066"/>
                </a:solidFill>
                <a:latin typeface="Times New Roman" panose="02020603050405020304" charset="0"/>
                <a:ea typeface="宋体" panose="02010600030101010101" pitchFamily="2" charset="-122"/>
              </a:rPr>
              <a:t>V</a:t>
            </a:r>
            <a:r>
              <a:rPr lang="en-US" altLang="zh-CN" sz="2400" b="0" baseline="-25000" dirty="0">
                <a:solidFill>
                  <a:srgbClr val="000066"/>
                </a:solidFill>
                <a:latin typeface="Times New Roman" panose="02020603050405020304" charset="0"/>
                <a:ea typeface="宋体" panose="02010600030101010101" pitchFamily="2" charset="-122"/>
              </a:rPr>
              <a:t>REF </a:t>
            </a:r>
            <a:r>
              <a:rPr lang="en-US" altLang="zh-CN" sz="2400" b="0" dirty="0">
                <a:solidFill>
                  <a:srgbClr val="000066"/>
                </a:solidFill>
                <a:latin typeface="Times New Roman" panose="02020603050405020304" charset="0"/>
                <a:ea typeface="宋体" panose="02010600030101010101" pitchFamily="2" charset="-122"/>
              </a:rPr>
              <a:t>/ 2</a:t>
            </a:r>
            <a:r>
              <a:rPr lang="en-US" altLang="zh-CN" sz="2400" b="0" i="1" dirty="0">
                <a:solidFill>
                  <a:srgbClr val="000066"/>
                </a:solidFill>
                <a:latin typeface="Times New Roman" panose="02020603050405020304" charset="0"/>
                <a:ea typeface="宋体" panose="02010600030101010101" pitchFamily="2" charset="-122"/>
              </a:rPr>
              <a:t>R</a:t>
            </a:r>
            <a:endParaRPr lang="en-US" altLang="zh-CN" sz="2800" dirty="0">
              <a:solidFill>
                <a:srgbClr val="000066"/>
              </a:solidFill>
              <a:latin typeface="Times New Roman" panose="0202060305040502030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397329"/>
                                        </p:tgtEl>
                                        <p:attrNameLst>
                                          <p:attrName>style.visibility</p:attrName>
                                        </p:attrNameLst>
                                      </p:cBhvr>
                                      <p:to>
                                        <p:strVal val="visible"/>
                                      </p:to>
                                    </p:set>
                                    <p:animEffect transition="in" filter="strips(downRight)">
                                      <p:cBhvr>
                                        <p:cTn id="7" dur="500"/>
                                        <p:tgtEl>
                                          <p:spTgt spid="397329"/>
                                        </p:tgtEl>
                                      </p:cBhvr>
                                    </p:animEffect>
                                  </p:childTnLst>
                                  <p:subTnLst>
                                    <p:set>
                                      <p:cBhvr override="childStyle">
                                        <p:cTn dur="1" fill="hold" display="0" masterRel="nextClick" afterEffect="1"/>
                                        <p:tgtEl>
                                          <p:spTgt spid="397329"/>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edge">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right)">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499"/>
                                          </p:stCondLst>
                                        </p:cTn>
                                        <p:tgtEl>
                                          <p:spTgt spid="398353"/>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22" presetClass="entr" presetSubtype="2"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right)">
                                      <p:cBhvr>
                                        <p:cTn id="26" dur="500"/>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39836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22" presetClass="entr" presetSubtype="2" fill="hold"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right)">
                                      <p:cBhvr>
                                        <p:cTn id="35" dur="500"/>
                                        <p:tgtEl>
                                          <p:spTgt spid="6"/>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499"/>
                                          </p:stCondLst>
                                        </p:cTn>
                                        <p:tgtEl>
                                          <p:spTgt spid="398367"/>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22" presetClass="entr" presetSubtype="2" fill="hold" nodeType="click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right)">
                                      <p:cBhvr>
                                        <p:cTn id="44" dur="500"/>
                                        <p:tgtEl>
                                          <p:spTgt spid="7"/>
                                        </p:tgtEl>
                                      </p:cBhvr>
                                    </p:animEffec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499"/>
                                          </p:stCondLst>
                                        </p:cTn>
                                        <p:tgtEl>
                                          <p:spTgt spid="398374"/>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8" presetClass="entr" presetSubtype="12" fill="hold" grpId="0" nodeType="clickEffect">
                                  <p:stCondLst>
                                    <p:cond delay="0"/>
                                  </p:stCondLst>
                                  <p:childTnLst>
                                    <p:set>
                                      <p:cBhvr>
                                        <p:cTn id="52" dur="1" fill="hold">
                                          <p:stCondLst>
                                            <p:cond delay="0"/>
                                          </p:stCondLst>
                                        </p:cTn>
                                        <p:tgtEl>
                                          <p:spTgt spid="398344"/>
                                        </p:tgtEl>
                                        <p:attrNameLst>
                                          <p:attrName>style.visibility</p:attrName>
                                        </p:attrNameLst>
                                      </p:cBhvr>
                                      <p:to>
                                        <p:strVal val="visible"/>
                                      </p:to>
                                    </p:set>
                                    <p:animEffect transition="in" filter="strips(downLeft)">
                                      <p:cBhvr>
                                        <p:cTn id="53" dur="500"/>
                                        <p:tgtEl>
                                          <p:spTgt spid="398344"/>
                                        </p:tgtEl>
                                      </p:cBhvr>
                                    </p:animEffect>
                                  </p:childTnLst>
                                </p:cTn>
                              </p:par>
                            </p:childTnLst>
                          </p:cTn>
                        </p:par>
                      </p:childTnLst>
                    </p:cTn>
                  </p:par>
                  <p:par>
                    <p:cTn id="54" fill="hold">
                      <p:stCondLst>
                        <p:cond delay="indefinite"/>
                      </p:stCondLst>
                      <p:childTnLst>
                        <p:par>
                          <p:cTn id="55" fill="hold">
                            <p:stCondLst>
                              <p:cond delay="0"/>
                            </p:stCondLst>
                            <p:childTnLst>
                              <p:par>
                                <p:cTn id="56" presetID="5" presetClass="entr" presetSubtype="10" fill="hold" nodeType="clickEffect">
                                  <p:stCondLst>
                                    <p:cond delay="0"/>
                                  </p:stCondLst>
                                  <p:childTnLst>
                                    <p:set>
                                      <p:cBhvr>
                                        <p:cTn id="57" dur="1" fill="hold">
                                          <p:stCondLst>
                                            <p:cond delay="0"/>
                                          </p:stCondLst>
                                        </p:cTn>
                                        <p:tgtEl>
                                          <p:spTgt spid="398349"/>
                                        </p:tgtEl>
                                        <p:attrNameLst>
                                          <p:attrName>style.visibility</p:attrName>
                                        </p:attrNameLst>
                                      </p:cBhvr>
                                      <p:to>
                                        <p:strVal val="visible"/>
                                      </p:to>
                                    </p:set>
                                    <p:animEffect transition="in" filter="checkerboard(across)">
                                      <p:cBhvr>
                                        <p:cTn id="58" dur="500"/>
                                        <p:tgtEl>
                                          <p:spTgt spid="398349"/>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4" fill="hold" grpId="0" nodeType="clickEffect">
                                  <p:stCondLst>
                                    <p:cond delay="0"/>
                                  </p:stCondLst>
                                  <p:childTnLst>
                                    <p:set>
                                      <p:cBhvr>
                                        <p:cTn id="62" dur="1" fill="hold">
                                          <p:stCondLst>
                                            <p:cond delay="0"/>
                                          </p:stCondLst>
                                        </p:cTn>
                                        <p:tgtEl>
                                          <p:spTgt spid="398385"/>
                                        </p:tgtEl>
                                        <p:attrNameLst>
                                          <p:attrName>style.visibility</p:attrName>
                                        </p:attrNameLst>
                                      </p:cBhvr>
                                      <p:to>
                                        <p:strVal val="visible"/>
                                      </p:to>
                                    </p:set>
                                    <p:animEffect transition="in" filter="wipe(down)">
                                      <p:cBhvr>
                                        <p:cTn id="63" dur="500"/>
                                        <p:tgtEl>
                                          <p:spTgt spid="398385"/>
                                        </p:tgtEl>
                                      </p:cBhvr>
                                    </p:animEffect>
                                  </p:childTnLst>
                                </p:cTn>
                              </p:par>
                            </p:childTnLst>
                          </p:cTn>
                        </p:par>
                      </p:childTnLst>
                    </p:cTn>
                  </p:par>
                  <p:par>
                    <p:cTn id="64" fill="hold">
                      <p:stCondLst>
                        <p:cond delay="indefinite"/>
                      </p:stCondLst>
                      <p:childTnLst>
                        <p:par>
                          <p:cTn id="65" fill="hold">
                            <p:stCondLst>
                              <p:cond delay="0"/>
                            </p:stCondLst>
                            <p:childTnLst>
                              <p:par>
                                <p:cTn id="66" presetID="18" presetClass="entr" presetSubtype="12" fill="hold" grpId="0" nodeType="clickEffect">
                                  <p:stCondLst>
                                    <p:cond delay="0"/>
                                  </p:stCondLst>
                                  <p:childTnLst>
                                    <p:set>
                                      <p:cBhvr>
                                        <p:cTn id="67" dur="1" fill="hold">
                                          <p:stCondLst>
                                            <p:cond delay="0"/>
                                          </p:stCondLst>
                                        </p:cTn>
                                        <p:tgtEl>
                                          <p:spTgt spid="398345"/>
                                        </p:tgtEl>
                                        <p:attrNameLst>
                                          <p:attrName>style.visibility</p:attrName>
                                        </p:attrNameLst>
                                      </p:cBhvr>
                                      <p:to>
                                        <p:strVal val="visible"/>
                                      </p:to>
                                    </p:set>
                                    <p:animEffect transition="in" filter="strips(downLeft)">
                                      <p:cBhvr>
                                        <p:cTn id="68" dur="500"/>
                                        <p:tgtEl>
                                          <p:spTgt spid="398345"/>
                                        </p:tgtEl>
                                      </p:cBhvr>
                                    </p:animEffec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499"/>
                                          </p:stCondLst>
                                        </p:cTn>
                                        <p:tgtEl>
                                          <p:spTgt spid="398390"/>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8" presetClass="entr" presetSubtype="6" fill="hold" grpId="0" nodeType="clickEffect">
                                  <p:stCondLst>
                                    <p:cond delay="0"/>
                                  </p:stCondLst>
                                  <p:childTnLst>
                                    <p:set>
                                      <p:cBhvr>
                                        <p:cTn id="76" dur="1" fill="hold">
                                          <p:stCondLst>
                                            <p:cond delay="0"/>
                                          </p:stCondLst>
                                        </p:cTn>
                                        <p:tgtEl>
                                          <p:spTgt spid="398386"/>
                                        </p:tgtEl>
                                        <p:attrNameLst>
                                          <p:attrName>style.visibility</p:attrName>
                                        </p:attrNameLst>
                                      </p:cBhvr>
                                      <p:to>
                                        <p:strVal val="visible"/>
                                      </p:to>
                                    </p:set>
                                    <p:animEffect transition="in" filter="strips(downRight)">
                                      <p:cBhvr>
                                        <p:cTn id="77" dur="500"/>
                                        <p:tgtEl>
                                          <p:spTgt spid="398386"/>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grpId="0" nodeType="clickEffect">
                                  <p:stCondLst>
                                    <p:cond delay="0"/>
                                  </p:stCondLst>
                                  <p:childTnLst>
                                    <p:set>
                                      <p:cBhvr>
                                        <p:cTn id="81" dur="1" fill="hold">
                                          <p:stCondLst>
                                            <p:cond delay="0"/>
                                          </p:stCondLst>
                                        </p:cTn>
                                        <p:tgtEl>
                                          <p:spTgt spid="398376"/>
                                        </p:tgtEl>
                                        <p:attrNameLst>
                                          <p:attrName>style.visibility</p:attrName>
                                        </p:attrNameLst>
                                      </p:cBhvr>
                                      <p:to>
                                        <p:strVal val="visible"/>
                                      </p:to>
                                    </p:set>
                                    <p:animEffect transition="in" filter="wipe(down)">
                                      <p:cBhvr>
                                        <p:cTn id="82" dur="500"/>
                                        <p:tgtEl>
                                          <p:spTgt spid="398376"/>
                                        </p:tgtEl>
                                      </p:cBhvr>
                                    </p:animEffect>
                                  </p:childTnLst>
                                </p:cTn>
                              </p:par>
                            </p:childTnLst>
                          </p:cTn>
                        </p:par>
                      </p:childTnLst>
                    </p:cTn>
                  </p:par>
                  <p:par>
                    <p:cTn id="83" fill="hold">
                      <p:stCondLst>
                        <p:cond delay="indefinite"/>
                      </p:stCondLst>
                      <p:childTnLst>
                        <p:par>
                          <p:cTn id="84" fill="hold">
                            <p:stCondLst>
                              <p:cond delay="0"/>
                            </p:stCondLst>
                            <p:childTnLst>
                              <p:par>
                                <p:cTn id="85" presetID="18" presetClass="entr" presetSubtype="12" fill="hold" grpId="0" nodeType="clickEffect">
                                  <p:stCondLst>
                                    <p:cond delay="0"/>
                                  </p:stCondLst>
                                  <p:childTnLst>
                                    <p:set>
                                      <p:cBhvr>
                                        <p:cTn id="86" dur="1" fill="hold">
                                          <p:stCondLst>
                                            <p:cond delay="0"/>
                                          </p:stCondLst>
                                        </p:cTn>
                                        <p:tgtEl>
                                          <p:spTgt spid="398346"/>
                                        </p:tgtEl>
                                        <p:attrNameLst>
                                          <p:attrName>style.visibility</p:attrName>
                                        </p:attrNameLst>
                                      </p:cBhvr>
                                      <p:to>
                                        <p:strVal val="visible"/>
                                      </p:to>
                                    </p:set>
                                    <p:animEffect transition="in" filter="strips(downLeft)">
                                      <p:cBhvr>
                                        <p:cTn id="87" dur="500"/>
                                        <p:tgtEl>
                                          <p:spTgt spid="398346"/>
                                        </p:tgtEl>
                                      </p:cBhvr>
                                    </p:animEffect>
                                  </p:childTnLst>
                                </p:cTn>
                              </p:par>
                            </p:childTnLst>
                          </p:cTn>
                        </p:par>
                      </p:childTnLst>
                    </p:cTn>
                  </p:par>
                  <p:par>
                    <p:cTn id="88" fill="hold">
                      <p:stCondLst>
                        <p:cond delay="indefinite"/>
                      </p:stCondLst>
                      <p:childTnLst>
                        <p:par>
                          <p:cTn id="89" fill="hold">
                            <p:stCondLst>
                              <p:cond delay="0"/>
                            </p:stCondLst>
                            <p:childTnLst>
                              <p:par>
                                <p:cTn id="90" presetID="18" presetClass="entr" presetSubtype="6" fill="hold" grpId="0" nodeType="clickEffect">
                                  <p:stCondLst>
                                    <p:cond delay="0"/>
                                  </p:stCondLst>
                                  <p:childTnLst>
                                    <p:set>
                                      <p:cBhvr>
                                        <p:cTn id="91" dur="1" fill="hold">
                                          <p:stCondLst>
                                            <p:cond delay="0"/>
                                          </p:stCondLst>
                                        </p:cTn>
                                        <p:tgtEl>
                                          <p:spTgt spid="398350"/>
                                        </p:tgtEl>
                                        <p:attrNameLst>
                                          <p:attrName>style.visibility</p:attrName>
                                        </p:attrNameLst>
                                      </p:cBhvr>
                                      <p:to>
                                        <p:strVal val="visible"/>
                                      </p:to>
                                    </p:set>
                                    <p:animEffect transition="in" filter="strips(downRight)">
                                      <p:cBhvr>
                                        <p:cTn id="92" dur="500"/>
                                        <p:tgtEl>
                                          <p:spTgt spid="398350"/>
                                        </p:tgtEl>
                                      </p:cBhvr>
                                    </p:animEffect>
                                  </p:childTnLst>
                                </p:cTn>
                              </p:par>
                            </p:childTnLst>
                          </p:cTn>
                        </p:par>
                      </p:childTnLst>
                    </p:cTn>
                  </p:par>
                  <p:par>
                    <p:cTn id="93" fill="hold">
                      <p:stCondLst>
                        <p:cond delay="indefinite"/>
                      </p:stCondLst>
                      <p:childTnLst>
                        <p:par>
                          <p:cTn id="94" fill="hold">
                            <p:stCondLst>
                              <p:cond delay="0"/>
                            </p:stCondLst>
                            <p:childTnLst>
                              <p:par>
                                <p:cTn id="95" presetID="18" presetClass="entr" presetSubtype="6" fill="hold" grpId="0" nodeType="clickEffect">
                                  <p:stCondLst>
                                    <p:cond delay="0"/>
                                  </p:stCondLst>
                                  <p:childTnLst>
                                    <p:set>
                                      <p:cBhvr>
                                        <p:cTn id="96" dur="1" fill="hold">
                                          <p:stCondLst>
                                            <p:cond delay="0"/>
                                          </p:stCondLst>
                                        </p:cTn>
                                        <p:tgtEl>
                                          <p:spTgt spid="398387"/>
                                        </p:tgtEl>
                                        <p:attrNameLst>
                                          <p:attrName>style.visibility</p:attrName>
                                        </p:attrNameLst>
                                      </p:cBhvr>
                                      <p:to>
                                        <p:strVal val="visible"/>
                                      </p:to>
                                    </p:set>
                                    <p:animEffect transition="in" filter="strips(downRight)">
                                      <p:cBhvr>
                                        <p:cTn id="97" dur="500"/>
                                        <p:tgtEl>
                                          <p:spTgt spid="398387"/>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4" fill="hold" grpId="0" nodeType="clickEffect">
                                  <p:stCondLst>
                                    <p:cond delay="0"/>
                                  </p:stCondLst>
                                  <p:childTnLst>
                                    <p:set>
                                      <p:cBhvr>
                                        <p:cTn id="101" dur="1" fill="hold">
                                          <p:stCondLst>
                                            <p:cond delay="0"/>
                                          </p:stCondLst>
                                        </p:cTn>
                                        <p:tgtEl>
                                          <p:spTgt spid="398377"/>
                                        </p:tgtEl>
                                        <p:attrNameLst>
                                          <p:attrName>style.visibility</p:attrName>
                                        </p:attrNameLst>
                                      </p:cBhvr>
                                      <p:to>
                                        <p:strVal val="visible"/>
                                      </p:to>
                                    </p:set>
                                    <p:animEffect transition="in" filter="wipe(down)">
                                      <p:cBhvr>
                                        <p:cTn id="102" dur="500"/>
                                        <p:tgtEl>
                                          <p:spTgt spid="398377"/>
                                        </p:tgtEl>
                                      </p:cBhvr>
                                    </p:animEffect>
                                  </p:childTnLst>
                                </p:cTn>
                              </p:par>
                            </p:childTnLst>
                          </p:cTn>
                        </p:par>
                      </p:childTnLst>
                    </p:cTn>
                  </p:par>
                  <p:par>
                    <p:cTn id="103" fill="hold">
                      <p:stCondLst>
                        <p:cond delay="indefinite"/>
                      </p:stCondLst>
                      <p:childTnLst>
                        <p:par>
                          <p:cTn id="104" fill="hold">
                            <p:stCondLst>
                              <p:cond delay="0"/>
                            </p:stCondLst>
                            <p:childTnLst>
                              <p:par>
                                <p:cTn id="105" presetID="18" presetClass="entr" presetSubtype="12" fill="hold" grpId="0" nodeType="clickEffect">
                                  <p:stCondLst>
                                    <p:cond delay="0"/>
                                  </p:stCondLst>
                                  <p:childTnLst>
                                    <p:set>
                                      <p:cBhvr>
                                        <p:cTn id="106" dur="1" fill="hold">
                                          <p:stCondLst>
                                            <p:cond delay="0"/>
                                          </p:stCondLst>
                                        </p:cTn>
                                        <p:tgtEl>
                                          <p:spTgt spid="398347"/>
                                        </p:tgtEl>
                                        <p:attrNameLst>
                                          <p:attrName>style.visibility</p:attrName>
                                        </p:attrNameLst>
                                      </p:cBhvr>
                                      <p:to>
                                        <p:strVal val="visible"/>
                                      </p:to>
                                    </p:set>
                                    <p:animEffect transition="in" filter="strips(downLeft)">
                                      <p:cBhvr>
                                        <p:cTn id="107" dur="500"/>
                                        <p:tgtEl>
                                          <p:spTgt spid="398347"/>
                                        </p:tgtEl>
                                      </p:cBhvr>
                                    </p:animEffect>
                                  </p:childTnLst>
                                </p:cTn>
                              </p:par>
                            </p:childTnLst>
                          </p:cTn>
                        </p:par>
                      </p:childTnLst>
                    </p:cTn>
                  </p:par>
                  <p:par>
                    <p:cTn id="108" fill="hold">
                      <p:stCondLst>
                        <p:cond delay="indefinite"/>
                      </p:stCondLst>
                      <p:childTnLst>
                        <p:par>
                          <p:cTn id="109" fill="hold">
                            <p:stCondLst>
                              <p:cond delay="0"/>
                            </p:stCondLst>
                            <p:childTnLst>
                              <p:par>
                                <p:cTn id="110" presetID="18" presetClass="entr" presetSubtype="6" fill="hold" grpId="0" nodeType="clickEffect">
                                  <p:stCondLst>
                                    <p:cond delay="0"/>
                                  </p:stCondLst>
                                  <p:childTnLst>
                                    <p:set>
                                      <p:cBhvr>
                                        <p:cTn id="111" dur="1" fill="hold">
                                          <p:stCondLst>
                                            <p:cond delay="0"/>
                                          </p:stCondLst>
                                        </p:cTn>
                                        <p:tgtEl>
                                          <p:spTgt spid="398351"/>
                                        </p:tgtEl>
                                        <p:attrNameLst>
                                          <p:attrName>style.visibility</p:attrName>
                                        </p:attrNameLst>
                                      </p:cBhvr>
                                      <p:to>
                                        <p:strVal val="visible"/>
                                      </p:to>
                                    </p:set>
                                    <p:animEffect transition="in" filter="strips(downRight)">
                                      <p:cBhvr>
                                        <p:cTn id="112" dur="500"/>
                                        <p:tgtEl>
                                          <p:spTgt spid="398351"/>
                                        </p:tgtEl>
                                      </p:cBhvr>
                                    </p:animEffect>
                                  </p:childTnLst>
                                </p:cTn>
                              </p:par>
                            </p:childTnLst>
                          </p:cTn>
                        </p:par>
                      </p:childTnLst>
                    </p:cTn>
                  </p:par>
                  <p:par>
                    <p:cTn id="113" fill="hold">
                      <p:stCondLst>
                        <p:cond delay="indefinite"/>
                      </p:stCondLst>
                      <p:childTnLst>
                        <p:par>
                          <p:cTn id="114" fill="hold">
                            <p:stCondLst>
                              <p:cond delay="0"/>
                            </p:stCondLst>
                            <p:childTnLst>
                              <p:par>
                                <p:cTn id="115" presetID="18" presetClass="entr" presetSubtype="6" fill="hold" grpId="0" nodeType="clickEffect">
                                  <p:stCondLst>
                                    <p:cond delay="0"/>
                                  </p:stCondLst>
                                  <p:childTnLst>
                                    <p:set>
                                      <p:cBhvr>
                                        <p:cTn id="116" dur="1" fill="hold">
                                          <p:stCondLst>
                                            <p:cond delay="0"/>
                                          </p:stCondLst>
                                        </p:cTn>
                                        <p:tgtEl>
                                          <p:spTgt spid="398388"/>
                                        </p:tgtEl>
                                        <p:attrNameLst>
                                          <p:attrName>style.visibility</p:attrName>
                                        </p:attrNameLst>
                                      </p:cBhvr>
                                      <p:to>
                                        <p:strVal val="visible"/>
                                      </p:to>
                                    </p:set>
                                    <p:animEffect transition="in" filter="strips(downRight)">
                                      <p:cBhvr>
                                        <p:cTn id="117" dur="500"/>
                                        <p:tgtEl>
                                          <p:spTgt spid="398388"/>
                                        </p:tgtEl>
                                      </p:cBhvr>
                                    </p:animEffect>
                                  </p:childTnLst>
                                </p:cTn>
                              </p:par>
                            </p:childTnLst>
                          </p:cTn>
                        </p:par>
                      </p:childTnLst>
                    </p:cTn>
                  </p:par>
                  <p:par>
                    <p:cTn id="118" fill="hold">
                      <p:stCondLst>
                        <p:cond delay="indefinite"/>
                      </p:stCondLst>
                      <p:childTnLst>
                        <p:par>
                          <p:cTn id="119" fill="hold">
                            <p:stCondLst>
                              <p:cond delay="0"/>
                            </p:stCondLst>
                            <p:childTnLst>
                              <p:par>
                                <p:cTn id="120" presetID="22" presetClass="entr" presetSubtype="4" fill="hold" grpId="0" nodeType="clickEffect">
                                  <p:stCondLst>
                                    <p:cond delay="0"/>
                                  </p:stCondLst>
                                  <p:childTnLst>
                                    <p:set>
                                      <p:cBhvr>
                                        <p:cTn id="121" dur="1" fill="hold">
                                          <p:stCondLst>
                                            <p:cond delay="0"/>
                                          </p:stCondLst>
                                        </p:cTn>
                                        <p:tgtEl>
                                          <p:spTgt spid="398384"/>
                                        </p:tgtEl>
                                        <p:attrNameLst>
                                          <p:attrName>style.visibility</p:attrName>
                                        </p:attrNameLst>
                                      </p:cBhvr>
                                      <p:to>
                                        <p:strVal val="visible"/>
                                      </p:to>
                                    </p:set>
                                    <p:animEffect transition="in" filter="wipe(down)">
                                      <p:cBhvr>
                                        <p:cTn id="122" dur="500"/>
                                        <p:tgtEl>
                                          <p:spTgt spid="398384"/>
                                        </p:tgtEl>
                                      </p:cBhvr>
                                    </p:animEffect>
                                  </p:childTnLst>
                                </p:cTn>
                              </p:par>
                            </p:childTnLst>
                          </p:cTn>
                        </p:par>
                      </p:childTnLst>
                    </p:cTn>
                  </p:par>
                  <p:par>
                    <p:cTn id="123" fill="hold">
                      <p:stCondLst>
                        <p:cond delay="indefinite"/>
                      </p:stCondLst>
                      <p:childTnLst>
                        <p:par>
                          <p:cTn id="124" fill="hold">
                            <p:stCondLst>
                              <p:cond delay="0"/>
                            </p:stCondLst>
                            <p:childTnLst>
                              <p:par>
                                <p:cTn id="125" presetID="18" presetClass="entr" presetSubtype="12" fill="hold" grpId="0" nodeType="clickEffect">
                                  <p:stCondLst>
                                    <p:cond delay="0"/>
                                  </p:stCondLst>
                                  <p:childTnLst>
                                    <p:set>
                                      <p:cBhvr>
                                        <p:cTn id="126" dur="1" fill="hold">
                                          <p:stCondLst>
                                            <p:cond delay="0"/>
                                          </p:stCondLst>
                                        </p:cTn>
                                        <p:tgtEl>
                                          <p:spTgt spid="398348"/>
                                        </p:tgtEl>
                                        <p:attrNameLst>
                                          <p:attrName>style.visibility</p:attrName>
                                        </p:attrNameLst>
                                      </p:cBhvr>
                                      <p:to>
                                        <p:strVal val="visible"/>
                                      </p:to>
                                    </p:set>
                                    <p:animEffect transition="in" filter="strips(downLeft)">
                                      <p:cBhvr>
                                        <p:cTn id="127" dur="500"/>
                                        <p:tgtEl>
                                          <p:spTgt spid="398348"/>
                                        </p:tgtEl>
                                      </p:cBhvr>
                                    </p:animEffect>
                                  </p:childTnLst>
                                </p:cTn>
                              </p:par>
                            </p:childTnLst>
                          </p:cTn>
                        </p:par>
                      </p:childTnLst>
                    </p:cTn>
                  </p:par>
                  <p:par>
                    <p:cTn id="128" fill="hold">
                      <p:stCondLst>
                        <p:cond delay="indefinite"/>
                      </p:stCondLst>
                      <p:childTnLst>
                        <p:par>
                          <p:cTn id="129" fill="hold">
                            <p:stCondLst>
                              <p:cond delay="0"/>
                            </p:stCondLst>
                            <p:childTnLst>
                              <p:par>
                                <p:cTn id="130" presetID="18" presetClass="entr" presetSubtype="6" fill="hold" grpId="0" nodeType="clickEffect">
                                  <p:stCondLst>
                                    <p:cond delay="0"/>
                                  </p:stCondLst>
                                  <p:childTnLst>
                                    <p:set>
                                      <p:cBhvr>
                                        <p:cTn id="131" dur="1" fill="hold">
                                          <p:stCondLst>
                                            <p:cond delay="0"/>
                                          </p:stCondLst>
                                        </p:cTn>
                                        <p:tgtEl>
                                          <p:spTgt spid="398352"/>
                                        </p:tgtEl>
                                        <p:attrNameLst>
                                          <p:attrName>style.visibility</p:attrName>
                                        </p:attrNameLst>
                                      </p:cBhvr>
                                      <p:to>
                                        <p:strVal val="visible"/>
                                      </p:to>
                                    </p:set>
                                    <p:animEffect transition="in" filter="strips(downRight)">
                                      <p:cBhvr>
                                        <p:cTn id="132" dur="500"/>
                                        <p:tgtEl>
                                          <p:spTgt spid="398352"/>
                                        </p:tgtEl>
                                      </p:cBhvr>
                                    </p:animEffect>
                                  </p:childTnLst>
                                </p:cTn>
                              </p:par>
                            </p:childTnLst>
                          </p:cTn>
                        </p:par>
                      </p:childTnLst>
                    </p:cTn>
                  </p:par>
                  <p:par>
                    <p:cTn id="133" fill="hold">
                      <p:stCondLst>
                        <p:cond delay="indefinite"/>
                      </p:stCondLst>
                      <p:childTnLst>
                        <p:par>
                          <p:cTn id="134" fill="hold">
                            <p:stCondLst>
                              <p:cond delay="0"/>
                            </p:stCondLst>
                            <p:childTnLst>
                              <p:par>
                                <p:cTn id="135" presetID="18" presetClass="entr" presetSubtype="6" fill="hold" grpId="0" nodeType="clickEffect">
                                  <p:stCondLst>
                                    <p:cond delay="0"/>
                                  </p:stCondLst>
                                  <p:childTnLst>
                                    <p:set>
                                      <p:cBhvr>
                                        <p:cTn id="136" dur="1" fill="hold">
                                          <p:stCondLst>
                                            <p:cond delay="0"/>
                                          </p:stCondLst>
                                        </p:cTn>
                                        <p:tgtEl>
                                          <p:spTgt spid="398389"/>
                                        </p:tgtEl>
                                        <p:attrNameLst>
                                          <p:attrName>style.visibility</p:attrName>
                                        </p:attrNameLst>
                                      </p:cBhvr>
                                      <p:to>
                                        <p:strVal val="visible"/>
                                      </p:to>
                                    </p:set>
                                    <p:animEffect transition="in" filter="strips(downRight)">
                                      <p:cBhvr>
                                        <p:cTn id="137" dur="500"/>
                                        <p:tgtEl>
                                          <p:spTgt spid="398389"/>
                                        </p:tgtEl>
                                      </p:cBhvr>
                                    </p:animEffect>
                                  </p:childTnLst>
                                </p:cTn>
                              </p:par>
                            </p:childTnLst>
                          </p:cTn>
                        </p:par>
                      </p:childTnLst>
                    </p:cTn>
                  </p:par>
                  <p:par>
                    <p:cTn id="138" fill="hold">
                      <p:stCondLst>
                        <p:cond delay="indefinite"/>
                      </p:stCondLst>
                      <p:childTnLst>
                        <p:par>
                          <p:cTn id="139" fill="hold">
                            <p:stCondLst>
                              <p:cond delay="0"/>
                            </p:stCondLst>
                            <p:childTnLst>
                              <p:par>
                                <p:cTn id="140" presetID="18" presetClass="entr" presetSubtype="6" fill="hold" grpId="0" nodeType="clickEffect">
                                  <p:stCondLst>
                                    <p:cond delay="0"/>
                                  </p:stCondLst>
                                  <p:childTnLst>
                                    <p:set>
                                      <p:cBhvr>
                                        <p:cTn id="141" dur="1" fill="hold">
                                          <p:stCondLst>
                                            <p:cond delay="0"/>
                                          </p:stCondLst>
                                        </p:cTn>
                                        <p:tgtEl>
                                          <p:spTgt spid="398395"/>
                                        </p:tgtEl>
                                        <p:attrNameLst>
                                          <p:attrName>style.visibility</p:attrName>
                                        </p:attrNameLst>
                                      </p:cBhvr>
                                      <p:to>
                                        <p:strVal val="visible"/>
                                      </p:to>
                                    </p:set>
                                    <p:animEffect transition="in" filter="strips(downRight)">
                                      <p:cBhvr>
                                        <p:cTn id="142" dur="500"/>
                                        <p:tgtEl>
                                          <p:spTgt spid="398395"/>
                                        </p:tgtEl>
                                      </p:cBhvr>
                                    </p:animEffect>
                                  </p:childTnLst>
                                </p:cTn>
                              </p:par>
                            </p:childTnLst>
                          </p:cTn>
                        </p:par>
                      </p:childTnLst>
                    </p:cTn>
                  </p:par>
                  <p:par>
                    <p:cTn id="143" fill="hold">
                      <p:stCondLst>
                        <p:cond delay="indefinite"/>
                      </p:stCondLst>
                      <p:childTnLst>
                        <p:par>
                          <p:cTn id="144" fill="hold">
                            <p:stCondLst>
                              <p:cond delay="0"/>
                            </p:stCondLst>
                            <p:childTnLst>
                              <p:par>
                                <p:cTn id="145" presetID="18" presetClass="entr" presetSubtype="6" fill="hold" grpId="0" nodeType="clickEffect">
                                  <p:stCondLst>
                                    <p:cond delay="0"/>
                                  </p:stCondLst>
                                  <p:childTnLst>
                                    <p:set>
                                      <p:cBhvr>
                                        <p:cTn id="146" dur="1" fill="hold">
                                          <p:stCondLst>
                                            <p:cond delay="0"/>
                                          </p:stCondLst>
                                        </p:cTn>
                                        <p:tgtEl>
                                          <p:spTgt spid="398396"/>
                                        </p:tgtEl>
                                        <p:attrNameLst>
                                          <p:attrName>style.visibility</p:attrName>
                                        </p:attrNameLst>
                                      </p:cBhvr>
                                      <p:to>
                                        <p:strVal val="visible"/>
                                      </p:to>
                                    </p:set>
                                    <p:animEffect transition="in" filter="strips(downRight)">
                                      <p:cBhvr>
                                        <p:cTn id="147" dur="500"/>
                                        <p:tgtEl>
                                          <p:spTgt spid="398396"/>
                                        </p:tgtEl>
                                      </p:cBhvr>
                                    </p:animEffect>
                                  </p:childTnLst>
                                </p:cTn>
                              </p:par>
                            </p:childTnLst>
                          </p:cTn>
                        </p:par>
                      </p:childTnLst>
                    </p:cTn>
                  </p:par>
                  <p:par>
                    <p:cTn id="148" fill="hold">
                      <p:stCondLst>
                        <p:cond delay="indefinite"/>
                      </p:stCondLst>
                      <p:childTnLst>
                        <p:par>
                          <p:cTn id="149" fill="hold">
                            <p:stCondLst>
                              <p:cond delay="0"/>
                            </p:stCondLst>
                            <p:childTnLst>
                              <p:par>
                                <p:cTn id="150" presetID="18" presetClass="entr" presetSubtype="6" fill="hold" grpId="0" nodeType="clickEffect">
                                  <p:stCondLst>
                                    <p:cond delay="0"/>
                                  </p:stCondLst>
                                  <p:childTnLst>
                                    <p:set>
                                      <p:cBhvr>
                                        <p:cTn id="151" dur="1" fill="hold">
                                          <p:stCondLst>
                                            <p:cond delay="0"/>
                                          </p:stCondLst>
                                        </p:cTn>
                                        <p:tgtEl>
                                          <p:spTgt spid="398397"/>
                                        </p:tgtEl>
                                        <p:attrNameLst>
                                          <p:attrName>style.visibility</p:attrName>
                                        </p:attrNameLst>
                                      </p:cBhvr>
                                      <p:to>
                                        <p:strVal val="visible"/>
                                      </p:to>
                                    </p:set>
                                    <p:animEffect transition="in" filter="strips(downRight)">
                                      <p:cBhvr>
                                        <p:cTn id="152" dur="500"/>
                                        <p:tgtEl>
                                          <p:spTgt spid="398397"/>
                                        </p:tgtEl>
                                      </p:cBhvr>
                                    </p:animEffect>
                                  </p:childTnLst>
                                </p:cTn>
                              </p:par>
                            </p:childTnLst>
                          </p:cTn>
                        </p:par>
                      </p:childTnLst>
                    </p:cTn>
                  </p:par>
                  <p:par>
                    <p:cTn id="153" fill="hold">
                      <p:stCondLst>
                        <p:cond delay="indefinite"/>
                      </p:stCondLst>
                      <p:childTnLst>
                        <p:par>
                          <p:cTn id="154" fill="hold">
                            <p:stCondLst>
                              <p:cond delay="0"/>
                            </p:stCondLst>
                            <p:childTnLst>
                              <p:par>
                                <p:cTn id="155" presetID="18" presetClass="entr" presetSubtype="6" fill="hold" grpId="0" nodeType="clickEffect">
                                  <p:stCondLst>
                                    <p:cond delay="0"/>
                                  </p:stCondLst>
                                  <p:childTnLst>
                                    <p:set>
                                      <p:cBhvr>
                                        <p:cTn id="156" dur="1" fill="hold">
                                          <p:stCondLst>
                                            <p:cond delay="0"/>
                                          </p:stCondLst>
                                        </p:cTn>
                                        <p:tgtEl>
                                          <p:spTgt spid="398398"/>
                                        </p:tgtEl>
                                        <p:attrNameLst>
                                          <p:attrName>style.visibility</p:attrName>
                                        </p:attrNameLst>
                                      </p:cBhvr>
                                      <p:to>
                                        <p:strVal val="visible"/>
                                      </p:to>
                                    </p:set>
                                    <p:animEffect transition="in" filter="strips(downRight)">
                                      <p:cBhvr>
                                        <p:cTn id="157" dur="500"/>
                                        <p:tgtEl>
                                          <p:spTgt spid="398398"/>
                                        </p:tgtEl>
                                      </p:cBhvr>
                                    </p:animEffect>
                                  </p:childTnLst>
                                </p:cTn>
                              </p:par>
                            </p:childTnLst>
                          </p:cTn>
                        </p:par>
                      </p:childTnLst>
                    </p:cTn>
                  </p:par>
                  <p:par>
                    <p:cTn id="158" fill="hold">
                      <p:stCondLst>
                        <p:cond delay="indefinite"/>
                      </p:stCondLst>
                      <p:childTnLst>
                        <p:par>
                          <p:cTn id="159" fill="hold">
                            <p:stCondLst>
                              <p:cond delay="0"/>
                            </p:stCondLst>
                            <p:childTnLst>
                              <p:par>
                                <p:cTn id="160" presetID="18" presetClass="entr" presetSubtype="6" fill="hold" grpId="0" nodeType="clickEffect">
                                  <p:stCondLst>
                                    <p:cond delay="0"/>
                                  </p:stCondLst>
                                  <p:childTnLst>
                                    <p:set>
                                      <p:cBhvr>
                                        <p:cTn id="161" dur="1" fill="hold">
                                          <p:stCondLst>
                                            <p:cond delay="0"/>
                                          </p:stCondLst>
                                        </p:cTn>
                                        <p:tgtEl>
                                          <p:spTgt spid="398399"/>
                                        </p:tgtEl>
                                        <p:attrNameLst>
                                          <p:attrName>style.visibility</p:attrName>
                                        </p:attrNameLst>
                                      </p:cBhvr>
                                      <p:to>
                                        <p:strVal val="visible"/>
                                      </p:to>
                                    </p:set>
                                    <p:animEffect transition="in" filter="strips(downRight)">
                                      <p:cBhvr>
                                        <p:cTn id="162" dur="500"/>
                                        <p:tgtEl>
                                          <p:spTgt spid="3983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7329" grpId="0" bldLvl="0" animBg="1"/>
      <p:bldP spid="2" grpId="0"/>
      <p:bldP spid="398344" grpId="0" bldLvl="0" animBg="1"/>
      <p:bldP spid="398345" grpId="0" bldLvl="0" animBg="1"/>
      <p:bldP spid="398346" grpId="0" bldLvl="0" animBg="1"/>
      <p:bldP spid="398347" grpId="0" bldLvl="0" animBg="1"/>
      <p:bldP spid="398348" grpId="0" bldLvl="0" animBg="1"/>
      <p:bldP spid="398350" grpId="0"/>
      <p:bldP spid="398351" grpId="0"/>
      <p:bldP spid="398352" grpId="0"/>
      <p:bldP spid="398353" grpId="0"/>
      <p:bldP spid="398360" grpId="0"/>
      <p:bldP spid="398367" grpId="0"/>
      <p:bldP spid="398374" grpId="0"/>
      <p:bldP spid="398376" grpId="0" bldLvl="0" animBg="1"/>
      <p:bldP spid="398377" grpId="0" bldLvl="0" animBg="1"/>
      <p:bldP spid="398384" grpId="0" bldLvl="0" animBg="1"/>
      <p:bldP spid="398385" grpId="0" bldLvl="0" animBg="1"/>
      <p:bldP spid="398386" grpId="0"/>
      <p:bldP spid="398387" grpId="0"/>
      <p:bldP spid="398388" grpId="0"/>
      <p:bldP spid="398389" grpId="0"/>
      <p:bldP spid="398390" grpId="0"/>
      <p:bldP spid="398395" grpId="0"/>
      <p:bldP spid="398397" grpId="0"/>
      <p:bldP spid="398398" grpId="0"/>
      <p:bldP spid="398399" grpId="0"/>
      <p:bldP spid="398396"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90805"/>
            <a:ext cx="292989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sz="3200" dirty="0">
                <a:latin typeface="微软雅黑" panose="020B0503020204020204" pitchFamily="34" charset="-122"/>
                <a:ea typeface="微软雅黑" panose="020B0503020204020204" pitchFamily="34" charset="-122"/>
                <a:sym typeface="微软雅黑" panose="020B0503020204020204" pitchFamily="34" charset="-122"/>
              </a:rPr>
              <a:t>6</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1</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DAC</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graphicFrame>
        <p:nvGraphicFramePr>
          <p:cNvPr id="17420" name="Object 34"/>
          <p:cNvGraphicFramePr>
            <a:graphicFrameLocks noChangeAspect="1"/>
          </p:cNvGraphicFramePr>
          <p:nvPr/>
        </p:nvGraphicFramePr>
        <p:xfrm>
          <a:off x="3123883" y="656590"/>
          <a:ext cx="6121400" cy="2841625"/>
        </p:xfrm>
        <a:graphic>
          <a:graphicData uri="http://schemas.openxmlformats.org/presentationml/2006/ole">
            <mc:AlternateContent xmlns:mc="http://schemas.openxmlformats.org/markup-compatibility/2006">
              <mc:Choice xmlns:v="urn:schemas-microsoft-com:vml" Requires="v">
                <p:oleObj spid="_x0000_s3112" name="" r:id="rId3" imgW="5744210" imgH="2696210" progId="Word.Picture.8">
                  <p:embed/>
                </p:oleObj>
              </mc:Choice>
              <mc:Fallback>
                <p:oleObj name="" r:id="rId3" imgW="5744210" imgH="2696210" progId="Word.Picture.8">
                  <p:embed/>
                  <p:pic>
                    <p:nvPicPr>
                      <p:cNvPr id="0" name="图片 3111"/>
                      <p:cNvPicPr/>
                      <p:nvPr/>
                    </p:nvPicPr>
                    <p:blipFill>
                      <a:blip r:embed="rId4"/>
                      <a:stretch>
                        <a:fillRect/>
                      </a:stretch>
                    </p:blipFill>
                    <p:spPr>
                      <a:xfrm>
                        <a:off x="3123883" y="656590"/>
                        <a:ext cx="6121400" cy="2841625"/>
                      </a:xfrm>
                      <a:prstGeom prst="rect">
                        <a:avLst/>
                      </a:prstGeom>
                      <a:solidFill>
                        <a:schemeClr val="bg1"/>
                      </a:solidFill>
                      <a:ln w="9525" cap="flat" cmpd="sng">
                        <a:solidFill>
                          <a:schemeClr val="accent2"/>
                        </a:solidFill>
                        <a:prstDash val="solid"/>
                        <a:miter/>
                        <a:headEnd type="none" w="med" len="med"/>
                        <a:tailEnd type="none" w="med" len="med"/>
                      </a:ln>
                    </p:spPr>
                  </p:pic>
                </p:oleObj>
              </mc:Fallback>
            </mc:AlternateContent>
          </a:graphicData>
        </a:graphic>
      </p:graphicFrame>
      <p:sp>
        <p:nvSpPr>
          <p:cNvPr id="399384" name="Text Box 24"/>
          <p:cNvSpPr txBox="1"/>
          <p:nvPr/>
        </p:nvSpPr>
        <p:spPr>
          <a:xfrm>
            <a:off x="995363" y="3627438"/>
            <a:ext cx="3025775" cy="457200"/>
          </a:xfrm>
          <a:prstGeom prst="rect">
            <a:avLst/>
          </a:prstGeom>
          <a:noFill/>
          <a:ln w="9525">
            <a:noFill/>
          </a:ln>
        </p:spPr>
        <p:txBody>
          <a:bodyPr anchor="t" anchorCtr="0">
            <a:spAutoFit/>
          </a:bodyPr>
          <a:p>
            <a:pPr>
              <a:spcBef>
                <a:spcPct val="50000"/>
              </a:spcBef>
            </a:pPr>
            <a:r>
              <a:rPr lang="zh-CN" altLang="en-US" sz="2400" dirty="0">
                <a:solidFill>
                  <a:srgbClr val="000099"/>
                </a:solidFill>
                <a:latin typeface="Times New Roman" panose="02020603050405020304" charset="0"/>
                <a:ea typeface="楷体_GB2312" pitchFamily="49" charset="-122"/>
              </a:rPr>
              <a:t>流入运放的总电流： </a:t>
            </a:r>
            <a:endParaRPr lang="zh-CN" altLang="en-US" sz="2400" dirty="0">
              <a:solidFill>
                <a:srgbClr val="000099"/>
              </a:solidFill>
              <a:latin typeface="Times New Roman" panose="02020603050405020304" charset="0"/>
              <a:ea typeface="楷体_GB2312" pitchFamily="49" charset="-122"/>
            </a:endParaRPr>
          </a:p>
        </p:txBody>
      </p:sp>
      <p:sp>
        <p:nvSpPr>
          <p:cNvPr id="399385" name="Text Box 25"/>
          <p:cNvSpPr txBox="1"/>
          <p:nvPr/>
        </p:nvSpPr>
        <p:spPr>
          <a:xfrm>
            <a:off x="3910013" y="3608388"/>
            <a:ext cx="2741612" cy="457200"/>
          </a:xfrm>
          <a:prstGeom prst="rect">
            <a:avLst/>
          </a:prstGeom>
          <a:noFill/>
          <a:ln w="9525">
            <a:noFill/>
          </a:ln>
        </p:spPr>
        <p:txBody>
          <a:bodyPr anchor="t" anchorCtr="0">
            <a:spAutoFit/>
          </a:bodyPr>
          <a:p>
            <a:pPr>
              <a:spcBef>
                <a:spcPct val="50000"/>
              </a:spcBef>
            </a:pPr>
            <a:r>
              <a:rPr lang="en-US" altLang="zh-CN" sz="2400" i="1" dirty="0">
                <a:solidFill>
                  <a:srgbClr val="000099"/>
                </a:solidFill>
                <a:latin typeface="Times New Roman" panose="02020603050405020304" charset="0"/>
                <a:ea typeface="楷体_GB2312" pitchFamily="49" charset="-122"/>
              </a:rPr>
              <a:t>i</a:t>
            </a:r>
            <a:r>
              <a:rPr lang="en-US" altLang="zh-CN" sz="2400" baseline="-25000" dirty="0">
                <a:solidFill>
                  <a:srgbClr val="000099"/>
                </a:solidFill>
                <a:latin typeface="Times New Roman" panose="02020603050405020304" charset="0"/>
                <a:ea typeface="楷体_GB2312" pitchFamily="49" charset="-122"/>
                <a:sym typeface="Symbol" panose="05050102010706020507" pitchFamily="18" charset="2"/>
              </a:rPr>
              <a:t> </a:t>
            </a:r>
            <a:r>
              <a:rPr lang="zh-CN" altLang="en-US" sz="2400" dirty="0">
                <a:solidFill>
                  <a:srgbClr val="000099"/>
                </a:solidFill>
                <a:latin typeface="Times New Roman" panose="02020603050405020304" charset="0"/>
                <a:ea typeface="楷体_GB2312" pitchFamily="49" charset="-122"/>
              </a:rPr>
              <a:t>＝ </a:t>
            </a:r>
            <a:r>
              <a:rPr lang="en-US" altLang="zh-CN" sz="2400" i="1" dirty="0">
                <a:solidFill>
                  <a:srgbClr val="000099"/>
                </a:solidFill>
                <a:latin typeface="Times New Roman" panose="02020603050405020304" charset="0"/>
                <a:ea typeface="楷体_GB2312" pitchFamily="49" charset="-122"/>
              </a:rPr>
              <a:t>I</a:t>
            </a:r>
            <a:r>
              <a:rPr lang="en-US" altLang="zh-CN" sz="2400" baseline="-25000" dirty="0">
                <a:solidFill>
                  <a:srgbClr val="000099"/>
                </a:solidFill>
                <a:latin typeface="Times New Roman" panose="02020603050405020304" charset="0"/>
                <a:ea typeface="楷体_GB2312" pitchFamily="49" charset="-122"/>
              </a:rPr>
              <a:t>0 </a:t>
            </a:r>
            <a:r>
              <a:rPr lang="en-US" altLang="zh-CN" sz="2400" dirty="0">
                <a:solidFill>
                  <a:srgbClr val="000099"/>
                </a:solidFill>
                <a:latin typeface="Times New Roman" panose="02020603050405020304" charset="0"/>
                <a:ea typeface="楷体_GB2312" pitchFamily="49" charset="-122"/>
              </a:rPr>
              <a:t>+ </a:t>
            </a:r>
            <a:r>
              <a:rPr lang="en-US" altLang="zh-CN" sz="2400" i="1" dirty="0">
                <a:solidFill>
                  <a:srgbClr val="000099"/>
                </a:solidFill>
                <a:latin typeface="Times New Roman" panose="02020603050405020304" charset="0"/>
                <a:ea typeface="楷体_GB2312" pitchFamily="49" charset="-122"/>
              </a:rPr>
              <a:t>I</a:t>
            </a:r>
            <a:r>
              <a:rPr lang="en-US" altLang="zh-CN" sz="2400" baseline="-25000" dirty="0">
                <a:solidFill>
                  <a:srgbClr val="000099"/>
                </a:solidFill>
                <a:latin typeface="Times New Roman" panose="02020603050405020304" charset="0"/>
                <a:ea typeface="楷体_GB2312" pitchFamily="49" charset="-122"/>
              </a:rPr>
              <a:t>1 </a:t>
            </a:r>
            <a:r>
              <a:rPr lang="en-US" altLang="zh-CN" sz="2400" dirty="0">
                <a:solidFill>
                  <a:srgbClr val="000099"/>
                </a:solidFill>
                <a:latin typeface="Times New Roman" panose="02020603050405020304" charset="0"/>
                <a:ea typeface="楷体_GB2312" pitchFamily="49" charset="-122"/>
              </a:rPr>
              <a:t>+ </a:t>
            </a:r>
            <a:r>
              <a:rPr lang="en-US" altLang="zh-CN" sz="2400" i="1" dirty="0">
                <a:solidFill>
                  <a:srgbClr val="000099"/>
                </a:solidFill>
                <a:latin typeface="Times New Roman" panose="02020603050405020304" charset="0"/>
                <a:ea typeface="楷体_GB2312" pitchFamily="49" charset="-122"/>
              </a:rPr>
              <a:t>I</a:t>
            </a:r>
            <a:r>
              <a:rPr lang="en-US" altLang="zh-CN" sz="2400" baseline="-25000" dirty="0">
                <a:solidFill>
                  <a:srgbClr val="000099"/>
                </a:solidFill>
                <a:latin typeface="Times New Roman" panose="02020603050405020304" charset="0"/>
                <a:ea typeface="楷体_GB2312" pitchFamily="49" charset="-122"/>
              </a:rPr>
              <a:t>2 </a:t>
            </a:r>
            <a:r>
              <a:rPr lang="en-US" altLang="zh-CN" sz="2400" dirty="0">
                <a:solidFill>
                  <a:srgbClr val="000099"/>
                </a:solidFill>
                <a:latin typeface="Times New Roman" panose="02020603050405020304" charset="0"/>
                <a:ea typeface="楷体_GB2312" pitchFamily="49" charset="-122"/>
              </a:rPr>
              <a:t>+ </a:t>
            </a:r>
            <a:r>
              <a:rPr lang="en-US" altLang="zh-CN" sz="2400" i="1" dirty="0">
                <a:solidFill>
                  <a:srgbClr val="000099"/>
                </a:solidFill>
                <a:latin typeface="Times New Roman" panose="02020603050405020304" charset="0"/>
                <a:ea typeface="楷体_GB2312" pitchFamily="49" charset="-122"/>
              </a:rPr>
              <a:t>I</a:t>
            </a:r>
            <a:r>
              <a:rPr lang="en-US" altLang="zh-CN" sz="2400" baseline="-25000" dirty="0">
                <a:solidFill>
                  <a:srgbClr val="000099"/>
                </a:solidFill>
                <a:latin typeface="Times New Roman" panose="02020603050405020304" charset="0"/>
                <a:ea typeface="楷体_GB2312" pitchFamily="49" charset="-122"/>
              </a:rPr>
              <a:t>3</a:t>
            </a:r>
            <a:endParaRPr lang="en-US" altLang="zh-CN" sz="2400" baseline="-25000" dirty="0">
              <a:solidFill>
                <a:srgbClr val="000099"/>
              </a:solidFill>
              <a:latin typeface="Times New Roman" panose="02020603050405020304" charset="0"/>
              <a:ea typeface="楷体_GB2312" pitchFamily="49" charset="-122"/>
            </a:endParaRPr>
          </a:p>
        </p:txBody>
      </p:sp>
      <p:graphicFrame>
        <p:nvGraphicFramePr>
          <p:cNvPr id="399387" name="Object 27"/>
          <p:cNvGraphicFramePr>
            <a:graphicFrameLocks noChangeAspect="1"/>
          </p:cNvGraphicFramePr>
          <p:nvPr/>
        </p:nvGraphicFramePr>
        <p:xfrm>
          <a:off x="4319588" y="4122738"/>
          <a:ext cx="3816350" cy="1085850"/>
        </p:xfrm>
        <a:graphic>
          <a:graphicData uri="http://schemas.openxmlformats.org/presentationml/2006/ole">
            <mc:AlternateContent xmlns:mc="http://schemas.openxmlformats.org/markup-compatibility/2006">
              <mc:Choice xmlns:v="urn:schemas-microsoft-com:vml" Requires="v">
                <p:oleObj spid="_x0000_s3109" name="" r:id="rId5" imgW="1752600" imgH="635000" progId="Equation.3">
                  <p:embed/>
                </p:oleObj>
              </mc:Choice>
              <mc:Fallback>
                <p:oleObj name="" r:id="rId5" imgW="1752600" imgH="635000" progId="Equation.3">
                  <p:embed/>
                  <p:pic>
                    <p:nvPicPr>
                      <p:cNvPr id="0" name="图片 3108"/>
                      <p:cNvPicPr/>
                      <p:nvPr/>
                    </p:nvPicPr>
                    <p:blipFill>
                      <a:blip r:embed="rId6"/>
                      <a:stretch>
                        <a:fillRect/>
                      </a:stretch>
                    </p:blipFill>
                    <p:spPr>
                      <a:xfrm>
                        <a:off x="4319588" y="4122738"/>
                        <a:ext cx="3816350" cy="1085850"/>
                      </a:xfrm>
                      <a:prstGeom prst="rect">
                        <a:avLst/>
                      </a:prstGeom>
                      <a:noFill/>
                      <a:ln w="38100">
                        <a:noFill/>
                        <a:miter/>
                      </a:ln>
                    </p:spPr>
                  </p:pic>
                </p:oleObj>
              </mc:Fallback>
            </mc:AlternateContent>
          </a:graphicData>
        </a:graphic>
      </p:graphicFrame>
      <p:sp>
        <p:nvSpPr>
          <p:cNvPr id="399389" name="Text Box 29"/>
          <p:cNvSpPr txBox="1"/>
          <p:nvPr/>
        </p:nvSpPr>
        <p:spPr>
          <a:xfrm>
            <a:off x="995363" y="4595813"/>
            <a:ext cx="3025775" cy="457200"/>
          </a:xfrm>
          <a:prstGeom prst="rect">
            <a:avLst/>
          </a:prstGeom>
          <a:noFill/>
          <a:ln w="9525">
            <a:noFill/>
          </a:ln>
        </p:spPr>
        <p:txBody>
          <a:bodyPr anchor="t" anchorCtr="0">
            <a:spAutoFit/>
          </a:bodyPr>
          <a:p>
            <a:pPr>
              <a:spcBef>
                <a:spcPct val="50000"/>
              </a:spcBef>
            </a:pPr>
            <a:r>
              <a:rPr lang="zh-CN" altLang="en-US" sz="2400" dirty="0">
                <a:solidFill>
                  <a:srgbClr val="000099"/>
                </a:solidFill>
                <a:latin typeface="Times New Roman" panose="02020603050405020304" charset="0"/>
                <a:ea typeface="楷体_GB2312" pitchFamily="49" charset="-122"/>
              </a:rPr>
              <a:t>输出模拟电压：</a:t>
            </a:r>
            <a:r>
              <a:rPr lang="zh-CN" altLang="en-US" sz="2400" dirty="0">
                <a:latin typeface="Times New Roman" panose="02020603050405020304" charset="0"/>
                <a:ea typeface="楷体_GB2312" pitchFamily="49" charset="-122"/>
              </a:rPr>
              <a:t> </a:t>
            </a:r>
            <a:endParaRPr lang="zh-CN" altLang="en-US" sz="2400" dirty="0">
              <a:latin typeface="Times New Roman" panose="02020603050405020304" charset="0"/>
              <a:ea typeface="楷体_GB2312" pitchFamily="49" charset="-122"/>
            </a:endParaRPr>
          </a:p>
        </p:txBody>
      </p:sp>
      <p:graphicFrame>
        <p:nvGraphicFramePr>
          <p:cNvPr id="399391" name="Object 31"/>
          <p:cNvGraphicFramePr>
            <a:graphicFrameLocks noChangeAspect="1"/>
          </p:cNvGraphicFramePr>
          <p:nvPr/>
        </p:nvGraphicFramePr>
        <p:xfrm>
          <a:off x="1197610" y="5833428"/>
          <a:ext cx="3313113" cy="852487"/>
        </p:xfrm>
        <a:graphic>
          <a:graphicData uri="http://schemas.openxmlformats.org/presentationml/2006/ole">
            <mc:AlternateContent xmlns:mc="http://schemas.openxmlformats.org/markup-compatibility/2006">
              <mc:Choice xmlns:v="urn:schemas-microsoft-com:vml" Requires="v">
                <p:oleObj spid="_x0000_s3110" name="" r:id="rId7" imgW="1778000" imgH="457200" progId="Equation.3">
                  <p:embed/>
                </p:oleObj>
              </mc:Choice>
              <mc:Fallback>
                <p:oleObj name="" r:id="rId7" imgW="1778000" imgH="457200" progId="Equation.3">
                  <p:embed/>
                  <p:pic>
                    <p:nvPicPr>
                      <p:cNvPr id="0" name="图片 3109"/>
                      <p:cNvPicPr/>
                      <p:nvPr/>
                    </p:nvPicPr>
                    <p:blipFill>
                      <a:blip r:embed="rId8"/>
                      <a:stretch>
                        <a:fillRect/>
                      </a:stretch>
                    </p:blipFill>
                    <p:spPr>
                      <a:xfrm>
                        <a:off x="1197610" y="5833428"/>
                        <a:ext cx="3313113" cy="852487"/>
                      </a:xfrm>
                      <a:prstGeom prst="rect">
                        <a:avLst/>
                      </a:prstGeom>
                      <a:noFill/>
                      <a:ln w="28575" cap="flat" cmpd="sng">
                        <a:solidFill>
                          <a:srgbClr val="FF5050"/>
                        </a:solidFill>
                        <a:prstDash val="solid"/>
                        <a:miter/>
                        <a:headEnd type="none" w="med" len="med"/>
                        <a:tailEnd type="none" w="med" len="med"/>
                      </a:ln>
                    </p:spPr>
                  </p:pic>
                </p:oleObj>
              </mc:Fallback>
            </mc:AlternateContent>
          </a:graphicData>
        </a:graphic>
      </p:graphicFrame>
      <p:graphicFrame>
        <p:nvGraphicFramePr>
          <p:cNvPr id="399393" name="Object 33"/>
          <p:cNvGraphicFramePr>
            <a:graphicFrameLocks noChangeAspect="1"/>
          </p:cNvGraphicFramePr>
          <p:nvPr/>
        </p:nvGraphicFramePr>
        <p:xfrm>
          <a:off x="1197293" y="5053013"/>
          <a:ext cx="4213225" cy="839787"/>
        </p:xfrm>
        <a:graphic>
          <a:graphicData uri="http://schemas.openxmlformats.org/presentationml/2006/ole">
            <mc:AlternateContent xmlns:mc="http://schemas.openxmlformats.org/markup-compatibility/2006">
              <mc:Choice xmlns:v="urn:schemas-microsoft-com:vml" Requires="v">
                <p:oleObj spid="_x0000_s3111" name="" r:id="rId9" imgW="2146300" imgH="431800" progId="Equation.3">
                  <p:embed/>
                </p:oleObj>
              </mc:Choice>
              <mc:Fallback>
                <p:oleObj name="" r:id="rId9" imgW="2146300" imgH="431800" progId="Equation.3">
                  <p:embed/>
                  <p:pic>
                    <p:nvPicPr>
                      <p:cNvPr id="0" name="图片 3110"/>
                      <p:cNvPicPr/>
                      <p:nvPr/>
                    </p:nvPicPr>
                    <p:blipFill>
                      <a:blip r:embed="rId10"/>
                      <a:stretch>
                        <a:fillRect/>
                      </a:stretch>
                    </p:blipFill>
                    <p:spPr>
                      <a:xfrm>
                        <a:off x="1197293" y="5053013"/>
                        <a:ext cx="4213225" cy="839787"/>
                      </a:xfrm>
                      <a:prstGeom prst="rect">
                        <a:avLst/>
                      </a:prstGeom>
                      <a:noFill/>
                      <a:ln w="38100">
                        <a:noFill/>
                        <a:miter/>
                      </a:ln>
                    </p:spPr>
                  </p:pic>
                </p:oleObj>
              </mc:Fallback>
            </mc:AlternateContent>
          </a:graphicData>
        </a:graphic>
      </p:graphicFrame>
      <p:sp>
        <p:nvSpPr>
          <p:cNvPr id="3" name="文本框 2"/>
          <p:cNvSpPr txBox="1"/>
          <p:nvPr/>
        </p:nvSpPr>
        <p:spPr>
          <a:xfrm>
            <a:off x="5627370" y="4968240"/>
            <a:ext cx="4706620" cy="460375"/>
          </a:xfrm>
          <a:prstGeom prst="rect">
            <a:avLst/>
          </a:prstGeom>
          <a:noFill/>
        </p:spPr>
        <p:txBody>
          <a:bodyPr wrap="square" rtlCol="0" anchor="t">
            <a:spAutoFit/>
          </a:bodyPr>
          <a:p>
            <a:r>
              <a:rPr lang="en-US" altLang="zh-CN" sz="2400" i="1" dirty="0">
                <a:solidFill>
                  <a:srgbClr val="000066"/>
                </a:solidFill>
                <a:latin typeface="Times New Roman" panose="02020603050405020304" charset="0"/>
                <a:ea typeface="楷体_GB2312" pitchFamily="49" charset="-122"/>
                <a:sym typeface="+mn-ea"/>
              </a:rPr>
              <a:t>n </a:t>
            </a:r>
            <a:r>
              <a:rPr lang="zh-CN" altLang="en-US" sz="2400" dirty="0">
                <a:solidFill>
                  <a:srgbClr val="000066"/>
                </a:solidFill>
                <a:latin typeface="楷体_GB2312" pitchFamily="49" charset="-122"/>
                <a:ea typeface="楷体_GB2312" pitchFamily="49" charset="-122"/>
                <a:sym typeface="+mn-ea"/>
              </a:rPr>
              <a:t>位倒</a:t>
            </a:r>
            <a:r>
              <a:rPr lang="en-US" altLang="zh-CN" sz="2400" dirty="0">
                <a:solidFill>
                  <a:srgbClr val="000066"/>
                </a:solidFill>
                <a:latin typeface="楷体_GB2312" pitchFamily="49" charset="-122"/>
                <a:ea typeface="楷体_GB2312" pitchFamily="49" charset="-122"/>
                <a:sym typeface="+mn-ea"/>
              </a:rPr>
              <a:t>T</a:t>
            </a:r>
            <a:r>
              <a:rPr lang="zh-CN" altLang="en-US" sz="2400" dirty="0">
                <a:solidFill>
                  <a:srgbClr val="000066"/>
                </a:solidFill>
                <a:latin typeface="楷体_GB2312" pitchFamily="49" charset="-122"/>
                <a:ea typeface="楷体_GB2312" pitchFamily="49" charset="-122"/>
                <a:sym typeface="+mn-ea"/>
              </a:rPr>
              <a:t>形电阻网络</a:t>
            </a:r>
            <a:r>
              <a:rPr lang="en-US" altLang="zh-CN" sz="2400" dirty="0">
                <a:solidFill>
                  <a:srgbClr val="000066"/>
                </a:solidFill>
                <a:latin typeface="Times New Roman" panose="02020603050405020304" charset="0"/>
                <a:ea typeface="楷体_GB2312" pitchFamily="49" charset="-122"/>
                <a:sym typeface="+mn-ea"/>
              </a:rPr>
              <a:t>DAC</a:t>
            </a:r>
            <a:r>
              <a:rPr lang="zh-CN" altLang="en-US" sz="2400" dirty="0">
                <a:solidFill>
                  <a:srgbClr val="000066"/>
                </a:solidFill>
                <a:latin typeface="楷体_GB2312" pitchFamily="49" charset="-122"/>
                <a:ea typeface="楷体_GB2312" pitchFamily="49" charset="-122"/>
                <a:sym typeface="+mn-ea"/>
              </a:rPr>
              <a:t>有：</a:t>
            </a:r>
            <a:endParaRPr lang="zh-CN" altLang="en-US" sz="2400" dirty="0">
              <a:solidFill>
                <a:srgbClr val="000066"/>
              </a:solidFill>
              <a:latin typeface="楷体_GB2312" pitchFamily="49" charset="-122"/>
              <a:ea typeface="楷体_GB2312" pitchFamily="49" charset="-122"/>
              <a:sym typeface="+mn-ea"/>
            </a:endParaRPr>
          </a:p>
        </p:txBody>
      </p:sp>
      <p:graphicFrame>
        <p:nvGraphicFramePr>
          <p:cNvPr id="400392" name="Object 8"/>
          <p:cNvGraphicFramePr>
            <a:graphicFrameLocks noChangeAspect="1"/>
          </p:cNvGraphicFramePr>
          <p:nvPr/>
        </p:nvGraphicFramePr>
        <p:xfrm>
          <a:off x="6392228" y="5684520"/>
          <a:ext cx="3873500" cy="925513"/>
        </p:xfrm>
        <a:graphic>
          <a:graphicData uri="http://schemas.openxmlformats.org/presentationml/2006/ole">
            <mc:AlternateContent xmlns:mc="http://schemas.openxmlformats.org/markup-compatibility/2006">
              <mc:Choice xmlns:v="urn:schemas-microsoft-com:vml" Requires="v">
                <p:oleObj spid="_x0000_s3155" name="" r:id="rId11" imgW="1752600" imgH="457200" progId="Equation.DSMT4">
                  <p:embed/>
                </p:oleObj>
              </mc:Choice>
              <mc:Fallback>
                <p:oleObj name="" r:id="rId11" imgW="1752600" imgH="457200" progId="Equation.DSMT4">
                  <p:embed/>
                  <p:pic>
                    <p:nvPicPr>
                      <p:cNvPr id="0" name="图片 3154"/>
                      <p:cNvPicPr/>
                      <p:nvPr/>
                    </p:nvPicPr>
                    <p:blipFill>
                      <a:blip r:embed="rId12"/>
                      <a:stretch>
                        <a:fillRect/>
                      </a:stretch>
                    </p:blipFill>
                    <p:spPr>
                      <a:xfrm>
                        <a:off x="6392228" y="5684520"/>
                        <a:ext cx="3873500" cy="925513"/>
                      </a:xfrm>
                      <a:prstGeom prst="rect">
                        <a:avLst/>
                      </a:prstGeom>
                      <a:solidFill>
                        <a:schemeClr val="bg1">
                          <a:alpha val="0"/>
                        </a:schemeClr>
                      </a:solid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399384"/>
                                        </p:tgtEl>
                                        <p:attrNameLst>
                                          <p:attrName>style.visibility</p:attrName>
                                        </p:attrNameLst>
                                      </p:cBhvr>
                                      <p:to>
                                        <p:strVal val="visible"/>
                                      </p:to>
                                    </p:set>
                                    <p:animEffect transition="in" filter="strips(downRight)">
                                      <p:cBhvr>
                                        <p:cTn id="7" dur="500"/>
                                        <p:tgtEl>
                                          <p:spTgt spid="39938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399385"/>
                                        </p:tgtEl>
                                        <p:attrNameLst>
                                          <p:attrName>style.visibility</p:attrName>
                                        </p:attrNameLst>
                                      </p:cBhvr>
                                      <p:to>
                                        <p:strVal val="visible"/>
                                      </p:to>
                                    </p:set>
                                    <p:animEffect transition="in" filter="strips(downRight)">
                                      <p:cBhvr>
                                        <p:cTn id="12" dur="500"/>
                                        <p:tgtEl>
                                          <p:spTgt spid="399385"/>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nodeType="clickEffect">
                                  <p:stCondLst>
                                    <p:cond delay="0"/>
                                  </p:stCondLst>
                                  <p:childTnLst>
                                    <p:set>
                                      <p:cBhvr>
                                        <p:cTn id="16" dur="1" fill="hold">
                                          <p:stCondLst>
                                            <p:cond delay="0"/>
                                          </p:stCondLst>
                                        </p:cTn>
                                        <p:tgtEl>
                                          <p:spTgt spid="399387"/>
                                        </p:tgtEl>
                                        <p:attrNameLst>
                                          <p:attrName>style.visibility</p:attrName>
                                        </p:attrNameLst>
                                      </p:cBhvr>
                                      <p:to>
                                        <p:strVal val="visible"/>
                                      </p:to>
                                    </p:set>
                                    <p:animEffect transition="in" filter="strips(downRight)">
                                      <p:cBhvr>
                                        <p:cTn id="17" dur="500"/>
                                        <p:tgtEl>
                                          <p:spTgt spid="399387"/>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399389"/>
                                        </p:tgtEl>
                                        <p:attrNameLst>
                                          <p:attrName>style.visibility</p:attrName>
                                        </p:attrNameLst>
                                      </p:cBhvr>
                                      <p:to>
                                        <p:strVal val="visible"/>
                                      </p:to>
                                    </p:set>
                                    <p:animEffect transition="in" filter="box(in)">
                                      <p:cBhvr>
                                        <p:cTn id="22" dur="500"/>
                                        <p:tgtEl>
                                          <p:spTgt spid="399389"/>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6" fill="hold" nodeType="clickEffect">
                                  <p:stCondLst>
                                    <p:cond delay="0"/>
                                  </p:stCondLst>
                                  <p:childTnLst>
                                    <p:set>
                                      <p:cBhvr>
                                        <p:cTn id="26" dur="1" fill="hold">
                                          <p:stCondLst>
                                            <p:cond delay="0"/>
                                          </p:stCondLst>
                                        </p:cTn>
                                        <p:tgtEl>
                                          <p:spTgt spid="399393"/>
                                        </p:tgtEl>
                                        <p:attrNameLst>
                                          <p:attrName>style.visibility</p:attrName>
                                        </p:attrNameLst>
                                      </p:cBhvr>
                                      <p:to>
                                        <p:strVal val="visible"/>
                                      </p:to>
                                    </p:set>
                                    <p:animEffect transition="in" filter="strips(downRight)">
                                      <p:cBhvr>
                                        <p:cTn id="27" dur="500"/>
                                        <p:tgtEl>
                                          <p:spTgt spid="399393"/>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6" fill="hold" nodeType="clickEffect">
                                  <p:stCondLst>
                                    <p:cond delay="0"/>
                                  </p:stCondLst>
                                  <p:childTnLst>
                                    <p:set>
                                      <p:cBhvr>
                                        <p:cTn id="31" dur="1" fill="hold">
                                          <p:stCondLst>
                                            <p:cond delay="0"/>
                                          </p:stCondLst>
                                        </p:cTn>
                                        <p:tgtEl>
                                          <p:spTgt spid="399391"/>
                                        </p:tgtEl>
                                        <p:attrNameLst>
                                          <p:attrName>style.visibility</p:attrName>
                                        </p:attrNameLst>
                                      </p:cBhvr>
                                      <p:to>
                                        <p:strVal val="visible"/>
                                      </p:to>
                                    </p:set>
                                    <p:animEffect transition="in" filter="strips(downRight)">
                                      <p:cBhvr>
                                        <p:cTn id="32" dur="500"/>
                                        <p:tgtEl>
                                          <p:spTgt spid="399391"/>
                                        </p:tgtEl>
                                      </p:cBhvr>
                                    </p:animEffect>
                                  </p:childTnLst>
                                </p:cTn>
                              </p:par>
                            </p:childTnLst>
                          </p:cTn>
                        </p:par>
                      </p:childTnLst>
                    </p:cTn>
                  </p:par>
                  <p:par>
                    <p:cTn id="33" fill="hold">
                      <p:stCondLst>
                        <p:cond delay="indefinite"/>
                      </p:stCondLst>
                      <p:childTnLst>
                        <p:par>
                          <p:cTn id="34" fill="hold">
                            <p:stCondLst>
                              <p:cond delay="0"/>
                            </p:stCondLst>
                            <p:childTnLst>
                              <p:par>
                                <p:cTn id="35" presetID="20" presetClass="entr" presetSubtype="0"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edge">
                                      <p:cBhvr>
                                        <p:cTn id="37" dur="2000"/>
                                        <p:tgtEl>
                                          <p:spTgt spid="3"/>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6" fill="hold" nodeType="clickEffect">
                                  <p:stCondLst>
                                    <p:cond delay="0"/>
                                  </p:stCondLst>
                                  <p:childTnLst>
                                    <p:set>
                                      <p:cBhvr>
                                        <p:cTn id="41" dur="1" fill="hold">
                                          <p:stCondLst>
                                            <p:cond delay="0"/>
                                          </p:stCondLst>
                                        </p:cTn>
                                        <p:tgtEl>
                                          <p:spTgt spid="400392"/>
                                        </p:tgtEl>
                                        <p:attrNameLst>
                                          <p:attrName>style.visibility</p:attrName>
                                        </p:attrNameLst>
                                      </p:cBhvr>
                                      <p:to>
                                        <p:strVal val="visible"/>
                                      </p:to>
                                    </p:set>
                                    <p:animEffect transition="in" filter="strips(downRight)">
                                      <p:cBhvr>
                                        <p:cTn id="42" dur="500"/>
                                        <p:tgtEl>
                                          <p:spTgt spid="4003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4" grpId="0"/>
      <p:bldP spid="399385" grpId="0"/>
      <p:bldP spid="399389" grpId="0"/>
      <p:bldP spid="3"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90805"/>
            <a:ext cx="292989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sz="3200" dirty="0">
                <a:latin typeface="微软雅黑" panose="020B0503020204020204" pitchFamily="34" charset="-122"/>
                <a:ea typeface="微软雅黑" panose="020B0503020204020204" pitchFamily="34" charset="-122"/>
                <a:sym typeface="微软雅黑" panose="020B0503020204020204" pitchFamily="34" charset="-122"/>
              </a:rPr>
              <a:t>6</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1</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DAC</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 name="文本框 2"/>
          <p:cNvSpPr txBox="1"/>
          <p:nvPr/>
        </p:nvSpPr>
        <p:spPr>
          <a:xfrm>
            <a:off x="194310" y="991870"/>
            <a:ext cx="11560810" cy="4939030"/>
          </a:xfrm>
          <a:prstGeom prst="rect">
            <a:avLst/>
          </a:prstGeom>
        </p:spPr>
        <p:style>
          <a:lnRef idx="2">
            <a:schemeClr val="accent6"/>
          </a:lnRef>
          <a:fillRef idx="0">
            <a:srgbClr val="FFFFFF"/>
          </a:fillRef>
          <a:effectRef idx="0">
            <a:srgbClr val="FFFFFF"/>
          </a:effectRef>
          <a:fontRef idx="minor">
            <a:schemeClr val="tx1"/>
          </a:fontRef>
        </p:style>
        <p:txBody>
          <a:bodyPr wrap="square" rtlCol="0" anchor="t">
            <a:noAutofit/>
          </a:bodyPr>
          <a:p>
            <a:pPr algn="l" eaLnBrk="1">
              <a:lnSpc>
                <a:spcPct val="150000"/>
              </a:lnSpc>
              <a:buClr>
                <a:srgbClr val="FFC000"/>
              </a:buClr>
              <a:buFont typeface="Wingdings" panose="05000000000000000000" charset="0"/>
            </a:pPr>
            <a:r>
              <a:rPr lang="en-US" altLang="zh-CN" sz="2400">
                <a:solidFill>
                  <a:srgbClr val="FF0000"/>
                </a:solidFill>
                <a:latin typeface="Times New Roman" panose="02020603050405020304" charset="0"/>
                <a:ea typeface="微软雅黑" panose="020B0503020204020204" pitchFamily="34" charset="-122"/>
                <a:cs typeface="Times New Roman" panose="02020603050405020304" charset="0"/>
              </a:rPr>
              <a:t>    </a:t>
            </a:r>
            <a:r>
              <a:rPr lang="en-US" altLang="zh-CN" sz="2000">
                <a:solidFill>
                  <a:srgbClr val="FF0000"/>
                </a:solidFill>
                <a:latin typeface="Times New Roman" panose="02020603050405020304" charset="0"/>
                <a:ea typeface="微软雅黑" panose="020B0503020204020204" pitchFamily="34" charset="-122"/>
                <a:cs typeface="Times New Roman" panose="02020603050405020304" charset="0"/>
              </a:rPr>
              <a:t> </a:t>
            </a:r>
            <a:r>
              <a:rPr sz="2000">
                <a:latin typeface="Times New Roman" panose="02020603050405020304" charset="0"/>
                <a:ea typeface="微软雅黑" panose="020B0503020204020204" pitchFamily="34" charset="-122"/>
                <a:cs typeface="Times New Roman" panose="02020603050405020304" charset="0"/>
              </a:rPr>
              <a:t>DAC0832集成电路内有两级输入寄存器，使DAC0832芯片具备</a:t>
            </a:r>
            <a:r>
              <a:rPr sz="2000">
                <a:solidFill>
                  <a:srgbClr val="FF0000"/>
                </a:solidFill>
                <a:latin typeface="Times New Roman" panose="02020603050405020304" charset="0"/>
                <a:ea typeface="微软雅黑" panose="020B0503020204020204" pitchFamily="34" charset="-122"/>
                <a:cs typeface="Times New Roman" panose="02020603050405020304" charset="0"/>
              </a:rPr>
              <a:t>双缓冲、单缓冲和直通三种输入方式</a:t>
            </a:r>
            <a:r>
              <a:rPr sz="2000">
                <a:latin typeface="Times New Roman" panose="02020603050405020304" charset="0"/>
                <a:ea typeface="微软雅黑" panose="020B0503020204020204" pitchFamily="34" charset="-122"/>
                <a:cs typeface="Times New Roman" panose="02020603050405020304" charset="0"/>
              </a:rPr>
              <a:t>。DAC0832逻辑输入满足TTL电平，可直接与TTL电路或微机电路连接。</a:t>
            </a:r>
            <a:endParaRPr sz="2000">
              <a:latin typeface="Times New Roman" panose="02020603050405020304" charset="0"/>
              <a:ea typeface="微软雅黑" panose="020B0503020204020204" pitchFamily="34" charset="-122"/>
              <a:cs typeface="Times New Roman" panose="02020603050405020304" charset="0"/>
            </a:endParaRPr>
          </a:p>
          <a:p>
            <a:pPr algn="l" eaLnBrk="1">
              <a:lnSpc>
                <a:spcPct val="150000"/>
              </a:lnSpc>
              <a:buClr>
                <a:srgbClr val="FFC000"/>
              </a:buClr>
              <a:buFont typeface="Wingdings" panose="05000000000000000000" charset="0"/>
            </a:pPr>
            <a:r>
              <a:rPr lang="en-US" altLang="zh-CN" sz="2000">
                <a:latin typeface="Times New Roman" panose="02020603050405020304" charset="0"/>
                <a:ea typeface="微软雅黑" panose="020B0503020204020204" pitchFamily="34" charset="-122"/>
                <a:cs typeface="Times New Roman" panose="02020603050405020304" charset="0"/>
              </a:rPr>
              <a:t>主要特点如下：</a:t>
            </a:r>
            <a:endParaRPr lang="en-US" altLang="zh-CN" sz="2000">
              <a:latin typeface="Times New Roman" panose="02020603050405020304" charset="0"/>
              <a:ea typeface="微软雅黑" panose="020B0503020204020204" pitchFamily="34" charset="-122"/>
              <a:cs typeface="Times New Roman" panose="02020603050405020304" charset="0"/>
            </a:endParaRPr>
          </a:p>
          <a:p>
            <a:pPr algn="l" eaLnBrk="1">
              <a:lnSpc>
                <a:spcPct val="150000"/>
              </a:lnSpc>
              <a:buClr>
                <a:srgbClr val="FFC000"/>
              </a:buClr>
              <a:buFont typeface="Wingdings" panose="05000000000000000000" charset="0"/>
            </a:pPr>
            <a:r>
              <a:rPr lang="en-US" altLang="zh-CN" sz="2000">
                <a:latin typeface="Times New Roman" panose="02020603050405020304" charset="0"/>
                <a:ea typeface="微软雅黑" panose="020B0503020204020204" pitchFamily="34" charset="-122"/>
                <a:cs typeface="Times New Roman" panose="02020603050405020304" charset="0"/>
              </a:rPr>
              <a:t>①8 位分辨率，双通道 A/D 转换；</a:t>
            </a:r>
            <a:endParaRPr lang="en-US" altLang="zh-CN" sz="2000">
              <a:latin typeface="Times New Roman" panose="02020603050405020304" charset="0"/>
              <a:ea typeface="微软雅黑" panose="020B0503020204020204" pitchFamily="34" charset="-122"/>
              <a:cs typeface="Times New Roman" panose="02020603050405020304" charset="0"/>
            </a:endParaRPr>
          </a:p>
          <a:p>
            <a:pPr algn="l" eaLnBrk="1">
              <a:lnSpc>
                <a:spcPct val="150000"/>
              </a:lnSpc>
              <a:buClr>
                <a:srgbClr val="FFC000"/>
              </a:buClr>
              <a:buFont typeface="Wingdings" panose="05000000000000000000" charset="0"/>
            </a:pPr>
            <a:r>
              <a:rPr lang="en-US" altLang="zh-CN" sz="2000">
                <a:latin typeface="Times New Roman" panose="02020603050405020304" charset="0"/>
                <a:ea typeface="微软雅黑" panose="020B0503020204020204" pitchFamily="34" charset="-122"/>
                <a:cs typeface="Times New Roman" panose="02020603050405020304" charset="0"/>
              </a:rPr>
              <a:t>②输入输出电平与 TTL/CMOS 相兼容；</a:t>
            </a:r>
            <a:endParaRPr lang="en-US" altLang="zh-CN" sz="2000">
              <a:latin typeface="Times New Roman" panose="02020603050405020304" charset="0"/>
              <a:ea typeface="微软雅黑" panose="020B0503020204020204" pitchFamily="34" charset="-122"/>
              <a:cs typeface="Times New Roman" panose="02020603050405020304" charset="0"/>
            </a:endParaRPr>
          </a:p>
          <a:p>
            <a:pPr algn="l" eaLnBrk="1">
              <a:lnSpc>
                <a:spcPct val="150000"/>
              </a:lnSpc>
              <a:buClr>
                <a:srgbClr val="FFC000"/>
              </a:buClr>
              <a:buFont typeface="Wingdings" panose="05000000000000000000" charset="0"/>
            </a:pPr>
            <a:r>
              <a:rPr lang="en-US" altLang="zh-CN" sz="2000">
                <a:latin typeface="Times New Roman" panose="02020603050405020304" charset="0"/>
                <a:ea typeface="微软雅黑" panose="020B0503020204020204" pitchFamily="34" charset="-122"/>
                <a:cs typeface="Times New Roman" panose="02020603050405020304" charset="0"/>
              </a:rPr>
              <a:t>③5V电源供电时输入电压在 0~5V 之间；</a:t>
            </a:r>
            <a:endParaRPr lang="en-US" altLang="zh-CN" sz="2000">
              <a:latin typeface="Times New Roman" panose="02020603050405020304" charset="0"/>
              <a:ea typeface="微软雅黑" panose="020B0503020204020204" pitchFamily="34" charset="-122"/>
              <a:cs typeface="Times New Roman" panose="02020603050405020304" charset="0"/>
            </a:endParaRPr>
          </a:p>
          <a:p>
            <a:pPr algn="l" eaLnBrk="1">
              <a:lnSpc>
                <a:spcPct val="150000"/>
              </a:lnSpc>
              <a:buClr>
                <a:srgbClr val="FFC000"/>
              </a:buClr>
              <a:buFont typeface="Wingdings" panose="05000000000000000000" charset="0"/>
            </a:pPr>
            <a:r>
              <a:rPr lang="en-US" altLang="zh-CN" sz="2000">
                <a:latin typeface="Times New Roman" panose="02020603050405020304" charset="0"/>
                <a:ea typeface="微软雅黑" panose="020B0503020204020204" pitchFamily="34" charset="-122"/>
                <a:cs typeface="Times New Roman" panose="02020603050405020304" charset="0"/>
              </a:rPr>
              <a:t>④功耗仅为 15mW，工作频率为 250KHz，转换时间为 32μs。</a:t>
            </a:r>
            <a:endParaRPr lang="en-US" altLang="zh-CN" sz="2000">
              <a:latin typeface="Times New Roman" panose="02020603050405020304" charset="0"/>
              <a:ea typeface="微软雅黑" panose="020B0503020204020204" pitchFamily="34" charset="-122"/>
              <a:cs typeface="Times New Roman" panose="02020603050405020304" charset="0"/>
            </a:endParaRPr>
          </a:p>
          <a:p>
            <a:pPr algn="l" eaLnBrk="1">
              <a:lnSpc>
                <a:spcPct val="150000"/>
              </a:lnSpc>
              <a:buClr>
                <a:srgbClr val="FFC000"/>
              </a:buClr>
              <a:buFont typeface="Wingdings" panose="05000000000000000000" charset="0"/>
            </a:pPr>
            <a:r>
              <a:rPr lang="en-US" altLang="zh-CN" sz="2000">
                <a:latin typeface="Times New Roman" panose="02020603050405020304" charset="0"/>
                <a:ea typeface="微软雅黑" panose="020B0503020204020204" pitchFamily="34" charset="-122"/>
                <a:cs typeface="Times New Roman" panose="02020603050405020304" charset="0"/>
              </a:rPr>
              <a:t>类似的DAC芯片还有DAC0830/DAC0831、DAC0807、DAC0806、DAC0800、DAC0802、AD557等。</a:t>
            </a:r>
            <a:endParaRPr lang="en-US" altLang="zh-CN" sz="2000">
              <a:latin typeface="Times New Roman" panose="02020603050405020304" charset="0"/>
              <a:ea typeface="微软雅黑" panose="020B0503020204020204" pitchFamily="34" charset="-122"/>
              <a:cs typeface="Times New Roman" panose="02020603050405020304" charset="0"/>
            </a:endParaRPr>
          </a:p>
        </p:txBody>
      </p:sp>
      <p:pic>
        <p:nvPicPr>
          <p:cNvPr id="2" name="图片 -2147481900" descr="IMG_256"/>
          <p:cNvPicPr>
            <a:picLocks noChangeAspect="1"/>
          </p:cNvPicPr>
          <p:nvPr/>
        </p:nvPicPr>
        <p:blipFill>
          <a:blip r:embed="rId3"/>
          <a:srcRect l="62881" b="10620"/>
          <a:stretch>
            <a:fillRect/>
          </a:stretch>
        </p:blipFill>
        <p:spPr>
          <a:xfrm>
            <a:off x="2919730" y="2416810"/>
            <a:ext cx="3115310" cy="4112260"/>
          </a:xfrm>
          <a:prstGeom prst="rect">
            <a:avLst/>
          </a:prstGeom>
          <a:noFill/>
          <a:ln w="9525">
            <a:noFill/>
          </a:ln>
        </p:spPr>
      </p:pic>
      <p:pic>
        <p:nvPicPr>
          <p:cNvPr id="10" name="图片 9"/>
          <p:cNvPicPr>
            <a:picLocks noChangeAspect="1"/>
          </p:cNvPicPr>
          <p:nvPr/>
        </p:nvPicPr>
        <p:blipFill>
          <a:blip r:embed="rId4"/>
          <a:stretch>
            <a:fillRect/>
          </a:stretch>
        </p:blipFill>
        <p:spPr>
          <a:xfrm>
            <a:off x="6223000" y="2153285"/>
            <a:ext cx="5192395" cy="43757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trips(downLeft)">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trips(downLeft)">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strips(downLeft)">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strips(downLeft)">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strips(downLeft)">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0" presetClass="entr" presetSubtype="0" fill="hold" nodeType="click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wedge">
                                      <p:cBhvr>
                                        <p:cTn id="42" dur="2000"/>
                                        <p:tgtEl>
                                          <p:spTgt spid="2"/>
                                        </p:tgtEl>
                                      </p:cBhvr>
                                    </p:animEffect>
                                  </p:childTnLst>
                                </p:cTn>
                              </p:par>
                            </p:childTnLst>
                          </p:cTn>
                        </p:par>
                      </p:childTnLst>
                    </p:cTn>
                  </p:par>
                  <p:par>
                    <p:cTn id="43" fill="hold">
                      <p:stCondLst>
                        <p:cond delay="indefinite"/>
                      </p:stCondLst>
                      <p:childTnLst>
                        <p:par>
                          <p:cTn id="44" fill="hold">
                            <p:stCondLst>
                              <p:cond delay="0"/>
                            </p:stCondLst>
                            <p:childTnLst>
                              <p:par>
                                <p:cTn id="45" presetID="20" presetClass="entr" presetSubtype="0" fill="hold"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edge">
                                      <p:cBhvr>
                                        <p:cTn id="4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389255" y="248285"/>
            <a:ext cx="6569075"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5</a:t>
            </a:r>
            <a:r>
              <a:rPr lang="zh-CN" sz="3200" dirty="0">
                <a:latin typeface="微软雅黑" panose="020B0503020204020204" pitchFamily="34" charset="-122"/>
                <a:ea typeface="微软雅黑" panose="020B0503020204020204" pitchFamily="34" charset="-122"/>
                <a:sym typeface="微软雅黑" panose="020B0503020204020204" pitchFamily="34" charset="-122"/>
              </a:rPr>
              <a:t>.</a:t>
            </a:r>
            <a:r>
              <a:rPr lang="en-US" sz="3200" dirty="0">
                <a:latin typeface="微软雅黑" panose="020B0503020204020204" pitchFamily="34" charset="-122"/>
                <a:ea typeface="微软雅黑" panose="020B0503020204020204" pitchFamily="34" charset="-122"/>
                <a:sym typeface="微软雅黑" panose="020B0503020204020204" pitchFamily="34" charset="-122"/>
              </a:rPr>
              <a:t>2.1</a:t>
            </a:r>
            <a:r>
              <a:rPr lang="zh-CN" sz="3200" dirty="0">
                <a:latin typeface="微软雅黑" panose="020B0503020204020204" pitchFamily="34" charset="-122"/>
                <a:ea typeface="微软雅黑" panose="020B0503020204020204" pitchFamily="34" charset="-122"/>
                <a:sym typeface="微软雅黑" panose="020B0503020204020204" pitchFamily="34" charset="-122"/>
              </a:rPr>
              <a:t>  同步</a:t>
            </a:r>
            <a:r>
              <a:rPr sz="3200" dirty="0">
                <a:latin typeface="微软雅黑" panose="020B0503020204020204" pitchFamily="34" charset="-122"/>
                <a:ea typeface="微软雅黑" panose="020B0503020204020204" pitchFamily="34" charset="-122"/>
                <a:sym typeface="微软雅黑" panose="020B0503020204020204" pitchFamily="34" charset="-122"/>
              </a:rPr>
              <a:t>时序逻辑电路的分析</a:t>
            </a:r>
            <a:endParaRPr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4" name="文本框 3"/>
          <p:cNvSpPr txBox="1"/>
          <p:nvPr/>
        </p:nvSpPr>
        <p:spPr>
          <a:xfrm>
            <a:off x="487680" y="1073785"/>
            <a:ext cx="10826115" cy="2015490"/>
          </a:xfrm>
          <a:prstGeom prst="rect">
            <a:avLst/>
          </a:prstGeom>
        </p:spPr>
        <p:style>
          <a:lnRef idx="2">
            <a:schemeClr val="accent1"/>
          </a:lnRef>
          <a:fillRef idx="0">
            <a:srgbClr val="FFFFFF"/>
          </a:fillRef>
          <a:effectRef idx="0">
            <a:srgbClr val="FFFFFF"/>
          </a:effectRef>
          <a:fontRef idx="minor">
            <a:schemeClr val="tx1"/>
          </a:fontRef>
        </p:style>
        <p:txBody>
          <a:bodyPr wrap="square">
            <a:noAutofit/>
          </a:bodyPr>
          <a:p>
            <a:pPr marL="0" indent="304800" algn="l" defTabSz="266700">
              <a:lnSpc>
                <a:spcPct val="150000"/>
              </a:lnSpc>
              <a:spcAft>
                <a:spcPct val="0"/>
              </a:spcAft>
            </a:pPr>
            <a:r>
              <a:rPr lang="en-US" altLang="zh-CN" sz="2000" b="0">
                <a:latin typeface="微软雅黑" panose="020B0503020204020204" pitchFamily="34" charset="-122"/>
                <a:ea typeface="微软雅黑" panose="020B0503020204020204" pitchFamily="34" charset="-122"/>
              </a:rPr>
              <a:t>   </a:t>
            </a:r>
            <a:r>
              <a:rPr lang="zh-CN" altLang="en-US" sz="2000" b="0">
                <a:solidFill>
                  <a:srgbClr val="FF0000"/>
                </a:solidFill>
                <a:latin typeface="微软雅黑" panose="020B0503020204020204" pitchFamily="34" charset="-122"/>
                <a:ea typeface="微软雅黑" panose="020B0503020204020204" pitchFamily="34" charset="-122"/>
              </a:rPr>
              <a:t>任务</a:t>
            </a:r>
            <a:r>
              <a:rPr lang="zh-CN" altLang="en-US" sz="2000" b="0">
                <a:latin typeface="微软雅黑" panose="020B0503020204020204" pitchFamily="34" charset="-122"/>
                <a:ea typeface="微软雅黑" panose="020B0503020204020204" pitchFamily="34" charset="-122"/>
              </a:rPr>
              <a:t>：分析时序逻辑电路在输入信号的作用下，其状态和输出信号变化的规律，进而确定电路的逻辑功能。</a:t>
            </a:r>
            <a:endParaRPr lang="zh-CN" altLang="en-US" sz="2000" b="0">
              <a:latin typeface="微软雅黑" panose="020B0503020204020204" pitchFamily="34" charset="-122"/>
              <a:ea typeface="微软雅黑" panose="020B0503020204020204" pitchFamily="34" charset="-122"/>
            </a:endParaRPr>
          </a:p>
          <a:p>
            <a:pPr marL="0" indent="304800" algn="l" defTabSz="266700">
              <a:lnSpc>
                <a:spcPct val="150000"/>
              </a:lnSpc>
              <a:spcAft>
                <a:spcPct val="0"/>
              </a:spcAft>
            </a:pPr>
            <a:r>
              <a:rPr lang="en-US" altLang="zh-CN" sz="2000" b="0">
                <a:latin typeface="微软雅黑" panose="020B0503020204020204" pitchFamily="34" charset="-122"/>
                <a:ea typeface="微软雅黑" panose="020B0503020204020204" pitchFamily="34" charset="-122"/>
              </a:rPr>
              <a:t>  </a:t>
            </a:r>
            <a:r>
              <a:rPr lang="en-US" altLang="zh-CN" sz="2000" b="0">
                <a:solidFill>
                  <a:srgbClr val="FF0000"/>
                </a:solidFill>
                <a:latin typeface="微软雅黑" panose="020B0503020204020204" pitchFamily="34" charset="-122"/>
                <a:ea typeface="微软雅黑" panose="020B0503020204020204" pitchFamily="34" charset="-122"/>
              </a:rPr>
              <a:t> </a:t>
            </a:r>
            <a:r>
              <a:rPr lang="zh-CN" altLang="en-US" sz="2000" b="0">
                <a:solidFill>
                  <a:srgbClr val="FF0000"/>
                </a:solidFill>
                <a:latin typeface="微软雅黑" panose="020B0503020204020204" pitchFamily="34" charset="-122"/>
                <a:ea typeface="微软雅黑" panose="020B0503020204020204" pitchFamily="34" charset="-122"/>
              </a:rPr>
              <a:t>方法</a:t>
            </a:r>
            <a:r>
              <a:rPr lang="zh-CN" altLang="en-US" sz="2000" b="0">
                <a:latin typeface="微软雅黑" panose="020B0503020204020204" pitchFamily="34" charset="-122"/>
                <a:ea typeface="微软雅黑" panose="020B0503020204020204" pitchFamily="34" charset="-122"/>
              </a:rPr>
              <a:t>：</a:t>
            </a:r>
            <a:r>
              <a:rPr sz="2000">
                <a:latin typeface="微软雅黑" panose="020B0503020204020204" pitchFamily="34" charset="-122"/>
                <a:ea typeface="微软雅黑" panose="020B0503020204020204" pitchFamily="34" charset="-122"/>
              </a:rPr>
              <a:t>时序电路的逻辑功能是由其状态和输出信号的变化规律呈现出来的。所以,分析过程主要是列出电路状态表或画出状态图、工作波形图等。</a:t>
            </a:r>
            <a:r>
              <a:rPr lang="en-US" altLang="zh-CN" sz="2000">
                <a:latin typeface="微软雅黑" panose="020B0503020204020204" pitchFamily="34" charset="-122"/>
                <a:ea typeface="微软雅黑" panose="020B0503020204020204" pitchFamily="34" charset="-122"/>
                <a:sym typeface="+mn-ea"/>
              </a:rPr>
              <a:t>  </a:t>
            </a:r>
            <a:endParaRPr lang="zh-CN" altLang="en-US" sz="2000" b="0">
              <a:latin typeface="微软雅黑" panose="020B0503020204020204" pitchFamily="34" charset="-122"/>
              <a:ea typeface="微软雅黑" panose="020B0503020204020204" pitchFamily="34" charset="-122"/>
            </a:endParaRPr>
          </a:p>
        </p:txBody>
      </p:sp>
      <p:sp>
        <p:nvSpPr>
          <p:cNvPr id="5" name="文本框 4"/>
          <p:cNvSpPr txBox="1"/>
          <p:nvPr/>
        </p:nvSpPr>
        <p:spPr>
          <a:xfrm>
            <a:off x="487045" y="3089275"/>
            <a:ext cx="10826750" cy="3322955"/>
          </a:xfrm>
          <a:prstGeom prst="rect">
            <a:avLst/>
          </a:prstGeom>
        </p:spPr>
        <p:style>
          <a:lnRef idx="0">
            <a:srgbClr val="FFFFFF"/>
          </a:lnRef>
          <a:fillRef idx="1">
            <a:schemeClr val="accent1"/>
          </a:fillRef>
          <a:effectRef idx="0">
            <a:srgbClr val="FFFFFF"/>
          </a:effectRef>
          <a:fontRef idx="minor">
            <a:schemeClr val="lt1"/>
          </a:fontRef>
        </p:style>
        <p:txBody>
          <a:bodyPr wrap="square">
            <a:spAutoFit/>
          </a:bodyPr>
          <a:p>
            <a:pPr marL="0" indent="304800" algn="l" defTabSz="266700">
              <a:lnSpc>
                <a:spcPct val="150000"/>
              </a:lnSpc>
              <a:spcAft>
                <a:spcPct val="0"/>
              </a:spcAft>
            </a:pPr>
            <a:r>
              <a:rPr lang="en-US" altLang="zh-CN" sz="2000" b="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0">
                <a:latin typeface="微软雅黑" panose="020B0503020204020204" pitchFamily="34" charset="-122"/>
                <a:ea typeface="微软雅黑" panose="020B0503020204020204" pitchFamily="34" charset="-122"/>
                <a:cs typeface="微软雅黑" panose="020B0503020204020204" pitchFamily="34" charset="-122"/>
              </a:rPr>
              <a:t>同步时序逻辑电路的分析步骤如下：</a:t>
            </a:r>
            <a:endParaRPr lang="zh-CN" altLang="en-US" sz="2000" b="0">
              <a:latin typeface="微软雅黑" panose="020B0503020204020204" pitchFamily="34" charset="-122"/>
              <a:ea typeface="微软雅黑" panose="020B0503020204020204" pitchFamily="34" charset="-122"/>
              <a:cs typeface="微软雅黑" panose="020B0503020204020204" pitchFamily="34" charset="-122"/>
            </a:endParaRPr>
          </a:p>
          <a:p>
            <a:pPr marL="0" indent="304800" algn="l" defTabSz="266700">
              <a:lnSpc>
                <a:spcPct val="150000"/>
              </a:lnSpc>
              <a:spcAft>
                <a:spcPct val="0"/>
              </a:spcAft>
            </a:pPr>
            <a:r>
              <a:rPr lang="en-US" altLang="zh-CN" sz="2000" b="0">
                <a:latin typeface="微软雅黑" panose="020B0503020204020204" pitchFamily="34" charset="-122"/>
                <a:ea typeface="微软雅黑" panose="020B0503020204020204" pitchFamily="34" charset="-122"/>
                <a:cs typeface="微软雅黑" panose="020B0503020204020204" pitchFamily="34" charset="-122"/>
              </a:rPr>
              <a:t> (1)</a:t>
            </a:r>
            <a:r>
              <a:rPr lang="zh-CN" altLang="en-US" sz="2000" b="0">
                <a:latin typeface="微软雅黑" panose="020B0503020204020204" pitchFamily="34" charset="-122"/>
                <a:ea typeface="微软雅黑" panose="020B0503020204020204" pitchFamily="34" charset="-122"/>
                <a:cs typeface="微软雅黑" panose="020B0503020204020204" pitchFamily="34" charset="-122"/>
              </a:rPr>
              <a:t>读电路图：了解电路的组成，如电路的输入、输出信号、同步</a:t>
            </a:r>
            <a:r>
              <a:rPr lang="en-US" altLang="zh-CN" sz="2000" b="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0">
                <a:latin typeface="微软雅黑" panose="020B0503020204020204" pitchFamily="34" charset="-122"/>
                <a:ea typeface="微软雅黑" panose="020B0503020204020204" pitchFamily="34" charset="-122"/>
                <a:cs typeface="微软雅黑" panose="020B0503020204020204" pitchFamily="34" charset="-122"/>
              </a:rPr>
              <a:t>异步时序、触发器的类型、电路连接形式等。 </a:t>
            </a:r>
            <a:endParaRPr lang="zh-CN" altLang="en-US" sz="2000" b="0">
              <a:latin typeface="微软雅黑" panose="020B0503020204020204" pitchFamily="34" charset="-122"/>
              <a:ea typeface="微软雅黑" panose="020B0503020204020204" pitchFamily="34" charset="-122"/>
              <a:cs typeface="微软雅黑" panose="020B0503020204020204" pitchFamily="34" charset="-122"/>
            </a:endParaRPr>
          </a:p>
          <a:p>
            <a:pPr marL="0" indent="304800" algn="l" defTabSz="266700">
              <a:lnSpc>
                <a:spcPct val="150000"/>
              </a:lnSpc>
              <a:spcAft>
                <a:spcPct val="0"/>
              </a:spcAft>
            </a:pPr>
            <a:r>
              <a:rPr lang="en-US" altLang="zh-CN" sz="2000" b="0">
                <a:latin typeface="微软雅黑" panose="020B0503020204020204" pitchFamily="34" charset="-122"/>
                <a:ea typeface="微软雅黑" panose="020B0503020204020204" pitchFamily="34" charset="-122"/>
                <a:cs typeface="微软雅黑" panose="020B0503020204020204" pitchFamily="34" charset="-122"/>
              </a:rPr>
              <a:t> (2)</a:t>
            </a:r>
            <a:r>
              <a:rPr lang="zh-CN" altLang="en-US" sz="2000" b="0">
                <a:latin typeface="微软雅黑" panose="020B0503020204020204" pitchFamily="34" charset="-122"/>
                <a:ea typeface="微软雅黑" panose="020B0503020204020204" pitchFamily="34" charset="-122"/>
                <a:cs typeface="微软雅黑" panose="020B0503020204020204" pitchFamily="34" charset="-122"/>
              </a:rPr>
              <a:t>写方程组：根据给定的时序电路图</a:t>
            </a:r>
            <a:r>
              <a:rPr lang="en-US" altLang="zh-CN" sz="2000" b="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0">
                <a:latin typeface="微软雅黑" panose="020B0503020204020204" pitchFamily="34" charset="-122"/>
                <a:ea typeface="微软雅黑" panose="020B0503020204020204" pitchFamily="34" charset="-122"/>
                <a:cs typeface="微软雅黑" panose="020B0503020204020204" pitchFamily="34" charset="-122"/>
              </a:rPr>
              <a:t>写出输出方程、各触发器的激励方程，将每个触发器的激励方程代入其特性方程得到状态方程。</a:t>
            </a:r>
            <a:endParaRPr lang="zh-CN" altLang="en-US" sz="2000" b="0">
              <a:latin typeface="微软雅黑" panose="020B0503020204020204" pitchFamily="34" charset="-122"/>
              <a:ea typeface="微软雅黑" panose="020B0503020204020204" pitchFamily="34" charset="-122"/>
              <a:cs typeface="微软雅黑" panose="020B0503020204020204" pitchFamily="34" charset="-122"/>
            </a:endParaRPr>
          </a:p>
          <a:p>
            <a:pPr marL="0" indent="304800" algn="l" defTabSz="266700">
              <a:lnSpc>
                <a:spcPct val="150000"/>
              </a:lnSpc>
              <a:spcAft>
                <a:spcPct val="0"/>
              </a:spcAft>
            </a:pPr>
            <a:r>
              <a:rPr lang="en-US" altLang="zh-CN" sz="2000" b="0">
                <a:latin typeface="微软雅黑" panose="020B0503020204020204" pitchFamily="34" charset="-122"/>
                <a:ea typeface="微软雅黑" panose="020B0503020204020204" pitchFamily="34" charset="-122"/>
                <a:cs typeface="微软雅黑" panose="020B0503020204020204" pitchFamily="34" charset="-122"/>
              </a:rPr>
              <a:t> (3)</a:t>
            </a:r>
            <a:r>
              <a:rPr lang="zh-CN" altLang="en-US" sz="2000" b="0">
                <a:latin typeface="微软雅黑" panose="020B0503020204020204" pitchFamily="34" charset="-122"/>
                <a:ea typeface="微软雅黑" panose="020B0503020204020204" pitchFamily="34" charset="-122"/>
                <a:cs typeface="微软雅黑" panose="020B0503020204020204" pitchFamily="34" charset="-122"/>
              </a:rPr>
              <a:t>状态转换：列出状态转换表或画出状态图和时序图；</a:t>
            </a:r>
            <a:endParaRPr lang="zh-CN" altLang="en-US" sz="2000" b="0">
              <a:latin typeface="微软雅黑" panose="020B0503020204020204" pitchFamily="34" charset="-122"/>
              <a:ea typeface="微软雅黑" panose="020B0503020204020204" pitchFamily="34" charset="-122"/>
              <a:cs typeface="微软雅黑" panose="020B0503020204020204" pitchFamily="34" charset="-122"/>
            </a:endParaRPr>
          </a:p>
          <a:p>
            <a:pPr marL="0" indent="304800" algn="l" defTabSz="266700">
              <a:lnSpc>
                <a:spcPct val="150000"/>
              </a:lnSpc>
              <a:spcAft>
                <a:spcPct val="0"/>
              </a:spcAft>
            </a:pPr>
            <a:r>
              <a:rPr lang="en-US" altLang="zh-CN" sz="2000" b="0">
                <a:latin typeface="微软雅黑" panose="020B0503020204020204" pitchFamily="34" charset="-122"/>
                <a:ea typeface="微软雅黑" panose="020B0503020204020204" pitchFamily="34" charset="-122"/>
                <a:cs typeface="微软雅黑" panose="020B0503020204020204" pitchFamily="34" charset="-122"/>
              </a:rPr>
              <a:t> (4)</a:t>
            </a:r>
            <a:r>
              <a:rPr lang="zh-CN" altLang="en-US" sz="2000" b="0">
                <a:latin typeface="微软雅黑" panose="020B0503020204020204" pitchFamily="34" charset="-122"/>
                <a:ea typeface="微软雅黑" panose="020B0503020204020204" pitchFamily="34" charset="-122"/>
                <a:cs typeface="微软雅黑" panose="020B0503020204020204" pitchFamily="34" charset="-122"/>
              </a:rPr>
              <a:t>分析总结：判断电路的逻辑功能以及能否自启动。</a:t>
            </a:r>
            <a:endParaRPr lang="zh-CN" altLang="en-US" sz="2000" b="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linds(horizontal)">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90805"/>
            <a:ext cx="292989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sz="3200" dirty="0">
                <a:latin typeface="微软雅黑" panose="020B0503020204020204" pitchFamily="34" charset="-122"/>
                <a:ea typeface="微软雅黑" panose="020B0503020204020204" pitchFamily="34" charset="-122"/>
                <a:sym typeface="微软雅黑" panose="020B0503020204020204" pitchFamily="34" charset="-122"/>
              </a:rPr>
              <a:t>6</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1</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DAC</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 name="文本框 2"/>
          <p:cNvSpPr txBox="1"/>
          <p:nvPr/>
        </p:nvSpPr>
        <p:spPr>
          <a:xfrm>
            <a:off x="315595" y="752475"/>
            <a:ext cx="11560810" cy="6017895"/>
          </a:xfrm>
          <a:prstGeom prst="rect">
            <a:avLst/>
          </a:prstGeom>
        </p:spPr>
        <p:style>
          <a:lnRef idx="2">
            <a:schemeClr val="accent1"/>
          </a:lnRef>
          <a:fillRef idx="0">
            <a:srgbClr val="FFFFFF"/>
          </a:fillRef>
          <a:effectRef idx="0">
            <a:srgbClr val="FFFFFF"/>
          </a:effectRef>
          <a:fontRef idx="minor">
            <a:schemeClr val="tx1"/>
          </a:fontRef>
        </p:style>
        <p:txBody>
          <a:bodyPr wrap="square" rtlCol="0" anchor="t">
            <a:noAutofit/>
          </a:bodyPr>
          <a:p>
            <a:pPr algn="l" eaLnBrk="1">
              <a:lnSpc>
                <a:spcPct val="150000"/>
              </a:lnSpc>
              <a:buClr>
                <a:srgbClr val="FFC000"/>
              </a:buClr>
              <a:buFont typeface="Wingdings" panose="05000000000000000000" charset="0"/>
            </a:pPr>
            <a:r>
              <a:rPr lang="en-US" altLang="zh-CN" sz="2400" b="1">
                <a:solidFill>
                  <a:srgbClr val="FF0000"/>
                </a:solidFill>
                <a:latin typeface="Times New Roman" panose="02020603050405020304" charset="0"/>
                <a:ea typeface="微软雅黑" panose="020B0503020204020204" pitchFamily="34" charset="-122"/>
                <a:cs typeface="Times New Roman" panose="02020603050405020304" charset="0"/>
              </a:rPr>
              <a:t> </a:t>
            </a:r>
            <a:r>
              <a:rPr lang="en-US" sz="2400" b="1">
                <a:latin typeface="Times New Roman" panose="02020603050405020304" charset="0"/>
                <a:ea typeface="微软雅黑" panose="020B0503020204020204" pitchFamily="34" charset="-122"/>
                <a:cs typeface="Times New Roman" panose="02020603050405020304" charset="0"/>
              </a:rPr>
              <a:t>4</a:t>
            </a:r>
            <a:r>
              <a:rPr lang="zh-CN" altLang="en-US" sz="2400" b="1">
                <a:latin typeface="Times New Roman" panose="02020603050405020304" charset="0"/>
                <a:ea typeface="微软雅黑" panose="020B0503020204020204" pitchFamily="34" charset="-122"/>
                <a:cs typeface="Times New Roman" panose="02020603050405020304" charset="0"/>
              </a:rPr>
              <a:t>、</a:t>
            </a:r>
            <a:r>
              <a:rPr lang="en-US" altLang="zh-CN" sz="2400" b="1">
                <a:latin typeface="Times New Roman" panose="02020603050405020304" charset="0"/>
                <a:ea typeface="微软雅黑" panose="020B0503020204020204" pitchFamily="34" charset="-122"/>
                <a:cs typeface="Times New Roman" panose="02020603050405020304" charset="0"/>
              </a:rPr>
              <a:t>DAC</a:t>
            </a:r>
            <a:r>
              <a:rPr lang="zh-CN" altLang="en-US" sz="2400" b="1">
                <a:latin typeface="Times New Roman" panose="02020603050405020304" charset="0"/>
                <a:ea typeface="微软雅黑" panose="020B0503020204020204" pitchFamily="34" charset="-122"/>
                <a:cs typeface="Times New Roman" panose="02020603050405020304" charset="0"/>
              </a:rPr>
              <a:t>的主要参数</a:t>
            </a:r>
            <a:endParaRPr lang="zh-CN" altLang="en-US" sz="2400" b="1">
              <a:latin typeface="Times New Roman" panose="02020603050405020304" charset="0"/>
              <a:ea typeface="微软雅黑" panose="020B0503020204020204" pitchFamily="34" charset="-122"/>
              <a:cs typeface="Times New Roman" panose="02020603050405020304" charset="0"/>
            </a:endParaRPr>
          </a:p>
          <a:p>
            <a:pPr algn="l" eaLnBrk="1">
              <a:lnSpc>
                <a:spcPct val="150000"/>
              </a:lnSpc>
              <a:buClr>
                <a:srgbClr val="FFC000"/>
              </a:buClr>
              <a:buFont typeface="Wingdings" panose="05000000000000000000" charset="0"/>
            </a:pPr>
            <a:r>
              <a:rPr lang="zh-CN" altLang="en-US" sz="2000">
                <a:latin typeface="Times New Roman" panose="02020603050405020304" charset="0"/>
                <a:ea typeface="微软雅黑" panose="020B0503020204020204" pitchFamily="34" charset="-122"/>
                <a:cs typeface="Times New Roman" panose="02020603050405020304" charset="0"/>
              </a:rPr>
              <a:t> </a:t>
            </a:r>
            <a:r>
              <a:rPr lang="en-US" altLang="zh-CN" sz="2000">
                <a:latin typeface="Times New Roman" panose="02020603050405020304" charset="0"/>
                <a:ea typeface="微软雅黑" panose="020B0503020204020204" pitchFamily="34" charset="-122"/>
                <a:cs typeface="Times New Roman" panose="02020603050405020304" charset="0"/>
              </a:rPr>
              <a:t>     </a:t>
            </a:r>
            <a:r>
              <a:rPr sz="2200">
                <a:latin typeface="Times New Roman" panose="02020603050405020304" charset="0"/>
                <a:ea typeface="微软雅黑" panose="020B0503020204020204" pitchFamily="34" charset="-122"/>
                <a:cs typeface="Times New Roman" panose="02020603050405020304" charset="0"/>
              </a:rPr>
              <a:t>D/A转换器主要参数有</a:t>
            </a:r>
            <a:r>
              <a:rPr sz="2200">
                <a:solidFill>
                  <a:srgbClr val="FF0000"/>
                </a:solidFill>
                <a:latin typeface="Times New Roman" panose="02020603050405020304" charset="0"/>
                <a:ea typeface="微软雅黑" panose="020B0503020204020204" pitchFamily="34" charset="-122"/>
                <a:cs typeface="Times New Roman" panose="02020603050405020304" charset="0"/>
              </a:rPr>
              <a:t>分辨率、转换精度和转换时间</a:t>
            </a:r>
            <a:r>
              <a:rPr sz="2200">
                <a:latin typeface="Times New Roman" panose="02020603050405020304" charset="0"/>
                <a:ea typeface="微软雅黑" panose="020B0503020204020204" pitchFamily="34" charset="-122"/>
                <a:cs typeface="Times New Roman" panose="02020603050405020304" charset="0"/>
              </a:rPr>
              <a:t>等。</a:t>
            </a:r>
            <a:r>
              <a:rPr lang="en-US" altLang="zh-CN" sz="2200">
                <a:latin typeface="Times New Roman" panose="02020603050405020304" charset="0"/>
                <a:ea typeface="微软雅黑" panose="020B0503020204020204" pitchFamily="34" charset="-122"/>
                <a:cs typeface="Times New Roman" panose="02020603050405020304" charset="0"/>
              </a:rPr>
              <a:t>主要特点如下：</a:t>
            </a:r>
            <a:endParaRPr lang="en-US" altLang="zh-CN" sz="2200">
              <a:latin typeface="Times New Roman" panose="02020603050405020304" charset="0"/>
              <a:ea typeface="微软雅黑" panose="020B0503020204020204" pitchFamily="34" charset="-122"/>
              <a:cs typeface="Times New Roman" panose="02020603050405020304" charset="0"/>
            </a:endParaRPr>
          </a:p>
          <a:p>
            <a:pPr algn="l" eaLnBrk="1">
              <a:lnSpc>
                <a:spcPct val="150000"/>
              </a:lnSpc>
              <a:buClr>
                <a:srgbClr val="FFC000"/>
              </a:buClr>
              <a:buFont typeface="Wingdings" panose="05000000000000000000" charset="0"/>
            </a:pPr>
            <a:r>
              <a:rPr lang="en-US" altLang="zh-CN" sz="2200">
                <a:latin typeface="Times New Roman" panose="02020603050405020304" charset="0"/>
                <a:ea typeface="微软雅黑" panose="020B0503020204020204" pitchFamily="34" charset="-122"/>
                <a:cs typeface="Times New Roman" panose="02020603050405020304" charset="0"/>
              </a:rPr>
              <a:t>  （1）分辨率</a:t>
            </a:r>
            <a:endParaRPr lang="en-US" altLang="zh-CN" sz="2200">
              <a:latin typeface="Times New Roman" panose="02020603050405020304" charset="0"/>
              <a:ea typeface="微软雅黑" panose="020B0503020204020204" pitchFamily="34" charset="-122"/>
              <a:cs typeface="Times New Roman" panose="02020603050405020304" charset="0"/>
            </a:endParaRPr>
          </a:p>
          <a:p>
            <a:pPr indent="558800" algn="l" eaLnBrk="1">
              <a:lnSpc>
                <a:spcPct val="150000"/>
              </a:lnSpc>
              <a:buClr>
                <a:srgbClr val="FFC000"/>
              </a:buClr>
              <a:buFont typeface="Wingdings" panose="05000000000000000000" charset="0"/>
              <a:extLst>
                <a:ext uri="{35155182-B16C-46BC-9424-99874614C6A1}">
                  <wpsdc:indentchars xmlns:wpsdc="http://www.wps.cn/officeDocument/2017/drawingmlCustomData" val="200" checksum="1956455923"/>
                </a:ext>
              </a:extLst>
            </a:pPr>
            <a:r>
              <a:rPr lang="en-US" altLang="zh-CN" sz="2200">
                <a:latin typeface="Times New Roman" panose="02020603050405020304" charset="0"/>
                <a:ea typeface="微软雅黑" panose="020B0503020204020204" pitchFamily="34" charset="-122"/>
                <a:cs typeface="Times New Roman" panose="02020603050405020304" charset="0"/>
              </a:rPr>
              <a:t>D/A转换器的分辨率指</a:t>
            </a:r>
            <a:r>
              <a:rPr lang="en-US" altLang="zh-CN" sz="2200">
                <a:solidFill>
                  <a:srgbClr val="FF0000"/>
                </a:solidFill>
                <a:latin typeface="Times New Roman" panose="02020603050405020304" charset="0"/>
                <a:ea typeface="微软雅黑" panose="020B0503020204020204" pitchFamily="34" charset="-122"/>
                <a:cs typeface="Times New Roman" panose="02020603050405020304" charset="0"/>
              </a:rPr>
              <a:t>输入的单位数字量变化</a:t>
            </a:r>
            <a:r>
              <a:rPr lang="en-US" altLang="zh-CN" sz="2200">
                <a:latin typeface="Times New Roman" panose="02020603050405020304" charset="0"/>
                <a:ea typeface="微软雅黑" panose="020B0503020204020204" pitchFamily="34" charset="-122"/>
                <a:cs typeface="Times New Roman" panose="02020603050405020304" charset="0"/>
              </a:rPr>
              <a:t>引起的</a:t>
            </a:r>
            <a:r>
              <a:rPr lang="en-US" altLang="zh-CN" sz="2200">
                <a:solidFill>
                  <a:srgbClr val="FF0000"/>
                </a:solidFill>
                <a:latin typeface="Times New Roman" panose="02020603050405020304" charset="0"/>
                <a:ea typeface="微软雅黑" panose="020B0503020204020204" pitchFamily="34" charset="-122"/>
                <a:cs typeface="Times New Roman" panose="02020603050405020304" charset="0"/>
              </a:rPr>
              <a:t>模拟量输出的变化</a:t>
            </a:r>
            <a:r>
              <a:rPr lang="en-US" altLang="zh-CN" sz="2200">
                <a:latin typeface="Times New Roman" panose="02020603050405020304" charset="0"/>
                <a:ea typeface="微软雅黑" panose="020B0503020204020204" pitchFamily="34" charset="-122"/>
                <a:cs typeface="Times New Roman" panose="02020603050405020304" charset="0"/>
              </a:rPr>
              <a:t>，是对输入量变化敏感程度的描述。常用下式描述：</a:t>
            </a:r>
            <a:endParaRPr lang="en-US" altLang="zh-CN" sz="2200">
              <a:latin typeface="Times New Roman" panose="02020603050405020304" charset="0"/>
              <a:ea typeface="微软雅黑" panose="020B0503020204020204" pitchFamily="34" charset="-122"/>
              <a:cs typeface="Times New Roman" panose="02020603050405020304" charset="0"/>
            </a:endParaRPr>
          </a:p>
          <a:p>
            <a:pPr indent="558800" algn="l" eaLnBrk="1">
              <a:lnSpc>
                <a:spcPct val="100000"/>
              </a:lnSpc>
              <a:buClr>
                <a:srgbClr val="FFC000"/>
              </a:buClr>
              <a:buFont typeface="Wingdings" panose="05000000000000000000" charset="0"/>
              <a:extLst>
                <a:ext uri="{35155182-B16C-46BC-9424-99874614C6A1}">
                  <wpsdc:indentchars xmlns:wpsdc="http://www.wps.cn/officeDocument/2017/drawingmlCustomData" val="200" checksum="1956455923"/>
                </a:ext>
              </a:extLst>
            </a:pPr>
            <a:endParaRPr lang="en-US" altLang="zh-CN" sz="2200">
              <a:latin typeface="Times New Roman" panose="02020603050405020304" charset="0"/>
              <a:ea typeface="微软雅黑" panose="020B0503020204020204" pitchFamily="34" charset="-122"/>
              <a:cs typeface="Times New Roman" panose="02020603050405020304" charset="0"/>
            </a:endParaRPr>
          </a:p>
          <a:p>
            <a:pPr indent="558800" algn="l" eaLnBrk="1">
              <a:lnSpc>
                <a:spcPct val="150000"/>
              </a:lnSpc>
              <a:buClr>
                <a:srgbClr val="FFC000"/>
              </a:buClr>
              <a:buFont typeface="Wingdings" panose="05000000000000000000" charset="0"/>
              <a:extLst>
                <a:ext uri="{35155182-B16C-46BC-9424-99874614C6A1}">
                  <wpsdc:indentchars xmlns:wpsdc="http://www.wps.cn/officeDocument/2017/drawingmlCustomData" val="200" checksum="1956455923"/>
                </a:ext>
              </a:extLst>
            </a:pPr>
            <a:r>
              <a:rPr lang="en-US" altLang="zh-CN" sz="2200">
                <a:latin typeface="Times New Roman" panose="02020603050405020304" charset="0"/>
                <a:ea typeface="微软雅黑" panose="020B0503020204020204" pitchFamily="34" charset="-122"/>
                <a:cs typeface="Times New Roman" panose="02020603050405020304" charset="0"/>
              </a:rPr>
              <a:t>其中</a:t>
            </a:r>
            <a:r>
              <a:rPr lang="en-US" altLang="zh-CN" sz="2200" i="1">
                <a:solidFill>
                  <a:srgbClr val="FF0000"/>
                </a:solidFill>
                <a:latin typeface="Times New Roman" panose="02020603050405020304" charset="0"/>
                <a:ea typeface="微软雅黑" panose="020B0503020204020204" pitchFamily="34" charset="-122"/>
                <a:cs typeface="Times New Roman" panose="02020603050405020304" charset="0"/>
              </a:rPr>
              <a:t>U</a:t>
            </a:r>
            <a:r>
              <a:rPr lang="en-US" altLang="zh-CN" sz="2200" i="1" baseline="-25000">
                <a:solidFill>
                  <a:srgbClr val="FF0000"/>
                </a:solidFill>
                <a:latin typeface="Times New Roman" panose="02020603050405020304" charset="0"/>
                <a:ea typeface="微软雅黑" panose="020B0503020204020204" pitchFamily="34" charset="-122"/>
                <a:cs typeface="Times New Roman" panose="02020603050405020304" charset="0"/>
              </a:rPr>
              <a:t>LSB</a:t>
            </a:r>
            <a:r>
              <a:rPr lang="en-US" altLang="zh-CN" sz="2200">
                <a:solidFill>
                  <a:srgbClr val="FF0000"/>
                </a:solidFill>
                <a:latin typeface="Times New Roman" panose="02020603050405020304" charset="0"/>
                <a:ea typeface="微软雅黑" panose="020B0503020204020204" pitchFamily="34" charset="-122"/>
                <a:cs typeface="Times New Roman" panose="02020603050405020304" charset="0"/>
              </a:rPr>
              <a:t>也称为分辨力</a:t>
            </a:r>
            <a:r>
              <a:rPr lang="en-US" altLang="zh-CN" sz="2200">
                <a:latin typeface="Times New Roman" panose="02020603050405020304" charset="0"/>
                <a:ea typeface="微软雅黑" panose="020B0503020204020204" pitchFamily="34" charset="-122"/>
                <a:cs typeface="Times New Roman" panose="02020603050405020304" charset="0"/>
              </a:rPr>
              <a:t>：A/D转换器分辨最小模拟量的能力，也就是最低有效位LSB所对应的模拟量。例如，当DAC为二进制12位，满量程输出电压为5V时，分辨力为</a:t>
            </a:r>
            <a:r>
              <a:rPr lang="en-US" altLang="zh-CN" sz="2200">
                <a:solidFill>
                  <a:srgbClr val="FF0000"/>
                </a:solidFill>
                <a:latin typeface="Times New Roman" panose="02020603050405020304" charset="0"/>
                <a:ea typeface="微软雅黑" panose="020B0503020204020204" pitchFamily="34" charset="-122"/>
                <a:cs typeface="Times New Roman" panose="02020603050405020304" charset="0"/>
              </a:rPr>
              <a:t>1.22 mV</a:t>
            </a:r>
            <a:r>
              <a:rPr lang="en-US" altLang="zh-CN" sz="2200">
                <a:latin typeface="Times New Roman" panose="02020603050405020304" charset="0"/>
                <a:ea typeface="微软雅黑" panose="020B0503020204020204" pitchFamily="34" charset="-122"/>
                <a:cs typeface="Times New Roman" panose="02020603050405020304" charset="0"/>
              </a:rPr>
              <a:t>。</a:t>
            </a:r>
            <a:endParaRPr lang="en-US" altLang="zh-CN" sz="2200">
              <a:latin typeface="Times New Roman" panose="02020603050405020304" charset="0"/>
              <a:ea typeface="微软雅黑" panose="020B0503020204020204" pitchFamily="34" charset="-122"/>
              <a:cs typeface="Times New Roman" panose="02020603050405020304" charset="0"/>
            </a:endParaRPr>
          </a:p>
          <a:p>
            <a:pPr indent="558800" algn="l" eaLnBrk="1">
              <a:lnSpc>
                <a:spcPct val="150000"/>
              </a:lnSpc>
              <a:buClr>
                <a:srgbClr val="FFC000"/>
              </a:buClr>
              <a:buFont typeface="Wingdings" panose="05000000000000000000" charset="0"/>
              <a:extLst>
                <a:ext uri="{35155182-B16C-46BC-9424-99874614C6A1}">
                  <wpsdc:indentchars xmlns:wpsdc="http://www.wps.cn/officeDocument/2017/drawingmlCustomData" val="200" checksum="1956455923"/>
                </a:ext>
              </a:extLst>
            </a:pPr>
            <a:r>
              <a:rPr lang="en-US" altLang="zh-CN" sz="2200">
                <a:latin typeface="Times New Roman" panose="02020603050405020304" charset="0"/>
                <a:ea typeface="微软雅黑" panose="020B0503020204020204" pitchFamily="34" charset="-122"/>
                <a:cs typeface="Times New Roman" panose="02020603050405020304" charset="0"/>
              </a:rPr>
              <a:t>分辨率也可以用输入的数据位数（如8位、10位）表示。上式中，输入的数据位数n越大，分辨率数值越小，分辨能力越强，如10位D/A转换器AD9760的分辨率为</a:t>
            </a:r>
            <a:endParaRPr lang="en-US" altLang="zh-CN" sz="2200">
              <a:latin typeface="Times New Roman" panose="02020603050405020304" charset="0"/>
              <a:ea typeface="微软雅黑" panose="020B0503020204020204" pitchFamily="34" charset="-122"/>
              <a:cs typeface="Times New Roman" panose="02020603050405020304" charset="0"/>
            </a:endParaRPr>
          </a:p>
        </p:txBody>
      </p:sp>
      <p:graphicFrame>
        <p:nvGraphicFramePr>
          <p:cNvPr id="-2147481479" name="对象 -2147481480"/>
          <p:cNvGraphicFramePr>
            <a:graphicFrameLocks noChangeAspect="1"/>
          </p:cNvGraphicFramePr>
          <p:nvPr/>
        </p:nvGraphicFramePr>
        <p:xfrm>
          <a:off x="4934585" y="2966085"/>
          <a:ext cx="2571115" cy="760730"/>
        </p:xfrm>
        <a:graphic>
          <a:graphicData uri="http://schemas.openxmlformats.org/presentationml/2006/ole">
            <mc:AlternateContent xmlns:mc="http://schemas.openxmlformats.org/markup-compatibility/2006">
              <mc:Choice xmlns:v="urn:schemas-microsoft-com:vml" Requires="v">
                <p:oleObj spid="_x0000_s3076" name="" r:id="rId3" imgW="1459865" imgH="431800" progId="Equation.KSEE3">
                  <p:embed/>
                </p:oleObj>
              </mc:Choice>
              <mc:Fallback>
                <p:oleObj name="" r:id="rId3" imgW="1459865" imgH="431800" progId="Equation.KSEE3">
                  <p:embed/>
                  <p:pic>
                    <p:nvPicPr>
                      <p:cNvPr id="0" name="图片 3075"/>
                      <p:cNvPicPr/>
                      <p:nvPr/>
                    </p:nvPicPr>
                    <p:blipFill>
                      <a:blip r:embed="rId4"/>
                      <a:stretch>
                        <a:fillRect/>
                      </a:stretch>
                    </p:blipFill>
                    <p:spPr>
                      <a:xfrm>
                        <a:off x="4934585" y="2966085"/>
                        <a:ext cx="2571115" cy="760730"/>
                      </a:xfrm>
                      <a:prstGeom prst="rect">
                        <a:avLst/>
                      </a:prstGeom>
                      <a:noFill/>
                      <a:ln w="38100">
                        <a:noFill/>
                        <a:miter/>
                      </a:ln>
                    </p:spPr>
                  </p:pic>
                </p:oleObj>
              </mc:Fallback>
            </mc:AlternateContent>
          </a:graphicData>
        </a:graphic>
      </p:graphicFrame>
      <p:graphicFrame>
        <p:nvGraphicFramePr>
          <p:cNvPr id="-2147481889" name="Object 735"/>
          <p:cNvGraphicFramePr>
            <a:graphicFrameLocks noChangeAspect="1"/>
          </p:cNvGraphicFramePr>
          <p:nvPr/>
        </p:nvGraphicFramePr>
        <p:xfrm>
          <a:off x="5144770" y="5811520"/>
          <a:ext cx="4545330" cy="805180"/>
        </p:xfrm>
        <a:graphic>
          <a:graphicData uri="http://schemas.openxmlformats.org/presentationml/2006/ole">
            <mc:AlternateContent xmlns:mc="http://schemas.openxmlformats.org/markup-compatibility/2006">
              <mc:Choice xmlns:v="urn:schemas-microsoft-com:vml" Requires="v">
                <p:oleObj spid="_x0000_s4" name="" r:id="rId5" imgW="2438400" imgH="431800" progId="Equation.KSEE3">
                  <p:embed/>
                </p:oleObj>
              </mc:Choice>
              <mc:Fallback>
                <p:oleObj name="" r:id="rId5" imgW="2438400" imgH="431800" progId="Equation.KSEE3">
                  <p:embed/>
                  <p:pic>
                    <p:nvPicPr>
                      <p:cNvPr id="0" name="图片 3"/>
                      <p:cNvPicPr/>
                      <p:nvPr/>
                    </p:nvPicPr>
                    <p:blipFill>
                      <a:blip r:embed="rId6"/>
                      <a:stretch>
                        <a:fillRect/>
                      </a:stretch>
                    </p:blipFill>
                    <p:spPr>
                      <a:xfrm>
                        <a:off x="5144770" y="5811520"/>
                        <a:ext cx="4545330" cy="805180"/>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trips(downLeft)">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trips(downLeft)">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2147481479"/>
                                        </p:tgtEl>
                                        <p:attrNameLst>
                                          <p:attrName>style.visibility</p:attrName>
                                        </p:attrNameLst>
                                      </p:cBhvr>
                                      <p:to>
                                        <p:strVal val="visible"/>
                                      </p:to>
                                    </p:set>
                                    <p:anim calcmode="lin" valueType="num">
                                      <p:cBhvr additive="base">
                                        <p:cTn id="27" dur="500" fill="hold"/>
                                        <p:tgtEl>
                                          <p:spTgt spid="-2147481479"/>
                                        </p:tgtEl>
                                        <p:attrNameLst>
                                          <p:attrName>ppt_x</p:attrName>
                                        </p:attrNameLst>
                                      </p:cBhvr>
                                      <p:tavLst>
                                        <p:tav tm="0">
                                          <p:val>
                                            <p:strVal val="#ppt_x"/>
                                          </p:val>
                                        </p:tav>
                                        <p:tav tm="100000">
                                          <p:val>
                                            <p:strVal val="#ppt_x"/>
                                          </p:val>
                                        </p:tav>
                                      </p:tavLst>
                                    </p:anim>
                                    <p:anim calcmode="lin" valueType="num">
                                      <p:cBhvr additive="base">
                                        <p:cTn id="28" dur="500" fill="hold"/>
                                        <p:tgtEl>
                                          <p:spTgt spid="-2147481479"/>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8" presetClass="entr" presetSubtype="12" fill="hold" nodeType="click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Effect transition="in" filter="strips(downLeft)">
                                      <p:cBhvr>
                                        <p:cTn id="33" dur="500"/>
                                        <p:tgtEl>
                                          <p:spTgt spid="3">
                                            <p:txEl>
                                              <p:pRg st="5" end="5"/>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8" presetClass="entr" presetSubtype="12" fill="hold" nodeType="clickEffect">
                                  <p:stCondLst>
                                    <p:cond delay="0"/>
                                  </p:stCondLst>
                                  <p:childTnLst>
                                    <p:set>
                                      <p:cBhvr>
                                        <p:cTn id="37" dur="1" fill="hold">
                                          <p:stCondLst>
                                            <p:cond delay="0"/>
                                          </p:stCondLst>
                                        </p:cTn>
                                        <p:tgtEl>
                                          <p:spTgt spid="3">
                                            <p:txEl>
                                              <p:pRg st="6" end="6"/>
                                            </p:txEl>
                                          </p:spTgt>
                                        </p:tgtEl>
                                        <p:attrNameLst>
                                          <p:attrName>style.visibility</p:attrName>
                                        </p:attrNameLst>
                                      </p:cBhvr>
                                      <p:to>
                                        <p:strVal val="visible"/>
                                      </p:to>
                                    </p:set>
                                    <p:animEffect transition="in" filter="strips(downLeft)">
                                      <p:cBhvr>
                                        <p:cTn id="38" dur="500"/>
                                        <p:tgtEl>
                                          <p:spTgt spid="3">
                                            <p:txEl>
                                              <p:pRg st="6" end="6"/>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147481889"/>
                                        </p:tgtEl>
                                        <p:attrNameLst>
                                          <p:attrName>style.visibility</p:attrName>
                                        </p:attrNameLst>
                                      </p:cBhvr>
                                      <p:to>
                                        <p:strVal val="visible"/>
                                      </p:to>
                                    </p:set>
                                    <p:anim calcmode="lin" valueType="num">
                                      <p:cBhvr additive="base">
                                        <p:cTn id="43" dur="500" fill="hold"/>
                                        <p:tgtEl>
                                          <p:spTgt spid="-2147481889"/>
                                        </p:tgtEl>
                                        <p:attrNameLst>
                                          <p:attrName>ppt_x</p:attrName>
                                        </p:attrNameLst>
                                      </p:cBhvr>
                                      <p:tavLst>
                                        <p:tav tm="0">
                                          <p:val>
                                            <p:strVal val="#ppt_x"/>
                                          </p:val>
                                        </p:tav>
                                        <p:tav tm="100000">
                                          <p:val>
                                            <p:strVal val="#ppt_x"/>
                                          </p:val>
                                        </p:tav>
                                      </p:tavLst>
                                    </p:anim>
                                    <p:anim calcmode="lin" valueType="num">
                                      <p:cBhvr additive="base">
                                        <p:cTn id="44" dur="500" fill="hold"/>
                                        <p:tgtEl>
                                          <p:spTgt spid="-214748188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90805"/>
            <a:ext cx="292989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sz="3200" dirty="0">
                <a:latin typeface="微软雅黑" panose="020B0503020204020204" pitchFamily="34" charset="-122"/>
                <a:ea typeface="微软雅黑" panose="020B0503020204020204" pitchFamily="34" charset="-122"/>
                <a:sym typeface="微软雅黑" panose="020B0503020204020204" pitchFamily="34" charset="-122"/>
              </a:rPr>
              <a:t>6</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1</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DAC</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 name="文本框 2"/>
          <p:cNvSpPr txBox="1"/>
          <p:nvPr/>
        </p:nvSpPr>
        <p:spPr>
          <a:xfrm>
            <a:off x="194310" y="991870"/>
            <a:ext cx="11560810" cy="5432425"/>
          </a:xfrm>
          <a:prstGeom prst="rect">
            <a:avLst/>
          </a:prstGeom>
        </p:spPr>
        <p:style>
          <a:lnRef idx="2">
            <a:schemeClr val="accent6"/>
          </a:lnRef>
          <a:fillRef idx="0">
            <a:srgbClr val="FFFFFF"/>
          </a:fillRef>
          <a:effectRef idx="0">
            <a:srgbClr val="FFFFFF"/>
          </a:effectRef>
          <a:fontRef idx="minor">
            <a:schemeClr val="tx1"/>
          </a:fontRef>
        </p:style>
        <p:txBody>
          <a:bodyPr wrap="square" rtlCol="0" anchor="t">
            <a:noAutofit/>
          </a:bodyPr>
          <a:p>
            <a:pPr algn="l" eaLnBrk="1">
              <a:lnSpc>
                <a:spcPct val="150000"/>
              </a:lnSpc>
              <a:buClr>
                <a:srgbClr val="FFC000"/>
              </a:buClr>
              <a:buFont typeface="Wingdings" panose="05000000000000000000" charset="0"/>
            </a:pPr>
            <a:r>
              <a:rPr lang="en-US" altLang="zh-CN" sz="2400">
                <a:solidFill>
                  <a:srgbClr val="FF0000"/>
                </a:solidFill>
                <a:latin typeface="Times New Roman" panose="02020603050405020304" charset="0"/>
                <a:ea typeface="微软雅黑" panose="020B0503020204020204" pitchFamily="34" charset="-122"/>
                <a:cs typeface="Times New Roman" panose="02020603050405020304" charset="0"/>
              </a:rPr>
              <a:t>    </a:t>
            </a:r>
            <a:r>
              <a:rPr lang="en-US" altLang="zh-CN" sz="2000">
                <a:solidFill>
                  <a:srgbClr val="FF0000"/>
                </a:solidFill>
                <a:latin typeface="Times New Roman" panose="02020603050405020304" charset="0"/>
                <a:ea typeface="微软雅黑" panose="020B0503020204020204" pitchFamily="34" charset="-122"/>
                <a:cs typeface="Times New Roman" panose="02020603050405020304" charset="0"/>
              </a:rPr>
              <a:t> </a:t>
            </a:r>
            <a:r>
              <a:rPr lang="en-US" sz="2400" b="1">
                <a:latin typeface="Times New Roman" panose="02020603050405020304" charset="0"/>
                <a:ea typeface="微软雅黑" panose="020B0503020204020204" pitchFamily="34" charset="-122"/>
                <a:cs typeface="Times New Roman" panose="02020603050405020304" charset="0"/>
              </a:rPr>
              <a:t>4</a:t>
            </a:r>
            <a:r>
              <a:rPr lang="zh-CN" altLang="en-US" sz="2400" b="1">
                <a:latin typeface="Times New Roman" panose="02020603050405020304" charset="0"/>
                <a:ea typeface="微软雅黑" panose="020B0503020204020204" pitchFamily="34" charset="-122"/>
                <a:cs typeface="Times New Roman" panose="02020603050405020304" charset="0"/>
              </a:rPr>
              <a:t>、</a:t>
            </a:r>
            <a:r>
              <a:rPr lang="en-US" altLang="zh-CN" sz="2400" b="1">
                <a:latin typeface="Times New Roman" panose="02020603050405020304" charset="0"/>
                <a:ea typeface="微软雅黑" panose="020B0503020204020204" pitchFamily="34" charset="-122"/>
                <a:cs typeface="Times New Roman" panose="02020603050405020304" charset="0"/>
              </a:rPr>
              <a:t>DAC</a:t>
            </a:r>
            <a:r>
              <a:rPr lang="zh-CN" altLang="en-US" sz="2400" b="1">
                <a:latin typeface="Times New Roman" panose="02020603050405020304" charset="0"/>
                <a:ea typeface="微软雅黑" panose="020B0503020204020204" pitchFamily="34" charset="-122"/>
                <a:cs typeface="Times New Roman" panose="02020603050405020304" charset="0"/>
              </a:rPr>
              <a:t>的主要参数</a:t>
            </a:r>
            <a:endParaRPr lang="zh-CN" altLang="en-US" sz="2000">
              <a:latin typeface="Times New Roman" panose="02020603050405020304" charset="0"/>
              <a:ea typeface="微软雅黑" panose="020B0503020204020204" pitchFamily="34" charset="-122"/>
              <a:cs typeface="Times New Roman" panose="02020603050405020304" charset="0"/>
            </a:endParaRPr>
          </a:p>
          <a:p>
            <a:pPr algn="l" eaLnBrk="1">
              <a:lnSpc>
                <a:spcPct val="150000"/>
              </a:lnSpc>
              <a:buClr>
                <a:srgbClr val="FFC000"/>
              </a:buClr>
              <a:buFont typeface="Wingdings" panose="05000000000000000000" charset="0"/>
            </a:pPr>
            <a:r>
              <a:rPr lang="zh-CN" altLang="en-US" sz="2000">
                <a:latin typeface="Times New Roman" panose="02020603050405020304" charset="0"/>
                <a:ea typeface="微软雅黑" panose="020B0503020204020204" pitchFamily="34" charset="-122"/>
                <a:cs typeface="Times New Roman" panose="02020603050405020304" charset="0"/>
              </a:rPr>
              <a:t> </a:t>
            </a:r>
            <a:r>
              <a:rPr lang="en-US" altLang="zh-CN" sz="2000">
                <a:latin typeface="Times New Roman" panose="02020603050405020304" charset="0"/>
                <a:ea typeface="微软雅黑" panose="020B0503020204020204" pitchFamily="34" charset="-122"/>
                <a:cs typeface="Times New Roman" panose="02020603050405020304" charset="0"/>
              </a:rPr>
              <a:t>   </a:t>
            </a:r>
            <a:r>
              <a:rPr lang="en-US" altLang="zh-CN" sz="2200">
                <a:latin typeface="Times New Roman" panose="02020603050405020304" charset="0"/>
                <a:ea typeface="微软雅黑" panose="020B0503020204020204" pitchFamily="34" charset="-122"/>
                <a:cs typeface="Times New Roman" panose="02020603050405020304" charset="0"/>
              </a:rPr>
              <a:t>（2）建立时间或转换时间</a:t>
            </a:r>
            <a:endParaRPr lang="en-US" altLang="zh-CN" sz="2200">
              <a:latin typeface="Times New Roman" panose="02020603050405020304" charset="0"/>
              <a:ea typeface="微软雅黑" panose="020B0503020204020204" pitchFamily="34" charset="-122"/>
              <a:cs typeface="Times New Roman" panose="02020603050405020304" charset="0"/>
            </a:endParaRPr>
          </a:p>
          <a:p>
            <a:pPr algn="l" eaLnBrk="1">
              <a:lnSpc>
                <a:spcPct val="150000"/>
              </a:lnSpc>
              <a:buClr>
                <a:srgbClr val="FFC000"/>
              </a:buClr>
              <a:buFont typeface="Wingdings" panose="05000000000000000000" charset="0"/>
            </a:pPr>
            <a:r>
              <a:rPr lang="en-US" altLang="zh-CN" sz="2200">
                <a:latin typeface="Times New Roman" panose="02020603050405020304" charset="0"/>
                <a:ea typeface="微软雅黑" panose="020B0503020204020204" pitchFamily="34" charset="-122"/>
                <a:cs typeface="Times New Roman" panose="02020603050405020304" charset="0"/>
              </a:rPr>
              <a:t>        建立时间是描述D/A转换速度快慢的一个参数，用于表明转换速度。其值为从输入数字量到输出电压或电流达到稳定值时所需要的时间。</a:t>
            </a:r>
            <a:endParaRPr lang="en-US" altLang="zh-CN" sz="2200">
              <a:latin typeface="Times New Roman" panose="02020603050405020304" charset="0"/>
              <a:ea typeface="微软雅黑" panose="020B0503020204020204" pitchFamily="34" charset="-122"/>
              <a:cs typeface="Times New Roman" panose="02020603050405020304" charset="0"/>
            </a:endParaRPr>
          </a:p>
          <a:p>
            <a:pPr algn="l" eaLnBrk="1">
              <a:lnSpc>
                <a:spcPct val="150000"/>
              </a:lnSpc>
              <a:buClr>
                <a:srgbClr val="FFC000"/>
              </a:buClr>
              <a:buFont typeface="Wingdings" panose="05000000000000000000" charset="0"/>
            </a:pPr>
            <a:r>
              <a:rPr lang="en-US" altLang="zh-CN" sz="2200">
                <a:latin typeface="Times New Roman" panose="02020603050405020304" charset="0"/>
                <a:ea typeface="微软雅黑" panose="020B0503020204020204" pitchFamily="34" charset="-122"/>
                <a:cs typeface="Times New Roman" panose="02020603050405020304" charset="0"/>
              </a:rPr>
              <a:t>     （3）转换精度</a:t>
            </a:r>
            <a:endParaRPr lang="en-US" altLang="zh-CN" sz="2200">
              <a:latin typeface="Times New Roman" panose="02020603050405020304" charset="0"/>
              <a:ea typeface="微软雅黑" panose="020B0503020204020204" pitchFamily="34" charset="-122"/>
              <a:cs typeface="Times New Roman" panose="02020603050405020304" charset="0"/>
            </a:endParaRPr>
          </a:p>
          <a:p>
            <a:pPr algn="l" eaLnBrk="1">
              <a:lnSpc>
                <a:spcPct val="150000"/>
              </a:lnSpc>
              <a:buClr>
                <a:srgbClr val="FFC000"/>
              </a:buClr>
              <a:buFont typeface="Wingdings" panose="05000000000000000000" charset="0"/>
            </a:pPr>
            <a:r>
              <a:rPr lang="en-US" altLang="zh-CN" sz="2200">
                <a:latin typeface="Times New Roman" panose="02020603050405020304" charset="0"/>
                <a:ea typeface="微软雅黑" panose="020B0503020204020204" pitchFamily="34" charset="-122"/>
                <a:cs typeface="Times New Roman" panose="02020603050405020304" charset="0"/>
              </a:rPr>
              <a:t>        DAC电路的转换精度指输入端加给定数字量时，输出实际值与理论值之差。一般要求D/A转换器的误差应低于U</a:t>
            </a:r>
            <a:r>
              <a:rPr lang="en-US" altLang="zh-CN" sz="2200" baseline="-25000">
                <a:latin typeface="Times New Roman" panose="02020603050405020304" charset="0"/>
                <a:ea typeface="微软雅黑" panose="020B0503020204020204" pitchFamily="34" charset="-122"/>
                <a:cs typeface="Times New Roman" panose="02020603050405020304" charset="0"/>
              </a:rPr>
              <a:t>LSB</a:t>
            </a:r>
            <a:r>
              <a:rPr lang="en-US" altLang="zh-CN" sz="2200">
                <a:latin typeface="Times New Roman" panose="02020603050405020304" charset="0"/>
                <a:ea typeface="微软雅黑" panose="020B0503020204020204" pitchFamily="34" charset="-122"/>
                <a:cs typeface="Times New Roman" panose="02020603050405020304" charset="0"/>
              </a:rPr>
              <a:t>/2。在满刻度范围内，偏离理想转换特性的最大值称为非线性误差。它与满刻度之比称为非线性度，常用百分比来表示。</a:t>
            </a:r>
            <a:endParaRPr lang="en-US" altLang="zh-CN" sz="2200">
              <a:latin typeface="Times New Roman" panose="02020603050405020304" charset="0"/>
              <a:ea typeface="微软雅黑" panose="020B0503020204020204" pitchFamily="34" charset="-122"/>
              <a:cs typeface="Times New Roman" panose="02020603050405020304" charset="0"/>
            </a:endParaRPr>
          </a:p>
          <a:p>
            <a:pPr algn="l" eaLnBrk="1">
              <a:lnSpc>
                <a:spcPct val="150000"/>
              </a:lnSpc>
              <a:buClr>
                <a:srgbClr val="FFC000"/>
              </a:buClr>
              <a:buFont typeface="Wingdings" panose="05000000000000000000" charset="0"/>
            </a:pPr>
            <a:r>
              <a:rPr lang="en-US" altLang="zh-CN" sz="2200">
                <a:latin typeface="Times New Roman" panose="02020603050405020304" charset="0"/>
                <a:ea typeface="微软雅黑" panose="020B0503020204020204" pitchFamily="34" charset="-122"/>
                <a:cs typeface="Times New Roman" panose="02020603050405020304" charset="0"/>
              </a:rPr>
              <a:t>        理想情况下，精度与分辨率基本一致，位数越多精度越高。严格讲精度与分辨率并不完全一致。只要位数相同，分辨率则相同．但相同位数的不同转换器精度会有所不同。</a:t>
            </a:r>
            <a:endParaRPr lang="en-US" altLang="zh-CN" sz="2200">
              <a:latin typeface="Times New Roman" panose="02020603050405020304" charset="0"/>
              <a:ea typeface="微软雅黑" panose="020B0503020204020204" pitchFamily="34"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trips(downLeft)">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trips(downLeft)">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strips(downLeft)">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strips(downLeft)">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90805"/>
            <a:ext cx="292989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sz="3200" dirty="0">
                <a:latin typeface="微软雅黑" panose="020B0503020204020204" pitchFamily="34" charset="-122"/>
                <a:ea typeface="微软雅黑" panose="020B0503020204020204" pitchFamily="34" charset="-122"/>
                <a:sym typeface="微软雅黑" panose="020B0503020204020204" pitchFamily="34" charset="-122"/>
              </a:rPr>
              <a:t>6</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1</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DAC</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 name="文本框 2"/>
          <p:cNvSpPr txBox="1"/>
          <p:nvPr/>
        </p:nvSpPr>
        <p:spPr>
          <a:xfrm>
            <a:off x="384810" y="865505"/>
            <a:ext cx="2548255" cy="751840"/>
          </a:xfrm>
          <a:prstGeom prst="rect">
            <a:avLst/>
          </a:prstGeom>
        </p:spPr>
        <p:style>
          <a:lnRef idx="0">
            <a:srgbClr val="FFFFFF"/>
          </a:lnRef>
          <a:fillRef idx="1">
            <a:schemeClr val="accent6"/>
          </a:fillRef>
          <a:effectRef idx="0">
            <a:srgbClr val="FFFFFF"/>
          </a:effectRef>
          <a:fontRef idx="minor">
            <a:schemeClr val="lt1"/>
          </a:fontRef>
        </p:style>
        <p:txBody>
          <a:bodyPr wrap="square" rtlCol="0" anchor="t">
            <a:noAutofit/>
          </a:bodyPr>
          <a:p>
            <a:pPr algn="l" eaLnBrk="1">
              <a:lnSpc>
                <a:spcPct val="150000"/>
              </a:lnSpc>
              <a:buClr>
                <a:srgbClr val="FFC000"/>
              </a:buClr>
              <a:buFont typeface="Wingdings" panose="05000000000000000000" charset="0"/>
            </a:pPr>
            <a:r>
              <a:rPr lang="en-US" altLang="zh-CN" sz="2400">
                <a:solidFill>
                  <a:srgbClr val="FF0000"/>
                </a:solidFill>
                <a:latin typeface="Times New Roman" panose="02020603050405020304" charset="0"/>
                <a:ea typeface="微软雅黑" panose="020B0503020204020204" pitchFamily="34" charset="-122"/>
                <a:cs typeface="Times New Roman" panose="02020603050405020304" charset="0"/>
              </a:rPr>
              <a:t>    </a:t>
            </a:r>
            <a:r>
              <a:rPr lang="en-US" altLang="zh-CN" sz="2000">
                <a:solidFill>
                  <a:srgbClr val="FF0000"/>
                </a:solidFill>
                <a:latin typeface="Times New Roman" panose="02020603050405020304" charset="0"/>
                <a:ea typeface="微软雅黑" panose="020B0503020204020204" pitchFamily="34" charset="-122"/>
                <a:cs typeface="Times New Roman" panose="02020603050405020304" charset="0"/>
              </a:rPr>
              <a:t> </a:t>
            </a:r>
            <a:r>
              <a:rPr lang="en-US" sz="2400" b="1">
                <a:latin typeface="Times New Roman" panose="02020603050405020304" charset="0"/>
                <a:ea typeface="微软雅黑" panose="020B0503020204020204" pitchFamily="34" charset="-122"/>
                <a:cs typeface="Times New Roman" panose="02020603050405020304" charset="0"/>
              </a:rPr>
              <a:t>5</a:t>
            </a:r>
            <a:r>
              <a:rPr lang="zh-CN" altLang="en-US" sz="2400" b="1">
                <a:latin typeface="Times New Roman" panose="02020603050405020304" charset="0"/>
                <a:ea typeface="微软雅黑" panose="020B0503020204020204" pitchFamily="34" charset="-122"/>
                <a:cs typeface="Times New Roman" panose="02020603050405020304" charset="0"/>
              </a:rPr>
              <a:t>、应用电路</a:t>
            </a:r>
            <a:endParaRPr lang="zh-CN" altLang="en-US" sz="2000">
              <a:latin typeface="Times New Roman" panose="02020603050405020304" charset="0"/>
              <a:ea typeface="微软雅黑" panose="020B0503020204020204" pitchFamily="34" charset="-122"/>
              <a:cs typeface="Times New Roman" panose="02020603050405020304" charset="0"/>
            </a:endParaRPr>
          </a:p>
          <a:p>
            <a:pPr algn="l" eaLnBrk="1">
              <a:lnSpc>
                <a:spcPct val="150000"/>
              </a:lnSpc>
              <a:buClr>
                <a:srgbClr val="FFC000"/>
              </a:buClr>
              <a:buFont typeface="Wingdings" panose="05000000000000000000" charset="0"/>
            </a:pPr>
            <a:r>
              <a:rPr lang="zh-CN" altLang="en-US" sz="2000">
                <a:latin typeface="Times New Roman" panose="02020603050405020304" charset="0"/>
                <a:ea typeface="微软雅黑" panose="020B0503020204020204" pitchFamily="34" charset="-122"/>
                <a:cs typeface="Times New Roman" panose="02020603050405020304" charset="0"/>
              </a:rPr>
              <a:t> </a:t>
            </a:r>
            <a:r>
              <a:rPr lang="en-US" altLang="zh-CN" sz="2000">
                <a:latin typeface="Times New Roman" panose="02020603050405020304" charset="0"/>
                <a:ea typeface="微软雅黑" panose="020B0503020204020204" pitchFamily="34" charset="-122"/>
                <a:cs typeface="Times New Roman" panose="02020603050405020304" charset="0"/>
              </a:rPr>
              <a:t>   </a:t>
            </a:r>
            <a:r>
              <a:rPr lang="en-US" altLang="zh-CN" sz="2200">
                <a:latin typeface="Times New Roman" panose="02020603050405020304" charset="0"/>
                <a:ea typeface="微软雅黑" panose="020B0503020204020204" pitchFamily="34" charset="-122"/>
                <a:cs typeface="Times New Roman" panose="02020603050405020304" charset="0"/>
              </a:rPr>
              <a:t>     </a:t>
            </a:r>
            <a:endParaRPr lang="en-US" altLang="zh-CN" sz="2200">
              <a:latin typeface="Times New Roman" panose="02020603050405020304" charset="0"/>
              <a:ea typeface="微软雅黑" panose="020B0503020204020204" pitchFamily="34" charset="-122"/>
              <a:cs typeface="Times New Roman" panose="02020603050405020304" charset="0"/>
            </a:endParaRPr>
          </a:p>
        </p:txBody>
      </p:sp>
      <p:graphicFrame>
        <p:nvGraphicFramePr>
          <p:cNvPr id="31749" name="Object 14"/>
          <p:cNvGraphicFramePr>
            <a:graphicFrameLocks noChangeAspect="1"/>
          </p:cNvGraphicFramePr>
          <p:nvPr/>
        </p:nvGraphicFramePr>
        <p:xfrm>
          <a:off x="447675" y="1962150"/>
          <a:ext cx="5158740" cy="3303270"/>
        </p:xfrm>
        <a:graphic>
          <a:graphicData uri="http://schemas.openxmlformats.org/presentationml/2006/ole">
            <mc:AlternateContent xmlns:mc="http://schemas.openxmlformats.org/markup-compatibility/2006">
              <mc:Choice xmlns:v="urn:schemas-microsoft-com:vml" Requires="v">
                <p:oleObj spid="_x0000_s3101" name="" r:id="rId3" imgW="2653030" imgH="1691640" progId="Word.Picture.8">
                  <p:embed/>
                </p:oleObj>
              </mc:Choice>
              <mc:Fallback>
                <p:oleObj name="" r:id="rId3" imgW="2653030" imgH="1691640" progId="Word.Picture.8">
                  <p:embed/>
                  <p:pic>
                    <p:nvPicPr>
                      <p:cNvPr id="0" name="图片 3100"/>
                      <p:cNvPicPr/>
                      <p:nvPr/>
                    </p:nvPicPr>
                    <p:blipFill>
                      <a:blip r:embed="rId4"/>
                      <a:stretch>
                        <a:fillRect/>
                      </a:stretch>
                    </p:blipFill>
                    <p:spPr>
                      <a:xfrm>
                        <a:off x="447675" y="1962150"/>
                        <a:ext cx="5158740" cy="3303270"/>
                      </a:xfrm>
                      <a:prstGeom prst="rect">
                        <a:avLst/>
                      </a:prstGeom>
                      <a:noFill/>
                      <a:ln w="38100">
                        <a:noFill/>
                        <a:miter/>
                      </a:ln>
                    </p:spPr>
                  </p:pic>
                </p:oleObj>
              </mc:Fallback>
            </mc:AlternateContent>
          </a:graphicData>
        </a:graphic>
      </p:graphicFrame>
      <p:sp>
        <p:nvSpPr>
          <p:cNvPr id="31747" name="Rectangle 12"/>
          <p:cNvSpPr/>
          <p:nvPr/>
        </p:nvSpPr>
        <p:spPr>
          <a:xfrm>
            <a:off x="384810" y="5504815"/>
            <a:ext cx="2963863" cy="427038"/>
          </a:xfrm>
          <a:prstGeom prst="rect">
            <a:avLst/>
          </a:prstGeom>
        </p:spPr>
        <p:style>
          <a:lnRef idx="0">
            <a:srgbClr val="FFFFFF"/>
          </a:lnRef>
          <a:fillRef idx="1">
            <a:schemeClr val="accent1"/>
          </a:fillRef>
          <a:effectRef idx="0">
            <a:srgbClr val="FFFFFF"/>
          </a:effectRef>
          <a:fontRef idx="minor">
            <a:schemeClr val="lt1"/>
          </a:fontRef>
        </p:style>
        <p:txBody>
          <a:bodyPr anchor="t" anchorCtr="0">
            <a:spAutoFit/>
          </a:bodyPr>
          <a:p>
            <a:pPr>
              <a:spcBef>
                <a:spcPct val="50000"/>
              </a:spcBef>
            </a:pPr>
            <a:r>
              <a:rPr lang="en-US" altLang="zh-CN" sz="2200" dirty="0">
                <a:solidFill>
                  <a:srgbClr val="000066"/>
                </a:solidFill>
                <a:latin typeface="Times New Roman" panose="02020603050405020304" charset="0"/>
                <a:ea typeface="楷体_GB2312" pitchFamily="49" charset="-122"/>
              </a:rPr>
              <a:t>74163</a:t>
            </a:r>
            <a:r>
              <a:rPr lang="zh-CN" altLang="en-US" sz="2200" dirty="0">
                <a:solidFill>
                  <a:srgbClr val="000066"/>
                </a:solidFill>
                <a:latin typeface="Times New Roman" panose="02020603050405020304" charset="0"/>
                <a:ea typeface="楷体_GB2312" pitchFamily="49" charset="-122"/>
              </a:rPr>
              <a:t>具同步清零功能</a:t>
            </a:r>
            <a:endParaRPr lang="zh-CN" altLang="en-US" sz="2200" dirty="0">
              <a:solidFill>
                <a:srgbClr val="000066"/>
              </a:solidFill>
              <a:latin typeface="Times New Roman" panose="02020603050405020304" charset="0"/>
              <a:ea typeface="楷体_GB2312" pitchFamily="49" charset="-122"/>
            </a:endParaRPr>
          </a:p>
        </p:txBody>
      </p:sp>
      <p:sp>
        <p:nvSpPr>
          <p:cNvPr id="31748" name="Rectangle 13"/>
          <p:cNvSpPr/>
          <p:nvPr/>
        </p:nvSpPr>
        <p:spPr>
          <a:xfrm>
            <a:off x="384810" y="5955030"/>
            <a:ext cx="4785995" cy="768350"/>
          </a:xfrm>
          <a:prstGeom prst="rect">
            <a:avLst/>
          </a:prstGeom>
        </p:spPr>
        <p:style>
          <a:lnRef idx="0">
            <a:srgbClr val="FFFFFF"/>
          </a:lnRef>
          <a:fillRef idx="3">
            <a:schemeClr val="accent6"/>
          </a:fillRef>
          <a:effectRef idx="0">
            <a:srgbClr val="FFFFFF"/>
          </a:effectRef>
          <a:fontRef idx="minor">
            <a:schemeClr val="lt1"/>
          </a:fontRef>
        </p:style>
        <p:txBody>
          <a:bodyPr wrap="square" anchor="t" anchorCtr="0">
            <a:spAutoFit/>
          </a:bodyPr>
          <a:p>
            <a:pPr>
              <a:spcBef>
                <a:spcPct val="50000"/>
              </a:spcBef>
            </a:pPr>
            <a:r>
              <a:rPr lang="en-US" altLang="zh-CN" sz="2200" dirty="0">
                <a:solidFill>
                  <a:srgbClr val="000066"/>
                </a:solidFill>
                <a:latin typeface="Times New Roman" panose="02020603050405020304" charset="0"/>
                <a:ea typeface="楷体_GB2312" pitchFamily="49" charset="-122"/>
              </a:rPr>
              <a:t>74163</a:t>
            </a:r>
            <a:r>
              <a:rPr lang="zh-CN" altLang="en-US" sz="2200" dirty="0">
                <a:solidFill>
                  <a:srgbClr val="000066"/>
                </a:solidFill>
                <a:latin typeface="Times New Roman" panose="02020603050405020304" charset="0"/>
                <a:ea typeface="楷体_GB2312" pitchFamily="49" charset="-122"/>
              </a:rPr>
              <a:t>和与非门构成十进制计数器：</a:t>
            </a:r>
            <a:r>
              <a:rPr lang="en-US" altLang="zh-CN" sz="2200" dirty="0">
                <a:solidFill>
                  <a:srgbClr val="000066"/>
                </a:solidFill>
                <a:latin typeface="Times New Roman" panose="02020603050405020304" charset="0"/>
                <a:ea typeface="楷体_GB2312" pitchFamily="49" charset="-122"/>
              </a:rPr>
              <a:t>0000~1001</a:t>
            </a:r>
            <a:endParaRPr lang="en-US" altLang="zh-CN" sz="2200" dirty="0">
              <a:solidFill>
                <a:srgbClr val="000066"/>
              </a:solidFill>
              <a:latin typeface="Times New Roman" panose="02020603050405020304" charset="0"/>
              <a:ea typeface="楷体_GB2312" pitchFamily="49" charset="-122"/>
            </a:endParaRPr>
          </a:p>
        </p:txBody>
      </p:sp>
      <p:graphicFrame>
        <p:nvGraphicFramePr>
          <p:cNvPr id="410635" name="Object 11"/>
          <p:cNvGraphicFramePr>
            <a:graphicFrameLocks noChangeAspect="1"/>
          </p:cNvGraphicFramePr>
          <p:nvPr/>
        </p:nvGraphicFramePr>
        <p:xfrm>
          <a:off x="7132955" y="5480685"/>
          <a:ext cx="4988560" cy="1176655"/>
        </p:xfrm>
        <a:graphic>
          <a:graphicData uri="http://schemas.openxmlformats.org/presentationml/2006/ole">
            <mc:AlternateContent xmlns:mc="http://schemas.openxmlformats.org/markup-compatibility/2006">
              <mc:Choice xmlns:v="urn:schemas-microsoft-com:vml" Requires="v">
                <p:oleObj spid="_x0000_s3099" name="" r:id="rId5" imgW="2743200" imgH="648970" progId="Word.Picture.8">
                  <p:embed/>
                </p:oleObj>
              </mc:Choice>
              <mc:Fallback>
                <p:oleObj name="" r:id="rId5" imgW="2743200" imgH="648970" progId="Word.Picture.8">
                  <p:embed/>
                  <p:pic>
                    <p:nvPicPr>
                      <p:cNvPr id="0" name="图片 3098"/>
                      <p:cNvPicPr/>
                      <p:nvPr/>
                    </p:nvPicPr>
                    <p:blipFill>
                      <a:blip r:embed="rId6"/>
                      <a:stretch>
                        <a:fillRect/>
                      </a:stretch>
                    </p:blipFill>
                    <p:spPr>
                      <a:xfrm>
                        <a:off x="7132955" y="5480685"/>
                        <a:ext cx="4988560" cy="1176655"/>
                      </a:xfrm>
                      <a:prstGeom prst="rect">
                        <a:avLst/>
                      </a:prstGeom>
                      <a:noFill/>
                      <a:ln w="38100">
                        <a:noFill/>
                        <a:miter/>
                      </a:ln>
                    </p:spPr>
                  </p:pic>
                </p:oleObj>
              </mc:Fallback>
            </mc:AlternateContent>
          </a:graphicData>
        </a:graphic>
      </p:graphicFrame>
      <p:graphicFrame>
        <p:nvGraphicFramePr>
          <p:cNvPr id="410640" name="Object 16"/>
          <p:cNvGraphicFramePr>
            <a:graphicFrameLocks noChangeAspect="1"/>
          </p:cNvGraphicFramePr>
          <p:nvPr/>
        </p:nvGraphicFramePr>
        <p:xfrm>
          <a:off x="7476173" y="1962150"/>
          <a:ext cx="4645025" cy="3194050"/>
        </p:xfrm>
        <a:graphic>
          <a:graphicData uri="http://schemas.openxmlformats.org/presentationml/2006/ole">
            <mc:AlternateContent xmlns:mc="http://schemas.openxmlformats.org/markup-compatibility/2006">
              <mc:Choice xmlns:v="urn:schemas-microsoft-com:vml" Requires="v">
                <p:oleObj spid="_x0000_s3100" name="" r:id="rId7" imgW="2616835" imgH="1786255" progId="Word.Picture.8">
                  <p:embed/>
                </p:oleObj>
              </mc:Choice>
              <mc:Fallback>
                <p:oleObj name="" r:id="rId7" imgW="2616835" imgH="1786255" progId="Word.Picture.8">
                  <p:embed/>
                  <p:pic>
                    <p:nvPicPr>
                      <p:cNvPr id="0" name="图片 3099"/>
                      <p:cNvPicPr/>
                      <p:nvPr/>
                    </p:nvPicPr>
                    <p:blipFill>
                      <a:blip r:embed="rId8"/>
                      <a:stretch>
                        <a:fillRect/>
                      </a:stretch>
                    </p:blipFill>
                    <p:spPr>
                      <a:xfrm>
                        <a:off x="7476173" y="1962150"/>
                        <a:ext cx="4645025" cy="3194050"/>
                      </a:xfrm>
                      <a:prstGeom prst="rect">
                        <a:avLst/>
                      </a:prstGeom>
                      <a:noFill/>
                      <a:ln w="38100">
                        <a:noFill/>
                        <a:miter/>
                      </a:ln>
                    </p:spPr>
                  </p:pic>
                </p:oleObj>
              </mc:Fallback>
            </mc:AlternateContent>
          </a:graphicData>
        </a:graphic>
      </p:graphicFrame>
      <p:graphicFrame>
        <p:nvGraphicFramePr>
          <p:cNvPr id="-2147481480" name="对象 -2147481481"/>
          <p:cNvGraphicFramePr/>
          <p:nvPr/>
        </p:nvGraphicFramePr>
        <p:xfrm>
          <a:off x="3189605" y="4792980"/>
          <a:ext cx="4167505" cy="688975"/>
        </p:xfrm>
        <a:graphic>
          <a:graphicData uri="http://schemas.openxmlformats.org/presentationml/2006/ole">
            <mc:AlternateContent xmlns:mc="http://schemas.openxmlformats.org/markup-compatibility/2006">
              <mc:Choice xmlns:v="urn:schemas-microsoft-com:vml" Requires="v">
                <p:oleObj spid="_x0000_s3076" name="" r:id="rId9" imgW="2730500" imgH="405765" progId="Equation.KSEE3">
                  <p:embed/>
                </p:oleObj>
              </mc:Choice>
              <mc:Fallback>
                <p:oleObj name="" r:id="rId9" imgW="2730500" imgH="405765" progId="Equation.KSEE3">
                  <p:embed/>
                  <p:pic>
                    <p:nvPicPr>
                      <p:cNvPr id="0" name="图片 3075"/>
                      <p:cNvPicPr/>
                      <p:nvPr/>
                    </p:nvPicPr>
                    <p:blipFill>
                      <a:blip r:embed="rId10"/>
                      <a:stretch>
                        <a:fillRect/>
                      </a:stretch>
                    </p:blipFill>
                    <p:spPr>
                      <a:xfrm>
                        <a:off x="3189605" y="4792980"/>
                        <a:ext cx="4167505" cy="688975"/>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strips(downLeft)">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1747"/>
                                        </p:tgtEl>
                                        <p:attrNameLst>
                                          <p:attrName>style.visibility</p:attrName>
                                        </p:attrNameLst>
                                      </p:cBhvr>
                                      <p:to>
                                        <p:strVal val="visible"/>
                                      </p:to>
                                    </p:set>
                                    <p:anim calcmode="lin" valueType="num">
                                      <p:cBhvr additive="base">
                                        <p:cTn id="12" dur="500" fill="hold"/>
                                        <p:tgtEl>
                                          <p:spTgt spid="31747"/>
                                        </p:tgtEl>
                                        <p:attrNameLst>
                                          <p:attrName>ppt_x</p:attrName>
                                        </p:attrNameLst>
                                      </p:cBhvr>
                                      <p:tavLst>
                                        <p:tav tm="0">
                                          <p:val>
                                            <p:strVal val="#ppt_x"/>
                                          </p:val>
                                        </p:tav>
                                        <p:tav tm="100000">
                                          <p:val>
                                            <p:strVal val="#ppt_x"/>
                                          </p:val>
                                        </p:tav>
                                      </p:tavLst>
                                    </p:anim>
                                    <p:anim calcmode="lin" valueType="num">
                                      <p:cBhvr additive="base">
                                        <p:cTn id="13" dur="500" fill="hold"/>
                                        <p:tgtEl>
                                          <p:spTgt spid="3174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31748"/>
                                        </p:tgtEl>
                                        <p:attrNameLst>
                                          <p:attrName>style.visibility</p:attrName>
                                        </p:attrNameLst>
                                      </p:cBhvr>
                                      <p:to>
                                        <p:strVal val="visible"/>
                                      </p:to>
                                    </p:set>
                                    <p:animEffect transition="in" filter="box(in)">
                                      <p:cBhvr>
                                        <p:cTn id="18" dur="2000"/>
                                        <p:tgtEl>
                                          <p:spTgt spid="31748"/>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nodeType="clickEffect">
                                  <p:stCondLst>
                                    <p:cond delay="0"/>
                                  </p:stCondLst>
                                  <p:childTnLst>
                                    <p:set>
                                      <p:cBhvr>
                                        <p:cTn id="22" dur="1" fill="hold">
                                          <p:stCondLst>
                                            <p:cond delay="0"/>
                                          </p:stCondLst>
                                        </p:cTn>
                                        <p:tgtEl>
                                          <p:spTgt spid="-2147481480"/>
                                        </p:tgtEl>
                                        <p:attrNameLst>
                                          <p:attrName>style.visibility</p:attrName>
                                        </p:attrNameLst>
                                      </p:cBhvr>
                                      <p:to>
                                        <p:strVal val="visible"/>
                                      </p:to>
                                    </p:set>
                                    <p:animEffect transition="in" filter="box(in)">
                                      <p:cBhvr>
                                        <p:cTn id="23" dur="2000"/>
                                        <p:tgtEl>
                                          <p:spTgt spid="-2147481480"/>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410635"/>
                                        </p:tgtEl>
                                        <p:attrNameLst>
                                          <p:attrName>style.visibility</p:attrName>
                                        </p:attrNameLst>
                                      </p:cBhvr>
                                      <p:to>
                                        <p:strVal val="visible"/>
                                      </p:to>
                                    </p:set>
                                    <p:animEffect transition="in" filter="wipe(left)">
                                      <p:cBhvr>
                                        <p:cTn id="28" dur="500"/>
                                        <p:tgtEl>
                                          <p:spTgt spid="410635"/>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410640"/>
                                        </p:tgtEl>
                                        <p:attrNameLst>
                                          <p:attrName>style.visibility</p:attrName>
                                        </p:attrNameLst>
                                      </p:cBhvr>
                                      <p:to>
                                        <p:strVal val="visible"/>
                                      </p:to>
                                    </p:set>
                                    <p:animEffect transition="in" filter="wipe(left)">
                                      <p:cBhvr>
                                        <p:cTn id="33" dur="500"/>
                                        <p:tgtEl>
                                          <p:spTgt spid="4106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animBg="1"/>
      <p:bldP spid="31748" grpId="0" animBg="1"/>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90805"/>
            <a:ext cx="292989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sz="3200" dirty="0">
                <a:latin typeface="微软雅黑" panose="020B0503020204020204" pitchFamily="34" charset="-122"/>
                <a:ea typeface="微软雅黑" panose="020B0503020204020204" pitchFamily="34" charset="-122"/>
                <a:sym typeface="微软雅黑" panose="020B0503020204020204" pitchFamily="34" charset="-122"/>
              </a:rPr>
              <a:t>6</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.2</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A</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D</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C</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 name="文本框 2"/>
          <p:cNvSpPr txBox="1"/>
          <p:nvPr/>
        </p:nvSpPr>
        <p:spPr>
          <a:xfrm>
            <a:off x="315595" y="1362710"/>
            <a:ext cx="11560810" cy="4690110"/>
          </a:xfrm>
          <a:prstGeom prst="rect">
            <a:avLst/>
          </a:prstGeom>
        </p:spPr>
        <p:style>
          <a:lnRef idx="2">
            <a:schemeClr val="accent6"/>
          </a:lnRef>
          <a:fillRef idx="0">
            <a:srgbClr val="FFFFFF"/>
          </a:fillRef>
          <a:effectRef idx="0">
            <a:srgbClr val="FFFFFF"/>
          </a:effectRef>
          <a:fontRef idx="minor">
            <a:schemeClr val="tx1"/>
          </a:fontRef>
        </p:style>
        <p:txBody>
          <a:bodyPr wrap="square" rtlCol="0" anchor="t">
            <a:noAutofit/>
          </a:bodyPr>
          <a:p>
            <a:pPr indent="508000" algn="l" eaLnBrk="1">
              <a:lnSpc>
                <a:spcPct val="150000"/>
              </a:lnSpc>
              <a:buClr>
                <a:srgbClr val="FFC000"/>
              </a:buClr>
              <a:buFont typeface="Wingdings" panose="05000000000000000000" charset="0"/>
              <a:extLst>
                <a:ext uri="{35155182-B16C-46BC-9424-99874614C6A1}">
                  <wpsdc:indentchars xmlns:wpsdc="http://www.wps.cn/officeDocument/2017/drawingmlCustomData" val="200" checksum="282533468"/>
                </a:ext>
              </a:extLst>
            </a:pPr>
            <a:r>
              <a:rPr lang="en-US" altLang="zh-CN" sz="2000">
                <a:solidFill>
                  <a:srgbClr val="FF0000"/>
                </a:solidFill>
                <a:latin typeface="Times New Roman" panose="02020603050405020304" charset="0"/>
                <a:ea typeface="微软雅黑" panose="020B0503020204020204" pitchFamily="34" charset="-122"/>
                <a:cs typeface="Times New Roman" panose="02020603050405020304" charset="0"/>
              </a:rPr>
              <a:t>   </a:t>
            </a:r>
            <a:r>
              <a:rPr sz="2400">
                <a:latin typeface="Times New Roman" panose="02020603050405020304" charset="0"/>
                <a:ea typeface="微软雅黑" panose="020B0503020204020204" pitchFamily="34" charset="-122"/>
                <a:cs typeface="Times New Roman" panose="02020603050405020304" charset="0"/>
              </a:rPr>
              <a:t>将模拟信号转换成数字信号的电路，称为模数转换器（简称A/D转换器或ADC，Analog to Digital Converter）</a:t>
            </a:r>
            <a:r>
              <a:rPr lang="zh-CN" sz="2400">
                <a:latin typeface="Times New Roman" panose="02020603050405020304" charset="0"/>
                <a:ea typeface="微软雅黑" panose="020B0503020204020204" pitchFamily="34" charset="-122"/>
                <a:cs typeface="Times New Roman" panose="02020603050405020304" charset="0"/>
              </a:rPr>
              <a:t>。</a:t>
            </a:r>
            <a:r>
              <a:rPr sz="2400">
                <a:latin typeface="Times New Roman" panose="02020603050405020304" charset="0"/>
                <a:ea typeface="微软雅黑" panose="020B0503020204020204" pitchFamily="34" charset="-122"/>
                <a:cs typeface="Times New Roman" panose="02020603050405020304" charset="0"/>
              </a:rPr>
              <a:t>A/D转换的作用是将时间连续、幅值也连续的模拟信号转换为时间离散、幅值也离散的数字信号。</a:t>
            </a:r>
            <a:endParaRPr sz="2400">
              <a:latin typeface="Times New Roman" panose="02020603050405020304" charset="0"/>
              <a:ea typeface="微软雅黑" panose="020B0503020204020204" pitchFamily="34" charset="-122"/>
              <a:cs typeface="Times New Roman" panose="02020603050405020304" charset="0"/>
            </a:endParaRPr>
          </a:p>
          <a:p>
            <a:pPr marL="342900" indent="-342900" algn="l" eaLnBrk="1">
              <a:lnSpc>
                <a:spcPct val="150000"/>
              </a:lnSpc>
              <a:buClr>
                <a:srgbClr val="FF0000"/>
              </a:buClr>
              <a:buFont typeface="Wingdings" panose="05000000000000000000" charset="0"/>
              <a:buChar char="l"/>
            </a:pPr>
            <a:r>
              <a:rPr lang="zh-CN" sz="2400">
                <a:latin typeface="Times New Roman" panose="02020603050405020304" charset="0"/>
                <a:ea typeface="微软雅黑" panose="020B0503020204020204" pitchFamily="34" charset="-122"/>
                <a:cs typeface="Times New Roman" panose="02020603050405020304" charset="0"/>
              </a:rPr>
              <a:t>例如电能表的电能计量、电子秤的重量测量、电子温度计的温度测量。</a:t>
            </a:r>
            <a:endParaRPr lang="zh-CN" sz="2400">
              <a:latin typeface="Times New Roman" panose="02020603050405020304" charset="0"/>
              <a:ea typeface="微软雅黑" panose="020B0503020204020204" pitchFamily="34" charset="-122"/>
              <a:cs typeface="Times New Roman" panose="02020603050405020304" charset="0"/>
            </a:endParaRPr>
          </a:p>
          <a:p>
            <a:pPr marL="342900" indent="-342900" algn="l" eaLnBrk="1">
              <a:lnSpc>
                <a:spcPct val="150000"/>
              </a:lnSpc>
              <a:buClr>
                <a:srgbClr val="FF0000"/>
              </a:buClr>
              <a:buFont typeface="Wingdings" panose="05000000000000000000" charset="0"/>
              <a:buChar char="l"/>
            </a:pPr>
            <a:r>
              <a:rPr lang="zh-CN" sz="2400">
                <a:latin typeface="Times New Roman" panose="02020603050405020304" charset="0"/>
                <a:ea typeface="微软雅黑" panose="020B0503020204020204" pitchFamily="34" charset="-122"/>
                <a:cs typeface="Times New Roman" panose="02020603050405020304" charset="0"/>
              </a:rPr>
              <a:t>录音时会使用 24 位/96 kHz（或更高）脉冲编码调制（PCM）或直接比特流数字编码记录，然后使用 ADC采样或抽取信号以在光盘等存储器上进行数字音频制作。</a:t>
            </a:r>
            <a:endParaRPr lang="zh-CN" sz="2400">
              <a:latin typeface="Times New Roman" panose="02020603050405020304" charset="0"/>
              <a:ea typeface="微软雅黑" panose="020B0503020204020204" pitchFamily="34" charset="-122"/>
              <a:cs typeface="Times New Roman" panose="02020603050405020304" charset="0"/>
            </a:endParaRPr>
          </a:p>
          <a:p>
            <a:pPr marL="342900" indent="-342900" algn="l" eaLnBrk="1">
              <a:lnSpc>
                <a:spcPct val="150000"/>
              </a:lnSpc>
              <a:buClr>
                <a:srgbClr val="FF0000"/>
              </a:buClr>
              <a:buFont typeface="Wingdings" panose="05000000000000000000" charset="0"/>
              <a:buChar char="l"/>
            </a:pPr>
            <a:r>
              <a:rPr lang="zh-CN" sz="2400">
                <a:latin typeface="Times New Roman" panose="02020603050405020304" charset="0"/>
                <a:ea typeface="微软雅黑" panose="020B0503020204020204" pitchFamily="34" charset="-122"/>
                <a:cs typeface="Times New Roman" panose="02020603050405020304" charset="0"/>
              </a:rPr>
              <a:t>数字成像系统通常使用模数转换器来数字化像素。</a:t>
            </a:r>
            <a:endParaRPr lang="zh-CN" sz="2400">
              <a:latin typeface="Times New Roman" panose="02020603050405020304" charset="0"/>
              <a:ea typeface="微软雅黑" panose="020B0503020204020204" pitchFamily="34" charset="-122"/>
              <a:cs typeface="Times New Roman" panose="02020603050405020304" charset="0"/>
            </a:endParaRPr>
          </a:p>
          <a:p>
            <a:pPr marL="342900" indent="-342900" algn="l" eaLnBrk="1">
              <a:lnSpc>
                <a:spcPct val="150000"/>
              </a:lnSpc>
              <a:buClr>
                <a:srgbClr val="FF0000"/>
              </a:buClr>
              <a:buFont typeface="Wingdings" panose="05000000000000000000" charset="0"/>
              <a:buChar char="l"/>
            </a:pPr>
            <a:r>
              <a:rPr lang="zh-CN" sz="2400">
                <a:latin typeface="Times New Roman" panose="02020603050405020304" charset="0"/>
                <a:ea typeface="微软雅黑" panose="020B0503020204020204" pitchFamily="34" charset="-122"/>
                <a:cs typeface="Times New Roman" panose="02020603050405020304" charset="0"/>
              </a:rPr>
              <a:t>雷达系统通常使用 ADC 将信号强度转换为数字值，以便进行后续的信号处理。</a:t>
            </a:r>
            <a:endParaRPr lang="zh-CN" sz="2400">
              <a:latin typeface="Times New Roman" panose="02020603050405020304" charset="0"/>
              <a:ea typeface="微软雅黑" panose="020B0503020204020204" pitchFamily="34" charset="-122"/>
              <a:cs typeface="Times New Roman" panose="02020603050405020304" charset="0"/>
            </a:endParaRPr>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3" name="文本框 1"/>
          <p:cNvSpPr txBox="1"/>
          <p:nvPr/>
        </p:nvSpPr>
        <p:spPr>
          <a:xfrm>
            <a:off x="194310" y="90805"/>
            <a:ext cx="292989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sz="3200" dirty="0">
                <a:latin typeface="微软雅黑" panose="020B0503020204020204" pitchFamily="34" charset="-122"/>
                <a:ea typeface="微软雅黑" panose="020B0503020204020204" pitchFamily="34" charset="-122"/>
                <a:sym typeface="微软雅黑" panose="020B0503020204020204" pitchFamily="34" charset="-122"/>
              </a:rPr>
              <a:t>6</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.2</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A</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D</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C</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4" name="Line 4"/>
          <p:cNvSpPr/>
          <p:nvPr/>
        </p:nvSpPr>
        <p:spPr>
          <a:xfrm>
            <a:off x="3642995" y="2855913"/>
            <a:ext cx="0" cy="1793875"/>
          </a:xfrm>
          <a:prstGeom prst="line">
            <a:avLst/>
          </a:prstGeom>
          <a:ln w="28575" cap="flat" cmpd="sng">
            <a:solidFill>
              <a:srgbClr val="A3B2C1"/>
            </a:solidFill>
            <a:prstDash val="solid"/>
            <a:round/>
            <a:headEnd type="none" w="med" len="med"/>
            <a:tailEnd type="triangle" w="med" len="lg"/>
          </a:ln>
        </p:spPr>
      </p:sp>
      <p:sp>
        <p:nvSpPr>
          <p:cNvPr id="5" name="Text Box 5"/>
          <p:cNvSpPr txBox="1"/>
          <p:nvPr/>
        </p:nvSpPr>
        <p:spPr>
          <a:xfrm>
            <a:off x="3865245" y="3359150"/>
            <a:ext cx="658813" cy="692150"/>
          </a:xfrm>
          <a:prstGeom prst="rect">
            <a:avLst/>
          </a:prstGeom>
          <a:noFill/>
          <a:ln w="19050">
            <a:noFill/>
          </a:ln>
        </p:spPr>
        <p:txBody>
          <a:bodyPr vert="eaVert" anchor="t" anchorCtr="0">
            <a:spAutoFit/>
          </a:bodyPr>
          <a:p>
            <a:pPr algn="ctr">
              <a:lnSpc>
                <a:spcPct val="130000"/>
              </a:lnSpc>
              <a:spcBef>
                <a:spcPct val="50000"/>
              </a:spcBef>
            </a:pPr>
            <a:r>
              <a:rPr lang="zh-CN" altLang="en-US" sz="2400" dirty="0">
                <a:solidFill>
                  <a:srgbClr val="000066"/>
                </a:solidFill>
                <a:latin typeface="楷体_GB2312" pitchFamily="49" charset="-122"/>
                <a:ea typeface="楷体_GB2312" pitchFamily="49" charset="-122"/>
              </a:rPr>
              <a:t>取样</a:t>
            </a:r>
            <a:endParaRPr lang="zh-CN" altLang="en-US" sz="2400" dirty="0">
              <a:solidFill>
                <a:srgbClr val="000066"/>
              </a:solidFill>
              <a:latin typeface="楷体_GB2312" pitchFamily="49" charset="-122"/>
              <a:ea typeface="楷体_GB2312" pitchFamily="49" charset="-122"/>
            </a:endParaRPr>
          </a:p>
        </p:txBody>
      </p:sp>
      <p:sp>
        <p:nvSpPr>
          <p:cNvPr id="6" name="Text Box 6"/>
          <p:cNvSpPr txBox="1"/>
          <p:nvPr/>
        </p:nvSpPr>
        <p:spPr>
          <a:xfrm>
            <a:off x="2346008" y="4649788"/>
            <a:ext cx="2938462" cy="595312"/>
          </a:xfrm>
          <a:prstGeom prst="rect">
            <a:avLst/>
          </a:prstGeom>
          <a:noFill/>
          <a:ln w="28575" cap="flat" cmpd="sng">
            <a:solidFill>
              <a:srgbClr val="00CC66"/>
            </a:solidFill>
            <a:prstDash val="solid"/>
            <a:miter/>
            <a:headEnd type="none" w="med" len="med"/>
            <a:tailEnd type="none" w="med" len="med"/>
          </a:ln>
        </p:spPr>
        <p:txBody>
          <a:bodyPr anchor="t" anchorCtr="0">
            <a:spAutoFit/>
          </a:bodyPr>
          <a:p>
            <a:pPr algn="just">
              <a:lnSpc>
                <a:spcPct val="130000"/>
              </a:lnSpc>
              <a:spcBef>
                <a:spcPct val="50000"/>
              </a:spcBef>
            </a:pPr>
            <a:r>
              <a:rPr lang="zh-CN" altLang="en-US" sz="2400" dirty="0">
                <a:solidFill>
                  <a:srgbClr val="000066"/>
                </a:solidFill>
                <a:latin typeface="楷体_GB2312" pitchFamily="49" charset="-122"/>
                <a:ea typeface="楷体_GB2312" pitchFamily="49" charset="-122"/>
              </a:rPr>
              <a:t>时间上离散的信号</a:t>
            </a:r>
            <a:endParaRPr lang="zh-CN" altLang="en-US" sz="2400" dirty="0">
              <a:solidFill>
                <a:srgbClr val="000066"/>
              </a:solidFill>
              <a:latin typeface="楷体_GB2312" pitchFamily="49" charset="-122"/>
              <a:ea typeface="楷体_GB2312" pitchFamily="49" charset="-122"/>
            </a:endParaRPr>
          </a:p>
        </p:txBody>
      </p:sp>
      <p:sp>
        <p:nvSpPr>
          <p:cNvPr id="7" name="Line 7"/>
          <p:cNvSpPr/>
          <p:nvPr/>
        </p:nvSpPr>
        <p:spPr>
          <a:xfrm>
            <a:off x="5243195" y="4973638"/>
            <a:ext cx="1209675" cy="0"/>
          </a:xfrm>
          <a:prstGeom prst="line">
            <a:avLst/>
          </a:prstGeom>
          <a:ln w="28575" cap="flat" cmpd="sng">
            <a:solidFill>
              <a:srgbClr val="00CC66"/>
            </a:solidFill>
            <a:prstDash val="solid"/>
            <a:round/>
            <a:headEnd type="none" w="med" len="med"/>
            <a:tailEnd type="triangle" w="med" len="lg"/>
          </a:ln>
        </p:spPr>
      </p:sp>
      <p:sp>
        <p:nvSpPr>
          <p:cNvPr id="8" name="Text Box 8"/>
          <p:cNvSpPr txBox="1"/>
          <p:nvPr/>
        </p:nvSpPr>
        <p:spPr>
          <a:xfrm>
            <a:off x="4724083" y="4119563"/>
            <a:ext cx="2000250" cy="585787"/>
          </a:xfrm>
          <a:prstGeom prst="rect">
            <a:avLst/>
          </a:prstGeom>
          <a:noFill/>
          <a:ln w="19050" cap="flat" cmpd="sng">
            <a:solidFill>
              <a:schemeClr val="bg1"/>
            </a:solidFill>
            <a:prstDash val="solid"/>
            <a:miter/>
            <a:headEnd type="none" w="med" len="med"/>
            <a:tailEnd type="none" w="med" len="med"/>
          </a:ln>
        </p:spPr>
        <p:txBody>
          <a:bodyPr lIns="0" rIns="0" anchor="t" anchorCtr="0">
            <a:spAutoFit/>
          </a:bodyPr>
          <a:p>
            <a:pPr algn="ctr">
              <a:lnSpc>
                <a:spcPct val="130000"/>
              </a:lnSpc>
              <a:spcBef>
                <a:spcPct val="50000"/>
              </a:spcBef>
            </a:pPr>
            <a:r>
              <a:rPr lang="zh-CN" altLang="en-US" sz="2400" dirty="0">
                <a:solidFill>
                  <a:srgbClr val="000066"/>
                </a:solidFill>
                <a:latin typeface="楷体_GB2312" pitchFamily="49" charset="-122"/>
                <a:ea typeface="楷体_GB2312" pitchFamily="49" charset="-122"/>
              </a:rPr>
              <a:t>保持、量化</a:t>
            </a:r>
            <a:endParaRPr lang="zh-CN" altLang="en-US" sz="2400" dirty="0">
              <a:solidFill>
                <a:srgbClr val="000066"/>
              </a:solidFill>
              <a:latin typeface="楷体_GB2312" pitchFamily="49" charset="-122"/>
              <a:ea typeface="楷体_GB2312" pitchFamily="49" charset="-122"/>
            </a:endParaRPr>
          </a:p>
        </p:txBody>
      </p:sp>
      <p:sp>
        <p:nvSpPr>
          <p:cNvPr id="9" name="Text Box 9"/>
          <p:cNvSpPr txBox="1"/>
          <p:nvPr/>
        </p:nvSpPr>
        <p:spPr>
          <a:xfrm>
            <a:off x="6460808" y="4649788"/>
            <a:ext cx="2955925" cy="595312"/>
          </a:xfrm>
          <a:prstGeom prst="rect">
            <a:avLst/>
          </a:prstGeom>
          <a:noFill/>
          <a:ln w="28575" cap="flat" cmpd="sng">
            <a:solidFill>
              <a:srgbClr val="FFCC00"/>
            </a:solidFill>
            <a:prstDash val="solid"/>
            <a:miter/>
            <a:headEnd type="none" w="med" len="med"/>
            <a:tailEnd type="none" w="med" len="med"/>
          </a:ln>
        </p:spPr>
        <p:txBody>
          <a:bodyPr wrap="none" anchor="t" anchorCtr="0">
            <a:spAutoFit/>
          </a:bodyPr>
          <a:p>
            <a:pPr algn="just">
              <a:lnSpc>
                <a:spcPct val="130000"/>
              </a:lnSpc>
              <a:spcBef>
                <a:spcPct val="50000"/>
              </a:spcBef>
            </a:pPr>
            <a:r>
              <a:rPr lang="zh-CN" altLang="en-US" sz="2400" dirty="0">
                <a:solidFill>
                  <a:srgbClr val="000066"/>
                </a:solidFill>
                <a:latin typeface="楷体_GB2312" pitchFamily="49" charset="-122"/>
                <a:ea typeface="楷体_GB2312" pitchFamily="49" charset="-122"/>
              </a:rPr>
              <a:t>量值上也离散的信号</a:t>
            </a:r>
            <a:endParaRPr lang="zh-CN" altLang="en-US" sz="2400" dirty="0">
              <a:solidFill>
                <a:srgbClr val="000066"/>
              </a:solidFill>
              <a:latin typeface="楷体_GB2312" pitchFamily="49" charset="-122"/>
              <a:ea typeface="楷体_GB2312" pitchFamily="49" charset="-122"/>
            </a:endParaRPr>
          </a:p>
        </p:txBody>
      </p:sp>
      <p:sp>
        <p:nvSpPr>
          <p:cNvPr id="10" name="Line 10"/>
          <p:cNvSpPr/>
          <p:nvPr/>
        </p:nvSpPr>
        <p:spPr>
          <a:xfrm flipV="1">
            <a:off x="7878445" y="2916238"/>
            <a:ext cx="0" cy="1735137"/>
          </a:xfrm>
          <a:prstGeom prst="line">
            <a:avLst/>
          </a:prstGeom>
          <a:ln w="28575" cap="flat" cmpd="sng">
            <a:solidFill>
              <a:srgbClr val="FFCC00"/>
            </a:solidFill>
            <a:prstDash val="solid"/>
            <a:round/>
            <a:headEnd type="none" w="med" len="med"/>
            <a:tailEnd type="triangle" w="med" len="lg"/>
          </a:ln>
        </p:spPr>
      </p:sp>
      <p:sp>
        <p:nvSpPr>
          <p:cNvPr id="11" name="Text Box 11"/>
          <p:cNvSpPr txBox="1"/>
          <p:nvPr/>
        </p:nvSpPr>
        <p:spPr>
          <a:xfrm>
            <a:off x="8148320" y="3225800"/>
            <a:ext cx="677863" cy="711200"/>
          </a:xfrm>
          <a:prstGeom prst="rect">
            <a:avLst/>
          </a:prstGeom>
          <a:solidFill>
            <a:srgbClr val="FFFFFF">
              <a:alpha val="0"/>
            </a:srgbClr>
          </a:solidFill>
          <a:ln w="19050" cap="flat" cmpd="sng">
            <a:solidFill>
              <a:schemeClr val="bg1"/>
            </a:solidFill>
            <a:prstDash val="solid"/>
            <a:miter/>
            <a:headEnd type="none" w="med" len="med"/>
            <a:tailEnd type="none" w="med" len="med"/>
          </a:ln>
        </p:spPr>
        <p:txBody>
          <a:bodyPr vert="eaVert" anchor="t" anchorCtr="0">
            <a:spAutoFit/>
          </a:bodyPr>
          <a:p>
            <a:pPr algn="ctr">
              <a:lnSpc>
                <a:spcPct val="130000"/>
              </a:lnSpc>
              <a:spcBef>
                <a:spcPct val="50000"/>
              </a:spcBef>
            </a:pPr>
            <a:r>
              <a:rPr lang="zh-CN" altLang="en-US" sz="2400" dirty="0">
                <a:solidFill>
                  <a:srgbClr val="000066"/>
                </a:solidFill>
                <a:latin typeface="楷体_GB2312" pitchFamily="49" charset="-122"/>
                <a:ea typeface="楷体_GB2312" pitchFamily="49" charset="-122"/>
              </a:rPr>
              <a:t>编码</a:t>
            </a:r>
            <a:endParaRPr lang="zh-CN" altLang="en-US" sz="2400" dirty="0">
              <a:solidFill>
                <a:srgbClr val="000066"/>
              </a:solidFill>
              <a:latin typeface="楷体_GB2312" pitchFamily="49" charset="-122"/>
              <a:ea typeface="楷体_GB2312" pitchFamily="49" charset="-122"/>
            </a:endParaRPr>
          </a:p>
        </p:txBody>
      </p:sp>
      <p:grpSp>
        <p:nvGrpSpPr>
          <p:cNvPr id="12" name="Group 12"/>
          <p:cNvGrpSpPr/>
          <p:nvPr/>
        </p:nvGrpSpPr>
        <p:grpSpPr>
          <a:xfrm>
            <a:off x="2085658" y="1716088"/>
            <a:ext cx="3232150" cy="1143000"/>
            <a:chOff x="606" y="1312"/>
            <a:chExt cx="1906" cy="720"/>
          </a:xfrm>
        </p:grpSpPr>
        <p:sp>
          <p:nvSpPr>
            <p:cNvPr id="35850" name="Text Box 13"/>
            <p:cNvSpPr txBox="1"/>
            <p:nvPr/>
          </p:nvSpPr>
          <p:spPr>
            <a:xfrm>
              <a:off x="1116" y="1657"/>
              <a:ext cx="906" cy="375"/>
            </a:xfrm>
            <a:prstGeom prst="rect">
              <a:avLst/>
            </a:prstGeom>
            <a:noFill/>
            <a:ln w="28575" cap="flat" cmpd="sng">
              <a:solidFill>
                <a:schemeClr val="accent1"/>
              </a:solidFill>
              <a:prstDash val="solid"/>
              <a:miter/>
              <a:headEnd type="none" w="med" len="med"/>
              <a:tailEnd type="none" w="med" len="med"/>
            </a:ln>
          </p:spPr>
          <p:txBody>
            <a:bodyPr anchor="t" anchorCtr="0">
              <a:spAutoFit/>
            </a:bodyPr>
            <a:p>
              <a:pPr algn="just">
                <a:lnSpc>
                  <a:spcPct val="130000"/>
                </a:lnSpc>
                <a:spcBef>
                  <a:spcPct val="50000"/>
                </a:spcBef>
              </a:pPr>
              <a:r>
                <a:rPr lang="zh-CN" altLang="en-US" sz="2400" dirty="0">
                  <a:solidFill>
                    <a:srgbClr val="000066"/>
                  </a:solidFill>
                  <a:latin typeface="楷体_GB2312" pitchFamily="49" charset="-122"/>
                  <a:ea typeface="楷体_GB2312" pitchFamily="49" charset="-122"/>
                </a:rPr>
                <a:t>模拟信号</a:t>
              </a:r>
              <a:endParaRPr lang="zh-CN" altLang="en-US" sz="2400" dirty="0">
                <a:solidFill>
                  <a:srgbClr val="000066"/>
                </a:solidFill>
                <a:latin typeface="楷体_GB2312" pitchFamily="49" charset="-122"/>
                <a:ea typeface="楷体_GB2312" pitchFamily="49" charset="-122"/>
              </a:endParaRPr>
            </a:p>
          </p:txBody>
        </p:sp>
        <p:sp>
          <p:nvSpPr>
            <p:cNvPr id="35851" name="Text Box 14"/>
            <p:cNvSpPr txBox="1"/>
            <p:nvPr/>
          </p:nvSpPr>
          <p:spPr>
            <a:xfrm>
              <a:off x="606" y="1312"/>
              <a:ext cx="1906" cy="357"/>
            </a:xfrm>
            <a:prstGeom prst="rect">
              <a:avLst/>
            </a:prstGeom>
            <a:noFill/>
            <a:ln w="19050">
              <a:noFill/>
            </a:ln>
          </p:spPr>
          <p:txBody>
            <a:bodyPr wrap="none" anchor="t" anchorCtr="0">
              <a:spAutoFit/>
            </a:bodyPr>
            <a:p>
              <a:pPr algn="ctr">
                <a:lnSpc>
                  <a:spcPct val="130000"/>
                </a:lnSpc>
                <a:spcBef>
                  <a:spcPct val="50000"/>
                </a:spcBef>
              </a:pPr>
              <a:r>
                <a:rPr lang="zh-CN" altLang="en-US" sz="2400" dirty="0">
                  <a:solidFill>
                    <a:srgbClr val="000066"/>
                  </a:solidFill>
                  <a:latin typeface="楷体_GB2312" pitchFamily="49" charset="-122"/>
                  <a:ea typeface="楷体_GB2312" pitchFamily="49" charset="-122"/>
                </a:rPr>
                <a:t>时间上和量值上都连续</a:t>
              </a:r>
              <a:endParaRPr lang="zh-CN" altLang="en-US" sz="2400" dirty="0">
                <a:solidFill>
                  <a:srgbClr val="000066"/>
                </a:solidFill>
                <a:latin typeface="楷体_GB2312" pitchFamily="49" charset="-122"/>
                <a:ea typeface="楷体_GB2312" pitchFamily="49" charset="-122"/>
              </a:endParaRPr>
            </a:p>
          </p:txBody>
        </p:sp>
      </p:grpSp>
      <p:grpSp>
        <p:nvGrpSpPr>
          <p:cNvPr id="13" name="Group 15"/>
          <p:cNvGrpSpPr/>
          <p:nvPr/>
        </p:nvGrpSpPr>
        <p:grpSpPr>
          <a:xfrm>
            <a:off x="6432233" y="1831975"/>
            <a:ext cx="3232150" cy="1085850"/>
            <a:chOff x="3182" y="1348"/>
            <a:chExt cx="2036" cy="684"/>
          </a:xfrm>
        </p:grpSpPr>
        <p:sp>
          <p:nvSpPr>
            <p:cNvPr id="14" name="Text Box 16"/>
            <p:cNvSpPr txBox="1"/>
            <p:nvPr/>
          </p:nvSpPr>
          <p:spPr>
            <a:xfrm>
              <a:off x="3714" y="1657"/>
              <a:ext cx="902" cy="375"/>
            </a:xfrm>
            <a:prstGeom prst="rect">
              <a:avLst/>
            </a:prstGeom>
            <a:noFill/>
            <a:ln w="28575" cap="flat" cmpd="sng">
              <a:solidFill>
                <a:schemeClr val="accent1"/>
              </a:solidFill>
              <a:prstDash val="solid"/>
              <a:miter/>
              <a:headEnd type="none" w="med" len="med"/>
              <a:tailEnd type="none" w="med" len="med"/>
            </a:ln>
          </p:spPr>
          <p:txBody>
            <a:bodyPr wrap="none" anchor="t" anchorCtr="0">
              <a:spAutoFit/>
            </a:bodyPr>
            <a:p>
              <a:pPr algn="just">
                <a:lnSpc>
                  <a:spcPct val="130000"/>
                </a:lnSpc>
                <a:spcBef>
                  <a:spcPct val="50000"/>
                </a:spcBef>
              </a:pPr>
              <a:r>
                <a:rPr lang="zh-CN" altLang="en-US" sz="2400" dirty="0">
                  <a:solidFill>
                    <a:srgbClr val="000066"/>
                  </a:solidFill>
                  <a:latin typeface="楷体_GB2312" pitchFamily="49" charset="-122"/>
                  <a:ea typeface="楷体_GB2312" pitchFamily="49" charset="-122"/>
                </a:rPr>
                <a:t>数字信号</a:t>
              </a:r>
              <a:endParaRPr lang="zh-CN" altLang="en-US" sz="2400" dirty="0">
                <a:solidFill>
                  <a:srgbClr val="000066"/>
                </a:solidFill>
                <a:latin typeface="楷体_GB2312" pitchFamily="49" charset="-122"/>
                <a:ea typeface="楷体_GB2312" pitchFamily="49" charset="-122"/>
              </a:endParaRPr>
            </a:p>
          </p:txBody>
        </p:sp>
        <p:sp>
          <p:nvSpPr>
            <p:cNvPr id="15" name="Text Box 17"/>
            <p:cNvSpPr txBox="1"/>
            <p:nvPr/>
          </p:nvSpPr>
          <p:spPr>
            <a:xfrm>
              <a:off x="3182" y="1348"/>
              <a:ext cx="2036" cy="357"/>
            </a:xfrm>
            <a:prstGeom prst="rect">
              <a:avLst/>
            </a:prstGeom>
            <a:noFill/>
            <a:ln w="19050">
              <a:noFill/>
            </a:ln>
          </p:spPr>
          <p:txBody>
            <a:bodyPr wrap="none" anchor="t" anchorCtr="0">
              <a:spAutoFit/>
            </a:bodyPr>
            <a:p>
              <a:pPr algn="ctr">
                <a:lnSpc>
                  <a:spcPct val="130000"/>
                </a:lnSpc>
                <a:spcBef>
                  <a:spcPct val="50000"/>
                </a:spcBef>
              </a:pPr>
              <a:r>
                <a:rPr lang="zh-CN" altLang="en-US" sz="2400" dirty="0">
                  <a:solidFill>
                    <a:srgbClr val="000066"/>
                  </a:solidFill>
                  <a:latin typeface="楷体_GB2312" pitchFamily="49" charset="-122"/>
                  <a:ea typeface="楷体_GB2312" pitchFamily="49" charset="-122"/>
                </a:rPr>
                <a:t>时间上和量值上都离散</a:t>
              </a:r>
              <a:endParaRPr lang="zh-CN" altLang="en-US" sz="2400" dirty="0">
                <a:solidFill>
                  <a:srgbClr val="000066"/>
                </a:solidFill>
                <a:latin typeface="楷体_GB2312" pitchFamily="49" charset="-122"/>
                <a:ea typeface="楷体_GB2312" pitchFamily="49" charset="-122"/>
              </a:endParaRPr>
            </a:p>
          </p:txBody>
        </p:sp>
      </p:grpSp>
      <p:sp>
        <p:nvSpPr>
          <p:cNvPr id="16" name="AutoShape 18"/>
          <p:cNvSpPr/>
          <p:nvPr/>
        </p:nvSpPr>
        <p:spPr>
          <a:xfrm>
            <a:off x="4587558" y="2343150"/>
            <a:ext cx="2390775" cy="527050"/>
          </a:xfrm>
          <a:prstGeom prst="rightArrow">
            <a:avLst>
              <a:gd name="adj1" fmla="val 50000"/>
              <a:gd name="adj2" fmla="val 113361"/>
            </a:avLst>
          </a:prstGeom>
          <a:solidFill>
            <a:schemeClr val="bg2"/>
          </a:solidFill>
          <a:ln w="9525" cap="flat" cmpd="sng">
            <a:solidFill>
              <a:schemeClr val="accent1"/>
            </a:solidFill>
            <a:prstDash val="solid"/>
            <a:miter/>
            <a:headEnd type="none" w="med" len="med"/>
            <a:tailEnd type="none" w="med" len="med"/>
          </a:ln>
        </p:spPr>
        <p:txBody>
          <a:bodyPr anchor="t" anchorCtr="0">
            <a:spAutoFit/>
          </a:bodyPr>
          <a:p>
            <a:pPr>
              <a:spcBef>
                <a:spcPct val="50000"/>
              </a:spcBef>
            </a:pPr>
            <a:endParaRPr lang="en-GB" altLang="zh-CN" sz="1400" dirty="0">
              <a:solidFill>
                <a:srgbClr val="000066"/>
              </a:solidFill>
              <a:latin typeface="楷体_GB2312" pitchFamily="49" charset="-122"/>
              <a:ea typeface="楷体_GB2312" pitchFamily="49" charset="-122"/>
            </a:endParaRPr>
          </a:p>
        </p:txBody>
      </p:sp>
      <p:sp>
        <p:nvSpPr>
          <p:cNvPr id="414741" name="Rectangle 21"/>
          <p:cNvSpPr/>
          <p:nvPr/>
        </p:nvSpPr>
        <p:spPr>
          <a:xfrm>
            <a:off x="438785" y="5390515"/>
            <a:ext cx="11261090" cy="1209675"/>
          </a:xfrm>
          <a:prstGeom prst="rect">
            <a:avLst/>
          </a:prstGeom>
        </p:spPr>
        <p:style>
          <a:lnRef idx="2">
            <a:schemeClr val="accent6"/>
          </a:lnRef>
          <a:fillRef idx="0">
            <a:srgbClr val="FFFFFF"/>
          </a:fillRef>
          <a:effectRef idx="0">
            <a:srgbClr val="FFFFFF"/>
          </a:effectRef>
          <a:fontRef idx="minor">
            <a:schemeClr val="tx1"/>
          </a:fontRef>
        </p:style>
        <p:txBody>
          <a:bodyPr wrap="square" anchor="t" anchorCtr="0">
            <a:noAutofit/>
          </a:bodyPr>
          <a:p>
            <a:pPr algn="just">
              <a:lnSpc>
                <a:spcPct val="150000"/>
              </a:lnSpc>
              <a:spcBef>
                <a:spcPct val="20000"/>
              </a:spcBef>
              <a:buClr>
                <a:schemeClr val="accent2"/>
              </a:buClr>
            </a:pPr>
            <a:r>
              <a:rPr lang="en-US" altLang="zh-CN" sz="2100" dirty="0">
                <a:solidFill>
                  <a:schemeClr val="accent2"/>
                </a:solidFill>
                <a:latin typeface="Arial Narrow" pitchFamily="34" charset="0"/>
                <a:ea typeface="楷体_GB2312" pitchFamily="49" charset="-122"/>
              </a:rPr>
              <a:t>    </a:t>
            </a:r>
            <a:r>
              <a:rPr lang="en-US" altLang="zh-CN" sz="2400" dirty="0">
                <a:solidFill>
                  <a:srgbClr val="000099"/>
                </a:solidFill>
                <a:latin typeface="Times New Roman" panose="02020603050405020304" charset="0"/>
                <a:ea typeface="楷体_GB2312" pitchFamily="49" charset="-122"/>
              </a:rPr>
              <a:t>A/D</a:t>
            </a:r>
            <a:r>
              <a:rPr lang="zh-CN" altLang="en-US" sz="2400" dirty="0">
                <a:solidFill>
                  <a:srgbClr val="000099"/>
                </a:solidFill>
                <a:latin typeface="Times New Roman" panose="02020603050405020304" charset="0"/>
                <a:ea typeface="楷体_GB2312" pitchFamily="49" charset="-122"/>
              </a:rPr>
              <a:t>转换器一般要包括</a:t>
            </a:r>
            <a:r>
              <a:rPr lang="zh-CN" altLang="en-US" sz="2400" dirty="0">
                <a:solidFill>
                  <a:srgbClr val="FF0000"/>
                </a:solidFill>
                <a:latin typeface="Times New Roman" panose="02020603050405020304" charset="0"/>
                <a:ea typeface="楷体_GB2312" pitchFamily="49" charset="-122"/>
              </a:rPr>
              <a:t>取样、保持、量化及编码</a:t>
            </a:r>
            <a:r>
              <a:rPr lang="en-US" altLang="zh-CN" sz="2400" dirty="0">
                <a:solidFill>
                  <a:srgbClr val="000099"/>
                </a:solidFill>
                <a:latin typeface="Times New Roman" panose="02020603050405020304" charset="0"/>
                <a:ea typeface="楷体_GB2312" pitchFamily="49" charset="-122"/>
              </a:rPr>
              <a:t>4</a:t>
            </a:r>
            <a:r>
              <a:rPr lang="zh-CN" altLang="en-US" sz="2400" dirty="0">
                <a:solidFill>
                  <a:srgbClr val="000099"/>
                </a:solidFill>
                <a:latin typeface="Times New Roman" panose="02020603050405020304" charset="0"/>
                <a:ea typeface="楷体_GB2312" pitchFamily="49" charset="-122"/>
              </a:rPr>
              <a:t>个过程</a:t>
            </a:r>
            <a:r>
              <a:rPr lang="zh-CN" altLang="en-US" sz="2400" dirty="0">
                <a:solidFill>
                  <a:schemeClr val="tx1"/>
                </a:solidFill>
                <a:latin typeface="Times New Roman" panose="02020603050405020304" charset="0"/>
                <a:ea typeface="楷体_GB2312" pitchFamily="49" charset="-122"/>
              </a:rPr>
              <a:t>。</a:t>
            </a:r>
            <a:r>
              <a:rPr sz="2400">
                <a:latin typeface="Times New Roman" panose="02020603050405020304" charset="0"/>
                <a:ea typeface="微软雅黑" panose="020B0503020204020204" pitchFamily="34" charset="-122"/>
                <a:cs typeface="Times New Roman" panose="02020603050405020304" charset="0"/>
                <a:sym typeface="+mn-ea"/>
              </a:rPr>
              <a:t>在实际电路中，取样和保持，量化和编码往往都是在转换过程中同时实现的</a:t>
            </a:r>
            <a:r>
              <a:rPr lang="zh-CN" sz="2400">
                <a:latin typeface="Times New Roman" panose="02020603050405020304" charset="0"/>
                <a:ea typeface="微软雅黑" panose="020B0503020204020204" pitchFamily="34" charset="-122"/>
                <a:cs typeface="Times New Roman" panose="02020603050405020304" charset="0"/>
                <a:sym typeface="+mn-ea"/>
              </a:rPr>
              <a:t>。</a:t>
            </a:r>
            <a:endParaRPr lang="zh-CN" altLang="en-US" sz="2400">
              <a:latin typeface="Times New Roman" panose="02020603050405020304" charset="0"/>
              <a:ea typeface="微软雅黑" panose="020B0503020204020204" pitchFamily="34" charset="-122"/>
              <a:cs typeface="Times New Roman" panose="02020603050405020304" charset="0"/>
              <a:sym typeface="+mn-ea"/>
            </a:endParaRPr>
          </a:p>
          <a:p>
            <a:pPr algn="just">
              <a:lnSpc>
                <a:spcPct val="150000"/>
              </a:lnSpc>
              <a:spcBef>
                <a:spcPct val="20000"/>
              </a:spcBef>
              <a:buClr>
                <a:schemeClr val="accent2"/>
              </a:buClr>
            </a:pPr>
            <a:endParaRPr lang="zh-CN" altLang="en-US" sz="2400" dirty="0">
              <a:solidFill>
                <a:schemeClr val="tx1"/>
              </a:solidFill>
              <a:latin typeface="Times New Roman" panose="02020603050405020304" charset="0"/>
              <a:ea typeface="微软雅黑" panose="020B0503020204020204" pitchFamily="34" charset="-122"/>
              <a:cs typeface="Times New Roman" panose="02020603050405020304" charset="0"/>
              <a:sym typeface="+mn-ea"/>
            </a:endParaRPr>
          </a:p>
        </p:txBody>
      </p:sp>
      <p:sp>
        <p:nvSpPr>
          <p:cNvPr id="17" name="文本框 16"/>
          <p:cNvSpPr txBox="1"/>
          <p:nvPr/>
        </p:nvSpPr>
        <p:spPr>
          <a:xfrm>
            <a:off x="280035" y="991870"/>
            <a:ext cx="4119245"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nchor="t">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A/D</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转换的一般工作过程</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8" name="文本框 17"/>
          <p:cNvSpPr txBox="1"/>
          <p:nvPr/>
        </p:nvSpPr>
        <p:spPr>
          <a:xfrm>
            <a:off x="1067435" y="6054090"/>
            <a:ext cx="9314180" cy="688975"/>
          </a:xfrm>
          <a:prstGeom prst="rect">
            <a:avLst/>
          </a:prstGeom>
          <a:noFill/>
        </p:spPr>
        <p:txBody>
          <a:bodyPr wrap="square" rtlCol="0" anchor="t">
            <a:noAutofit/>
          </a:bodyPr>
          <a:p>
            <a:pPr algn="l" eaLnBrk="1">
              <a:lnSpc>
                <a:spcPct val="150000"/>
              </a:lnSpc>
              <a:buClr>
                <a:srgbClr val="FFC000"/>
              </a:buClr>
              <a:buFont typeface="Wingdings" panose="05000000000000000000" charset="0"/>
            </a:pPr>
            <a:endParaRPr lang="zh-CN" altLang="en-US" sz="2000">
              <a:latin typeface="Times New Roman" panose="02020603050405020304" charset="0"/>
              <a:ea typeface="微软雅黑" panose="020B0503020204020204" pitchFamily="34" charset="-122"/>
              <a:cs typeface="Times New Roman" panose="0202060305040502030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up)">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up)">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6"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strips(downRight)">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left)">
                                      <p:cBhvr>
                                        <p:cTn id="36" dur="500"/>
                                        <p:tgtEl>
                                          <p:spTgt spid="7"/>
                                        </p:tgtEl>
                                      </p:cBhvr>
                                    </p:animEffect>
                                  </p:childTnLst>
                                </p:cTn>
                              </p:par>
                            </p:childTnLst>
                          </p:cTn>
                        </p:par>
                      </p:childTnLst>
                    </p:cTn>
                  </p:par>
                  <p:par>
                    <p:cTn id="37" fill="hold">
                      <p:stCondLst>
                        <p:cond delay="indefinite"/>
                      </p:stCondLst>
                      <p:childTnLst>
                        <p:par>
                          <p:cTn id="38" fill="hold">
                            <p:stCondLst>
                              <p:cond delay="0"/>
                            </p:stCondLst>
                            <p:childTnLst>
                              <p:par>
                                <p:cTn id="39" presetID="18" presetClass="entr" presetSubtype="3" fill="hold" grpId="0" nodeType="click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strips(upRight)">
                                      <p:cBhvr>
                                        <p:cTn id="41" dur="500"/>
                                        <p:tgtEl>
                                          <p:spTgt spid="9"/>
                                        </p:tgtEl>
                                      </p:cBhvr>
                                    </p:animEffec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8"/>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nodeType="click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wipe(down)">
                                      <p:cBhvr>
                                        <p:cTn id="50" dur="500"/>
                                        <p:tgtEl>
                                          <p:spTgt spid="10"/>
                                        </p:tgtEl>
                                      </p:cBhvr>
                                    </p:animEffec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8" presetClass="entr" presetSubtype="6" fill="hold" grpId="0" nodeType="clickEffect">
                                  <p:stCondLst>
                                    <p:cond delay="0"/>
                                  </p:stCondLst>
                                  <p:childTnLst>
                                    <p:set>
                                      <p:cBhvr>
                                        <p:cTn id="58" dur="1" fill="hold">
                                          <p:stCondLst>
                                            <p:cond delay="0"/>
                                          </p:stCondLst>
                                        </p:cTn>
                                        <p:tgtEl>
                                          <p:spTgt spid="414741"/>
                                        </p:tgtEl>
                                        <p:attrNameLst>
                                          <p:attrName>style.visibility</p:attrName>
                                        </p:attrNameLst>
                                      </p:cBhvr>
                                      <p:to>
                                        <p:strVal val="visible"/>
                                      </p:to>
                                    </p:set>
                                    <p:animEffect transition="in" filter="strips(downRight)">
                                      <p:cBhvr>
                                        <p:cTn id="59" dur="500"/>
                                        <p:tgtEl>
                                          <p:spTgt spid="414741"/>
                                        </p:tgtEl>
                                      </p:cBhvr>
                                    </p:animEffect>
                                  </p:childTnLst>
                                  <p:subTnLst>
                                    <p:audio>
                                      <p:cMediaNode>
                                        <p:cTn display="0" masterRel="sameClick">
                                          <p:stCondLst>
                                            <p:cond evt="begin" delay="0">
                                              <p:tn val="57"/>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ldLvl="0" animBg="1"/>
      <p:bldP spid="8" grpId="0" bldLvl="0" animBg="1"/>
      <p:bldP spid="9" grpId="0" bldLvl="0" animBg="1"/>
      <p:bldP spid="11" grpId="0" bldLvl="0" animBg="1"/>
      <p:bldP spid="16" grpId="0" bldLvl="0" animBg="1"/>
      <p:bldP spid="414741" grpId="0" bldLvl="0" animBg="1"/>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3" name="文本框 1"/>
          <p:cNvSpPr txBox="1"/>
          <p:nvPr/>
        </p:nvSpPr>
        <p:spPr>
          <a:xfrm>
            <a:off x="194310" y="90805"/>
            <a:ext cx="292989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sz="3200" dirty="0">
                <a:latin typeface="微软雅黑" panose="020B0503020204020204" pitchFamily="34" charset="-122"/>
                <a:ea typeface="微软雅黑" panose="020B0503020204020204" pitchFamily="34" charset="-122"/>
                <a:sym typeface="微软雅黑" panose="020B0503020204020204" pitchFamily="34" charset="-122"/>
              </a:rPr>
              <a:t>6</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.2</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A</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D</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C</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17" name="文本框 16"/>
          <p:cNvSpPr txBox="1"/>
          <p:nvPr/>
        </p:nvSpPr>
        <p:spPr>
          <a:xfrm>
            <a:off x="3942080" y="638175"/>
            <a:ext cx="314198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nchor="t">
            <a:spAutoFit/>
          </a:bodyPr>
          <a:p>
            <a:pPr algn="ctr"/>
            <a:r>
              <a:rPr 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采</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样、保持</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415757" name="Object 13"/>
          <p:cNvGraphicFramePr>
            <a:graphicFrameLocks noChangeAspect="1"/>
          </p:cNvGraphicFramePr>
          <p:nvPr/>
        </p:nvGraphicFramePr>
        <p:xfrm>
          <a:off x="1174750" y="1098233"/>
          <a:ext cx="3021013" cy="1454150"/>
        </p:xfrm>
        <a:graphic>
          <a:graphicData uri="http://schemas.openxmlformats.org/presentationml/2006/ole">
            <mc:AlternateContent xmlns:mc="http://schemas.openxmlformats.org/markup-compatibility/2006">
              <mc:Choice xmlns:v="urn:schemas-microsoft-com:vml" Requires="v">
                <p:oleObj spid="_x0000_s3106" name="" r:id="rId3" imgW="2294890" imgH="1106170" progId="Word.Picture.8">
                  <p:embed/>
                </p:oleObj>
              </mc:Choice>
              <mc:Fallback>
                <p:oleObj name="" r:id="rId3" imgW="2294890" imgH="1106170" progId="Word.Picture.8">
                  <p:embed/>
                  <p:pic>
                    <p:nvPicPr>
                      <p:cNvPr id="0" name="图片 3105"/>
                      <p:cNvPicPr/>
                      <p:nvPr/>
                    </p:nvPicPr>
                    <p:blipFill>
                      <a:blip r:embed="rId4"/>
                      <a:stretch>
                        <a:fillRect/>
                      </a:stretch>
                    </p:blipFill>
                    <p:spPr>
                      <a:xfrm>
                        <a:off x="1174750" y="1098233"/>
                        <a:ext cx="3021013" cy="1454150"/>
                      </a:xfrm>
                      <a:prstGeom prst="rect">
                        <a:avLst/>
                      </a:prstGeom>
                      <a:noFill/>
                      <a:ln w="38100">
                        <a:noFill/>
                        <a:miter/>
                      </a:ln>
                    </p:spPr>
                  </p:pic>
                </p:oleObj>
              </mc:Fallback>
            </mc:AlternateContent>
          </a:graphicData>
        </a:graphic>
      </p:graphicFrame>
      <p:graphicFrame>
        <p:nvGraphicFramePr>
          <p:cNvPr id="415758" name="Object 14"/>
          <p:cNvGraphicFramePr>
            <a:graphicFrameLocks noChangeAspect="1"/>
          </p:cNvGraphicFramePr>
          <p:nvPr/>
        </p:nvGraphicFramePr>
        <p:xfrm>
          <a:off x="788035" y="2645410"/>
          <a:ext cx="4205288" cy="4137025"/>
        </p:xfrm>
        <a:graphic>
          <a:graphicData uri="http://schemas.openxmlformats.org/presentationml/2006/ole">
            <mc:AlternateContent xmlns:mc="http://schemas.openxmlformats.org/markup-compatibility/2006">
              <mc:Choice xmlns:v="urn:schemas-microsoft-com:vml" Requires="v">
                <p:oleObj spid="_x0000_s3107" name="" r:id="rId5" imgW="3483610" imgH="3429000" progId="Word.Picture.8">
                  <p:embed/>
                </p:oleObj>
              </mc:Choice>
              <mc:Fallback>
                <p:oleObj name="" r:id="rId5" imgW="3483610" imgH="3429000" progId="Word.Picture.8">
                  <p:embed/>
                  <p:pic>
                    <p:nvPicPr>
                      <p:cNvPr id="0" name="图片 3106"/>
                      <p:cNvPicPr/>
                      <p:nvPr/>
                    </p:nvPicPr>
                    <p:blipFill>
                      <a:blip r:embed="rId6"/>
                      <a:stretch>
                        <a:fillRect/>
                      </a:stretch>
                    </p:blipFill>
                    <p:spPr>
                      <a:xfrm>
                        <a:off x="788035" y="2645410"/>
                        <a:ext cx="4205288" cy="4137025"/>
                      </a:xfrm>
                      <a:prstGeom prst="rect">
                        <a:avLst/>
                      </a:prstGeom>
                      <a:noFill/>
                      <a:ln w="38100">
                        <a:noFill/>
                        <a:miter/>
                      </a:ln>
                    </p:spPr>
                  </p:pic>
                </p:oleObj>
              </mc:Fallback>
            </mc:AlternateContent>
          </a:graphicData>
        </a:graphic>
      </p:graphicFrame>
      <p:sp>
        <p:nvSpPr>
          <p:cNvPr id="3" name="文本框 2"/>
          <p:cNvSpPr txBox="1"/>
          <p:nvPr/>
        </p:nvSpPr>
        <p:spPr>
          <a:xfrm>
            <a:off x="5218430" y="5086350"/>
            <a:ext cx="6517640" cy="1445260"/>
          </a:xfrm>
          <a:prstGeom prst="rect">
            <a:avLst/>
          </a:prstGeom>
        </p:spPr>
        <p:style>
          <a:lnRef idx="3">
            <a:schemeClr val="accent1"/>
          </a:lnRef>
          <a:fillRef idx="0">
            <a:srgbClr val="FFFFFF"/>
          </a:fillRef>
          <a:effectRef idx="0">
            <a:srgbClr val="FFFFFF"/>
          </a:effectRef>
          <a:fontRef idx="minor">
            <a:schemeClr val="tx1"/>
          </a:fontRef>
        </p:style>
        <p:txBody>
          <a:bodyPr wrap="square" rtlCol="0" anchor="t">
            <a:spAutoFit/>
          </a:bodyPr>
          <a:p>
            <a:pPr>
              <a:spcBef>
                <a:spcPct val="50000"/>
              </a:spcBef>
            </a:pPr>
            <a:r>
              <a:rPr lang="zh-CN" altLang="en-US" sz="2400" dirty="0">
                <a:solidFill>
                  <a:srgbClr val="000099"/>
                </a:solidFill>
                <a:latin typeface="Times New Roman" panose="02020603050405020304" charset="0"/>
                <a:ea typeface="楷体_GB2312" pitchFamily="49" charset="-122"/>
                <a:sym typeface="+mn-ea"/>
              </a:rPr>
              <a:t>采样定理：设采样信号</a:t>
            </a:r>
            <a:r>
              <a:rPr lang="en-US" altLang="zh-CN" sz="2400" i="1" dirty="0">
                <a:solidFill>
                  <a:srgbClr val="000099"/>
                </a:solidFill>
                <a:latin typeface="Times New Roman" panose="02020603050405020304" charset="0"/>
                <a:ea typeface="楷体_GB2312" pitchFamily="49" charset="-122"/>
                <a:sym typeface="+mn-ea"/>
              </a:rPr>
              <a:t>S</a:t>
            </a:r>
            <a:r>
              <a:rPr lang="en-US" altLang="zh-CN" sz="2400" dirty="0">
                <a:solidFill>
                  <a:srgbClr val="000099"/>
                </a:solidFill>
                <a:latin typeface="Times New Roman" panose="02020603050405020304" charset="0"/>
                <a:ea typeface="楷体_GB2312" pitchFamily="49" charset="-122"/>
                <a:sym typeface="+mn-ea"/>
              </a:rPr>
              <a:t>(</a:t>
            </a:r>
            <a:r>
              <a:rPr lang="en-US" altLang="zh-CN" sz="2400" i="1" dirty="0">
                <a:solidFill>
                  <a:srgbClr val="000099"/>
                </a:solidFill>
                <a:latin typeface="Times New Roman" panose="02020603050405020304" charset="0"/>
                <a:ea typeface="楷体_GB2312" pitchFamily="49" charset="-122"/>
                <a:sym typeface="+mn-ea"/>
              </a:rPr>
              <a:t>t</a:t>
            </a:r>
            <a:r>
              <a:rPr lang="en-US" altLang="zh-CN" sz="2400" dirty="0">
                <a:solidFill>
                  <a:srgbClr val="000099"/>
                </a:solidFill>
                <a:latin typeface="Times New Roman" panose="02020603050405020304" charset="0"/>
                <a:ea typeface="楷体_GB2312" pitchFamily="49" charset="-122"/>
                <a:sym typeface="+mn-ea"/>
              </a:rPr>
              <a:t>)</a:t>
            </a:r>
            <a:r>
              <a:rPr lang="zh-CN" altLang="en-US" sz="2400" dirty="0">
                <a:solidFill>
                  <a:srgbClr val="000099"/>
                </a:solidFill>
                <a:latin typeface="Times New Roman" panose="02020603050405020304" charset="0"/>
                <a:ea typeface="楷体_GB2312" pitchFamily="49" charset="-122"/>
                <a:sym typeface="+mn-ea"/>
              </a:rPr>
              <a:t>的频率为</a:t>
            </a:r>
            <a:r>
              <a:rPr lang="en-US" altLang="zh-CN" sz="2400" i="1" dirty="0">
                <a:solidFill>
                  <a:srgbClr val="000099"/>
                </a:solidFill>
                <a:latin typeface="Times New Roman" panose="02020603050405020304" charset="0"/>
                <a:ea typeface="楷体_GB2312" pitchFamily="49" charset="-122"/>
                <a:sym typeface="+mn-ea"/>
              </a:rPr>
              <a:t>f</a:t>
            </a:r>
            <a:r>
              <a:rPr lang="en-US" altLang="zh-CN" sz="2400" baseline="-30000" dirty="0">
                <a:solidFill>
                  <a:srgbClr val="000099"/>
                </a:solidFill>
                <a:latin typeface="Times New Roman" panose="02020603050405020304" charset="0"/>
                <a:ea typeface="楷体_GB2312" pitchFamily="49" charset="-122"/>
                <a:sym typeface="+mn-ea"/>
              </a:rPr>
              <a:t>s</a:t>
            </a:r>
            <a:r>
              <a:rPr lang="zh-CN" altLang="en-US" sz="2400" dirty="0">
                <a:solidFill>
                  <a:srgbClr val="000099"/>
                </a:solidFill>
                <a:latin typeface="Times New Roman" panose="02020603050405020304" charset="0"/>
                <a:ea typeface="楷体_GB2312" pitchFamily="49" charset="-122"/>
                <a:sym typeface="+mn-ea"/>
              </a:rPr>
              <a:t>，输入模拟信号</a:t>
            </a:r>
            <a:r>
              <a:rPr lang="zh-CN" altLang="en-US" sz="2800" i="1" dirty="0">
                <a:solidFill>
                  <a:srgbClr val="000099"/>
                </a:solidFill>
                <a:latin typeface="Times New Roman" panose="02020603050405020304" charset="0"/>
                <a:ea typeface="楷体_GB2312" pitchFamily="49" charset="-122"/>
                <a:sym typeface="Symbol" panose="05050102010706020507" pitchFamily="18" charset="2"/>
              </a:rPr>
              <a:t></a:t>
            </a:r>
            <a:r>
              <a:rPr lang="en-US" altLang="zh-CN" sz="2400" baseline="-30000" dirty="0">
                <a:solidFill>
                  <a:srgbClr val="000099"/>
                </a:solidFill>
                <a:latin typeface="Times New Roman" panose="02020603050405020304" charset="0"/>
                <a:ea typeface="楷体_GB2312" pitchFamily="49" charset="-122"/>
                <a:sym typeface="+mn-ea"/>
              </a:rPr>
              <a:t>I</a:t>
            </a:r>
            <a:r>
              <a:rPr lang="en-US" altLang="zh-CN" sz="2400" dirty="0">
                <a:solidFill>
                  <a:srgbClr val="000099"/>
                </a:solidFill>
                <a:latin typeface="Times New Roman" panose="02020603050405020304" charset="0"/>
                <a:ea typeface="楷体_GB2312" pitchFamily="49" charset="-122"/>
                <a:sym typeface="+mn-ea"/>
              </a:rPr>
              <a:t>(</a:t>
            </a:r>
            <a:r>
              <a:rPr lang="en-US" altLang="zh-CN" sz="2400" i="1" dirty="0">
                <a:solidFill>
                  <a:srgbClr val="000099"/>
                </a:solidFill>
                <a:latin typeface="Times New Roman" panose="02020603050405020304" charset="0"/>
                <a:ea typeface="楷体_GB2312" pitchFamily="49" charset="-122"/>
                <a:sym typeface="+mn-ea"/>
              </a:rPr>
              <a:t>t</a:t>
            </a:r>
            <a:r>
              <a:rPr lang="en-US" altLang="zh-CN" sz="2400" dirty="0">
                <a:solidFill>
                  <a:srgbClr val="000099"/>
                </a:solidFill>
                <a:latin typeface="Times New Roman" panose="02020603050405020304" charset="0"/>
                <a:ea typeface="楷体_GB2312" pitchFamily="49" charset="-122"/>
                <a:sym typeface="+mn-ea"/>
              </a:rPr>
              <a:t>)</a:t>
            </a:r>
            <a:r>
              <a:rPr lang="zh-CN" altLang="en-US" sz="2400" dirty="0">
                <a:solidFill>
                  <a:srgbClr val="000099"/>
                </a:solidFill>
                <a:latin typeface="Times New Roman" panose="02020603050405020304" charset="0"/>
                <a:ea typeface="楷体_GB2312" pitchFamily="49" charset="-122"/>
                <a:sym typeface="+mn-ea"/>
              </a:rPr>
              <a:t>的最高频率分量的频率为</a:t>
            </a:r>
            <a:r>
              <a:rPr lang="en-US" altLang="zh-CN" sz="2400" i="1" dirty="0">
                <a:solidFill>
                  <a:srgbClr val="000099"/>
                </a:solidFill>
                <a:latin typeface="Times New Roman" panose="02020603050405020304" charset="0"/>
                <a:ea typeface="楷体_GB2312" pitchFamily="49" charset="-122"/>
                <a:sym typeface="+mn-ea"/>
              </a:rPr>
              <a:t>f</a:t>
            </a:r>
            <a:r>
              <a:rPr lang="en-US" altLang="zh-CN" sz="2400" baseline="-30000" dirty="0">
                <a:solidFill>
                  <a:srgbClr val="000099"/>
                </a:solidFill>
                <a:latin typeface="Times New Roman" panose="02020603050405020304" charset="0"/>
                <a:ea typeface="楷体_GB2312" pitchFamily="49" charset="-122"/>
                <a:sym typeface="+mn-ea"/>
              </a:rPr>
              <a:t>imax</a:t>
            </a:r>
            <a:r>
              <a:rPr lang="zh-CN" altLang="en-US" sz="2400" dirty="0">
                <a:solidFill>
                  <a:srgbClr val="000099"/>
                </a:solidFill>
                <a:latin typeface="Times New Roman" panose="02020603050405020304" charset="0"/>
                <a:ea typeface="楷体_GB2312" pitchFamily="49" charset="-122"/>
                <a:sym typeface="+mn-ea"/>
              </a:rPr>
              <a:t>，则 </a:t>
            </a:r>
            <a:endParaRPr lang="zh-CN" altLang="en-US" sz="2400" dirty="0">
              <a:solidFill>
                <a:srgbClr val="000099"/>
              </a:solidFill>
              <a:latin typeface="Times New Roman" panose="02020603050405020304" charset="0"/>
              <a:ea typeface="楷体_GB2312" pitchFamily="49" charset="-122"/>
              <a:sym typeface="+mn-ea"/>
            </a:endParaRPr>
          </a:p>
          <a:p>
            <a:pPr algn="ctr">
              <a:spcBef>
                <a:spcPct val="50000"/>
              </a:spcBef>
            </a:pPr>
            <a:r>
              <a:rPr lang="zh-CN" altLang="en-US" sz="2400" dirty="0">
                <a:solidFill>
                  <a:srgbClr val="000099"/>
                </a:solidFill>
                <a:latin typeface="Times New Roman" panose="02020603050405020304" charset="0"/>
                <a:ea typeface="楷体_GB2312" pitchFamily="49" charset="-122"/>
                <a:sym typeface="+mn-ea"/>
              </a:rPr>
              <a:t>  </a:t>
            </a:r>
            <a:r>
              <a:rPr lang="en-US" altLang="zh-CN" sz="2400" i="1" dirty="0">
                <a:solidFill>
                  <a:srgbClr val="000099"/>
                </a:solidFill>
                <a:latin typeface="Times New Roman" panose="02020603050405020304" charset="0"/>
                <a:ea typeface="楷体_GB2312" pitchFamily="49" charset="-122"/>
                <a:sym typeface="+mn-ea"/>
              </a:rPr>
              <a:t>f</a:t>
            </a:r>
            <a:r>
              <a:rPr lang="en-US" altLang="zh-CN" sz="2400" baseline="-30000" dirty="0">
                <a:solidFill>
                  <a:srgbClr val="000099"/>
                </a:solidFill>
                <a:latin typeface="Times New Roman" panose="02020603050405020304" charset="0"/>
                <a:ea typeface="楷体_GB2312" pitchFamily="49" charset="-122"/>
                <a:sym typeface="+mn-ea"/>
              </a:rPr>
              <a:t>s </a:t>
            </a:r>
            <a:r>
              <a:rPr lang="en-US" altLang="zh-CN" sz="2400" dirty="0">
                <a:solidFill>
                  <a:srgbClr val="000099"/>
                </a:solidFill>
                <a:latin typeface="Times New Roman" panose="02020603050405020304" charset="0"/>
                <a:ea typeface="楷体_GB2312" pitchFamily="49" charset="-122"/>
                <a:sym typeface="+mn-ea"/>
              </a:rPr>
              <a:t>≥ 2</a:t>
            </a:r>
            <a:r>
              <a:rPr lang="en-US" altLang="zh-CN" sz="2400" i="1" dirty="0">
                <a:solidFill>
                  <a:srgbClr val="000099"/>
                </a:solidFill>
                <a:latin typeface="Times New Roman" panose="02020603050405020304" charset="0"/>
                <a:ea typeface="楷体_GB2312" pitchFamily="49" charset="-122"/>
                <a:sym typeface="+mn-ea"/>
              </a:rPr>
              <a:t>f</a:t>
            </a:r>
            <a:r>
              <a:rPr lang="en-US" altLang="zh-CN" sz="2400" baseline="-30000" dirty="0">
                <a:solidFill>
                  <a:srgbClr val="000099"/>
                </a:solidFill>
                <a:latin typeface="Times New Roman" panose="02020603050405020304" charset="0"/>
                <a:ea typeface="楷体_GB2312" pitchFamily="49" charset="-122"/>
                <a:sym typeface="+mn-ea"/>
              </a:rPr>
              <a:t>imax	</a:t>
            </a:r>
            <a:endParaRPr lang="zh-CN" altLang="en-US" sz="2400" dirty="0">
              <a:solidFill>
                <a:srgbClr val="000099"/>
              </a:solidFill>
              <a:latin typeface="Times New Roman" panose="02020603050405020304" charset="0"/>
              <a:ea typeface="楷体_GB2312" pitchFamily="49" charset="-122"/>
              <a:sym typeface="+mn-ea"/>
            </a:endParaRPr>
          </a:p>
        </p:txBody>
      </p:sp>
      <p:sp>
        <p:nvSpPr>
          <p:cNvPr id="4" name="文本框 3"/>
          <p:cNvSpPr txBox="1"/>
          <p:nvPr/>
        </p:nvSpPr>
        <p:spPr>
          <a:xfrm>
            <a:off x="5218430" y="1618615"/>
            <a:ext cx="6517640" cy="3138170"/>
          </a:xfrm>
          <a:prstGeom prst="rect">
            <a:avLst/>
          </a:prstGeom>
        </p:spPr>
        <p:style>
          <a:lnRef idx="3">
            <a:schemeClr val="accent1"/>
          </a:lnRef>
          <a:fillRef idx="0">
            <a:srgbClr val="FFFFFF"/>
          </a:fillRef>
          <a:effectRef idx="0">
            <a:srgbClr val="FFFFFF"/>
          </a:effectRef>
          <a:fontRef idx="minor">
            <a:schemeClr val="tx1"/>
          </a:fontRef>
        </p:style>
        <p:txBody>
          <a:bodyPr wrap="square">
            <a:spAutoFit/>
          </a:bodyPr>
          <a:p>
            <a:pPr marL="0" indent="304800" algn="just" defTabSz="266700">
              <a:lnSpc>
                <a:spcPct val="150000"/>
              </a:lnSpc>
              <a:spcAft>
                <a:spcPct val="0"/>
              </a:spcAft>
            </a:pPr>
            <a:r>
              <a:rPr lang="en-US" altLang="zh-CN" sz="2200">
                <a:latin typeface="微软雅黑" panose="020B0503020204020204" pitchFamily="34" charset="-122"/>
                <a:ea typeface="微软雅黑" panose="020B0503020204020204" pitchFamily="34" charset="-122"/>
              </a:rPr>
              <a:t>①</a:t>
            </a:r>
            <a:r>
              <a:rPr lang="zh-CN" altLang="en-US" sz="2200">
                <a:latin typeface="微软雅黑" panose="020B0503020204020204" pitchFamily="34" charset="-122"/>
                <a:ea typeface="微软雅黑" panose="020B0503020204020204" pitchFamily="34" charset="-122"/>
              </a:rPr>
              <a:t>采样是指用一定时间间隔的信号样本序列代替时间上的原始连续信号，即对模拟信号进行时间离散化。采得模拟信号转换为数字信号都需要一定时间，为了给后续的量化编码过程提供一个稳定的值，在取样电路后要求将所采样的模拟信号保持一段时间。</a:t>
            </a:r>
            <a:endParaRPr lang="zh-CN" altLang="en-US" sz="2200">
              <a:latin typeface="微软雅黑" panose="020B0503020204020204" pitchFamily="34" charset="-122"/>
              <a:ea typeface="微软雅黑" panose="020B0503020204020204" pitchFamily="34" charset="-122"/>
            </a:endParaRPr>
          </a:p>
        </p:txBody>
      </p:sp>
      <p:sp>
        <p:nvSpPr>
          <p:cNvPr id="415753" name="Rectangle 9"/>
          <p:cNvSpPr/>
          <p:nvPr/>
        </p:nvSpPr>
        <p:spPr>
          <a:xfrm>
            <a:off x="3037840" y="2369820"/>
            <a:ext cx="1955800" cy="854075"/>
          </a:xfrm>
          <a:prstGeom prst="rect">
            <a:avLst/>
          </a:prstGeom>
          <a:noFill/>
          <a:ln w="9525">
            <a:noFill/>
          </a:ln>
        </p:spPr>
        <p:txBody>
          <a:bodyPr wrap="none" anchor="t" anchorCtr="0">
            <a:spAutoFit/>
          </a:bodyPr>
          <a:p>
            <a:pPr>
              <a:spcBef>
                <a:spcPct val="50000"/>
              </a:spcBef>
            </a:pPr>
            <a:r>
              <a:rPr lang="en-US" altLang="zh-CN" sz="2000" dirty="0">
                <a:solidFill>
                  <a:srgbClr val="000099"/>
                </a:solidFill>
                <a:latin typeface="Times New Roman" panose="02020603050405020304" charset="0"/>
                <a:ea typeface="楷体_GB2312" pitchFamily="49" charset="-122"/>
              </a:rPr>
              <a:t>S(t)=1:</a:t>
            </a:r>
            <a:r>
              <a:rPr lang="zh-CN" altLang="en-US" sz="2000" dirty="0">
                <a:solidFill>
                  <a:srgbClr val="000099"/>
                </a:solidFill>
                <a:latin typeface="Times New Roman" panose="02020603050405020304" charset="0"/>
                <a:ea typeface="楷体_GB2312" pitchFamily="49" charset="-122"/>
              </a:rPr>
              <a:t>开关闭合</a:t>
            </a:r>
            <a:endParaRPr lang="zh-CN" altLang="en-US" sz="2000" dirty="0">
              <a:solidFill>
                <a:srgbClr val="000099"/>
              </a:solidFill>
              <a:latin typeface="Times New Roman" panose="02020603050405020304" charset="0"/>
              <a:ea typeface="楷体_GB2312" pitchFamily="49" charset="-122"/>
            </a:endParaRPr>
          </a:p>
          <a:p>
            <a:pPr>
              <a:spcBef>
                <a:spcPct val="50000"/>
              </a:spcBef>
            </a:pPr>
            <a:r>
              <a:rPr lang="en-US" altLang="zh-CN" sz="2000" dirty="0">
                <a:solidFill>
                  <a:srgbClr val="000099"/>
                </a:solidFill>
                <a:latin typeface="Times New Roman" panose="02020603050405020304" charset="0"/>
                <a:ea typeface="楷体_GB2312" pitchFamily="49" charset="-122"/>
              </a:rPr>
              <a:t>S(t)=0:</a:t>
            </a:r>
            <a:r>
              <a:rPr lang="zh-CN" altLang="en-US" sz="2000" dirty="0">
                <a:solidFill>
                  <a:srgbClr val="000099"/>
                </a:solidFill>
                <a:latin typeface="Times New Roman" panose="02020603050405020304" charset="0"/>
                <a:ea typeface="楷体_GB2312" pitchFamily="49" charset="-122"/>
              </a:rPr>
              <a:t>开关断开</a:t>
            </a:r>
            <a:endParaRPr lang="zh-CN" altLang="en-US" sz="2000" dirty="0">
              <a:solidFill>
                <a:srgbClr val="000099"/>
              </a:solidFill>
              <a:latin typeface="Times New Roman" panose="02020603050405020304" charset="0"/>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15757"/>
                                        </p:tgtEl>
                                        <p:attrNameLst>
                                          <p:attrName>style.visibility</p:attrName>
                                        </p:attrNameLst>
                                      </p:cBhvr>
                                      <p:to>
                                        <p:strVal val="visible"/>
                                      </p:to>
                                    </p:set>
                                    <p:animEffect transition="in" filter="box(in)">
                                      <p:cBhvr>
                                        <p:cTn id="7" dur="500"/>
                                        <p:tgtEl>
                                          <p:spTgt spid="415757"/>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415753"/>
                                        </p:tgtEl>
                                        <p:attrNameLst>
                                          <p:attrName>style.visibility</p:attrName>
                                        </p:attrNameLst>
                                      </p:cBhvr>
                                      <p:to>
                                        <p:strVal val="visible"/>
                                      </p:to>
                                    </p:set>
                                    <p:animEffect transition="in" filter="strips(downRight)">
                                      <p:cBhvr>
                                        <p:cTn id="12" dur="500"/>
                                        <p:tgtEl>
                                          <p:spTgt spid="41575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15758"/>
                                        </p:tgtEl>
                                        <p:attrNameLst>
                                          <p:attrName>style.visibility</p:attrName>
                                        </p:attrNameLst>
                                      </p:cBhvr>
                                      <p:to>
                                        <p:strVal val="visible"/>
                                      </p:to>
                                    </p:set>
                                    <p:animEffect transition="in" filter="wipe(left)">
                                      <p:cBhvr>
                                        <p:cTn id="17" dur="500"/>
                                        <p:tgtEl>
                                          <p:spTgt spid="415758"/>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edge">
                                      <p:cBhvr>
                                        <p:cTn id="22" dur="20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blinds(horizontal)">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5753" grpId="0"/>
      <p:bldP spid="4" grpId="0" bldLvl="0" animBg="1"/>
      <p:bldP spid="3" grpId="0" bldLvl="0" animBg="1"/>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3" name="文本框 1"/>
          <p:cNvSpPr txBox="1"/>
          <p:nvPr/>
        </p:nvSpPr>
        <p:spPr>
          <a:xfrm>
            <a:off x="194310" y="90805"/>
            <a:ext cx="292989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sz="3200" dirty="0">
                <a:latin typeface="微软雅黑" panose="020B0503020204020204" pitchFamily="34" charset="-122"/>
                <a:ea typeface="微软雅黑" panose="020B0503020204020204" pitchFamily="34" charset="-122"/>
                <a:sym typeface="微软雅黑" panose="020B0503020204020204" pitchFamily="34" charset="-122"/>
              </a:rPr>
              <a:t>6</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.2</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A</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D</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C</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17" name="文本框 16"/>
          <p:cNvSpPr txBox="1"/>
          <p:nvPr/>
        </p:nvSpPr>
        <p:spPr>
          <a:xfrm>
            <a:off x="3633470" y="177800"/>
            <a:ext cx="314198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nchor="t">
            <a:spAutoFit/>
          </a:bodyPr>
          <a:p>
            <a:pPr algn="ctr"/>
            <a:r>
              <a:rPr 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量化</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、编码</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312420" y="865505"/>
            <a:ext cx="11708765" cy="1043940"/>
          </a:xfrm>
          <a:prstGeom prst="rect">
            <a:avLst/>
          </a:prstGeom>
        </p:spPr>
        <p:style>
          <a:lnRef idx="3">
            <a:schemeClr val="accent1"/>
          </a:lnRef>
          <a:fillRef idx="0">
            <a:srgbClr val="FFFFFF"/>
          </a:fillRef>
          <a:effectRef idx="0">
            <a:srgbClr val="FFFFFF"/>
          </a:effectRef>
          <a:fontRef idx="minor">
            <a:schemeClr val="tx1"/>
          </a:fontRef>
        </p:style>
        <p:txBody>
          <a:bodyPr wrap="square">
            <a:noAutofit/>
          </a:bodyPr>
          <a:p>
            <a:pPr marL="0" indent="304800" algn="just" defTabSz="266700">
              <a:lnSpc>
                <a:spcPct val="100000"/>
              </a:lnSpc>
              <a:spcAft>
                <a:spcPct val="0"/>
              </a:spcAft>
            </a:pPr>
            <a:r>
              <a:rPr lang="en-US" altLang="zh-CN" sz="2000">
                <a:latin typeface="微软雅黑" panose="020B0503020204020204" pitchFamily="34" charset="-122"/>
                <a:ea typeface="微软雅黑" panose="020B0503020204020204" pitchFamily="34" charset="-122"/>
              </a:rPr>
              <a:t>②</a:t>
            </a:r>
            <a:r>
              <a:rPr lang="zh-CN" altLang="en-US" sz="2000">
                <a:latin typeface="微软雅黑" panose="020B0503020204020204" pitchFamily="34" charset="-122"/>
                <a:ea typeface="微软雅黑" panose="020B0503020204020204" pitchFamily="34" charset="-122"/>
              </a:rPr>
              <a:t>量化</a:t>
            </a:r>
            <a:r>
              <a:rPr lang="zh-CN" altLang="en-US" sz="2000">
                <a:latin typeface="微软雅黑" panose="020B0503020204020204" pitchFamily="34" charset="-122"/>
                <a:ea typeface="微软雅黑" panose="020B0503020204020204" pitchFamily="34" charset="-122"/>
              </a:rPr>
              <a:t>是使用有限数量的幅度值来逼近原始连续变化的幅度值，即将模拟信号的连续幅度变为有限数量的</a:t>
            </a:r>
            <a:r>
              <a:rPr lang="zh-CN" altLang="en-US" sz="2000">
                <a:latin typeface="微软雅黑" panose="020B0503020204020204" pitchFamily="34" charset="-122"/>
                <a:ea typeface="微软雅黑" panose="020B0503020204020204" pitchFamily="34" charset="-122"/>
              </a:rPr>
              <a:t>、具有一定间隔的离散值。</a:t>
            </a:r>
            <a:endParaRPr lang="zh-CN" altLang="en-US" sz="2000">
              <a:latin typeface="微软雅黑" panose="020B0503020204020204" pitchFamily="34" charset="-122"/>
              <a:ea typeface="微软雅黑" panose="020B0503020204020204" pitchFamily="34" charset="-122"/>
            </a:endParaRPr>
          </a:p>
          <a:p>
            <a:pPr marL="0" indent="304800" algn="just" defTabSz="266700">
              <a:lnSpc>
                <a:spcPct val="100000"/>
              </a:lnSpc>
              <a:spcAft>
                <a:spcPct val="0"/>
              </a:spcAft>
            </a:pPr>
            <a:r>
              <a:rPr lang="zh-CN" altLang="en-US" sz="2000">
                <a:latin typeface="微软雅黑" panose="020B0503020204020204" pitchFamily="34" charset="-122"/>
                <a:ea typeface="微软雅黑" panose="020B0503020204020204" pitchFamily="34" charset="-122"/>
              </a:rPr>
              <a:t>③编码是根据一定的规则，将量化后的值用二进制数表示，再转换成二进制或多值的数字信号流。</a:t>
            </a:r>
            <a:endParaRPr lang="zh-CN" altLang="en-US" sz="2000">
              <a:latin typeface="微软雅黑" panose="020B0503020204020204" pitchFamily="34" charset="-122"/>
              <a:ea typeface="微软雅黑" panose="020B0503020204020204" pitchFamily="34" charset="-122"/>
            </a:endParaRPr>
          </a:p>
        </p:txBody>
      </p:sp>
      <p:grpSp>
        <p:nvGrpSpPr>
          <p:cNvPr id="2" name="Group 52"/>
          <p:cNvGrpSpPr/>
          <p:nvPr/>
        </p:nvGrpSpPr>
        <p:grpSpPr>
          <a:xfrm>
            <a:off x="13335" y="2547620"/>
            <a:ext cx="3364230" cy="3849880"/>
            <a:chOff x="564" y="1644"/>
            <a:chExt cx="2339" cy="2624"/>
          </a:xfrm>
        </p:grpSpPr>
        <p:graphicFrame>
          <p:nvGraphicFramePr>
            <p:cNvPr id="40963" name="Object 4"/>
            <p:cNvGraphicFramePr>
              <a:graphicFrameLocks noChangeAspect="1"/>
            </p:cNvGraphicFramePr>
            <p:nvPr/>
          </p:nvGraphicFramePr>
          <p:xfrm>
            <a:off x="1124" y="2144"/>
            <a:ext cx="181" cy="266"/>
          </p:xfrm>
          <a:graphic>
            <a:graphicData uri="http://schemas.openxmlformats.org/presentationml/2006/ole">
              <mc:AlternateContent xmlns:mc="http://schemas.openxmlformats.org/markup-compatibility/2006">
                <mc:Choice xmlns:v="urn:schemas-microsoft-com:vml" Requires="v">
                  <p:oleObj spid="_x0000_s3113" name="" r:id="rId3" imgW="279400" imgH="406400" progId="Equation.DSMT4">
                    <p:embed/>
                  </p:oleObj>
                </mc:Choice>
                <mc:Fallback>
                  <p:oleObj name="" r:id="rId3" imgW="279400" imgH="406400" progId="Equation.DSMT4">
                    <p:embed/>
                    <p:pic>
                      <p:nvPicPr>
                        <p:cNvPr id="0" name="图片 3112"/>
                        <p:cNvPicPr/>
                        <p:nvPr/>
                      </p:nvPicPr>
                      <p:blipFill>
                        <a:blip r:embed="rId4"/>
                        <a:stretch>
                          <a:fillRect/>
                        </a:stretch>
                      </p:blipFill>
                      <p:spPr>
                        <a:xfrm>
                          <a:off x="1124" y="2144"/>
                          <a:ext cx="181" cy="266"/>
                        </a:xfrm>
                        <a:prstGeom prst="rect">
                          <a:avLst/>
                        </a:prstGeom>
                        <a:noFill/>
                        <a:ln w="38100">
                          <a:noFill/>
                          <a:miter/>
                        </a:ln>
                      </p:spPr>
                    </p:pic>
                  </p:oleObj>
                </mc:Fallback>
              </mc:AlternateContent>
            </a:graphicData>
          </a:graphic>
        </p:graphicFrame>
        <p:grpSp>
          <p:nvGrpSpPr>
            <p:cNvPr id="40964" name="Group 6"/>
            <p:cNvGrpSpPr/>
            <p:nvPr/>
          </p:nvGrpSpPr>
          <p:grpSpPr>
            <a:xfrm>
              <a:off x="1360" y="2285"/>
              <a:ext cx="174" cy="1616"/>
              <a:chOff x="1548" y="2004"/>
              <a:chExt cx="878" cy="1615"/>
            </a:xfrm>
          </p:grpSpPr>
          <p:sp>
            <p:nvSpPr>
              <p:cNvPr id="40965" name="Line 7"/>
              <p:cNvSpPr/>
              <p:nvPr/>
            </p:nvSpPr>
            <p:spPr>
              <a:xfrm>
                <a:off x="1548" y="2004"/>
                <a:ext cx="878" cy="0"/>
              </a:xfrm>
              <a:prstGeom prst="line">
                <a:avLst/>
              </a:prstGeom>
              <a:ln w="22225" cap="flat" cmpd="sng">
                <a:solidFill>
                  <a:schemeClr val="tx1"/>
                </a:solidFill>
                <a:prstDash val="solid"/>
                <a:round/>
                <a:headEnd type="none" w="med" len="med"/>
                <a:tailEnd type="none" w="med" len="med"/>
              </a:ln>
            </p:spPr>
          </p:sp>
          <p:sp>
            <p:nvSpPr>
              <p:cNvPr id="40966" name="Line 8"/>
              <p:cNvSpPr/>
              <p:nvPr/>
            </p:nvSpPr>
            <p:spPr>
              <a:xfrm>
                <a:off x="1548" y="2273"/>
                <a:ext cx="878" cy="0"/>
              </a:xfrm>
              <a:prstGeom prst="line">
                <a:avLst/>
              </a:prstGeom>
              <a:ln w="22225" cap="flat" cmpd="sng">
                <a:solidFill>
                  <a:schemeClr val="tx1"/>
                </a:solidFill>
                <a:prstDash val="solid"/>
                <a:round/>
                <a:headEnd type="none" w="med" len="med"/>
                <a:tailEnd type="none" w="med" len="med"/>
              </a:ln>
            </p:spPr>
          </p:sp>
          <p:sp>
            <p:nvSpPr>
              <p:cNvPr id="40967" name="Line 9"/>
              <p:cNvSpPr/>
              <p:nvPr/>
            </p:nvSpPr>
            <p:spPr>
              <a:xfrm>
                <a:off x="1548" y="2812"/>
                <a:ext cx="878" cy="0"/>
              </a:xfrm>
              <a:prstGeom prst="line">
                <a:avLst/>
              </a:prstGeom>
              <a:ln w="22225" cap="flat" cmpd="sng">
                <a:solidFill>
                  <a:schemeClr val="tx1"/>
                </a:solidFill>
                <a:prstDash val="solid"/>
                <a:round/>
                <a:headEnd type="none" w="med" len="med"/>
                <a:tailEnd type="none" w="med" len="med"/>
              </a:ln>
            </p:spPr>
          </p:sp>
          <p:sp>
            <p:nvSpPr>
              <p:cNvPr id="40968" name="Line 10"/>
              <p:cNvSpPr/>
              <p:nvPr/>
            </p:nvSpPr>
            <p:spPr>
              <a:xfrm>
                <a:off x="1548" y="2542"/>
                <a:ext cx="878" cy="0"/>
              </a:xfrm>
              <a:prstGeom prst="line">
                <a:avLst/>
              </a:prstGeom>
              <a:ln w="22225" cap="flat" cmpd="sng">
                <a:solidFill>
                  <a:schemeClr val="tx1"/>
                </a:solidFill>
                <a:prstDash val="solid"/>
                <a:round/>
                <a:headEnd type="none" w="med" len="med"/>
                <a:tailEnd type="none" w="med" len="med"/>
              </a:ln>
            </p:spPr>
          </p:sp>
          <p:sp>
            <p:nvSpPr>
              <p:cNvPr id="40969" name="Line 11"/>
              <p:cNvSpPr/>
              <p:nvPr/>
            </p:nvSpPr>
            <p:spPr>
              <a:xfrm>
                <a:off x="1548" y="3081"/>
                <a:ext cx="878" cy="0"/>
              </a:xfrm>
              <a:prstGeom prst="line">
                <a:avLst/>
              </a:prstGeom>
              <a:ln w="22225" cap="flat" cmpd="sng">
                <a:solidFill>
                  <a:schemeClr val="tx1"/>
                </a:solidFill>
                <a:prstDash val="solid"/>
                <a:round/>
                <a:headEnd type="none" w="med" len="med"/>
                <a:tailEnd type="none" w="med" len="med"/>
              </a:ln>
            </p:spPr>
          </p:sp>
          <p:sp>
            <p:nvSpPr>
              <p:cNvPr id="40970" name="Line 12"/>
              <p:cNvSpPr/>
              <p:nvPr/>
            </p:nvSpPr>
            <p:spPr>
              <a:xfrm>
                <a:off x="1548" y="3350"/>
                <a:ext cx="878" cy="0"/>
              </a:xfrm>
              <a:prstGeom prst="line">
                <a:avLst/>
              </a:prstGeom>
              <a:ln w="22225" cap="flat" cmpd="sng">
                <a:solidFill>
                  <a:schemeClr val="tx1"/>
                </a:solidFill>
                <a:prstDash val="solid"/>
                <a:round/>
                <a:headEnd type="none" w="med" len="med"/>
                <a:tailEnd type="none" w="med" len="med"/>
              </a:ln>
            </p:spPr>
          </p:sp>
          <p:sp>
            <p:nvSpPr>
              <p:cNvPr id="40971" name="Line 13"/>
              <p:cNvSpPr/>
              <p:nvPr/>
            </p:nvSpPr>
            <p:spPr>
              <a:xfrm>
                <a:off x="1548" y="3619"/>
                <a:ext cx="878" cy="0"/>
              </a:xfrm>
              <a:prstGeom prst="line">
                <a:avLst/>
              </a:prstGeom>
              <a:ln w="22225" cap="flat" cmpd="sng">
                <a:solidFill>
                  <a:schemeClr val="tx1"/>
                </a:solidFill>
                <a:prstDash val="solid"/>
                <a:round/>
                <a:headEnd type="none" w="med" len="med"/>
                <a:tailEnd type="none" w="med" len="med"/>
              </a:ln>
            </p:spPr>
          </p:sp>
        </p:grpSp>
        <p:grpSp>
          <p:nvGrpSpPr>
            <p:cNvPr id="40972" name="Group 14"/>
            <p:cNvGrpSpPr/>
            <p:nvPr/>
          </p:nvGrpSpPr>
          <p:grpSpPr>
            <a:xfrm>
              <a:off x="1179" y="1866"/>
              <a:ext cx="634" cy="2402"/>
              <a:chOff x="1207" y="1593"/>
              <a:chExt cx="1219" cy="2438"/>
            </a:xfrm>
          </p:grpSpPr>
          <p:sp>
            <p:nvSpPr>
              <p:cNvPr id="40973" name="Line 15"/>
              <p:cNvSpPr/>
              <p:nvPr/>
            </p:nvSpPr>
            <p:spPr>
              <a:xfrm>
                <a:off x="1547" y="1735"/>
                <a:ext cx="878" cy="0"/>
              </a:xfrm>
              <a:prstGeom prst="line">
                <a:avLst/>
              </a:prstGeom>
              <a:ln w="28575" cap="flat" cmpd="sng">
                <a:solidFill>
                  <a:schemeClr val="tx1"/>
                </a:solidFill>
                <a:prstDash val="solid"/>
                <a:round/>
                <a:headEnd type="none" w="med" len="med"/>
                <a:tailEnd type="none" w="med" len="med"/>
              </a:ln>
            </p:spPr>
          </p:sp>
          <p:sp>
            <p:nvSpPr>
              <p:cNvPr id="40974" name="Line 16"/>
              <p:cNvSpPr/>
              <p:nvPr/>
            </p:nvSpPr>
            <p:spPr>
              <a:xfrm>
                <a:off x="1548" y="3889"/>
                <a:ext cx="878" cy="0"/>
              </a:xfrm>
              <a:prstGeom prst="line">
                <a:avLst/>
              </a:prstGeom>
              <a:ln w="28575" cap="flat" cmpd="sng">
                <a:solidFill>
                  <a:schemeClr val="tx1"/>
                </a:solidFill>
                <a:prstDash val="solid"/>
                <a:round/>
                <a:headEnd type="none" w="med" len="med"/>
                <a:tailEnd type="none" w="med" len="med"/>
              </a:ln>
            </p:spPr>
          </p:sp>
          <p:sp>
            <p:nvSpPr>
              <p:cNvPr id="40975" name="Text Box 17"/>
              <p:cNvSpPr txBox="1"/>
              <p:nvPr/>
            </p:nvSpPr>
            <p:spPr>
              <a:xfrm>
                <a:off x="1207" y="3776"/>
                <a:ext cx="227" cy="255"/>
              </a:xfrm>
              <a:prstGeom prst="rect">
                <a:avLst/>
              </a:prstGeom>
              <a:noFill/>
              <a:ln w="19050">
                <a:noFill/>
              </a:ln>
            </p:spPr>
            <p:txBody>
              <a:bodyPr anchor="t" anchorCtr="0">
                <a:spAutoFit/>
              </a:bodyPr>
              <a:p>
                <a:pPr>
                  <a:spcBef>
                    <a:spcPct val="50000"/>
                  </a:spcBef>
                </a:pPr>
                <a:r>
                  <a:rPr lang="en-US" altLang="zh-CN" dirty="0">
                    <a:latin typeface="Times New Roman" panose="02020603050405020304" charset="0"/>
                    <a:ea typeface="楷体_GB2312" pitchFamily="49" charset="-122"/>
                  </a:rPr>
                  <a:t>0</a:t>
                </a:r>
                <a:endParaRPr lang="en-US" altLang="zh-CN" dirty="0">
                  <a:latin typeface="Times New Roman" panose="02020603050405020304" charset="0"/>
                  <a:ea typeface="楷体_GB2312" pitchFamily="49" charset="-122"/>
                </a:endParaRPr>
              </a:p>
            </p:txBody>
          </p:sp>
          <p:sp>
            <p:nvSpPr>
              <p:cNvPr id="40976" name="Text Box 18"/>
              <p:cNvSpPr txBox="1"/>
              <p:nvPr/>
            </p:nvSpPr>
            <p:spPr>
              <a:xfrm>
                <a:off x="1207" y="1593"/>
                <a:ext cx="340" cy="255"/>
              </a:xfrm>
              <a:prstGeom prst="rect">
                <a:avLst/>
              </a:prstGeom>
              <a:noFill/>
              <a:ln w="19050">
                <a:noFill/>
              </a:ln>
            </p:spPr>
            <p:txBody>
              <a:bodyPr anchor="t" anchorCtr="0">
                <a:spAutoFit/>
              </a:bodyPr>
              <a:p>
                <a:pPr>
                  <a:spcBef>
                    <a:spcPct val="50000"/>
                  </a:spcBef>
                </a:pPr>
                <a:r>
                  <a:rPr lang="en-US" altLang="zh-CN" dirty="0">
                    <a:latin typeface="Times New Roman" panose="02020603050405020304" charset="0"/>
                    <a:ea typeface="楷体_GB2312" pitchFamily="49" charset="-122"/>
                  </a:rPr>
                  <a:t>1</a:t>
                </a:r>
                <a:endParaRPr lang="en-US" altLang="zh-CN" dirty="0">
                  <a:latin typeface="Times New Roman" panose="02020603050405020304" charset="0"/>
                  <a:ea typeface="楷体_GB2312" pitchFamily="49" charset="-122"/>
                </a:endParaRPr>
              </a:p>
            </p:txBody>
          </p:sp>
        </p:grpSp>
        <p:graphicFrame>
          <p:nvGraphicFramePr>
            <p:cNvPr id="40977" name="Object 19"/>
            <p:cNvGraphicFramePr>
              <a:graphicFrameLocks noChangeAspect="1"/>
            </p:cNvGraphicFramePr>
            <p:nvPr/>
          </p:nvGraphicFramePr>
          <p:xfrm>
            <a:off x="1164" y="2420"/>
            <a:ext cx="176" cy="256"/>
          </p:xfrm>
          <a:graphic>
            <a:graphicData uri="http://schemas.openxmlformats.org/presentationml/2006/ole">
              <mc:AlternateContent xmlns:mc="http://schemas.openxmlformats.org/markup-compatibility/2006">
                <mc:Choice xmlns:v="urn:schemas-microsoft-com:vml" Requires="v">
                  <p:oleObj spid="_x0000_s3150" name="" r:id="rId5" imgW="279400" imgH="406400" progId="Equation.DSMT4">
                    <p:embed/>
                  </p:oleObj>
                </mc:Choice>
                <mc:Fallback>
                  <p:oleObj name="" r:id="rId5" imgW="279400" imgH="406400" progId="Equation.DSMT4">
                    <p:embed/>
                    <p:pic>
                      <p:nvPicPr>
                        <p:cNvPr id="0" name="图片 3149"/>
                        <p:cNvPicPr/>
                        <p:nvPr/>
                      </p:nvPicPr>
                      <p:blipFill>
                        <a:blip r:embed="rId6"/>
                        <a:stretch>
                          <a:fillRect/>
                        </a:stretch>
                      </p:blipFill>
                      <p:spPr>
                        <a:xfrm>
                          <a:off x="1164" y="2420"/>
                          <a:ext cx="176" cy="256"/>
                        </a:xfrm>
                        <a:prstGeom prst="rect">
                          <a:avLst/>
                        </a:prstGeom>
                        <a:noFill/>
                        <a:ln w="38100">
                          <a:noFill/>
                          <a:miter/>
                        </a:ln>
                      </p:spPr>
                    </p:pic>
                  </p:oleObj>
                </mc:Fallback>
              </mc:AlternateContent>
            </a:graphicData>
          </a:graphic>
        </p:graphicFrame>
        <p:graphicFrame>
          <p:nvGraphicFramePr>
            <p:cNvPr id="40978" name="Object 20"/>
            <p:cNvGraphicFramePr>
              <a:graphicFrameLocks noChangeAspect="1"/>
            </p:cNvGraphicFramePr>
            <p:nvPr/>
          </p:nvGraphicFramePr>
          <p:xfrm>
            <a:off x="1164" y="2699"/>
            <a:ext cx="176" cy="256"/>
          </p:xfrm>
          <a:graphic>
            <a:graphicData uri="http://schemas.openxmlformats.org/presentationml/2006/ole">
              <mc:AlternateContent xmlns:mc="http://schemas.openxmlformats.org/markup-compatibility/2006">
                <mc:Choice xmlns:v="urn:schemas-microsoft-com:vml" Requires="v">
                  <p:oleObj spid="_x0000_s3154" name="" r:id="rId7" imgW="279400" imgH="406400" progId="Equation.DSMT4">
                    <p:embed/>
                  </p:oleObj>
                </mc:Choice>
                <mc:Fallback>
                  <p:oleObj name="" r:id="rId7" imgW="279400" imgH="406400" progId="Equation.DSMT4">
                    <p:embed/>
                    <p:pic>
                      <p:nvPicPr>
                        <p:cNvPr id="0" name="图片 3153"/>
                        <p:cNvPicPr/>
                        <p:nvPr/>
                      </p:nvPicPr>
                      <p:blipFill>
                        <a:blip r:embed="rId8"/>
                        <a:stretch>
                          <a:fillRect/>
                        </a:stretch>
                      </p:blipFill>
                      <p:spPr>
                        <a:xfrm>
                          <a:off x="1164" y="2699"/>
                          <a:ext cx="176" cy="256"/>
                        </a:xfrm>
                        <a:prstGeom prst="rect">
                          <a:avLst/>
                        </a:prstGeom>
                        <a:noFill/>
                        <a:ln w="38100">
                          <a:noFill/>
                          <a:miter/>
                        </a:ln>
                      </p:spPr>
                    </p:pic>
                  </p:oleObj>
                </mc:Fallback>
              </mc:AlternateContent>
            </a:graphicData>
          </a:graphic>
        </p:graphicFrame>
        <p:graphicFrame>
          <p:nvGraphicFramePr>
            <p:cNvPr id="40979" name="Object 21"/>
            <p:cNvGraphicFramePr>
              <a:graphicFrameLocks noChangeAspect="1"/>
            </p:cNvGraphicFramePr>
            <p:nvPr/>
          </p:nvGraphicFramePr>
          <p:xfrm>
            <a:off x="1163" y="2959"/>
            <a:ext cx="176" cy="256"/>
          </p:xfrm>
          <a:graphic>
            <a:graphicData uri="http://schemas.openxmlformats.org/presentationml/2006/ole">
              <mc:AlternateContent xmlns:mc="http://schemas.openxmlformats.org/markup-compatibility/2006">
                <mc:Choice xmlns:v="urn:schemas-microsoft-com:vml" Requires="v">
                  <p:oleObj spid="_x0000_s3149" name="" r:id="rId9" imgW="279400" imgH="406400" progId="Equation.DSMT4">
                    <p:embed/>
                  </p:oleObj>
                </mc:Choice>
                <mc:Fallback>
                  <p:oleObj name="" r:id="rId9" imgW="279400" imgH="406400" progId="Equation.DSMT4">
                    <p:embed/>
                    <p:pic>
                      <p:nvPicPr>
                        <p:cNvPr id="0" name="图片 3148"/>
                        <p:cNvPicPr/>
                        <p:nvPr/>
                      </p:nvPicPr>
                      <p:blipFill>
                        <a:blip r:embed="rId10"/>
                        <a:stretch>
                          <a:fillRect/>
                        </a:stretch>
                      </p:blipFill>
                      <p:spPr>
                        <a:xfrm>
                          <a:off x="1163" y="2959"/>
                          <a:ext cx="176" cy="256"/>
                        </a:xfrm>
                        <a:prstGeom prst="rect">
                          <a:avLst/>
                        </a:prstGeom>
                        <a:noFill/>
                        <a:ln w="38100">
                          <a:noFill/>
                          <a:miter/>
                        </a:ln>
                      </p:spPr>
                    </p:pic>
                  </p:oleObj>
                </mc:Fallback>
              </mc:AlternateContent>
            </a:graphicData>
          </a:graphic>
        </p:graphicFrame>
        <p:graphicFrame>
          <p:nvGraphicFramePr>
            <p:cNvPr id="40980" name="Object 22"/>
            <p:cNvGraphicFramePr>
              <a:graphicFrameLocks noChangeAspect="1"/>
            </p:cNvGraphicFramePr>
            <p:nvPr/>
          </p:nvGraphicFramePr>
          <p:xfrm>
            <a:off x="1163" y="3226"/>
            <a:ext cx="176" cy="256"/>
          </p:xfrm>
          <a:graphic>
            <a:graphicData uri="http://schemas.openxmlformats.org/presentationml/2006/ole">
              <mc:AlternateContent xmlns:mc="http://schemas.openxmlformats.org/markup-compatibility/2006">
                <mc:Choice xmlns:v="urn:schemas-microsoft-com:vml" Requires="v">
                  <p:oleObj spid="_x0000_s3152" name="" r:id="rId11" imgW="279400" imgH="406400" progId="Equation.DSMT4">
                    <p:embed/>
                  </p:oleObj>
                </mc:Choice>
                <mc:Fallback>
                  <p:oleObj name="" r:id="rId11" imgW="279400" imgH="406400" progId="Equation.DSMT4">
                    <p:embed/>
                    <p:pic>
                      <p:nvPicPr>
                        <p:cNvPr id="0" name="图片 3151"/>
                        <p:cNvPicPr/>
                        <p:nvPr/>
                      </p:nvPicPr>
                      <p:blipFill>
                        <a:blip r:embed="rId12"/>
                        <a:stretch>
                          <a:fillRect/>
                        </a:stretch>
                      </p:blipFill>
                      <p:spPr>
                        <a:xfrm>
                          <a:off x="1163" y="3226"/>
                          <a:ext cx="176" cy="256"/>
                        </a:xfrm>
                        <a:prstGeom prst="rect">
                          <a:avLst/>
                        </a:prstGeom>
                        <a:noFill/>
                        <a:ln w="38100">
                          <a:noFill/>
                          <a:miter/>
                        </a:ln>
                      </p:spPr>
                    </p:pic>
                  </p:oleObj>
                </mc:Fallback>
              </mc:AlternateContent>
            </a:graphicData>
          </a:graphic>
        </p:graphicFrame>
        <p:graphicFrame>
          <p:nvGraphicFramePr>
            <p:cNvPr id="40981" name="Object 23"/>
            <p:cNvGraphicFramePr>
              <a:graphicFrameLocks noChangeAspect="1"/>
            </p:cNvGraphicFramePr>
            <p:nvPr/>
          </p:nvGraphicFramePr>
          <p:xfrm>
            <a:off x="1156" y="3505"/>
            <a:ext cx="176" cy="256"/>
          </p:xfrm>
          <a:graphic>
            <a:graphicData uri="http://schemas.openxmlformats.org/presentationml/2006/ole">
              <mc:AlternateContent xmlns:mc="http://schemas.openxmlformats.org/markup-compatibility/2006">
                <mc:Choice xmlns:v="urn:schemas-microsoft-com:vml" Requires="v">
                  <p:oleObj spid="_x0000_s3151" name="" r:id="rId13" imgW="279400" imgH="406400" progId="Equation.DSMT4">
                    <p:embed/>
                  </p:oleObj>
                </mc:Choice>
                <mc:Fallback>
                  <p:oleObj name="" r:id="rId13" imgW="279400" imgH="406400" progId="Equation.DSMT4">
                    <p:embed/>
                    <p:pic>
                      <p:nvPicPr>
                        <p:cNvPr id="0" name="图片 3150"/>
                        <p:cNvPicPr/>
                        <p:nvPr/>
                      </p:nvPicPr>
                      <p:blipFill>
                        <a:blip r:embed="rId14"/>
                        <a:stretch>
                          <a:fillRect/>
                        </a:stretch>
                      </p:blipFill>
                      <p:spPr>
                        <a:xfrm>
                          <a:off x="1156" y="3505"/>
                          <a:ext cx="176" cy="256"/>
                        </a:xfrm>
                        <a:prstGeom prst="rect">
                          <a:avLst/>
                        </a:prstGeom>
                        <a:noFill/>
                        <a:ln w="38100">
                          <a:noFill/>
                          <a:miter/>
                        </a:ln>
                      </p:spPr>
                    </p:pic>
                  </p:oleObj>
                </mc:Fallback>
              </mc:AlternateContent>
            </a:graphicData>
          </a:graphic>
        </p:graphicFrame>
        <p:graphicFrame>
          <p:nvGraphicFramePr>
            <p:cNvPr id="40982" name="Object 24"/>
            <p:cNvGraphicFramePr>
              <a:graphicFrameLocks noChangeAspect="1"/>
            </p:cNvGraphicFramePr>
            <p:nvPr/>
          </p:nvGraphicFramePr>
          <p:xfrm>
            <a:off x="1163" y="3753"/>
            <a:ext cx="176" cy="256"/>
          </p:xfrm>
          <a:graphic>
            <a:graphicData uri="http://schemas.openxmlformats.org/presentationml/2006/ole">
              <mc:AlternateContent xmlns:mc="http://schemas.openxmlformats.org/markup-compatibility/2006">
                <mc:Choice xmlns:v="urn:schemas-microsoft-com:vml" Requires="v">
                  <p:oleObj spid="_x0000_s3153" name="" r:id="rId15" imgW="279400" imgH="406400" progId="Equation.DSMT4">
                    <p:embed/>
                  </p:oleObj>
                </mc:Choice>
                <mc:Fallback>
                  <p:oleObj name="" r:id="rId15" imgW="279400" imgH="406400" progId="Equation.DSMT4">
                    <p:embed/>
                    <p:pic>
                      <p:nvPicPr>
                        <p:cNvPr id="0" name="图片 3152"/>
                        <p:cNvPicPr/>
                        <p:nvPr/>
                      </p:nvPicPr>
                      <p:blipFill>
                        <a:blip r:embed="rId16"/>
                        <a:stretch>
                          <a:fillRect/>
                        </a:stretch>
                      </p:blipFill>
                      <p:spPr>
                        <a:xfrm>
                          <a:off x="1163" y="3753"/>
                          <a:ext cx="176" cy="256"/>
                        </a:xfrm>
                        <a:prstGeom prst="rect">
                          <a:avLst/>
                        </a:prstGeom>
                        <a:noFill/>
                        <a:ln w="38100">
                          <a:noFill/>
                          <a:miter/>
                        </a:ln>
                      </p:spPr>
                    </p:pic>
                  </p:oleObj>
                </mc:Fallback>
              </mc:AlternateContent>
            </a:graphicData>
          </a:graphic>
        </p:graphicFrame>
        <p:sp>
          <p:nvSpPr>
            <p:cNvPr id="40983" name="Text Box 25"/>
            <p:cNvSpPr txBox="1"/>
            <p:nvPr/>
          </p:nvSpPr>
          <p:spPr>
            <a:xfrm>
              <a:off x="2214" y="2004"/>
              <a:ext cx="389" cy="251"/>
            </a:xfrm>
            <a:prstGeom prst="rect">
              <a:avLst/>
            </a:prstGeom>
            <a:solidFill>
              <a:schemeClr val="bg1"/>
            </a:solidFill>
            <a:ln w="19050" cap="flat" cmpd="sng">
              <a:solidFill>
                <a:srgbClr val="FF0000"/>
              </a:solidFill>
              <a:prstDash val="solid"/>
              <a:miter/>
              <a:headEnd type="none" w="med" len="med"/>
              <a:tailEnd type="none" w="med" len="med"/>
            </a:ln>
          </p:spPr>
          <p:txBody>
            <a:bodyPr anchor="t" anchorCtr="0">
              <a:spAutoFit/>
            </a:bodyPr>
            <a:p>
              <a:pPr>
                <a:spcBef>
                  <a:spcPct val="50000"/>
                </a:spcBef>
              </a:pPr>
              <a:r>
                <a:rPr lang="en-US" altLang="zh-CN" dirty="0">
                  <a:solidFill>
                    <a:srgbClr val="000066"/>
                  </a:solidFill>
                  <a:latin typeface="Times New Roman" panose="02020603050405020304" charset="0"/>
                  <a:ea typeface="楷体_GB2312" pitchFamily="49" charset="-122"/>
                </a:rPr>
                <a:t>111</a:t>
              </a:r>
              <a:endParaRPr lang="en-US" altLang="zh-CN" dirty="0">
                <a:solidFill>
                  <a:srgbClr val="000066"/>
                </a:solidFill>
                <a:latin typeface="Times New Roman" panose="02020603050405020304" charset="0"/>
                <a:ea typeface="楷体_GB2312" pitchFamily="49" charset="-122"/>
              </a:endParaRPr>
            </a:p>
          </p:txBody>
        </p:sp>
        <p:sp>
          <p:nvSpPr>
            <p:cNvPr id="40984" name="Text Box 26"/>
            <p:cNvSpPr txBox="1"/>
            <p:nvPr/>
          </p:nvSpPr>
          <p:spPr>
            <a:xfrm>
              <a:off x="2213" y="2275"/>
              <a:ext cx="390" cy="251"/>
            </a:xfrm>
            <a:prstGeom prst="rect">
              <a:avLst/>
            </a:prstGeom>
            <a:solidFill>
              <a:schemeClr val="bg1"/>
            </a:solidFill>
            <a:ln w="19050" cap="flat" cmpd="sng">
              <a:solidFill>
                <a:srgbClr val="FF0000"/>
              </a:solidFill>
              <a:prstDash val="solid"/>
              <a:miter/>
              <a:headEnd type="none" w="med" len="med"/>
              <a:tailEnd type="none" w="med" len="med"/>
            </a:ln>
          </p:spPr>
          <p:txBody>
            <a:bodyPr anchor="t" anchorCtr="0">
              <a:spAutoFit/>
            </a:bodyPr>
            <a:p>
              <a:pPr>
                <a:spcBef>
                  <a:spcPct val="50000"/>
                </a:spcBef>
              </a:pPr>
              <a:r>
                <a:rPr lang="en-US" altLang="zh-CN" dirty="0">
                  <a:solidFill>
                    <a:srgbClr val="000066"/>
                  </a:solidFill>
                  <a:latin typeface="Times New Roman" panose="02020603050405020304" charset="0"/>
                  <a:ea typeface="楷体_GB2312" pitchFamily="49" charset="-122"/>
                </a:rPr>
                <a:t>110</a:t>
              </a:r>
              <a:endParaRPr lang="en-US" altLang="zh-CN" dirty="0">
                <a:solidFill>
                  <a:srgbClr val="000066"/>
                </a:solidFill>
                <a:latin typeface="Times New Roman" panose="02020603050405020304" charset="0"/>
                <a:ea typeface="楷体_GB2312" pitchFamily="49" charset="-122"/>
              </a:endParaRPr>
            </a:p>
          </p:txBody>
        </p:sp>
        <p:sp>
          <p:nvSpPr>
            <p:cNvPr id="40985" name="Text Box 27"/>
            <p:cNvSpPr txBox="1"/>
            <p:nvPr/>
          </p:nvSpPr>
          <p:spPr>
            <a:xfrm>
              <a:off x="2225" y="2548"/>
              <a:ext cx="380" cy="251"/>
            </a:xfrm>
            <a:prstGeom prst="rect">
              <a:avLst/>
            </a:prstGeom>
            <a:solidFill>
              <a:schemeClr val="bg1"/>
            </a:solidFill>
            <a:ln w="19050" cap="flat" cmpd="sng">
              <a:solidFill>
                <a:srgbClr val="FF0000"/>
              </a:solidFill>
              <a:prstDash val="solid"/>
              <a:miter/>
              <a:headEnd type="none" w="med" len="med"/>
              <a:tailEnd type="none" w="med" len="med"/>
            </a:ln>
          </p:spPr>
          <p:txBody>
            <a:bodyPr anchor="t" anchorCtr="0">
              <a:spAutoFit/>
            </a:bodyPr>
            <a:p>
              <a:pPr>
                <a:spcBef>
                  <a:spcPct val="50000"/>
                </a:spcBef>
              </a:pPr>
              <a:r>
                <a:rPr lang="en-US" altLang="zh-CN" dirty="0">
                  <a:solidFill>
                    <a:srgbClr val="000066"/>
                  </a:solidFill>
                  <a:latin typeface="Times New Roman" panose="02020603050405020304" charset="0"/>
                  <a:ea typeface="楷体_GB2312" pitchFamily="49" charset="-122"/>
                </a:rPr>
                <a:t>101</a:t>
              </a:r>
              <a:endParaRPr lang="en-US" altLang="zh-CN" dirty="0">
                <a:solidFill>
                  <a:srgbClr val="000066"/>
                </a:solidFill>
                <a:latin typeface="Times New Roman" panose="02020603050405020304" charset="0"/>
                <a:ea typeface="楷体_GB2312" pitchFamily="49" charset="-122"/>
              </a:endParaRPr>
            </a:p>
          </p:txBody>
        </p:sp>
        <p:sp>
          <p:nvSpPr>
            <p:cNvPr id="40986" name="Text Box 28"/>
            <p:cNvSpPr txBox="1"/>
            <p:nvPr/>
          </p:nvSpPr>
          <p:spPr>
            <a:xfrm>
              <a:off x="2214" y="2813"/>
              <a:ext cx="389" cy="251"/>
            </a:xfrm>
            <a:prstGeom prst="rect">
              <a:avLst/>
            </a:prstGeom>
            <a:solidFill>
              <a:schemeClr val="bg1"/>
            </a:solidFill>
            <a:ln w="19050" cap="flat" cmpd="sng">
              <a:solidFill>
                <a:srgbClr val="FF0000"/>
              </a:solidFill>
              <a:prstDash val="solid"/>
              <a:miter/>
              <a:headEnd type="none" w="med" len="med"/>
              <a:tailEnd type="none" w="med" len="med"/>
            </a:ln>
          </p:spPr>
          <p:txBody>
            <a:bodyPr anchor="t" anchorCtr="0">
              <a:spAutoFit/>
            </a:bodyPr>
            <a:p>
              <a:pPr>
                <a:spcBef>
                  <a:spcPct val="50000"/>
                </a:spcBef>
              </a:pPr>
              <a:r>
                <a:rPr lang="en-US" altLang="zh-CN" dirty="0">
                  <a:solidFill>
                    <a:srgbClr val="000066"/>
                  </a:solidFill>
                  <a:latin typeface="Times New Roman" panose="02020603050405020304" charset="0"/>
                  <a:ea typeface="楷体_GB2312" pitchFamily="49" charset="-122"/>
                </a:rPr>
                <a:t>100</a:t>
              </a:r>
              <a:endParaRPr lang="en-US" altLang="zh-CN" dirty="0">
                <a:solidFill>
                  <a:srgbClr val="000066"/>
                </a:solidFill>
                <a:latin typeface="Times New Roman" panose="02020603050405020304" charset="0"/>
                <a:ea typeface="楷体_GB2312" pitchFamily="49" charset="-122"/>
              </a:endParaRPr>
            </a:p>
          </p:txBody>
        </p:sp>
        <p:sp>
          <p:nvSpPr>
            <p:cNvPr id="40987" name="Text Box 29"/>
            <p:cNvSpPr txBox="1"/>
            <p:nvPr/>
          </p:nvSpPr>
          <p:spPr>
            <a:xfrm>
              <a:off x="2214" y="3095"/>
              <a:ext cx="389" cy="251"/>
            </a:xfrm>
            <a:prstGeom prst="rect">
              <a:avLst/>
            </a:prstGeom>
            <a:solidFill>
              <a:schemeClr val="bg1"/>
            </a:solidFill>
            <a:ln w="19050" cap="flat" cmpd="sng">
              <a:solidFill>
                <a:srgbClr val="FF0000"/>
              </a:solidFill>
              <a:prstDash val="solid"/>
              <a:miter/>
              <a:headEnd type="none" w="med" len="med"/>
              <a:tailEnd type="none" w="med" len="med"/>
            </a:ln>
          </p:spPr>
          <p:txBody>
            <a:bodyPr anchor="t" anchorCtr="0">
              <a:spAutoFit/>
            </a:bodyPr>
            <a:p>
              <a:pPr>
                <a:spcBef>
                  <a:spcPct val="50000"/>
                </a:spcBef>
              </a:pPr>
              <a:r>
                <a:rPr lang="en-US" altLang="zh-CN" dirty="0">
                  <a:solidFill>
                    <a:srgbClr val="000066"/>
                  </a:solidFill>
                  <a:latin typeface="Times New Roman" panose="02020603050405020304" charset="0"/>
                  <a:ea typeface="楷体_GB2312" pitchFamily="49" charset="-122"/>
                </a:rPr>
                <a:t>011</a:t>
              </a:r>
              <a:endParaRPr lang="en-US" altLang="zh-CN" dirty="0">
                <a:solidFill>
                  <a:srgbClr val="000066"/>
                </a:solidFill>
                <a:latin typeface="Times New Roman" panose="02020603050405020304" charset="0"/>
                <a:ea typeface="楷体_GB2312" pitchFamily="49" charset="-122"/>
              </a:endParaRPr>
            </a:p>
          </p:txBody>
        </p:sp>
        <p:sp>
          <p:nvSpPr>
            <p:cNvPr id="40988" name="Text Box 30"/>
            <p:cNvSpPr txBox="1"/>
            <p:nvPr/>
          </p:nvSpPr>
          <p:spPr>
            <a:xfrm>
              <a:off x="2216" y="3360"/>
              <a:ext cx="389" cy="251"/>
            </a:xfrm>
            <a:prstGeom prst="rect">
              <a:avLst/>
            </a:prstGeom>
            <a:solidFill>
              <a:schemeClr val="bg1"/>
            </a:solidFill>
            <a:ln w="19050" cap="flat" cmpd="sng">
              <a:solidFill>
                <a:srgbClr val="FF0000"/>
              </a:solidFill>
              <a:prstDash val="solid"/>
              <a:miter/>
              <a:headEnd type="none" w="med" len="med"/>
              <a:tailEnd type="none" w="med" len="med"/>
            </a:ln>
          </p:spPr>
          <p:txBody>
            <a:bodyPr anchor="t" anchorCtr="0">
              <a:spAutoFit/>
            </a:bodyPr>
            <a:p>
              <a:pPr>
                <a:spcBef>
                  <a:spcPct val="50000"/>
                </a:spcBef>
              </a:pPr>
              <a:r>
                <a:rPr lang="en-US" altLang="zh-CN" dirty="0">
                  <a:solidFill>
                    <a:srgbClr val="000066"/>
                  </a:solidFill>
                  <a:latin typeface="Times New Roman" panose="02020603050405020304" charset="0"/>
                  <a:ea typeface="楷体_GB2312" pitchFamily="49" charset="-122"/>
                </a:rPr>
                <a:t>010</a:t>
              </a:r>
              <a:endParaRPr lang="en-US" altLang="zh-CN" dirty="0">
                <a:solidFill>
                  <a:srgbClr val="000066"/>
                </a:solidFill>
                <a:latin typeface="Times New Roman" panose="02020603050405020304" charset="0"/>
                <a:ea typeface="楷体_GB2312" pitchFamily="49" charset="-122"/>
              </a:endParaRPr>
            </a:p>
          </p:txBody>
        </p:sp>
        <p:sp>
          <p:nvSpPr>
            <p:cNvPr id="40989" name="Text Box 31"/>
            <p:cNvSpPr txBox="1"/>
            <p:nvPr/>
          </p:nvSpPr>
          <p:spPr>
            <a:xfrm>
              <a:off x="2216" y="3623"/>
              <a:ext cx="378" cy="251"/>
            </a:xfrm>
            <a:prstGeom prst="rect">
              <a:avLst/>
            </a:prstGeom>
            <a:solidFill>
              <a:schemeClr val="bg1"/>
            </a:solidFill>
            <a:ln w="19050" cap="flat" cmpd="sng">
              <a:solidFill>
                <a:srgbClr val="FF0000"/>
              </a:solidFill>
              <a:prstDash val="solid"/>
              <a:miter/>
              <a:headEnd type="none" w="med" len="med"/>
              <a:tailEnd type="none" w="med" len="med"/>
            </a:ln>
          </p:spPr>
          <p:txBody>
            <a:bodyPr anchor="t" anchorCtr="0">
              <a:spAutoFit/>
            </a:bodyPr>
            <a:p>
              <a:pPr>
                <a:spcBef>
                  <a:spcPct val="50000"/>
                </a:spcBef>
              </a:pPr>
              <a:r>
                <a:rPr lang="en-US" altLang="zh-CN" dirty="0">
                  <a:solidFill>
                    <a:srgbClr val="000066"/>
                  </a:solidFill>
                  <a:latin typeface="Times New Roman" panose="02020603050405020304" charset="0"/>
                  <a:ea typeface="楷体_GB2312" pitchFamily="49" charset="-122"/>
                </a:rPr>
                <a:t>001</a:t>
              </a:r>
              <a:endParaRPr lang="en-US" altLang="zh-CN" dirty="0">
                <a:solidFill>
                  <a:srgbClr val="000066"/>
                </a:solidFill>
                <a:latin typeface="Times New Roman" panose="02020603050405020304" charset="0"/>
                <a:ea typeface="楷体_GB2312" pitchFamily="49" charset="-122"/>
              </a:endParaRPr>
            </a:p>
          </p:txBody>
        </p:sp>
        <p:sp>
          <p:nvSpPr>
            <p:cNvPr id="40990" name="Text Box 32"/>
            <p:cNvSpPr txBox="1"/>
            <p:nvPr/>
          </p:nvSpPr>
          <p:spPr>
            <a:xfrm>
              <a:off x="2216" y="3883"/>
              <a:ext cx="379" cy="251"/>
            </a:xfrm>
            <a:prstGeom prst="rect">
              <a:avLst/>
            </a:prstGeom>
            <a:solidFill>
              <a:schemeClr val="bg1"/>
            </a:solidFill>
            <a:ln w="19050" cap="flat" cmpd="sng">
              <a:solidFill>
                <a:srgbClr val="FF0000"/>
              </a:solidFill>
              <a:prstDash val="solid"/>
              <a:miter/>
              <a:headEnd type="none" w="med" len="med"/>
              <a:tailEnd type="none" w="med" len="med"/>
            </a:ln>
          </p:spPr>
          <p:txBody>
            <a:bodyPr anchor="t" anchorCtr="0">
              <a:spAutoFit/>
            </a:bodyPr>
            <a:p>
              <a:pPr>
                <a:spcBef>
                  <a:spcPct val="50000"/>
                </a:spcBef>
              </a:pPr>
              <a:r>
                <a:rPr lang="en-US" altLang="zh-CN" dirty="0">
                  <a:latin typeface="Times New Roman" panose="02020603050405020304" charset="0"/>
                  <a:ea typeface="楷体_GB2312" pitchFamily="49" charset="-122"/>
                </a:rPr>
                <a:t>000</a:t>
              </a:r>
              <a:endParaRPr lang="en-US" altLang="zh-CN" dirty="0">
                <a:latin typeface="Times New Roman" panose="02020603050405020304" charset="0"/>
                <a:ea typeface="楷体_GB2312" pitchFamily="49" charset="-122"/>
              </a:endParaRPr>
            </a:p>
          </p:txBody>
        </p:sp>
        <p:sp>
          <p:nvSpPr>
            <p:cNvPr id="40991" name="Text Box 33"/>
            <p:cNvSpPr txBox="1"/>
            <p:nvPr/>
          </p:nvSpPr>
          <p:spPr>
            <a:xfrm>
              <a:off x="1385" y="3866"/>
              <a:ext cx="680" cy="272"/>
            </a:xfrm>
            <a:prstGeom prst="rect">
              <a:avLst/>
            </a:prstGeom>
            <a:noFill/>
            <a:ln w="19050">
              <a:noFill/>
            </a:ln>
          </p:spPr>
          <p:txBody>
            <a:bodyPr anchor="t" anchorCtr="0">
              <a:spAutoFit/>
            </a:bodyPr>
            <a:p>
              <a:pPr>
                <a:spcBef>
                  <a:spcPct val="50000"/>
                </a:spcBef>
              </a:pPr>
              <a:r>
                <a:rPr lang="en-US" altLang="zh-CN" dirty="0">
                  <a:solidFill>
                    <a:srgbClr val="FF0000"/>
                  </a:solidFill>
                  <a:latin typeface="Times New Roman" panose="02020603050405020304" charset="0"/>
                  <a:ea typeface="楷体_GB2312" pitchFamily="49" charset="-122"/>
                </a:rPr>
                <a:t>0</a:t>
              </a:r>
              <a:r>
                <a:rPr lang="el-GR" altLang="zh-CN" dirty="0">
                  <a:solidFill>
                    <a:srgbClr val="FF0000"/>
                  </a:solidFill>
                  <a:latin typeface="Times New Roman" panose="02020603050405020304" charset="0"/>
                  <a:ea typeface="楷体_GB2312" pitchFamily="49" charset="-122"/>
                </a:rPr>
                <a:t>Δ</a:t>
              </a:r>
              <a:r>
                <a:rPr lang="en-US" altLang="zh-CN" dirty="0">
                  <a:latin typeface="Times New Roman" panose="02020603050405020304" charset="0"/>
                  <a:ea typeface="楷体_GB2312" pitchFamily="49" charset="-122"/>
                </a:rPr>
                <a:t>=0 </a:t>
              </a:r>
              <a:r>
                <a:rPr lang="en-US" altLang="zh-CN" sz="2000" dirty="0">
                  <a:latin typeface="Times New Roman" panose="02020603050405020304" charset="0"/>
                  <a:ea typeface="楷体_GB2312" pitchFamily="49" charset="-122"/>
                </a:rPr>
                <a:t>v</a:t>
              </a:r>
              <a:endParaRPr lang="en-US" altLang="zh-CN" sz="2000" dirty="0">
                <a:latin typeface="Times New Roman" panose="02020603050405020304" charset="0"/>
                <a:ea typeface="楷体_GB2312" pitchFamily="49" charset="-122"/>
              </a:endParaRPr>
            </a:p>
          </p:txBody>
        </p:sp>
        <p:sp>
          <p:nvSpPr>
            <p:cNvPr id="40992" name="Text Box 34"/>
            <p:cNvSpPr txBox="1"/>
            <p:nvPr/>
          </p:nvSpPr>
          <p:spPr>
            <a:xfrm>
              <a:off x="1366" y="2036"/>
              <a:ext cx="765" cy="272"/>
            </a:xfrm>
            <a:prstGeom prst="rect">
              <a:avLst/>
            </a:prstGeom>
            <a:noFill/>
            <a:ln w="19050">
              <a:noFill/>
            </a:ln>
          </p:spPr>
          <p:txBody>
            <a:bodyPr anchor="t" anchorCtr="0">
              <a:spAutoFit/>
            </a:bodyPr>
            <a:p>
              <a:pPr>
                <a:spcBef>
                  <a:spcPct val="50000"/>
                </a:spcBef>
              </a:pPr>
              <a:r>
                <a:rPr lang="en-US" altLang="zh-CN" dirty="0">
                  <a:solidFill>
                    <a:srgbClr val="000066"/>
                  </a:solidFill>
                  <a:latin typeface="Times New Roman" panose="02020603050405020304" charset="0"/>
                  <a:ea typeface="楷体_GB2312" pitchFamily="49" charset="-122"/>
                </a:rPr>
                <a:t>7</a:t>
              </a:r>
              <a:r>
                <a:rPr lang="el-GR" altLang="zh-CN" dirty="0">
                  <a:solidFill>
                    <a:srgbClr val="000066"/>
                  </a:solidFill>
                  <a:latin typeface="Times New Roman" panose="02020603050405020304" charset="0"/>
                  <a:ea typeface="楷体_GB2312" pitchFamily="49" charset="-122"/>
                </a:rPr>
                <a:t>Δ</a:t>
              </a:r>
              <a:r>
                <a:rPr lang="en-US" altLang="zh-CN" dirty="0">
                  <a:solidFill>
                    <a:srgbClr val="000066"/>
                  </a:solidFill>
                  <a:latin typeface="Times New Roman" panose="02020603050405020304" charset="0"/>
                  <a:ea typeface="楷体_GB2312" pitchFamily="49" charset="-122"/>
                </a:rPr>
                <a:t>=7/8 </a:t>
              </a:r>
              <a:r>
                <a:rPr lang="en-US" altLang="zh-CN" sz="2000" dirty="0">
                  <a:solidFill>
                    <a:srgbClr val="000066"/>
                  </a:solidFill>
                  <a:latin typeface="Times New Roman" panose="02020603050405020304" charset="0"/>
                  <a:ea typeface="楷体_GB2312" pitchFamily="49" charset="-122"/>
                </a:rPr>
                <a:t>v</a:t>
              </a:r>
              <a:endParaRPr lang="en-US" altLang="zh-CN" sz="2000" dirty="0">
                <a:solidFill>
                  <a:srgbClr val="000066"/>
                </a:solidFill>
                <a:latin typeface="Times New Roman" panose="02020603050405020304" charset="0"/>
                <a:ea typeface="楷体_GB2312" pitchFamily="49" charset="-122"/>
              </a:endParaRPr>
            </a:p>
          </p:txBody>
        </p:sp>
        <p:sp>
          <p:nvSpPr>
            <p:cNvPr id="40993" name="Text Box 35"/>
            <p:cNvSpPr txBox="1"/>
            <p:nvPr/>
          </p:nvSpPr>
          <p:spPr>
            <a:xfrm>
              <a:off x="1365" y="2276"/>
              <a:ext cx="765" cy="272"/>
            </a:xfrm>
            <a:prstGeom prst="rect">
              <a:avLst/>
            </a:prstGeom>
            <a:noFill/>
            <a:ln w="19050">
              <a:noFill/>
            </a:ln>
          </p:spPr>
          <p:txBody>
            <a:bodyPr anchor="t" anchorCtr="0">
              <a:spAutoFit/>
            </a:bodyPr>
            <a:p>
              <a:pPr>
                <a:spcBef>
                  <a:spcPct val="50000"/>
                </a:spcBef>
              </a:pPr>
              <a:r>
                <a:rPr lang="en-US" altLang="zh-CN" dirty="0">
                  <a:solidFill>
                    <a:srgbClr val="000066"/>
                  </a:solidFill>
                  <a:latin typeface="Times New Roman" panose="02020603050405020304" charset="0"/>
                  <a:ea typeface="楷体_GB2312" pitchFamily="49" charset="-122"/>
                </a:rPr>
                <a:t>6</a:t>
              </a:r>
              <a:r>
                <a:rPr lang="el-GR" altLang="zh-CN" dirty="0">
                  <a:solidFill>
                    <a:srgbClr val="000066"/>
                  </a:solidFill>
                  <a:latin typeface="Times New Roman" panose="02020603050405020304" charset="0"/>
                  <a:ea typeface="楷体_GB2312" pitchFamily="49" charset="-122"/>
                </a:rPr>
                <a:t>Δ</a:t>
              </a:r>
              <a:r>
                <a:rPr lang="en-US" altLang="zh-CN" dirty="0">
                  <a:solidFill>
                    <a:srgbClr val="000066"/>
                  </a:solidFill>
                  <a:latin typeface="Times New Roman" panose="02020603050405020304" charset="0"/>
                  <a:ea typeface="楷体_GB2312" pitchFamily="49" charset="-122"/>
                </a:rPr>
                <a:t>=6/8 </a:t>
              </a:r>
              <a:r>
                <a:rPr lang="en-US" altLang="zh-CN" sz="2000" dirty="0">
                  <a:solidFill>
                    <a:srgbClr val="000066"/>
                  </a:solidFill>
                  <a:latin typeface="Times New Roman" panose="02020603050405020304" charset="0"/>
                  <a:ea typeface="楷体_GB2312" pitchFamily="49" charset="-122"/>
                </a:rPr>
                <a:t>v</a:t>
              </a:r>
              <a:endParaRPr lang="en-US" altLang="zh-CN" sz="2000" dirty="0">
                <a:solidFill>
                  <a:srgbClr val="000066"/>
                </a:solidFill>
                <a:latin typeface="Times New Roman" panose="02020603050405020304" charset="0"/>
                <a:ea typeface="楷体_GB2312" pitchFamily="49" charset="-122"/>
              </a:endParaRPr>
            </a:p>
          </p:txBody>
        </p:sp>
        <p:sp>
          <p:nvSpPr>
            <p:cNvPr id="40994" name="Text Box 36"/>
            <p:cNvSpPr txBox="1"/>
            <p:nvPr/>
          </p:nvSpPr>
          <p:spPr>
            <a:xfrm>
              <a:off x="1366" y="2561"/>
              <a:ext cx="765" cy="272"/>
            </a:xfrm>
            <a:prstGeom prst="rect">
              <a:avLst/>
            </a:prstGeom>
            <a:noFill/>
            <a:ln w="19050">
              <a:noFill/>
            </a:ln>
          </p:spPr>
          <p:txBody>
            <a:bodyPr anchor="t" anchorCtr="0">
              <a:spAutoFit/>
            </a:bodyPr>
            <a:p>
              <a:pPr>
                <a:spcBef>
                  <a:spcPct val="50000"/>
                </a:spcBef>
              </a:pPr>
              <a:r>
                <a:rPr lang="en-US" altLang="zh-CN" dirty="0">
                  <a:solidFill>
                    <a:srgbClr val="000066"/>
                  </a:solidFill>
                  <a:latin typeface="Times New Roman" panose="02020603050405020304" charset="0"/>
                  <a:ea typeface="楷体_GB2312" pitchFamily="49" charset="-122"/>
                </a:rPr>
                <a:t>5</a:t>
              </a:r>
              <a:r>
                <a:rPr lang="el-GR" altLang="zh-CN" dirty="0">
                  <a:solidFill>
                    <a:srgbClr val="000066"/>
                  </a:solidFill>
                  <a:latin typeface="Times New Roman" panose="02020603050405020304" charset="0"/>
                  <a:ea typeface="楷体_GB2312" pitchFamily="49" charset="-122"/>
                </a:rPr>
                <a:t>Δ</a:t>
              </a:r>
              <a:r>
                <a:rPr lang="en-US" altLang="zh-CN" dirty="0">
                  <a:solidFill>
                    <a:srgbClr val="000066"/>
                  </a:solidFill>
                  <a:latin typeface="Times New Roman" panose="02020603050405020304" charset="0"/>
                  <a:ea typeface="楷体_GB2312" pitchFamily="49" charset="-122"/>
                </a:rPr>
                <a:t>=5/8 </a:t>
              </a:r>
              <a:r>
                <a:rPr lang="en-US" altLang="zh-CN" sz="2000" dirty="0">
                  <a:solidFill>
                    <a:srgbClr val="000066"/>
                  </a:solidFill>
                  <a:latin typeface="Times New Roman" panose="02020603050405020304" charset="0"/>
                  <a:ea typeface="楷体_GB2312" pitchFamily="49" charset="-122"/>
                </a:rPr>
                <a:t>v</a:t>
              </a:r>
              <a:endParaRPr lang="en-US" altLang="zh-CN" sz="2000" dirty="0">
                <a:solidFill>
                  <a:srgbClr val="000066"/>
                </a:solidFill>
                <a:latin typeface="Times New Roman" panose="02020603050405020304" charset="0"/>
                <a:ea typeface="楷体_GB2312" pitchFamily="49" charset="-122"/>
              </a:endParaRPr>
            </a:p>
          </p:txBody>
        </p:sp>
        <p:sp>
          <p:nvSpPr>
            <p:cNvPr id="40995" name="Text Box 37"/>
            <p:cNvSpPr txBox="1"/>
            <p:nvPr/>
          </p:nvSpPr>
          <p:spPr>
            <a:xfrm>
              <a:off x="1367" y="2819"/>
              <a:ext cx="765" cy="272"/>
            </a:xfrm>
            <a:prstGeom prst="rect">
              <a:avLst/>
            </a:prstGeom>
            <a:noFill/>
            <a:ln w="19050">
              <a:noFill/>
            </a:ln>
          </p:spPr>
          <p:txBody>
            <a:bodyPr anchor="t" anchorCtr="0">
              <a:spAutoFit/>
            </a:bodyPr>
            <a:p>
              <a:pPr>
                <a:spcBef>
                  <a:spcPct val="50000"/>
                </a:spcBef>
              </a:pPr>
              <a:r>
                <a:rPr lang="en-US" altLang="zh-CN" dirty="0">
                  <a:solidFill>
                    <a:srgbClr val="000066"/>
                  </a:solidFill>
                  <a:latin typeface="Times New Roman" panose="02020603050405020304" charset="0"/>
                  <a:ea typeface="楷体_GB2312" pitchFamily="49" charset="-122"/>
                </a:rPr>
                <a:t>4</a:t>
              </a:r>
              <a:r>
                <a:rPr lang="el-GR" altLang="zh-CN" dirty="0">
                  <a:solidFill>
                    <a:srgbClr val="000066"/>
                  </a:solidFill>
                  <a:latin typeface="Times New Roman" panose="02020603050405020304" charset="0"/>
                  <a:ea typeface="楷体_GB2312" pitchFamily="49" charset="-122"/>
                </a:rPr>
                <a:t>Δ</a:t>
              </a:r>
              <a:r>
                <a:rPr lang="en-US" altLang="zh-CN" dirty="0">
                  <a:solidFill>
                    <a:srgbClr val="000066"/>
                  </a:solidFill>
                  <a:latin typeface="Times New Roman" panose="02020603050405020304" charset="0"/>
                  <a:ea typeface="楷体_GB2312" pitchFamily="49" charset="-122"/>
                </a:rPr>
                <a:t>=4/8 </a:t>
              </a:r>
              <a:r>
                <a:rPr lang="en-US" altLang="zh-CN" sz="2000" dirty="0">
                  <a:solidFill>
                    <a:srgbClr val="000066"/>
                  </a:solidFill>
                  <a:latin typeface="Times New Roman" panose="02020603050405020304" charset="0"/>
                  <a:ea typeface="楷体_GB2312" pitchFamily="49" charset="-122"/>
                </a:rPr>
                <a:t>v</a:t>
              </a:r>
              <a:endParaRPr lang="en-US" altLang="zh-CN" sz="2000" dirty="0">
                <a:solidFill>
                  <a:srgbClr val="000066"/>
                </a:solidFill>
                <a:latin typeface="Times New Roman" panose="02020603050405020304" charset="0"/>
                <a:ea typeface="楷体_GB2312" pitchFamily="49" charset="-122"/>
              </a:endParaRPr>
            </a:p>
          </p:txBody>
        </p:sp>
        <p:sp>
          <p:nvSpPr>
            <p:cNvPr id="40996" name="Text Box 38"/>
            <p:cNvSpPr txBox="1"/>
            <p:nvPr/>
          </p:nvSpPr>
          <p:spPr>
            <a:xfrm>
              <a:off x="1366" y="3105"/>
              <a:ext cx="765" cy="272"/>
            </a:xfrm>
            <a:prstGeom prst="rect">
              <a:avLst/>
            </a:prstGeom>
            <a:noFill/>
            <a:ln w="19050">
              <a:noFill/>
            </a:ln>
          </p:spPr>
          <p:txBody>
            <a:bodyPr anchor="t" anchorCtr="0">
              <a:spAutoFit/>
            </a:bodyPr>
            <a:p>
              <a:pPr>
                <a:spcBef>
                  <a:spcPct val="50000"/>
                </a:spcBef>
              </a:pPr>
              <a:r>
                <a:rPr lang="en-US" altLang="zh-CN" dirty="0">
                  <a:solidFill>
                    <a:srgbClr val="000066"/>
                  </a:solidFill>
                  <a:latin typeface="Times New Roman" panose="02020603050405020304" charset="0"/>
                  <a:ea typeface="楷体_GB2312" pitchFamily="49" charset="-122"/>
                </a:rPr>
                <a:t>3</a:t>
              </a:r>
              <a:r>
                <a:rPr lang="el-GR" altLang="zh-CN" dirty="0">
                  <a:solidFill>
                    <a:srgbClr val="000066"/>
                  </a:solidFill>
                  <a:latin typeface="Times New Roman" panose="02020603050405020304" charset="0"/>
                  <a:ea typeface="楷体_GB2312" pitchFamily="49" charset="-122"/>
                </a:rPr>
                <a:t>Δ</a:t>
              </a:r>
              <a:r>
                <a:rPr lang="en-US" altLang="zh-CN" dirty="0">
                  <a:solidFill>
                    <a:srgbClr val="000066"/>
                  </a:solidFill>
                  <a:latin typeface="Times New Roman" panose="02020603050405020304" charset="0"/>
                  <a:ea typeface="楷体_GB2312" pitchFamily="49" charset="-122"/>
                </a:rPr>
                <a:t>=3/8 </a:t>
              </a:r>
              <a:r>
                <a:rPr lang="en-US" altLang="zh-CN" sz="2000" dirty="0">
                  <a:solidFill>
                    <a:srgbClr val="000066"/>
                  </a:solidFill>
                  <a:latin typeface="Times New Roman" panose="02020603050405020304" charset="0"/>
                  <a:ea typeface="楷体_GB2312" pitchFamily="49" charset="-122"/>
                </a:rPr>
                <a:t>v</a:t>
              </a:r>
              <a:endParaRPr lang="en-US" altLang="zh-CN" sz="2000" dirty="0">
                <a:solidFill>
                  <a:srgbClr val="000066"/>
                </a:solidFill>
                <a:latin typeface="Times New Roman" panose="02020603050405020304" charset="0"/>
                <a:ea typeface="楷体_GB2312" pitchFamily="49" charset="-122"/>
              </a:endParaRPr>
            </a:p>
          </p:txBody>
        </p:sp>
        <p:sp>
          <p:nvSpPr>
            <p:cNvPr id="40997" name="Text Box 39"/>
            <p:cNvSpPr txBox="1"/>
            <p:nvPr/>
          </p:nvSpPr>
          <p:spPr>
            <a:xfrm>
              <a:off x="1367" y="3354"/>
              <a:ext cx="765" cy="272"/>
            </a:xfrm>
            <a:prstGeom prst="rect">
              <a:avLst/>
            </a:prstGeom>
            <a:noFill/>
            <a:ln w="19050">
              <a:noFill/>
            </a:ln>
          </p:spPr>
          <p:txBody>
            <a:bodyPr anchor="t" anchorCtr="0">
              <a:spAutoFit/>
            </a:bodyPr>
            <a:p>
              <a:pPr>
                <a:spcBef>
                  <a:spcPct val="50000"/>
                </a:spcBef>
              </a:pPr>
              <a:r>
                <a:rPr lang="en-US" altLang="zh-CN" dirty="0">
                  <a:solidFill>
                    <a:srgbClr val="000066"/>
                  </a:solidFill>
                  <a:latin typeface="Times New Roman" panose="02020603050405020304" charset="0"/>
                  <a:ea typeface="楷体_GB2312" pitchFamily="49" charset="-122"/>
                </a:rPr>
                <a:t>2</a:t>
              </a:r>
              <a:r>
                <a:rPr lang="el-GR" altLang="zh-CN" dirty="0">
                  <a:solidFill>
                    <a:srgbClr val="000066"/>
                  </a:solidFill>
                  <a:latin typeface="Times New Roman" panose="02020603050405020304" charset="0"/>
                  <a:ea typeface="楷体_GB2312" pitchFamily="49" charset="-122"/>
                </a:rPr>
                <a:t>Δ</a:t>
              </a:r>
              <a:r>
                <a:rPr lang="en-US" altLang="zh-CN" dirty="0">
                  <a:solidFill>
                    <a:srgbClr val="000066"/>
                  </a:solidFill>
                  <a:latin typeface="Times New Roman" panose="02020603050405020304" charset="0"/>
                  <a:ea typeface="楷体_GB2312" pitchFamily="49" charset="-122"/>
                </a:rPr>
                <a:t>=2/8 </a:t>
              </a:r>
              <a:r>
                <a:rPr lang="en-US" altLang="zh-CN" sz="2000" dirty="0">
                  <a:solidFill>
                    <a:srgbClr val="000066"/>
                  </a:solidFill>
                  <a:latin typeface="Times New Roman" panose="02020603050405020304" charset="0"/>
                  <a:ea typeface="楷体_GB2312" pitchFamily="49" charset="-122"/>
                </a:rPr>
                <a:t>v</a:t>
              </a:r>
              <a:endParaRPr lang="en-US" altLang="zh-CN" sz="2000" dirty="0">
                <a:solidFill>
                  <a:srgbClr val="000066"/>
                </a:solidFill>
                <a:latin typeface="Times New Roman" panose="02020603050405020304" charset="0"/>
                <a:ea typeface="楷体_GB2312" pitchFamily="49" charset="-122"/>
              </a:endParaRPr>
            </a:p>
          </p:txBody>
        </p:sp>
        <p:sp>
          <p:nvSpPr>
            <p:cNvPr id="40998" name="Text Box 40"/>
            <p:cNvSpPr txBox="1"/>
            <p:nvPr/>
          </p:nvSpPr>
          <p:spPr>
            <a:xfrm>
              <a:off x="1376" y="3631"/>
              <a:ext cx="765" cy="272"/>
            </a:xfrm>
            <a:prstGeom prst="rect">
              <a:avLst/>
            </a:prstGeom>
            <a:noFill/>
            <a:ln w="19050">
              <a:noFill/>
            </a:ln>
          </p:spPr>
          <p:txBody>
            <a:bodyPr anchor="t" anchorCtr="0">
              <a:spAutoFit/>
            </a:bodyPr>
            <a:p>
              <a:pPr>
                <a:spcBef>
                  <a:spcPct val="50000"/>
                </a:spcBef>
              </a:pPr>
              <a:r>
                <a:rPr lang="en-US" altLang="zh-CN" dirty="0">
                  <a:solidFill>
                    <a:srgbClr val="000066"/>
                  </a:solidFill>
                  <a:latin typeface="Times New Roman" panose="02020603050405020304" charset="0"/>
                  <a:ea typeface="楷体_GB2312" pitchFamily="49" charset="-122"/>
                </a:rPr>
                <a:t>1</a:t>
              </a:r>
              <a:r>
                <a:rPr lang="el-GR" altLang="zh-CN" dirty="0">
                  <a:solidFill>
                    <a:srgbClr val="000066"/>
                  </a:solidFill>
                  <a:latin typeface="Times New Roman" panose="02020603050405020304" charset="0"/>
                  <a:ea typeface="楷体_GB2312" pitchFamily="49" charset="-122"/>
                </a:rPr>
                <a:t>Δ</a:t>
              </a:r>
              <a:r>
                <a:rPr lang="en-US" altLang="zh-CN" dirty="0">
                  <a:solidFill>
                    <a:srgbClr val="000066"/>
                  </a:solidFill>
                  <a:latin typeface="Times New Roman" panose="02020603050405020304" charset="0"/>
                  <a:ea typeface="楷体_GB2312" pitchFamily="49" charset="-122"/>
                </a:rPr>
                <a:t>=1/8 </a:t>
              </a:r>
              <a:r>
                <a:rPr lang="en-US" altLang="zh-CN" sz="2000" dirty="0">
                  <a:solidFill>
                    <a:srgbClr val="000066"/>
                  </a:solidFill>
                  <a:latin typeface="Times New Roman" panose="02020603050405020304" charset="0"/>
                  <a:ea typeface="楷体_GB2312" pitchFamily="49" charset="-122"/>
                </a:rPr>
                <a:t>v</a:t>
              </a:r>
              <a:endParaRPr lang="en-US" altLang="zh-CN" sz="2000" dirty="0">
                <a:solidFill>
                  <a:srgbClr val="000066"/>
                </a:solidFill>
                <a:latin typeface="Times New Roman" panose="02020603050405020304" charset="0"/>
                <a:ea typeface="楷体_GB2312" pitchFamily="49" charset="-122"/>
              </a:endParaRPr>
            </a:p>
          </p:txBody>
        </p:sp>
        <p:sp>
          <p:nvSpPr>
            <p:cNvPr id="40999" name="Text Box 41"/>
            <p:cNvSpPr txBox="1"/>
            <p:nvPr/>
          </p:nvSpPr>
          <p:spPr>
            <a:xfrm>
              <a:off x="564" y="1650"/>
              <a:ext cx="905" cy="251"/>
            </a:xfrm>
            <a:prstGeom prst="rect">
              <a:avLst/>
            </a:prstGeom>
            <a:noFill/>
            <a:ln w="19050">
              <a:noFill/>
            </a:ln>
          </p:spPr>
          <p:txBody>
            <a:bodyPr anchor="t" anchorCtr="0">
              <a:spAutoFit/>
            </a:bodyPr>
            <a:p>
              <a:pPr>
                <a:spcBef>
                  <a:spcPct val="50000"/>
                </a:spcBef>
              </a:pPr>
              <a:r>
                <a:rPr lang="zh-CN" altLang="en-US" dirty="0">
                  <a:solidFill>
                    <a:srgbClr val="000066"/>
                  </a:solidFill>
                  <a:latin typeface="Times New Roman" panose="02020603050405020304" charset="0"/>
                  <a:ea typeface="楷体_GB2312" pitchFamily="49" charset="-122"/>
                </a:rPr>
                <a:t>输入信号</a:t>
              </a:r>
              <a:endParaRPr lang="zh-CN" altLang="en-US" dirty="0">
                <a:solidFill>
                  <a:srgbClr val="000066"/>
                </a:solidFill>
                <a:latin typeface="Times New Roman" panose="02020603050405020304" charset="0"/>
                <a:ea typeface="楷体_GB2312" pitchFamily="49" charset="-122"/>
              </a:endParaRPr>
            </a:p>
          </p:txBody>
        </p:sp>
        <p:sp>
          <p:nvSpPr>
            <p:cNvPr id="41000" name="Text Box 42"/>
            <p:cNvSpPr txBox="1"/>
            <p:nvPr/>
          </p:nvSpPr>
          <p:spPr>
            <a:xfrm>
              <a:off x="1939" y="1644"/>
              <a:ext cx="964" cy="251"/>
            </a:xfrm>
            <a:prstGeom prst="rect">
              <a:avLst/>
            </a:prstGeom>
            <a:noFill/>
            <a:ln w="19050">
              <a:noFill/>
            </a:ln>
          </p:spPr>
          <p:txBody>
            <a:bodyPr anchor="t" anchorCtr="0">
              <a:spAutoFit/>
            </a:bodyPr>
            <a:p>
              <a:pPr algn="ctr">
                <a:spcBef>
                  <a:spcPct val="50000"/>
                </a:spcBef>
              </a:pPr>
              <a:r>
                <a:rPr lang="zh-CN" altLang="en-US" dirty="0">
                  <a:solidFill>
                    <a:srgbClr val="000066"/>
                  </a:solidFill>
                  <a:latin typeface="Times New Roman" panose="02020603050405020304" charset="0"/>
                  <a:ea typeface="楷体_GB2312" pitchFamily="49" charset="-122"/>
                </a:rPr>
                <a:t>编码</a:t>
              </a:r>
              <a:endParaRPr lang="zh-CN" altLang="en-US" dirty="0">
                <a:solidFill>
                  <a:srgbClr val="000066"/>
                </a:solidFill>
                <a:latin typeface="Times New Roman" panose="02020603050405020304" charset="0"/>
                <a:ea typeface="楷体_GB2312" pitchFamily="49" charset="-122"/>
              </a:endParaRPr>
            </a:p>
          </p:txBody>
        </p:sp>
        <p:sp>
          <p:nvSpPr>
            <p:cNvPr id="41001" name="Text Box 43"/>
            <p:cNvSpPr txBox="1"/>
            <p:nvPr/>
          </p:nvSpPr>
          <p:spPr>
            <a:xfrm>
              <a:off x="1330" y="1729"/>
              <a:ext cx="883" cy="137"/>
            </a:xfrm>
            <a:prstGeom prst="rect">
              <a:avLst/>
            </a:prstGeom>
            <a:noFill/>
            <a:ln w="19050">
              <a:noFill/>
            </a:ln>
          </p:spPr>
          <p:txBody>
            <a:bodyPr wrap="square" anchor="t" anchorCtr="0">
              <a:spAutoFit/>
            </a:bodyPr>
            <a:p>
              <a:pPr>
                <a:lnSpc>
                  <a:spcPct val="45000"/>
                </a:lnSpc>
                <a:spcBef>
                  <a:spcPct val="50000"/>
                </a:spcBef>
              </a:pPr>
              <a:r>
                <a:rPr lang="zh-CN" altLang="en-US" sz="1600" dirty="0">
                  <a:solidFill>
                    <a:srgbClr val="000066"/>
                  </a:solidFill>
                  <a:latin typeface="Times New Roman" panose="02020603050405020304" charset="0"/>
                  <a:ea typeface="楷体_GB2312" pitchFamily="49" charset="-122"/>
                </a:rPr>
                <a:t>量化后电压</a:t>
              </a:r>
              <a:endParaRPr lang="zh-CN" altLang="en-US" sz="1600" dirty="0">
                <a:solidFill>
                  <a:srgbClr val="000066"/>
                </a:solidFill>
                <a:latin typeface="Times New Roman" panose="02020603050405020304" charset="0"/>
                <a:ea typeface="楷体_GB2312" pitchFamily="49" charset="-122"/>
              </a:endParaRPr>
            </a:p>
          </p:txBody>
        </p:sp>
        <p:sp>
          <p:nvSpPr>
            <p:cNvPr id="41002" name="Line 44"/>
            <p:cNvSpPr/>
            <p:nvPr/>
          </p:nvSpPr>
          <p:spPr>
            <a:xfrm>
              <a:off x="1356" y="1907"/>
              <a:ext cx="0" cy="2332"/>
            </a:xfrm>
            <a:prstGeom prst="line">
              <a:avLst/>
            </a:prstGeom>
            <a:ln w="38100" cap="flat" cmpd="sng">
              <a:solidFill>
                <a:schemeClr val="tx1"/>
              </a:solidFill>
              <a:prstDash val="solid"/>
              <a:round/>
              <a:headEnd type="none" w="med" len="med"/>
              <a:tailEnd type="none" w="med" len="med"/>
            </a:ln>
          </p:spPr>
        </p:sp>
      </p:grpSp>
      <p:sp>
        <p:nvSpPr>
          <p:cNvPr id="419887" name="Text Box 47"/>
          <p:cNvSpPr txBox="1"/>
          <p:nvPr/>
        </p:nvSpPr>
        <p:spPr>
          <a:xfrm>
            <a:off x="3284220" y="3183890"/>
            <a:ext cx="2450465" cy="398780"/>
          </a:xfrm>
          <a:prstGeom prst="rect">
            <a:avLst/>
          </a:prstGeom>
          <a:noFill/>
          <a:ln w="9525">
            <a:noFill/>
          </a:ln>
        </p:spPr>
        <p:txBody>
          <a:bodyPr wrap="square" anchor="t" anchorCtr="0">
            <a:spAutoFit/>
          </a:bodyPr>
          <a:p>
            <a:pPr>
              <a:spcBef>
                <a:spcPct val="50000"/>
              </a:spcBef>
            </a:pPr>
            <a:r>
              <a:rPr lang="zh-CN" altLang="en-US" sz="2000" dirty="0">
                <a:solidFill>
                  <a:srgbClr val="000066"/>
                </a:solidFill>
                <a:latin typeface="Times New Roman" panose="02020603050405020304" charset="0"/>
                <a:ea typeface="楷体_GB2312" pitchFamily="49" charset="-122"/>
              </a:rPr>
              <a:t>最小量化单位</a:t>
            </a:r>
            <a:endParaRPr lang="zh-CN" altLang="en-US" sz="2000" dirty="0">
              <a:solidFill>
                <a:srgbClr val="000066"/>
              </a:solidFill>
              <a:latin typeface="Times New Roman" panose="02020603050405020304" charset="0"/>
              <a:ea typeface="楷体_GB2312" pitchFamily="49" charset="-122"/>
            </a:endParaRPr>
          </a:p>
        </p:txBody>
      </p:sp>
      <p:graphicFrame>
        <p:nvGraphicFramePr>
          <p:cNvPr id="419845" name="Object 5"/>
          <p:cNvGraphicFramePr>
            <a:graphicFrameLocks noChangeAspect="1"/>
          </p:cNvGraphicFramePr>
          <p:nvPr/>
        </p:nvGraphicFramePr>
        <p:xfrm>
          <a:off x="3283903" y="5561648"/>
          <a:ext cx="1666875" cy="469900"/>
        </p:xfrm>
        <a:graphic>
          <a:graphicData uri="http://schemas.openxmlformats.org/presentationml/2006/ole">
            <mc:AlternateContent xmlns:mc="http://schemas.openxmlformats.org/markup-compatibility/2006">
              <mc:Choice xmlns:v="urn:schemas-microsoft-com:vml" Requires="v">
                <p:oleObj spid="_x0000_s3114" name="" r:id="rId17" imgW="1269365" imgH="355600" progId="Equation.3">
                  <p:embed/>
                </p:oleObj>
              </mc:Choice>
              <mc:Fallback>
                <p:oleObj name="" r:id="rId17" imgW="1269365" imgH="355600" progId="Equation.3">
                  <p:embed/>
                  <p:pic>
                    <p:nvPicPr>
                      <p:cNvPr id="0" name="图片 3113"/>
                      <p:cNvPicPr/>
                      <p:nvPr/>
                    </p:nvPicPr>
                    <p:blipFill>
                      <a:blip r:embed="rId18"/>
                      <a:stretch>
                        <a:fillRect/>
                      </a:stretch>
                    </p:blipFill>
                    <p:spPr>
                      <a:xfrm>
                        <a:off x="3283903" y="5561648"/>
                        <a:ext cx="1666875" cy="469900"/>
                      </a:xfrm>
                      <a:prstGeom prst="rect">
                        <a:avLst/>
                      </a:prstGeom>
                      <a:noFill/>
                      <a:ln w="38100">
                        <a:noFill/>
                        <a:miter/>
                      </a:ln>
                    </p:spPr>
                  </p:pic>
                </p:oleObj>
              </mc:Fallback>
            </mc:AlternateContent>
          </a:graphicData>
        </a:graphic>
      </p:graphicFrame>
      <p:sp>
        <p:nvSpPr>
          <p:cNvPr id="419886" name="Rectangle 46"/>
          <p:cNvSpPr/>
          <p:nvPr/>
        </p:nvSpPr>
        <p:spPr>
          <a:xfrm>
            <a:off x="3134043" y="4658360"/>
            <a:ext cx="2760662" cy="398780"/>
          </a:xfrm>
          <a:prstGeom prst="rect">
            <a:avLst/>
          </a:prstGeom>
          <a:noFill/>
          <a:ln w="9525">
            <a:noFill/>
          </a:ln>
        </p:spPr>
        <p:txBody>
          <a:bodyPr anchor="t" anchorCtr="0">
            <a:spAutoFit/>
          </a:bodyPr>
          <a:p>
            <a:pPr>
              <a:spcBef>
                <a:spcPct val="50000"/>
              </a:spcBef>
            </a:pPr>
            <a:r>
              <a:rPr lang="zh-CN" altLang="en-US" sz="2000" dirty="0">
                <a:solidFill>
                  <a:srgbClr val="000066"/>
                </a:solidFill>
                <a:latin typeface="Times New Roman" panose="02020603050405020304" charset="0"/>
                <a:ea typeface="楷体_GB2312" pitchFamily="49" charset="-122"/>
              </a:rPr>
              <a:t>最大量化误差为：</a:t>
            </a:r>
            <a:endParaRPr lang="zh-CN" altLang="en-US" sz="2000" dirty="0">
              <a:solidFill>
                <a:srgbClr val="000066"/>
              </a:solidFill>
              <a:latin typeface="Times New Roman" panose="02020603050405020304" charset="0"/>
              <a:ea typeface="楷体_GB2312" pitchFamily="49" charset="-122"/>
            </a:endParaRPr>
          </a:p>
        </p:txBody>
      </p:sp>
      <p:sp>
        <p:nvSpPr>
          <p:cNvPr id="419888" name="Text Box 48"/>
          <p:cNvSpPr txBox="1"/>
          <p:nvPr/>
        </p:nvSpPr>
        <p:spPr>
          <a:xfrm>
            <a:off x="5060315" y="5561965"/>
            <a:ext cx="1117600" cy="398780"/>
          </a:xfrm>
          <a:prstGeom prst="rect">
            <a:avLst/>
          </a:prstGeom>
          <a:noFill/>
          <a:ln w="9525">
            <a:noFill/>
          </a:ln>
        </p:spPr>
        <p:txBody>
          <a:bodyPr anchor="t" anchorCtr="0">
            <a:spAutoFit/>
          </a:bodyPr>
          <a:p>
            <a:pPr>
              <a:spcBef>
                <a:spcPct val="50000"/>
              </a:spcBef>
            </a:pPr>
            <a:r>
              <a:rPr lang="zh-CN" altLang="en-US" sz="2000" dirty="0">
                <a:solidFill>
                  <a:srgbClr val="000066"/>
                </a:solidFill>
                <a:latin typeface="Times New Roman" panose="02020603050405020304" charset="0"/>
                <a:ea typeface="楷体_GB2312" pitchFamily="49" charset="-122"/>
              </a:rPr>
              <a:t>＝</a:t>
            </a:r>
            <a:r>
              <a:rPr lang="en-US" altLang="zh-CN" sz="2000" dirty="0">
                <a:solidFill>
                  <a:srgbClr val="000066"/>
                </a:solidFill>
                <a:latin typeface="Times New Roman" panose="02020603050405020304" charset="0"/>
                <a:ea typeface="楷体_GB2312" pitchFamily="49" charset="-122"/>
              </a:rPr>
              <a:t>1/8V</a:t>
            </a:r>
            <a:endParaRPr lang="en-US" altLang="zh-CN" sz="2000" dirty="0">
              <a:solidFill>
                <a:srgbClr val="000066"/>
              </a:solidFill>
              <a:latin typeface="Times New Roman" panose="02020603050405020304" charset="0"/>
              <a:ea typeface="楷体_GB2312" pitchFamily="49" charset="-122"/>
            </a:endParaRPr>
          </a:p>
        </p:txBody>
      </p:sp>
      <p:sp>
        <p:nvSpPr>
          <p:cNvPr id="419889" name="Text Box 49"/>
          <p:cNvSpPr txBox="1"/>
          <p:nvPr/>
        </p:nvSpPr>
        <p:spPr>
          <a:xfrm>
            <a:off x="3659188" y="3790315"/>
            <a:ext cx="1709737" cy="398780"/>
          </a:xfrm>
          <a:prstGeom prst="rect">
            <a:avLst/>
          </a:prstGeom>
          <a:noFill/>
          <a:ln w="19050">
            <a:noFill/>
          </a:ln>
        </p:spPr>
        <p:txBody>
          <a:bodyPr anchor="t" anchorCtr="0">
            <a:spAutoFit/>
          </a:bodyPr>
          <a:p>
            <a:pPr>
              <a:spcBef>
                <a:spcPct val="50000"/>
              </a:spcBef>
            </a:pPr>
            <a:r>
              <a:rPr lang="el-GR" altLang="zh-CN" sz="2000" dirty="0">
                <a:solidFill>
                  <a:srgbClr val="000066"/>
                </a:solidFill>
                <a:latin typeface="Times New Roman" panose="02020603050405020304" charset="0"/>
                <a:ea typeface="楷体_GB2312" pitchFamily="49" charset="-122"/>
              </a:rPr>
              <a:t>Δ</a:t>
            </a:r>
            <a:r>
              <a:rPr lang="en-US" altLang="zh-CN" sz="2000" dirty="0">
                <a:solidFill>
                  <a:srgbClr val="000066"/>
                </a:solidFill>
                <a:latin typeface="Times New Roman" panose="02020603050405020304" charset="0"/>
                <a:ea typeface="楷体_GB2312" pitchFamily="49" charset="-122"/>
              </a:rPr>
              <a:t>=1LSB=</a:t>
            </a:r>
            <a:endParaRPr lang="en-US" altLang="zh-CN" sz="2000" dirty="0">
              <a:solidFill>
                <a:srgbClr val="000066"/>
              </a:solidFill>
              <a:latin typeface="Times New Roman" panose="02020603050405020304" charset="0"/>
              <a:ea typeface="楷体_GB2312" pitchFamily="49" charset="-122"/>
            </a:endParaRPr>
          </a:p>
        </p:txBody>
      </p:sp>
      <p:sp>
        <p:nvSpPr>
          <p:cNvPr id="419890" name="Text Box 50"/>
          <p:cNvSpPr txBox="1"/>
          <p:nvPr/>
        </p:nvSpPr>
        <p:spPr>
          <a:xfrm>
            <a:off x="4832033" y="3789998"/>
            <a:ext cx="1112837" cy="398780"/>
          </a:xfrm>
          <a:prstGeom prst="rect">
            <a:avLst/>
          </a:prstGeom>
          <a:noFill/>
          <a:ln w="19050">
            <a:noFill/>
          </a:ln>
        </p:spPr>
        <p:txBody>
          <a:bodyPr anchor="t" anchorCtr="0">
            <a:spAutoFit/>
          </a:bodyPr>
          <a:p>
            <a:pPr>
              <a:spcBef>
                <a:spcPct val="50000"/>
              </a:spcBef>
            </a:pPr>
            <a:r>
              <a:rPr lang="en-US" altLang="zh-CN" sz="2000" dirty="0">
                <a:solidFill>
                  <a:srgbClr val="000066"/>
                </a:solidFill>
                <a:latin typeface="Times New Roman" panose="02020603050405020304" charset="0"/>
                <a:ea typeface="楷体_GB2312" pitchFamily="49" charset="-122"/>
              </a:rPr>
              <a:t>1/8 V</a:t>
            </a:r>
            <a:endParaRPr lang="en-US" altLang="zh-CN" sz="2000" dirty="0">
              <a:solidFill>
                <a:srgbClr val="000066"/>
              </a:solidFill>
              <a:latin typeface="Times New Roman" panose="02020603050405020304" charset="0"/>
              <a:ea typeface="楷体_GB2312" pitchFamily="49" charset="-122"/>
            </a:endParaRPr>
          </a:p>
        </p:txBody>
      </p:sp>
      <p:sp>
        <p:nvSpPr>
          <p:cNvPr id="5" name="文本框 4"/>
          <p:cNvSpPr txBox="1"/>
          <p:nvPr/>
        </p:nvSpPr>
        <p:spPr>
          <a:xfrm>
            <a:off x="1375410" y="6478270"/>
            <a:ext cx="3456940" cy="368300"/>
          </a:xfrm>
          <a:prstGeom prst="rect">
            <a:avLst/>
          </a:prstGeom>
        </p:spPr>
        <p:style>
          <a:lnRef idx="0">
            <a:srgbClr val="FFFFFF"/>
          </a:lnRef>
          <a:fillRef idx="1">
            <a:schemeClr val="accent1"/>
          </a:fillRef>
          <a:effectRef idx="0">
            <a:srgbClr val="FFFFFF"/>
          </a:effectRef>
          <a:fontRef idx="minor">
            <a:schemeClr val="lt1"/>
          </a:fontRef>
        </p:style>
        <p:txBody>
          <a:bodyPr wrap="square" rtlCol="0" anchor="t">
            <a:spAutoFit/>
          </a:bodyPr>
          <a:p>
            <a:pPr algn="ctr"/>
            <a:r>
              <a:rPr lang="zh-CN" altLang="en-US"/>
              <a:t>（</a:t>
            </a:r>
            <a:r>
              <a:rPr lang="en-US" altLang="zh-CN"/>
              <a:t>a)</a:t>
            </a:r>
            <a:r>
              <a:rPr lang="zh-CN" altLang="en-US"/>
              <a:t>只舍不入量化方式</a:t>
            </a:r>
            <a:endParaRPr lang="zh-CN" altLang="en-US"/>
          </a:p>
        </p:txBody>
      </p:sp>
      <p:sp>
        <p:nvSpPr>
          <p:cNvPr id="6" name="文本框 5"/>
          <p:cNvSpPr txBox="1"/>
          <p:nvPr/>
        </p:nvSpPr>
        <p:spPr>
          <a:xfrm>
            <a:off x="342900" y="2028825"/>
            <a:ext cx="5099050" cy="416560"/>
          </a:xfrm>
          <a:prstGeom prst="rect">
            <a:avLst/>
          </a:prstGeom>
        </p:spPr>
        <p:style>
          <a:lnRef idx="0">
            <a:srgbClr val="FFFFFF"/>
          </a:lnRef>
          <a:fillRef idx="1">
            <a:schemeClr val="accent1"/>
          </a:fillRef>
          <a:effectRef idx="0">
            <a:srgbClr val="FFFFFF"/>
          </a:effectRef>
          <a:fontRef idx="minor">
            <a:schemeClr val="lt1"/>
          </a:fontRef>
        </p:style>
        <p:txBody>
          <a:bodyPr wrap="square" rtlCol="0" anchor="t">
            <a:noAutofit/>
          </a:bodyPr>
          <a:p>
            <a:r>
              <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例如：将</a:t>
            </a:r>
            <a:r>
              <a:rPr lang="en-US" altLang="zh-CN"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0~1V</a:t>
            </a:r>
            <a:r>
              <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电压转换为</a:t>
            </a:r>
            <a:r>
              <a:rPr lang="en-US" altLang="zh-CN"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位二进制代码</a:t>
            </a:r>
            <a:endPar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8" name="Group 54"/>
          <p:cNvGrpSpPr/>
          <p:nvPr/>
        </p:nvGrpSpPr>
        <p:grpSpPr>
          <a:xfrm>
            <a:off x="5726430" y="2427573"/>
            <a:ext cx="3404870" cy="3988546"/>
            <a:chOff x="768" y="1398"/>
            <a:chExt cx="2300" cy="2667"/>
          </a:xfrm>
        </p:grpSpPr>
        <p:grpSp>
          <p:nvGrpSpPr>
            <p:cNvPr id="9" name="Group 5"/>
            <p:cNvGrpSpPr/>
            <p:nvPr/>
          </p:nvGrpSpPr>
          <p:grpSpPr>
            <a:xfrm>
              <a:off x="1693" y="2087"/>
              <a:ext cx="174" cy="1616"/>
              <a:chOff x="1548" y="2004"/>
              <a:chExt cx="878" cy="1615"/>
            </a:xfrm>
          </p:grpSpPr>
          <p:sp>
            <p:nvSpPr>
              <p:cNvPr id="10" name="Line 6"/>
              <p:cNvSpPr/>
              <p:nvPr/>
            </p:nvSpPr>
            <p:spPr>
              <a:xfrm>
                <a:off x="1548" y="2004"/>
                <a:ext cx="878" cy="0"/>
              </a:xfrm>
              <a:prstGeom prst="line">
                <a:avLst/>
              </a:prstGeom>
              <a:ln w="22225" cap="flat" cmpd="sng">
                <a:solidFill>
                  <a:schemeClr val="tx1"/>
                </a:solidFill>
                <a:prstDash val="solid"/>
                <a:round/>
                <a:headEnd type="none" w="med" len="med"/>
                <a:tailEnd type="none" w="med" len="med"/>
              </a:ln>
            </p:spPr>
          </p:sp>
          <p:sp>
            <p:nvSpPr>
              <p:cNvPr id="11" name="Line 7"/>
              <p:cNvSpPr/>
              <p:nvPr/>
            </p:nvSpPr>
            <p:spPr>
              <a:xfrm>
                <a:off x="1548" y="2273"/>
                <a:ext cx="878" cy="0"/>
              </a:xfrm>
              <a:prstGeom prst="line">
                <a:avLst/>
              </a:prstGeom>
              <a:ln w="22225" cap="flat" cmpd="sng">
                <a:solidFill>
                  <a:schemeClr val="tx1"/>
                </a:solidFill>
                <a:prstDash val="solid"/>
                <a:round/>
                <a:headEnd type="none" w="med" len="med"/>
                <a:tailEnd type="none" w="med" len="med"/>
              </a:ln>
            </p:spPr>
          </p:sp>
          <p:sp>
            <p:nvSpPr>
              <p:cNvPr id="12" name="Line 8"/>
              <p:cNvSpPr/>
              <p:nvPr/>
            </p:nvSpPr>
            <p:spPr>
              <a:xfrm>
                <a:off x="1548" y="2812"/>
                <a:ext cx="878" cy="0"/>
              </a:xfrm>
              <a:prstGeom prst="line">
                <a:avLst/>
              </a:prstGeom>
              <a:ln w="22225" cap="flat" cmpd="sng">
                <a:solidFill>
                  <a:schemeClr val="tx1"/>
                </a:solidFill>
                <a:prstDash val="solid"/>
                <a:round/>
                <a:headEnd type="none" w="med" len="med"/>
                <a:tailEnd type="none" w="med" len="med"/>
              </a:ln>
            </p:spPr>
          </p:sp>
          <p:sp>
            <p:nvSpPr>
              <p:cNvPr id="13" name="Line 9"/>
              <p:cNvSpPr/>
              <p:nvPr/>
            </p:nvSpPr>
            <p:spPr>
              <a:xfrm>
                <a:off x="1548" y="2542"/>
                <a:ext cx="878" cy="0"/>
              </a:xfrm>
              <a:prstGeom prst="line">
                <a:avLst/>
              </a:prstGeom>
              <a:ln w="22225" cap="flat" cmpd="sng">
                <a:solidFill>
                  <a:schemeClr val="tx1"/>
                </a:solidFill>
                <a:prstDash val="solid"/>
                <a:round/>
                <a:headEnd type="none" w="med" len="med"/>
                <a:tailEnd type="none" w="med" len="med"/>
              </a:ln>
            </p:spPr>
          </p:sp>
          <p:sp>
            <p:nvSpPr>
              <p:cNvPr id="14" name="Line 10"/>
              <p:cNvSpPr/>
              <p:nvPr/>
            </p:nvSpPr>
            <p:spPr>
              <a:xfrm>
                <a:off x="1548" y="3081"/>
                <a:ext cx="878" cy="0"/>
              </a:xfrm>
              <a:prstGeom prst="line">
                <a:avLst/>
              </a:prstGeom>
              <a:ln w="22225" cap="flat" cmpd="sng">
                <a:solidFill>
                  <a:schemeClr val="tx1"/>
                </a:solidFill>
                <a:prstDash val="solid"/>
                <a:round/>
                <a:headEnd type="none" w="med" len="med"/>
                <a:tailEnd type="none" w="med" len="med"/>
              </a:ln>
            </p:spPr>
          </p:sp>
          <p:sp>
            <p:nvSpPr>
              <p:cNvPr id="15" name="Line 11"/>
              <p:cNvSpPr/>
              <p:nvPr/>
            </p:nvSpPr>
            <p:spPr>
              <a:xfrm>
                <a:off x="1548" y="3350"/>
                <a:ext cx="878" cy="0"/>
              </a:xfrm>
              <a:prstGeom prst="line">
                <a:avLst/>
              </a:prstGeom>
              <a:ln w="22225" cap="flat" cmpd="sng">
                <a:solidFill>
                  <a:schemeClr val="tx1"/>
                </a:solidFill>
                <a:prstDash val="solid"/>
                <a:round/>
                <a:headEnd type="none" w="med" len="med"/>
                <a:tailEnd type="none" w="med" len="med"/>
              </a:ln>
            </p:spPr>
          </p:sp>
          <p:sp>
            <p:nvSpPr>
              <p:cNvPr id="16" name="Line 12"/>
              <p:cNvSpPr/>
              <p:nvPr/>
            </p:nvSpPr>
            <p:spPr>
              <a:xfrm>
                <a:off x="1548" y="3619"/>
                <a:ext cx="878" cy="0"/>
              </a:xfrm>
              <a:prstGeom prst="line">
                <a:avLst/>
              </a:prstGeom>
              <a:ln w="22225" cap="flat" cmpd="sng">
                <a:solidFill>
                  <a:schemeClr val="tx1"/>
                </a:solidFill>
                <a:prstDash val="solid"/>
                <a:round/>
                <a:headEnd type="none" w="med" len="med"/>
                <a:tailEnd type="none" w="med" len="med"/>
              </a:ln>
            </p:spPr>
          </p:sp>
        </p:grpSp>
        <p:grpSp>
          <p:nvGrpSpPr>
            <p:cNvPr id="18" name="Group 13"/>
            <p:cNvGrpSpPr/>
            <p:nvPr/>
          </p:nvGrpSpPr>
          <p:grpSpPr>
            <a:xfrm>
              <a:off x="1512" y="1668"/>
              <a:ext cx="634" cy="2397"/>
              <a:chOff x="1207" y="1593"/>
              <a:chExt cx="1219" cy="2433"/>
            </a:xfrm>
          </p:grpSpPr>
          <p:sp>
            <p:nvSpPr>
              <p:cNvPr id="19" name="Line 14"/>
              <p:cNvSpPr/>
              <p:nvPr/>
            </p:nvSpPr>
            <p:spPr>
              <a:xfrm>
                <a:off x="1547" y="1735"/>
                <a:ext cx="878" cy="0"/>
              </a:xfrm>
              <a:prstGeom prst="line">
                <a:avLst/>
              </a:prstGeom>
              <a:ln w="28575" cap="flat" cmpd="sng">
                <a:solidFill>
                  <a:schemeClr val="tx1"/>
                </a:solidFill>
                <a:prstDash val="solid"/>
                <a:round/>
                <a:headEnd type="none" w="med" len="med"/>
                <a:tailEnd type="none" w="med" len="med"/>
              </a:ln>
            </p:spPr>
          </p:sp>
          <p:sp>
            <p:nvSpPr>
              <p:cNvPr id="20" name="Line 15"/>
              <p:cNvSpPr/>
              <p:nvPr/>
            </p:nvSpPr>
            <p:spPr>
              <a:xfrm>
                <a:off x="1548" y="3889"/>
                <a:ext cx="878" cy="0"/>
              </a:xfrm>
              <a:prstGeom prst="line">
                <a:avLst/>
              </a:prstGeom>
              <a:ln w="28575" cap="flat" cmpd="sng">
                <a:solidFill>
                  <a:schemeClr val="tx1"/>
                </a:solidFill>
                <a:prstDash val="solid"/>
                <a:round/>
                <a:headEnd type="none" w="med" len="med"/>
                <a:tailEnd type="none" w="med" len="med"/>
              </a:ln>
            </p:spPr>
          </p:sp>
          <p:sp>
            <p:nvSpPr>
              <p:cNvPr id="21" name="Text Box 16"/>
              <p:cNvSpPr txBox="1"/>
              <p:nvPr/>
            </p:nvSpPr>
            <p:spPr>
              <a:xfrm>
                <a:off x="1207" y="3776"/>
                <a:ext cx="227" cy="250"/>
              </a:xfrm>
              <a:prstGeom prst="rect">
                <a:avLst/>
              </a:prstGeom>
              <a:noFill/>
              <a:ln w="19050">
                <a:noFill/>
              </a:ln>
            </p:spPr>
            <p:txBody>
              <a:bodyPr anchor="t" anchorCtr="0">
                <a:spAutoFit/>
              </a:bodyPr>
              <a:p>
                <a:pPr>
                  <a:spcBef>
                    <a:spcPct val="50000"/>
                  </a:spcBef>
                </a:pPr>
                <a:r>
                  <a:rPr lang="en-US" altLang="zh-CN" dirty="0">
                    <a:latin typeface="Times New Roman" panose="02020603050405020304" charset="0"/>
                    <a:ea typeface="楷体_GB2312" pitchFamily="49" charset="-122"/>
                  </a:rPr>
                  <a:t>0</a:t>
                </a:r>
                <a:endParaRPr lang="en-US" altLang="zh-CN" dirty="0">
                  <a:latin typeface="Times New Roman" panose="02020603050405020304" charset="0"/>
                  <a:ea typeface="楷体_GB2312" pitchFamily="49" charset="-122"/>
                </a:endParaRPr>
              </a:p>
            </p:txBody>
          </p:sp>
          <p:sp>
            <p:nvSpPr>
              <p:cNvPr id="22" name="Text Box 17"/>
              <p:cNvSpPr txBox="1"/>
              <p:nvPr/>
            </p:nvSpPr>
            <p:spPr>
              <a:xfrm>
                <a:off x="1207" y="1593"/>
                <a:ext cx="340" cy="250"/>
              </a:xfrm>
              <a:prstGeom prst="rect">
                <a:avLst/>
              </a:prstGeom>
              <a:noFill/>
              <a:ln w="19050">
                <a:noFill/>
              </a:ln>
            </p:spPr>
            <p:txBody>
              <a:bodyPr anchor="t" anchorCtr="0">
                <a:spAutoFit/>
              </a:bodyPr>
              <a:p>
                <a:pPr>
                  <a:spcBef>
                    <a:spcPct val="50000"/>
                  </a:spcBef>
                </a:pPr>
                <a:r>
                  <a:rPr lang="en-US" altLang="zh-CN" dirty="0">
                    <a:latin typeface="Times New Roman" panose="02020603050405020304" charset="0"/>
                    <a:ea typeface="楷体_GB2312" pitchFamily="49" charset="-122"/>
                  </a:rPr>
                  <a:t>1</a:t>
                </a:r>
                <a:endParaRPr lang="en-US" altLang="zh-CN" dirty="0">
                  <a:latin typeface="Times New Roman" panose="02020603050405020304" charset="0"/>
                  <a:ea typeface="楷体_GB2312" pitchFamily="49" charset="-122"/>
                </a:endParaRPr>
              </a:p>
            </p:txBody>
          </p:sp>
        </p:grpSp>
        <p:sp>
          <p:nvSpPr>
            <p:cNvPr id="23" name="Text Box 18"/>
            <p:cNvSpPr txBox="1"/>
            <p:nvPr/>
          </p:nvSpPr>
          <p:spPr>
            <a:xfrm>
              <a:off x="2530" y="1806"/>
              <a:ext cx="389" cy="246"/>
            </a:xfrm>
            <a:prstGeom prst="rect">
              <a:avLst/>
            </a:prstGeom>
            <a:solidFill>
              <a:schemeClr val="bg1"/>
            </a:solidFill>
            <a:ln w="19050" cap="flat" cmpd="sng">
              <a:solidFill>
                <a:srgbClr val="FF0000"/>
              </a:solidFill>
              <a:prstDash val="solid"/>
              <a:miter/>
              <a:headEnd type="none" w="med" len="med"/>
              <a:tailEnd type="none" w="med" len="med"/>
            </a:ln>
          </p:spPr>
          <p:txBody>
            <a:bodyPr anchor="t" anchorCtr="0">
              <a:spAutoFit/>
            </a:bodyPr>
            <a:p>
              <a:pPr>
                <a:spcBef>
                  <a:spcPct val="50000"/>
                </a:spcBef>
              </a:pPr>
              <a:r>
                <a:rPr lang="en-US" altLang="zh-CN" dirty="0">
                  <a:solidFill>
                    <a:srgbClr val="000066"/>
                  </a:solidFill>
                  <a:latin typeface="Times New Roman" panose="02020603050405020304" charset="0"/>
                  <a:ea typeface="楷体_GB2312" pitchFamily="49" charset="-122"/>
                </a:rPr>
                <a:t>111</a:t>
              </a:r>
              <a:endParaRPr lang="en-US" altLang="zh-CN" dirty="0">
                <a:solidFill>
                  <a:srgbClr val="000066"/>
                </a:solidFill>
                <a:latin typeface="Times New Roman" panose="02020603050405020304" charset="0"/>
                <a:ea typeface="楷体_GB2312" pitchFamily="49" charset="-122"/>
              </a:endParaRPr>
            </a:p>
          </p:txBody>
        </p:sp>
        <p:sp>
          <p:nvSpPr>
            <p:cNvPr id="24" name="Text Box 19"/>
            <p:cNvSpPr txBox="1"/>
            <p:nvPr/>
          </p:nvSpPr>
          <p:spPr>
            <a:xfrm>
              <a:off x="2529" y="2087"/>
              <a:ext cx="390" cy="246"/>
            </a:xfrm>
            <a:prstGeom prst="rect">
              <a:avLst/>
            </a:prstGeom>
            <a:solidFill>
              <a:schemeClr val="bg1"/>
            </a:solidFill>
            <a:ln w="19050" cap="flat" cmpd="sng">
              <a:solidFill>
                <a:srgbClr val="FF0000"/>
              </a:solidFill>
              <a:prstDash val="solid"/>
              <a:miter/>
              <a:headEnd type="none" w="med" len="med"/>
              <a:tailEnd type="none" w="med" len="med"/>
            </a:ln>
          </p:spPr>
          <p:txBody>
            <a:bodyPr anchor="t" anchorCtr="0">
              <a:spAutoFit/>
            </a:bodyPr>
            <a:p>
              <a:pPr>
                <a:spcBef>
                  <a:spcPct val="50000"/>
                </a:spcBef>
              </a:pPr>
              <a:r>
                <a:rPr lang="en-US" altLang="zh-CN" dirty="0">
                  <a:solidFill>
                    <a:srgbClr val="000066"/>
                  </a:solidFill>
                  <a:latin typeface="Times New Roman" panose="02020603050405020304" charset="0"/>
                  <a:ea typeface="楷体_GB2312" pitchFamily="49" charset="-122"/>
                </a:rPr>
                <a:t>110</a:t>
              </a:r>
              <a:endParaRPr lang="en-US" altLang="zh-CN" dirty="0">
                <a:solidFill>
                  <a:srgbClr val="000066"/>
                </a:solidFill>
                <a:latin typeface="Times New Roman" panose="02020603050405020304" charset="0"/>
                <a:ea typeface="楷体_GB2312" pitchFamily="49" charset="-122"/>
              </a:endParaRPr>
            </a:p>
          </p:txBody>
        </p:sp>
        <p:sp>
          <p:nvSpPr>
            <p:cNvPr id="25" name="Text Box 20"/>
            <p:cNvSpPr txBox="1"/>
            <p:nvPr/>
          </p:nvSpPr>
          <p:spPr>
            <a:xfrm>
              <a:off x="2521" y="2350"/>
              <a:ext cx="380" cy="246"/>
            </a:xfrm>
            <a:prstGeom prst="rect">
              <a:avLst/>
            </a:prstGeom>
            <a:solidFill>
              <a:schemeClr val="bg1"/>
            </a:solidFill>
            <a:ln w="19050" cap="flat" cmpd="sng">
              <a:solidFill>
                <a:srgbClr val="FF0000"/>
              </a:solidFill>
              <a:prstDash val="solid"/>
              <a:miter/>
              <a:headEnd type="none" w="med" len="med"/>
              <a:tailEnd type="none" w="med" len="med"/>
            </a:ln>
          </p:spPr>
          <p:txBody>
            <a:bodyPr anchor="t" anchorCtr="0">
              <a:spAutoFit/>
            </a:bodyPr>
            <a:p>
              <a:pPr>
                <a:spcBef>
                  <a:spcPct val="50000"/>
                </a:spcBef>
              </a:pPr>
              <a:r>
                <a:rPr lang="en-US" altLang="zh-CN" dirty="0">
                  <a:solidFill>
                    <a:srgbClr val="000066"/>
                  </a:solidFill>
                  <a:latin typeface="Times New Roman" panose="02020603050405020304" charset="0"/>
                  <a:ea typeface="楷体_GB2312" pitchFamily="49" charset="-122"/>
                </a:rPr>
                <a:t>101</a:t>
              </a:r>
              <a:endParaRPr lang="en-US" altLang="zh-CN" dirty="0">
                <a:solidFill>
                  <a:srgbClr val="000066"/>
                </a:solidFill>
                <a:latin typeface="Times New Roman" panose="02020603050405020304" charset="0"/>
                <a:ea typeface="楷体_GB2312" pitchFamily="49" charset="-122"/>
              </a:endParaRPr>
            </a:p>
          </p:txBody>
        </p:sp>
        <p:sp>
          <p:nvSpPr>
            <p:cNvPr id="26" name="Text Box 21"/>
            <p:cNvSpPr txBox="1"/>
            <p:nvPr/>
          </p:nvSpPr>
          <p:spPr>
            <a:xfrm>
              <a:off x="2529" y="2624"/>
              <a:ext cx="389" cy="246"/>
            </a:xfrm>
            <a:prstGeom prst="rect">
              <a:avLst/>
            </a:prstGeom>
            <a:solidFill>
              <a:schemeClr val="bg1"/>
            </a:solidFill>
            <a:ln w="19050" cap="flat" cmpd="sng">
              <a:solidFill>
                <a:srgbClr val="FF0000"/>
              </a:solidFill>
              <a:prstDash val="solid"/>
              <a:miter/>
              <a:headEnd type="none" w="med" len="med"/>
              <a:tailEnd type="none" w="med" len="med"/>
            </a:ln>
          </p:spPr>
          <p:txBody>
            <a:bodyPr anchor="t" anchorCtr="0">
              <a:spAutoFit/>
            </a:bodyPr>
            <a:p>
              <a:pPr>
                <a:spcBef>
                  <a:spcPct val="50000"/>
                </a:spcBef>
              </a:pPr>
              <a:r>
                <a:rPr lang="en-US" altLang="zh-CN" dirty="0">
                  <a:solidFill>
                    <a:srgbClr val="000066"/>
                  </a:solidFill>
                  <a:latin typeface="Times New Roman" panose="02020603050405020304" charset="0"/>
                  <a:ea typeface="楷体_GB2312" pitchFamily="49" charset="-122"/>
                </a:rPr>
                <a:t>100</a:t>
              </a:r>
              <a:endParaRPr lang="en-US" altLang="zh-CN" dirty="0">
                <a:solidFill>
                  <a:srgbClr val="000066"/>
                </a:solidFill>
                <a:latin typeface="Times New Roman" panose="02020603050405020304" charset="0"/>
                <a:ea typeface="楷体_GB2312" pitchFamily="49" charset="-122"/>
              </a:endParaRPr>
            </a:p>
          </p:txBody>
        </p:sp>
        <p:sp>
          <p:nvSpPr>
            <p:cNvPr id="27" name="Text Box 22"/>
            <p:cNvSpPr txBox="1"/>
            <p:nvPr/>
          </p:nvSpPr>
          <p:spPr>
            <a:xfrm>
              <a:off x="2529" y="2897"/>
              <a:ext cx="389" cy="246"/>
            </a:xfrm>
            <a:prstGeom prst="rect">
              <a:avLst/>
            </a:prstGeom>
            <a:solidFill>
              <a:schemeClr val="bg1"/>
            </a:solidFill>
            <a:ln w="19050" cap="flat" cmpd="sng">
              <a:solidFill>
                <a:srgbClr val="FF0000"/>
              </a:solidFill>
              <a:prstDash val="solid"/>
              <a:miter/>
              <a:headEnd type="none" w="med" len="med"/>
              <a:tailEnd type="none" w="med" len="med"/>
            </a:ln>
          </p:spPr>
          <p:txBody>
            <a:bodyPr anchor="t" anchorCtr="0">
              <a:spAutoFit/>
            </a:bodyPr>
            <a:p>
              <a:pPr>
                <a:spcBef>
                  <a:spcPct val="50000"/>
                </a:spcBef>
              </a:pPr>
              <a:r>
                <a:rPr lang="en-US" altLang="zh-CN" dirty="0">
                  <a:solidFill>
                    <a:srgbClr val="000066"/>
                  </a:solidFill>
                  <a:latin typeface="Times New Roman" panose="02020603050405020304" charset="0"/>
                  <a:ea typeface="楷体_GB2312" pitchFamily="49" charset="-122"/>
                </a:rPr>
                <a:t>011</a:t>
              </a:r>
              <a:endParaRPr lang="en-US" altLang="zh-CN" dirty="0">
                <a:solidFill>
                  <a:srgbClr val="000066"/>
                </a:solidFill>
                <a:latin typeface="Times New Roman" panose="02020603050405020304" charset="0"/>
                <a:ea typeface="楷体_GB2312" pitchFamily="49" charset="-122"/>
              </a:endParaRPr>
            </a:p>
          </p:txBody>
        </p:sp>
        <p:sp>
          <p:nvSpPr>
            <p:cNvPr id="28" name="Text Box 23"/>
            <p:cNvSpPr txBox="1"/>
            <p:nvPr/>
          </p:nvSpPr>
          <p:spPr>
            <a:xfrm>
              <a:off x="2531" y="3162"/>
              <a:ext cx="389" cy="246"/>
            </a:xfrm>
            <a:prstGeom prst="rect">
              <a:avLst/>
            </a:prstGeom>
            <a:solidFill>
              <a:schemeClr val="bg1"/>
            </a:solidFill>
            <a:ln w="19050" cap="flat" cmpd="sng">
              <a:solidFill>
                <a:srgbClr val="FF0000"/>
              </a:solidFill>
              <a:prstDash val="solid"/>
              <a:miter/>
              <a:headEnd type="none" w="med" len="med"/>
              <a:tailEnd type="none" w="med" len="med"/>
            </a:ln>
          </p:spPr>
          <p:txBody>
            <a:bodyPr anchor="t" anchorCtr="0">
              <a:spAutoFit/>
            </a:bodyPr>
            <a:p>
              <a:pPr>
                <a:spcBef>
                  <a:spcPct val="50000"/>
                </a:spcBef>
              </a:pPr>
              <a:r>
                <a:rPr lang="en-US" altLang="zh-CN" dirty="0">
                  <a:solidFill>
                    <a:srgbClr val="000066"/>
                  </a:solidFill>
                  <a:latin typeface="Times New Roman" panose="02020603050405020304" charset="0"/>
                  <a:ea typeface="楷体_GB2312" pitchFamily="49" charset="-122"/>
                </a:rPr>
                <a:t>010</a:t>
              </a:r>
              <a:endParaRPr lang="en-US" altLang="zh-CN" dirty="0">
                <a:solidFill>
                  <a:srgbClr val="000066"/>
                </a:solidFill>
                <a:latin typeface="Times New Roman" panose="02020603050405020304" charset="0"/>
                <a:ea typeface="楷体_GB2312" pitchFamily="49" charset="-122"/>
              </a:endParaRPr>
            </a:p>
          </p:txBody>
        </p:sp>
        <p:sp>
          <p:nvSpPr>
            <p:cNvPr id="29" name="Text Box 24"/>
            <p:cNvSpPr txBox="1"/>
            <p:nvPr/>
          </p:nvSpPr>
          <p:spPr>
            <a:xfrm>
              <a:off x="2531" y="3425"/>
              <a:ext cx="378" cy="246"/>
            </a:xfrm>
            <a:prstGeom prst="rect">
              <a:avLst/>
            </a:prstGeom>
            <a:solidFill>
              <a:schemeClr val="bg1"/>
            </a:solidFill>
            <a:ln w="19050" cap="flat" cmpd="sng">
              <a:solidFill>
                <a:srgbClr val="FF0000"/>
              </a:solidFill>
              <a:prstDash val="solid"/>
              <a:miter/>
              <a:headEnd type="none" w="med" len="med"/>
              <a:tailEnd type="none" w="med" len="med"/>
            </a:ln>
          </p:spPr>
          <p:txBody>
            <a:bodyPr anchor="t" anchorCtr="0">
              <a:spAutoFit/>
            </a:bodyPr>
            <a:p>
              <a:pPr>
                <a:spcBef>
                  <a:spcPct val="50000"/>
                </a:spcBef>
              </a:pPr>
              <a:r>
                <a:rPr lang="en-US" altLang="zh-CN" dirty="0">
                  <a:solidFill>
                    <a:srgbClr val="000066"/>
                  </a:solidFill>
                  <a:latin typeface="Times New Roman" panose="02020603050405020304" charset="0"/>
                  <a:ea typeface="楷体_GB2312" pitchFamily="49" charset="-122"/>
                </a:rPr>
                <a:t>001</a:t>
              </a:r>
              <a:endParaRPr lang="en-US" altLang="zh-CN" dirty="0">
                <a:solidFill>
                  <a:srgbClr val="000066"/>
                </a:solidFill>
                <a:latin typeface="Times New Roman" panose="02020603050405020304" charset="0"/>
                <a:ea typeface="楷体_GB2312" pitchFamily="49" charset="-122"/>
              </a:endParaRPr>
            </a:p>
          </p:txBody>
        </p:sp>
        <p:sp>
          <p:nvSpPr>
            <p:cNvPr id="30" name="Text Box 25"/>
            <p:cNvSpPr txBox="1"/>
            <p:nvPr/>
          </p:nvSpPr>
          <p:spPr>
            <a:xfrm>
              <a:off x="2531" y="3685"/>
              <a:ext cx="379" cy="246"/>
            </a:xfrm>
            <a:prstGeom prst="rect">
              <a:avLst/>
            </a:prstGeom>
            <a:solidFill>
              <a:schemeClr val="bg1"/>
            </a:solidFill>
            <a:ln w="19050" cap="flat" cmpd="sng">
              <a:solidFill>
                <a:srgbClr val="FF0000"/>
              </a:solidFill>
              <a:prstDash val="solid"/>
              <a:miter/>
              <a:headEnd type="none" w="med" len="med"/>
              <a:tailEnd type="none" w="med" len="med"/>
            </a:ln>
          </p:spPr>
          <p:txBody>
            <a:bodyPr anchor="t" anchorCtr="0">
              <a:spAutoFit/>
            </a:bodyPr>
            <a:p>
              <a:pPr>
                <a:spcBef>
                  <a:spcPct val="50000"/>
                </a:spcBef>
              </a:pPr>
              <a:r>
                <a:rPr lang="en-US" altLang="zh-CN" dirty="0">
                  <a:latin typeface="Times New Roman" panose="02020603050405020304" charset="0"/>
                  <a:ea typeface="楷体_GB2312" pitchFamily="49" charset="-122"/>
                </a:rPr>
                <a:t>000</a:t>
              </a:r>
              <a:endParaRPr lang="en-US" altLang="zh-CN" dirty="0">
                <a:latin typeface="Times New Roman" panose="02020603050405020304" charset="0"/>
                <a:ea typeface="楷体_GB2312" pitchFamily="49" charset="-122"/>
              </a:endParaRPr>
            </a:p>
          </p:txBody>
        </p:sp>
        <p:sp>
          <p:nvSpPr>
            <p:cNvPr id="31" name="Text Box 26"/>
            <p:cNvSpPr txBox="1"/>
            <p:nvPr/>
          </p:nvSpPr>
          <p:spPr>
            <a:xfrm>
              <a:off x="1710" y="3700"/>
              <a:ext cx="680" cy="267"/>
            </a:xfrm>
            <a:prstGeom prst="rect">
              <a:avLst/>
            </a:prstGeom>
            <a:noFill/>
            <a:ln w="19050">
              <a:noFill/>
            </a:ln>
          </p:spPr>
          <p:txBody>
            <a:bodyPr anchor="t" anchorCtr="0">
              <a:spAutoFit/>
            </a:bodyPr>
            <a:p>
              <a:pPr>
                <a:spcBef>
                  <a:spcPct val="50000"/>
                </a:spcBef>
              </a:pPr>
              <a:r>
                <a:rPr lang="en-US" altLang="zh-CN" dirty="0">
                  <a:solidFill>
                    <a:srgbClr val="FF0000"/>
                  </a:solidFill>
                  <a:latin typeface="Times New Roman" panose="02020603050405020304" charset="0"/>
                  <a:ea typeface="楷体_GB2312" pitchFamily="49" charset="-122"/>
                </a:rPr>
                <a:t>0</a:t>
              </a:r>
              <a:r>
                <a:rPr lang="el-GR" altLang="zh-CN" dirty="0">
                  <a:solidFill>
                    <a:srgbClr val="FF0000"/>
                  </a:solidFill>
                  <a:latin typeface="Times New Roman" panose="02020603050405020304" charset="0"/>
                  <a:ea typeface="楷体_GB2312" pitchFamily="49" charset="-122"/>
                </a:rPr>
                <a:t>Δ</a:t>
              </a:r>
              <a:r>
                <a:rPr lang="en-US" altLang="zh-CN" dirty="0">
                  <a:latin typeface="Times New Roman" panose="02020603050405020304" charset="0"/>
                  <a:ea typeface="楷体_GB2312" pitchFamily="49" charset="-122"/>
                </a:rPr>
                <a:t>=0 </a:t>
              </a:r>
              <a:r>
                <a:rPr lang="en-US" altLang="zh-CN" sz="2000" dirty="0">
                  <a:latin typeface="Times New Roman" panose="02020603050405020304" charset="0"/>
                  <a:ea typeface="楷体_GB2312" pitchFamily="49" charset="-122"/>
                </a:rPr>
                <a:t>v</a:t>
              </a:r>
              <a:endParaRPr lang="en-US" altLang="zh-CN" sz="2000" dirty="0">
                <a:latin typeface="Times New Roman" panose="02020603050405020304" charset="0"/>
                <a:ea typeface="楷体_GB2312" pitchFamily="49" charset="-122"/>
              </a:endParaRPr>
            </a:p>
          </p:txBody>
        </p:sp>
        <p:sp>
          <p:nvSpPr>
            <p:cNvPr id="32" name="Text Box 27"/>
            <p:cNvSpPr txBox="1"/>
            <p:nvPr/>
          </p:nvSpPr>
          <p:spPr>
            <a:xfrm>
              <a:off x="1699" y="1819"/>
              <a:ext cx="939" cy="267"/>
            </a:xfrm>
            <a:prstGeom prst="rect">
              <a:avLst/>
            </a:prstGeom>
            <a:noFill/>
            <a:ln w="19050">
              <a:noFill/>
            </a:ln>
          </p:spPr>
          <p:txBody>
            <a:bodyPr anchor="t" anchorCtr="0">
              <a:spAutoFit/>
            </a:bodyPr>
            <a:p>
              <a:pPr>
                <a:spcBef>
                  <a:spcPct val="50000"/>
                </a:spcBef>
              </a:pPr>
              <a:r>
                <a:rPr lang="en-US" altLang="zh-CN" dirty="0">
                  <a:solidFill>
                    <a:srgbClr val="000066"/>
                  </a:solidFill>
                  <a:latin typeface="Times New Roman" panose="02020603050405020304" charset="0"/>
                  <a:ea typeface="楷体_GB2312" pitchFamily="49" charset="-122"/>
                </a:rPr>
                <a:t>7</a:t>
              </a:r>
              <a:r>
                <a:rPr lang="el-GR" altLang="zh-CN" dirty="0">
                  <a:solidFill>
                    <a:srgbClr val="000066"/>
                  </a:solidFill>
                  <a:latin typeface="Times New Roman" panose="02020603050405020304" charset="0"/>
                  <a:ea typeface="楷体_GB2312" pitchFamily="49" charset="-122"/>
                </a:rPr>
                <a:t>Δ</a:t>
              </a:r>
              <a:r>
                <a:rPr lang="en-US" altLang="zh-CN" dirty="0">
                  <a:solidFill>
                    <a:srgbClr val="000066"/>
                  </a:solidFill>
                  <a:latin typeface="Times New Roman" panose="02020603050405020304" charset="0"/>
                  <a:ea typeface="楷体_GB2312" pitchFamily="49" charset="-122"/>
                </a:rPr>
                <a:t>=14/15 </a:t>
              </a:r>
              <a:r>
                <a:rPr lang="en-US" altLang="zh-CN" sz="2000" dirty="0">
                  <a:solidFill>
                    <a:srgbClr val="000066"/>
                  </a:solidFill>
                  <a:latin typeface="Times New Roman" panose="02020603050405020304" charset="0"/>
                  <a:ea typeface="楷体_GB2312" pitchFamily="49" charset="-122"/>
                </a:rPr>
                <a:t>v</a:t>
              </a:r>
              <a:endParaRPr lang="en-US" altLang="zh-CN" sz="2000" dirty="0">
                <a:solidFill>
                  <a:srgbClr val="000066"/>
                </a:solidFill>
                <a:latin typeface="Times New Roman" panose="02020603050405020304" charset="0"/>
                <a:ea typeface="楷体_GB2312" pitchFamily="49" charset="-122"/>
              </a:endParaRPr>
            </a:p>
          </p:txBody>
        </p:sp>
        <p:sp>
          <p:nvSpPr>
            <p:cNvPr id="33" name="Text Box 28"/>
            <p:cNvSpPr txBox="1"/>
            <p:nvPr/>
          </p:nvSpPr>
          <p:spPr>
            <a:xfrm>
              <a:off x="1689" y="2105"/>
              <a:ext cx="1030" cy="267"/>
            </a:xfrm>
            <a:prstGeom prst="rect">
              <a:avLst/>
            </a:prstGeom>
            <a:noFill/>
            <a:ln w="19050">
              <a:noFill/>
            </a:ln>
          </p:spPr>
          <p:txBody>
            <a:bodyPr anchor="t" anchorCtr="0">
              <a:spAutoFit/>
            </a:bodyPr>
            <a:p>
              <a:pPr>
                <a:spcBef>
                  <a:spcPct val="50000"/>
                </a:spcBef>
              </a:pPr>
              <a:r>
                <a:rPr lang="en-US" altLang="zh-CN" dirty="0">
                  <a:solidFill>
                    <a:srgbClr val="000066"/>
                  </a:solidFill>
                  <a:latin typeface="Times New Roman" panose="02020603050405020304" charset="0"/>
                  <a:ea typeface="楷体_GB2312" pitchFamily="49" charset="-122"/>
                </a:rPr>
                <a:t>6</a:t>
              </a:r>
              <a:r>
                <a:rPr lang="el-GR" altLang="zh-CN" dirty="0">
                  <a:solidFill>
                    <a:srgbClr val="000066"/>
                  </a:solidFill>
                  <a:latin typeface="Times New Roman" panose="02020603050405020304" charset="0"/>
                  <a:ea typeface="楷体_GB2312" pitchFamily="49" charset="-122"/>
                </a:rPr>
                <a:t>Δ</a:t>
              </a:r>
              <a:r>
                <a:rPr lang="en-US" altLang="zh-CN" dirty="0">
                  <a:solidFill>
                    <a:srgbClr val="000066"/>
                  </a:solidFill>
                  <a:latin typeface="Times New Roman" panose="02020603050405020304" charset="0"/>
                  <a:ea typeface="楷体_GB2312" pitchFamily="49" charset="-122"/>
                </a:rPr>
                <a:t>=12/15 </a:t>
              </a:r>
              <a:r>
                <a:rPr lang="en-US" altLang="zh-CN" sz="2000" dirty="0">
                  <a:solidFill>
                    <a:srgbClr val="000066"/>
                  </a:solidFill>
                  <a:latin typeface="Times New Roman" panose="02020603050405020304" charset="0"/>
                  <a:ea typeface="楷体_GB2312" pitchFamily="49" charset="-122"/>
                </a:rPr>
                <a:t>v</a:t>
              </a:r>
              <a:endParaRPr lang="en-US" altLang="zh-CN" sz="2000" dirty="0">
                <a:solidFill>
                  <a:srgbClr val="000066"/>
                </a:solidFill>
                <a:latin typeface="Times New Roman" panose="02020603050405020304" charset="0"/>
                <a:ea typeface="楷体_GB2312" pitchFamily="49" charset="-122"/>
              </a:endParaRPr>
            </a:p>
          </p:txBody>
        </p:sp>
        <p:sp>
          <p:nvSpPr>
            <p:cNvPr id="34" name="Text Box 29"/>
            <p:cNvSpPr txBox="1"/>
            <p:nvPr/>
          </p:nvSpPr>
          <p:spPr>
            <a:xfrm>
              <a:off x="1691" y="2373"/>
              <a:ext cx="1030" cy="267"/>
            </a:xfrm>
            <a:prstGeom prst="rect">
              <a:avLst/>
            </a:prstGeom>
            <a:noFill/>
            <a:ln w="19050">
              <a:noFill/>
            </a:ln>
          </p:spPr>
          <p:txBody>
            <a:bodyPr anchor="t" anchorCtr="0">
              <a:spAutoFit/>
            </a:bodyPr>
            <a:p>
              <a:pPr>
                <a:spcBef>
                  <a:spcPct val="50000"/>
                </a:spcBef>
              </a:pPr>
              <a:r>
                <a:rPr lang="en-US" altLang="zh-CN" dirty="0">
                  <a:solidFill>
                    <a:srgbClr val="000066"/>
                  </a:solidFill>
                  <a:latin typeface="Times New Roman" panose="02020603050405020304" charset="0"/>
                  <a:ea typeface="楷体_GB2312" pitchFamily="49" charset="-122"/>
                </a:rPr>
                <a:t>5</a:t>
              </a:r>
              <a:r>
                <a:rPr lang="el-GR" altLang="zh-CN" dirty="0">
                  <a:solidFill>
                    <a:srgbClr val="000066"/>
                  </a:solidFill>
                  <a:latin typeface="Times New Roman" panose="02020603050405020304" charset="0"/>
                  <a:ea typeface="楷体_GB2312" pitchFamily="49" charset="-122"/>
                </a:rPr>
                <a:t>Δ</a:t>
              </a:r>
              <a:r>
                <a:rPr lang="en-US" altLang="zh-CN" dirty="0">
                  <a:solidFill>
                    <a:srgbClr val="000066"/>
                  </a:solidFill>
                  <a:latin typeface="Times New Roman" panose="02020603050405020304" charset="0"/>
                  <a:ea typeface="楷体_GB2312" pitchFamily="49" charset="-122"/>
                </a:rPr>
                <a:t>=10/15 </a:t>
              </a:r>
              <a:r>
                <a:rPr lang="en-US" altLang="zh-CN" sz="2000" dirty="0">
                  <a:solidFill>
                    <a:srgbClr val="000066"/>
                  </a:solidFill>
                  <a:latin typeface="Times New Roman" panose="02020603050405020304" charset="0"/>
                  <a:ea typeface="楷体_GB2312" pitchFamily="49" charset="-122"/>
                </a:rPr>
                <a:t>v</a:t>
              </a:r>
              <a:endParaRPr lang="en-US" altLang="zh-CN" sz="2000" dirty="0">
                <a:solidFill>
                  <a:srgbClr val="000066"/>
                </a:solidFill>
                <a:latin typeface="Times New Roman" panose="02020603050405020304" charset="0"/>
                <a:ea typeface="楷体_GB2312" pitchFamily="49" charset="-122"/>
              </a:endParaRPr>
            </a:p>
          </p:txBody>
        </p:sp>
        <p:sp>
          <p:nvSpPr>
            <p:cNvPr id="35" name="Text Box 30"/>
            <p:cNvSpPr txBox="1"/>
            <p:nvPr/>
          </p:nvSpPr>
          <p:spPr>
            <a:xfrm>
              <a:off x="1690" y="2639"/>
              <a:ext cx="1003" cy="267"/>
            </a:xfrm>
            <a:prstGeom prst="rect">
              <a:avLst/>
            </a:prstGeom>
            <a:noFill/>
            <a:ln w="19050">
              <a:noFill/>
            </a:ln>
          </p:spPr>
          <p:txBody>
            <a:bodyPr anchor="t" anchorCtr="0">
              <a:spAutoFit/>
            </a:bodyPr>
            <a:p>
              <a:pPr>
                <a:spcBef>
                  <a:spcPct val="50000"/>
                </a:spcBef>
              </a:pPr>
              <a:r>
                <a:rPr lang="en-US" altLang="zh-CN" dirty="0">
                  <a:solidFill>
                    <a:srgbClr val="000066"/>
                  </a:solidFill>
                  <a:latin typeface="Times New Roman" panose="02020603050405020304" charset="0"/>
                  <a:ea typeface="楷体_GB2312" pitchFamily="49" charset="-122"/>
                </a:rPr>
                <a:t>4</a:t>
              </a:r>
              <a:r>
                <a:rPr lang="el-GR" altLang="zh-CN" dirty="0">
                  <a:solidFill>
                    <a:srgbClr val="000066"/>
                  </a:solidFill>
                  <a:latin typeface="Times New Roman" panose="02020603050405020304" charset="0"/>
                  <a:ea typeface="楷体_GB2312" pitchFamily="49" charset="-122"/>
                </a:rPr>
                <a:t>Δ</a:t>
              </a:r>
              <a:r>
                <a:rPr lang="en-US" altLang="zh-CN" dirty="0">
                  <a:solidFill>
                    <a:srgbClr val="000066"/>
                  </a:solidFill>
                  <a:latin typeface="Times New Roman" panose="02020603050405020304" charset="0"/>
                  <a:ea typeface="楷体_GB2312" pitchFamily="49" charset="-122"/>
                </a:rPr>
                <a:t>=8/15 </a:t>
              </a:r>
              <a:r>
                <a:rPr lang="en-US" altLang="zh-CN" sz="2000" dirty="0">
                  <a:solidFill>
                    <a:srgbClr val="000066"/>
                  </a:solidFill>
                  <a:latin typeface="Times New Roman" panose="02020603050405020304" charset="0"/>
                  <a:ea typeface="楷体_GB2312" pitchFamily="49" charset="-122"/>
                </a:rPr>
                <a:t>v</a:t>
              </a:r>
              <a:endParaRPr lang="en-US" altLang="zh-CN" sz="2000" dirty="0">
                <a:solidFill>
                  <a:srgbClr val="000066"/>
                </a:solidFill>
                <a:latin typeface="Times New Roman" panose="02020603050405020304" charset="0"/>
                <a:ea typeface="楷体_GB2312" pitchFamily="49" charset="-122"/>
              </a:endParaRPr>
            </a:p>
          </p:txBody>
        </p:sp>
        <p:sp>
          <p:nvSpPr>
            <p:cNvPr id="36" name="Text Box 31"/>
            <p:cNvSpPr txBox="1"/>
            <p:nvPr/>
          </p:nvSpPr>
          <p:spPr>
            <a:xfrm>
              <a:off x="1690" y="2898"/>
              <a:ext cx="929" cy="267"/>
            </a:xfrm>
            <a:prstGeom prst="rect">
              <a:avLst/>
            </a:prstGeom>
            <a:noFill/>
            <a:ln w="19050">
              <a:noFill/>
            </a:ln>
          </p:spPr>
          <p:txBody>
            <a:bodyPr anchor="t" anchorCtr="0">
              <a:spAutoFit/>
            </a:bodyPr>
            <a:p>
              <a:pPr>
                <a:spcBef>
                  <a:spcPct val="50000"/>
                </a:spcBef>
              </a:pPr>
              <a:r>
                <a:rPr lang="en-US" altLang="zh-CN" dirty="0">
                  <a:solidFill>
                    <a:srgbClr val="000066"/>
                  </a:solidFill>
                  <a:latin typeface="Times New Roman" panose="02020603050405020304" charset="0"/>
                  <a:ea typeface="楷体_GB2312" pitchFamily="49" charset="-122"/>
                </a:rPr>
                <a:t>3</a:t>
              </a:r>
              <a:r>
                <a:rPr lang="el-GR" altLang="zh-CN" dirty="0">
                  <a:solidFill>
                    <a:srgbClr val="000066"/>
                  </a:solidFill>
                  <a:latin typeface="Times New Roman" panose="02020603050405020304" charset="0"/>
                  <a:ea typeface="楷体_GB2312" pitchFamily="49" charset="-122"/>
                </a:rPr>
                <a:t>Δ</a:t>
              </a:r>
              <a:r>
                <a:rPr lang="en-US" altLang="zh-CN" dirty="0">
                  <a:solidFill>
                    <a:srgbClr val="000066"/>
                  </a:solidFill>
                  <a:latin typeface="Times New Roman" panose="02020603050405020304" charset="0"/>
                  <a:ea typeface="楷体_GB2312" pitchFamily="49" charset="-122"/>
                </a:rPr>
                <a:t>=6/15 </a:t>
              </a:r>
              <a:r>
                <a:rPr lang="en-US" altLang="zh-CN" sz="2000" dirty="0">
                  <a:solidFill>
                    <a:srgbClr val="000066"/>
                  </a:solidFill>
                  <a:latin typeface="Times New Roman" panose="02020603050405020304" charset="0"/>
                  <a:ea typeface="楷体_GB2312" pitchFamily="49" charset="-122"/>
                </a:rPr>
                <a:t>v</a:t>
              </a:r>
              <a:endParaRPr lang="en-US" altLang="zh-CN" sz="2000" dirty="0">
                <a:solidFill>
                  <a:srgbClr val="000066"/>
                </a:solidFill>
                <a:latin typeface="Times New Roman" panose="02020603050405020304" charset="0"/>
                <a:ea typeface="楷体_GB2312" pitchFamily="49" charset="-122"/>
              </a:endParaRPr>
            </a:p>
          </p:txBody>
        </p:sp>
        <p:sp>
          <p:nvSpPr>
            <p:cNvPr id="37" name="Text Box 32"/>
            <p:cNvSpPr txBox="1"/>
            <p:nvPr/>
          </p:nvSpPr>
          <p:spPr>
            <a:xfrm>
              <a:off x="1690" y="3184"/>
              <a:ext cx="765" cy="267"/>
            </a:xfrm>
            <a:prstGeom prst="rect">
              <a:avLst/>
            </a:prstGeom>
            <a:noFill/>
            <a:ln w="19050">
              <a:noFill/>
            </a:ln>
          </p:spPr>
          <p:txBody>
            <a:bodyPr anchor="t" anchorCtr="0">
              <a:spAutoFit/>
            </a:bodyPr>
            <a:p>
              <a:pPr>
                <a:spcBef>
                  <a:spcPct val="50000"/>
                </a:spcBef>
              </a:pPr>
              <a:r>
                <a:rPr lang="en-US" altLang="zh-CN" dirty="0">
                  <a:solidFill>
                    <a:srgbClr val="000066"/>
                  </a:solidFill>
                  <a:latin typeface="Times New Roman" panose="02020603050405020304" charset="0"/>
                  <a:ea typeface="楷体_GB2312" pitchFamily="49" charset="-122"/>
                </a:rPr>
                <a:t>2</a:t>
              </a:r>
              <a:r>
                <a:rPr lang="el-GR" altLang="zh-CN" dirty="0">
                  <a:solidFill>
                    <a:srgbClr val="000066"/>
                  </a:solidFill>
                  <a:latin typeface="Times New Roman" panose="02020603050405020304" charset="0"/>
                  <a:ea typeface="楷体_GB2312" pitchFamily="49" charset="-122"/>
                </a:rPr>
                <a:t>Δ</a:t>
              </a:r>
              <a:r>
                <a:rPr lang="en-US" altLang="zh-CN" dirty="0">
                  <a:solidFill>
                    <a:srgbClr val="000066"/>
                  </a:solidFill>
                  <a:latin typeface="Times New Roman" panose="02020603050405020304" charset="0"/>
                  <a:ea typeface="楷体_GB2312" pitchFamily="49" charset="-122"/>
                </a:rPr>
                <a:t>=4/15</a:t>
              </a:r>
              <a:r>
                <a:rPr lang="en-US" altLang="zh-CN" sz="2000" dirty="0">
                  <a:solidFill>
                    <a:srgbClr val="000066"/>
                  </a:solidFill>
                  <a:latin typeface="Times New Roman" panose="02020603050405020304" charset="0"/>
                  <a:ea typeface="楷体_GB2312" pitchFamily="49" charset="-122"/>
                </a:rPr>
                <a:t>v</a:t>
              </a:r>
              <a:endParaRPr lang="en-US" altLang="zh-CN" sz="2000" dirty="0">
                <a:solidFill>
                  <a:srgbClr val="000066"/>
                </a:solidFill>
                <a:latin typeface="Times New Roman" panose="02020603050405020304" charset="0"/>
                <a:ea typeface="楷体_GB2312" pitchFamily="49" charset="-122"/>
              </a:endParaRPr>
            </a:p>
          </p:txBody>
        </p:sp>
        <p:sp>
          <p:nvSpPr>
            <p:cNvPr id="38" name="Text Box 33"/>
            <p:cNvSpPr txBox="1"/>
            <p:nvPr/>
          </p:nvSpPr>
          <p:spPr>
            <a:xfrm>
              <a:off x="1691" y="3441"/>
              <a:ext cx="929" cy="267"/>
            </a:xfrm>
            <a:prstGeom prst="rect">
              <a:avLst/>
            </a:prstGeom>
            <a:noFill/>
            <a:ln w="19050">
              <a:noFill/>
            </a:ln>
          </p:spPr>
          <p:txBody>
            <a:bodyPr anchor="t" anchorCtr="0">
              <a:spAutoFit/>
            </a:bodyPr>
            <a:p>
              <a:pPr>
                <a:spcBef>
                  <a:spcPct val="50000"/>
                </a:spcBef>
              </a:pPr>
              <a:r>
                <a:rPr lang="en-US" altLang="zh-CN" dirty="0">
                  <a:solidFill>
                    <a:srgbClr val="000066"/>
                  </a:solidFill>
                  <a:latin typeface="Times New Roman" panose="02020603050405020304" charset="0"/>
                  <a:ea typeface="楷体_GB2312" pitchFamily="49" charset="-122"/>
                </a:rPr>
                <a:t>1</a:t>
              </a:r>
              <a:r>
                <a:rPr lang="el-GR" altLang="zh-CN" dirty="0">
                  <a:solidFill>
                    <a:srgbClr val="000066"/>
                  </a:solidFill>
                  <a:latin typeface="Times New Roman" panose="02020603050405020304" charset="0"/>
                  <a:ea typeface="楷体_GB2312" pitchFamily="49" charset="-122"/>
                </a:rPr>
                <a:t>Δ</a:t>
              </a:r>
              <a:r>
                <a:rPr lang="en-US" altLang="zh-CN" dirty="0">
                  <a:solidFill>
                    <a:srgbClr val="000066"/>
                  </a:solidFill>
                  <a:latin typeface="Times New Roman" panose="02020603050405020304" charset="0"/>
                  <a:ea typeface="楷体_GB2312" pitchFamily="49" charset="-122"/>
                </a:rPr>
                <a:t>=2/15 </a:t>
              </a:r>
              <a:r>
                <a:rPr lang="en-US" altLang="zh-CN" sz="2000" dirty="0">
                  <a:solidFill>
                    <a:srgbClr val="000066"/>
                  </a:solidFill>
                  <a:latin typeface="Times New Roman" panose="02020603050405020304" charset="0"/>
                  <a:ea typeface="楷体_GB2312" pitchFamily="49" charset="-122"/>
                </a:rPr>
                <a:t>v</a:t>
              </a:r>
              <a:endParaRPr lang="en-US" altLang="zh-CN" sz="2000" dirty="0">
                <a:solidFill>
                  <a:srgbClr val="000066"/>
                </a:solidFill>
                <a:latin typeface="Times New Roman" panose="02020603050405020304" charset="0"/>
                <a:ea typeface="楷体_GB2312" pitchFamily="49" charset="-122"/>
              </a:endParaRPr>
            </a:p>
          </p:txBody>
        </p:sp>
        <p:sp>
          <p:nvSpPr>
            <p:cNvPr id="39" name="Text Box 34"/>
            <p:cNvSpPr txBox="1"/>
            <p:nvPr/>
          </p:nvSpPr>
          <p:spPr>
            <a:xfrm>
              <a:off x="768" y="1398"/>
              <a:ext cx="905" cy="246"/>
            </a:xfrm>
            <a:prstGeom prst="rect">
              <a:avLst/>
            </a:prstGeom>
            <a:noFill/>
            <a:ln w="19050">
              <a:noFill/>
            </a:ln>
          </p:spPr>
          <p:txBody>
            <a:bodyPr anchor="t" anchorCtr="0">
              <a:spAutoFit/>
            </a:bodyPr>
            <a:p>
              <a:pPr>
                <a:spcBef>
                  <a:spcPct val="50000"/>
                </a:spcBef>
              </a:pPr>
              <a:r>
                <a:rPr lang="zh-CN" altLang="en-US" dirty="0">
                  <a:solidFill>
                    <a:srgbClr val="000066"/>
                  </a:solidFill>
                  <a:latin typeface="Times New Roman" panose="02020603050405020304" charset="0"/>
                  <a:ea typeface="楷体_GB2312" pitchFamily="49" charset="-122"/>
                </a:rPr>
                <a:t>输入信号</a:t>
              </a:r>
              <a:endParaRPr lang="zh-CN" altLang="en-US" dirty="0">
                <a:solidFill>
                  <a:srgbClr val="000066"/>
                </a:solidFill>
                <a:latin typeface="Times New Roman" panose="02020603050405020304" charset="0"/>
                <a:ea typeface="楷体_GB2312" pitchFamily="49" charset="-122"/>
              </a:endParaRPr>
            </a:p>
          </p:txBody>
        </p:sp>
        <p:sp>
          <p:nvSpPr>
            <p:cNvPr id="40" name="Text Box 35"/>
            <p:cNvSpPr txBox="1"/>
            <p:nvPr/>
          </p:nvSpPr>
          <p:spPr>
            <a:xfrm>
              <a:off x="2433" y="1410"/>
              <a:ext cx="635" cy="246"/>
            </a:xfrm>
            <a:prstGeom prst="rect">
              <a:avLst/>
            </a:prstGeom>
            <a:noFill/>
            <a:ln w="19050">
              <a:noFill/>
            </a:ln>
          </p:spPr>
          <p:txBody>
            <a:bodyPr anchor="t" anchorCtr="0">
              <a:spAutoFit/>
            </a:bodyPr>
            <a:p>
              <a:pPr algn="ctr">
                <a:spcBef>
                  <a:spcPct val="50000"/>
                </a:spcBef>
              </a:pPr>
              <a:r>
                <a:rPr lang="zh-CN" altLang="en-US" dirty="0">
                  <a:solidFill>
                    <a:srgbClr val="000066"/>
                  </a:solidFill>
                  <a:latin typeface="Times New Roman" panose="02020603050405020304" charset="0"/>
                  <a:ea typeface="楷体_GB2312" pitchFamily="49" charset="-122"/>
                </a:rPr>
                <a:t>编码</a:t>
              </a:r>
              <a:endParaRPr lang="zh-CN" altLang="en-US" dirty="0">
                <a:solidFill>
                  <a:srgbClr val="000066"/>
                </a:solidFill>
                <a:latin typeface="Times New Roman" panose="02020603050405020304" charset="0"/>
                <a:ea typeface="楷体_GB2312" pitchFamily="49" charset="-122"/>
              </a:endParaRPr>
            </a:p>
          </p:txBody>
        </p:sp>
        <p:sp>
          <p:nvSpPr>
            <p:cNvPr id="41" name="Text Box 36"/>
            <p:cNvSpPr txBox="1"/>
            <p:nvPr/>
          </p:nvSpPr>
          <p:spPr>
            <a:xfrm>
              <a:off x="1630" y="1472"/>
              <a:ext cx="796" cy="145"/>
            </a:xfrm>
            <a:prstGeom prst="rect">
              <a:avLst/>
            </a:prstGeom>
            <a:noFill/>
            <a:ln w="19050">
              <a:noFill/>
            </a:ln>
          </p:spPr>
          <p:txBody>
            <a:bodyPr wrap="square" anchor="t" anchorCtr="0">
              <a:noAutofit/>
            </a:bodyPr>
            <a:p>
              <a:pPr>
                <a:lnSpc>
                  <a:spcPct val="60000"/>
                </a:lnSpc>
                <a:spcBef>
                  <a:spcPct val="50000"/>
                </a:spcBef>
              </a:pPr>
              <a:r>
                <a:rPr lang="zh-CN" altLang="en-US" dirty="0">
                  <a:solidFill>
                    <a:srgbClr val="000066"/>
                  </a:solidFill>
                  <a:latin typeface="Times New Roman" panose="02020603050405020304" charset="0"/>
                  <a:ea typeface="楷体_GB2312" pitchFamily="49" charset="-122"/>
                </a:rPr>
                <a:t>模拟电平</a:t>
              </a:r>
              <a:endParaRPr lang="zh-CN" altLang="en-US" dirty="0">
                <a:solidFill>
                  <a:srgbClr val="000066"/>
                </a:solidFill>
                <a:latin typeface="Times New Roman" panose="02020603050405020304" charset="0"/>
                <a:ea typeface="楷体_GB2312" pitchFamily="49" charset="-122"/>
              </a:endParaRPr>
            </a:p>
          </p:txBody>
        </p:sp>
        <p:sp>
          <p:nvSpPr>
            <p:cNvPr id="42" name="Line 37"/>
            <p:cNvSpPr/>
            <p:nvPr/>
          </p:nvSpPr>
          <p:spPr>
            <a:xfrm>
              <a:off x="1689" y="1709"/>
              <a:ext cx="0" cy="2332"/>
            </a:xfrm>
            <a:prstGeom prst="line">
              <a:avLst/>
            </a:prstGeom>
            <a:ln w="38100" cap="flat" cmpd="sng">
              <a:solidFill>
                <a:schemeClr val="tx1"/>
              </a:solidFill>
              <a:prstDash val="solid"/>
              <a:round/>
              <a:headEnd type="none" w="med" len="med"/>
              <a:tailEnd type="none" w="med" len="med"/>
            </a:ln>
          </p:spPr>
        </p:sp>
        <p:graphicFrame>
          <p:nvGraphicFramePr>
            <p:cNvPr id="43" name="Object 40"/>
            <p:cNvGraphicFramePr>
              <a:graphicFrameLocks noChangeAspect="1"/>
            </p:cNvGraphicFramePr>
            <p:nvPr/>
          </p:nvGraphicFramePr>
          <p:xfrm>
            <a:off x="1325" y="1861"/>
            <a:ext cx="400" cy="354"/>
          </p:xfrm>
          <a:graphic>
            <a:graphicData uri="http://schemas.openxmlformats.org/presentationml/2006/ole">
              <mc:AlternateContent xmlns:mc="http://schemas.openxmlformats.org/markup-compatibility/2006">
                <mc:Choice xmlns:v="urn:schemas-microsoft-com:vml" Requires="v">
                  <p:oleObj spid="_x0000_s44" name="" r:id="rId19" imgW="355600" imgH="405765" progId="Equation.3">
                    <p:embed/>
                  </p:oleObj>
                </mc:Choice>
                <mc:Fallback>
                  <p:oleObj name="" r:id="rId19" imgW="355600" imgH="405765" progId="Equation.3">
                    <p:embed/>
                    <p:pic>
                      <p:nvPicPr>
                        <p:cNvPr id="0" name="图片 3142"/>
                        <p:cNvPicPr/>
                        <p:nvPr/>
                      </p:nvPicPr>
                      <p:blipFill>
                        <a:blip r:embed="rId20"/>
                        <a:stretch>
                          <a:fillRect/>
                        </a:stretch>
                      </p:blipFill>
                      <p:spPr>
                        <a:xfrm>
                          <a:off x="1325" y="1861"/>
                          <a:ext cx="400" cy="354"/>
                        </a:xfrm>
                        <a:prstGeom prst="rect">
                          <a:avLst/>
                        </a:prstGeom>
                        <a:noFill/>
                        <a:ln w="38100">
                          <a:noFill/>
                          <a:miter/>
                        </a:ln>
                      </p:spPr>
                    </p:pic>
                  </p:oleObj>
                </mc:Fallback>
              </mc:AlternateContent>
            </a:graphicData>
          </a:graphic>
        </p:graphicFrame>
        <p:graphicFrame>
          <p:nvGraphicFramePr>
            <p:cNvPr id="45" name="Object 41"/>
            <p:cNvGraphicFramePr>
              <a:graphicFrameLocks noChangeAspect="1"/>
            </p:cNvGraphicFramePr>
            <p:nvPr/>
          </p:nvGraphicFramePr>
          <p:xfrm>
            <a:off x="1342" y="2161"/>
            <a:ext cx="316" cy="325"/>
          </p:xfrm>
          <a:graphic>
            <a:graphicData uri="http://schemas.openxmlformats.org/presentationml/2006/ole">
              <mc:AlternateContent xmlns:mc="http://schemas.openxmlformats.org/markup-compatibility/2006">
                <mc:Choice xmlns:v="urn:schemas-microsoft-com:vml" Requires="v">
                  <p:oleObj spid="_x0000_s46" name="" r:id="rId21" imgW="355600" imgH="405765" progId="Equation.3">
                    <p:embed/>
                  </p:oleObj>
                </mc:Choice>
                <mc:Fallback>
                  <p:oleObj name="" r:id="rId21" imgW="355600" imgH="405765" progId="Equation.3">
                    <p:embed/>
                    <p:pic>
                      <p:nvPicPr>
                        <p:cNvPr id="0" name="图片 3139"/>
                        <p:cNvPicPr/>
                        <p:nvPr/>
                      </p:nvPicPr>
                      <p:blipFill>
                        <a:blip r:embed="rId22"/>
                        <a:stretch>
                          <a:fillRect/>
                        </a:stretch>
                      </p:blipFill>
                      <p:spPr>
                        <a:xfrm>
                          <a:off x="1342" y="2161"/>
                          <a:ext cx="316" cy="325"/>
                        </a:xfrm>
                        <a:prstGeom prst="rect">
                          <a:avLst/>
                        </a:prstGeom>
                        <a:noFill/>
                        <a:ln w="38100">
                          <a:noFill/>
                          <a:miter/>
                        </a:ln>
                      </p:spPr>
                    </p:pic>
                  </p:oleObj>
                </mc:Fallback>
              </mc:AlternateContent>
            </a:graphicData>
          </a:graphic>
        </p:graphicFrame>
        <p:graphicFrame>
          <p:nvGraphicFramePr>
            <p:cNvPr id="47" name="Object 42"/>
            <p:cNvGraphicFramePr>
              <a:graphicFrameLocks noChangeAspect="1"/>
            </p:cNvGraphicFramePr>
            <p:nvPr/>
          </p:nvGraphicFramePr>
          <p:xfrm>
            <a:off x="1361" y="2470"/>
            <a:ext cx="297" cy="312"/>
          </p:xfrm>
          <a:graphic>
            <a:graphicData uri="http://schemas.openxmlformats.org/presentationml/2006/ole">
              <mc:AlternateContent xmlns:mc="http://schemas.openxmlformats.org/markup-compatibility/2006">
                <mc:Choice xmlns:v="urn:schemas-microsoft-com:vml" Requires="v">
                  <p:oleObj spid="_x0000_s48" name="" r:id="rId23" imgW="355600" imgH="405765" progId="Equation.3">
                    <p:embed/>
                  </p:oleObj>
                </mc:Choice>
                <mc:Fallback>
                  <p:oleObj name="" r:id="rId23" imgW="355600" imgH="405765" progId="Equation.3">
                    <p:embed/>
                    <p:pic>
                      <p:nvPicPr>
                        <p:cNvPr id="0" name="图片 3146"/>
                        <p:cNvPicPr/>
                        <p:nvPr/>
                      </p:nvPicPr>
                      <p:blipFill>
                        <a:blip r:embed="rId24"/>
                        <a:stretch>
                          <a:fillRect/>
                        </a:stretch>
                      </p:blipFill>
                      <p:spPr>
                        <a:xfrm>
                          <a:off x="1361" y="2470"/>
                          <a:ext cx="297" cy="312"/>
                        </a:xfrm>
                        <a:prstGeom prst="rect">
                          <a:avLst/>
                        </a:prstGeom>
                        <a:noFill/>
                        <a:ln w="38100">
                          <a:noFill/>
                          <a:miter/>
                        </a:ln>
                      </p:spPr>
                    </p:pic>
                  </p:oleObj>
                </mc:Fallback>
              </mc:AlternateContent>
            </a:graphicData>
          </a:graphic>
        </p:graphicFrame>
        <p:graphicFrame>
          <p:nvGraphicFramePr>
            <p:cNvPr id="49" name="Object 43"/>
            <p:cNvGraphicFramePr>
              <a:graphicFrameLocks noChangeAspect="1"/>
            </p:cNvGraphicFramePr>
            <p:nvPr/>
          </p:nvGraphicFramePr>
          <p:xfrm>
            <a:off x="1352" y="2759"/>
            <a:ext cx="308" cy="315"/>
          </p:xfrm>
          <a:graphic>
            <a:graphicData uri="http://schemas.openxmlformats.org/presentationml/2006/ole">
              <mc:AlternateContent xmlns:mc="http://schemas.openxmlformats.org/markup-compatibility/2006">
                <mc:Choice xmlns:v="urn:schemas-microsoft-com:vml" Requires="v">
                  <p:oleObj spid="_x0000_s50" name="" r:id="rId25" imgW="355600" imgH="405765" progId="Equation.3">
                    <p:embed/>
                  </p:oleObj>
                </mc:Choice>
                <mc:Fallback>
                  <p:oleObj name="" r:id="rId25" imgW="355600" imgH="405765" progId="Equation.3">
                    <p:embed/>
                    <p:pic>
                      <p:nvPicPr>
                        <p:cNvPr id="0" name="图片 3145"/>
                        <p:cNvPicPr/>
                        <p:nvPr/>
                      </p:nvPicPr>
                      <p:blipFill>
                        <a:blip r:embed="rId26"/>
                        <a:stretch>
                          <a:fillRect/>
                        </a:stretch>
                      </p:blipFill>
                      <p:spPr>
                        <a:xfrm>
                          <a:off x="1352" y="2759"/>
                          <a:ext cx="308" cy="315"/>
                        </a:xfrm>
                        <a:prstGeom prst="rect">
                          <a:avLst/>
                        </a:prstGeom>
                        <a:noFill/>
                        <a:ln w="38100">
                          <a:noFill/>
                          <a:miter/>
                        </a:ln>
                      </p:spPr>
                    </p:pic>
                  </p:oleObj>
                </mc:Fallback>
              </mc:AlternateContent>
            </a:graphicData>
          </a:graphic>
        </p:graphicFrame>
        <p:graphicFrame>
          <p:nvGraphicFramePr>
            <p:cNvPr id="51" name="Object 44"/>
            <p:cNvGraphicFramePr>
              <a:graphicFrameLocks noChangeAspect="1"/>
            </p:cNvGraphicFramePr>
            <p:nvPr/>
          </p:nvGraphicFramePr>
          <p:xfrm>
            <a:off x="1353" y="3019"/>
            <a:ext cx="315" cy="320"/>
          </p:xfrm>
          <a:graphic>
            <a:graphicData uri="http://schemas.openxmlformats.org/presentationml/2006/ole">
              <mc:AlternateContent xmlns:mc="http://schemas.openxmlformats.org/markup-compatibility/2006">
                <mc:Choice xmlns:v="urn:schemas-microsoft-com:vml" Requires="v">
                  <p:oleObj spid="_x0000_s52" name="" r:id="rId27" imgW="355600" imgH="405765" progId="Equation.3">
                    <p:embed/>
                  </p:oleObj>
                </mc:Choice>
                <mc:Fallback>
                  <p:oleObj name="" r:id="rId27" imgW="355600" imgH="405765" progId="Equation.3">
                    <p:embed/>
                    <p:pic>
                      <p:nvPicPr>
                        <p:cNvPr id="0" name="图片 3140"/>
                        <p:cNvPicPr/>
                        <p:nvPr/>
                      </p:nvPicPr>
                      <p:blipFill>
                        <a:blip r:embed="rId28"/>
                        <a:stretch>
                          <a:fillRect/>
                        </a:stretch>
                      </p:blipFill>
                      <p:spPr>
                        <a:xfrm>
                          <a:off x="1353" y="3019"/>
                          <a:ext cx="315" cy="320"/>
                        </a:xfrm>
                        <a:prstGeom prst="rect">
                          <a:avLst/>
                        </a:prstGeom>
                        <a:noFill/>
                        <a:ln w="38100">
                          <a:noFill/>
                          <a:miter/>
                        </a:ln>
                      </p:spPr>
                    </p:pic>
                  </p:oleObj>
                </mc:Fallback>
              </mc:AlternateContent>
            </a:graphicData>
          </a:graphic>
        </p:graphicFrame>
        <p:graphicFrame>
          <p:nvGraphicFramePr>
            <p:cNvPr id="53" name="Object 45"/>
            <p:cNvGraphicFramePr>
              <a:graphicFrameLocks noChangeAspect="1"/>
            </p:cNvGraphicFramePr>
            <p:nvPr/>
          </p:nvGraphicFramePr>
          <p:xfrm>
            <a:off x="1362" y="3293"/>
            <a:ext cx="343" cy="325"/>
          </p:xfrm>
          <a:graphic>
            <a:graphicData uri="http://schemas.openxmlformats.org/presentationml/2006/ole">
              <mc:AlternateContent xmlns:mc="http://schemas.openxmlformats.org/markup-compatibility/2006">
                <mc:Choice xmlns:v="urn:schemas-microsoft-com:vml" Requires="v">
                  <p:oleObj spid="_x0000_s54" name="" r:id="rId29" imgW="355600" imgH="405765" progId="Equation.3">
                    <p:embed/>
                  </p:oleObj>
                </mc:Choice>
                <mc:Fallback>
                  <p:oleObj name="" r:id="rId29" imgW="355600" imgH="405765" progId="Equation.3">
                    <p:embed/>
                    <p:pic>
                      <p:nvPicPr>
                        <p:cNvPr id="0" name="图片 3141"/>
                        <p:cNvPicPr/>
                        <p:nvPr/>
                      </p:nvPicPr>
                      <p:blipFill>
                        <a:blip r:embed="rId30"/>
                        <a:stretch>
                          <a:fillRect/>
                        </a:stretch>
                      </p:blipFill>
                      <p:spPr>
                        <a:xfrm>
                          <a:off x="1362" y="3293"/>
                          <a:ext cx="343" cy="325"/>
                        </a:xfrm>
                        <a:prstGeom prst="rect">
                          <a:avLst/>
                        </a:prstGeom>
                        <a:noFill/>
                        <a:ln w="38100">
                          <a:noFill/>
                          <a:miter/>
                        </a:ln>
                      </p:spPr>
                    </p:pic>
                  </p:oleObj>
                </mc:Fallback>
              </mc:AlternateContent>
            </a:graphicData>
          </a:graphic>
        </p:graphicFrame>
        <p:graphicFrame>
          <p:nvGraphicFramePr>
            <p:cNvPr id="55" name="Object 46"/>
            <p:cNvGraphicFramePr>
              <a:graphicFrameLocks noChangeAspect="1"/>
            </p:cNvGraphicFramePr>
            <p:nvPr/>
          </p:nvGraphicFramePr>
          <p:xfrm>
            <a:off x="1371" y="3573"/>
            <a:ext cx="290" cy="332"/>
          </p:xfrm>
          <a:graphic>
            <a:graphicData uri="http://schemas.openxmlformats.org/presentationml/2006/ole">
              <mc:AlternateContent xmlns:mc="http://schemas.openxmlformats.org/markup-compatibility/2006">
                <mc:Choice xmlns:v="urn:schemas-microsoft-com:vml" Requires="v">
                  <p:oleObj spid="_x0000_s56" name="" r:id="rId31" imgW="355600" imgH="405765" progId="Equation.3">
                    <p:embed/>
                  </p:oleObj>
                </mc:Choice>
                <mc:Fallback>
                  <p:oleObj name="" r:id="rId31" imgW="355600" imgH="405765" progId="Equation.3">
                    <p:embed/>
                    <p:pic>
                      <p:nvPicPr>
                        <p:cNvPr id="0" name="图片 3143"/>
                        <p:cNvPicPr/>
                        <p:nvPr/>
                      </p:nvPicPr>
                      <p:blipFill>
                        <a:blip r:embed="rId32"/>
                        <a:stretch>
                          <a:fillRect/>
                        </a:stretch>
                      </p:blipFill>
                      <p:spPr>
                        <a:xfrm>
                          <a:off x="1371" y="3573"/>
                          <a:ext cx="290" cy="332"/>
                        </a:xfrm>
                        <a:prstGeom prst="rect">
                          <a:avLst/>
                        </a:prstGeom>
                        <a:noFill/>
                        <a:ln w="38100">
                          <a:noFill/>
                          <a:miter/>
                        </a:ln>
                      </p:spPr>
                    </p:pic>
                  </p:oleObj>
                </mc:Fallback>
              </mc:AlternateContent>
            </a:graphicData>
          </a:graphic>
        </p:graphicFrame>
      </p:grpSp>
      <p:sp>
        <p:nvSpPr>
          <p:cNvPr id="57" name="文本框 56"/>
          <p:cNvSpPr txBox="1"/>
          <p:nvPr/>
        </p:nvSpPr>
        <p:spPr>
          <a:xfrm>
            <a:off x="6873240" y="6478270"/>
            <a:ext cx="3456940" cy="368300"/>
          </a:xfrm>
          <a:prstGeom prst="rect">
            <a:avLst/>
          </a:prstGeom>
        </p:spPr>
        <p:style>
          <a:lnRef idx="0">
            <a:srgbClr val="FFFFFF"/>
          </a:lnRef>
          <a:fillRef idx="1">
            <a:schemeClr val="accent1"/>
          </a:fillRef>
          <a:effectRef idx="0">
            <a:srgbClr val="FFFFFF"/>
          </a:effectRef>
          <a:fontRef idx="minor">
            <a:schemeClr val="lt1"/>
          </a:fontRef>
        </p:style>
        <p:txBody>
          <a:bodyPr wrap="square" rtlCol="0" anchor="t">
            <a:spAutoFit/>
          </a:bodyPr>
          <a:p>
            <a:pPr algn="ctr"/>
            <a:r>
              <a:rPr lang="zh-CN" altLang="en-US"/>
              <a:t>（</a:t>
            </a:r>
            <a:r>
              <a:rPr lang="en-US" altLang="zh-CN"/>
              <a:t>b</a:t>
            </a:r>
            <a:r>
              <a:rPr lang="en-US" altLang="zh-CN"/>
              <a:t>)</a:t>
            </a:r>
            <a:r>
              <a:rPr lang="zh-CN" altLang="en-US"/>
              <a:t>四</a:t>
            </a:r>
            <a:r>
              <a:rPr lang="zh-CN" altLang="en-US"/>
              <a:t>舍五入量化方式</a:t>
            </a:r>
            <a:endParaRPr lang="zh-CN" altLang="en-US"/>
          </a:p>
        </p:txBody>
      </p:sp>
      <p:sp>
        <p:nvSpPr>
          <p:cNvPr id="420902" name="Rectangle 38"/>
          <p:cNvSpPr/>
          <p:nvPr/>
        </p:nvSpPr>
        <p:spPr>
          <a:xfrm>
            <a:off x="9339898" y="4436110"/>
            <a:ext cx="2214880" cy="398780"/>
          </a:xfrm>
          <a:prstGeom prst="rect">
            <a:avLst/>
          </a:prstGeom>
          <a:noFill/>
          <a:ln w="9525">
            <a:noFill/>
          </a:ln>
        </p:spPr>
        <p:txBody>
          <a:bodyPr wrap="none" anchor="t" anchorCtr="0">
            <a:spAutoFit/>
          </a:bodyPr>
          <a:p>
            <a:pPr>
              <a:spcBef>
                <a:spcPct val="50000"/>
              </a:spcBef>
            </a:pPr>
            <a:r>
              <a:rPr lang="zh-CN" altLang="en-US" sz="2000" dirty="0">
                <a:solidFill>
                  <a:srgbClr val="000066"/>
                </a:solidFill>
                <a:latin typeface="Times New Roman" panose="02020603050405020304" charset="0"/>
                <a:ea typeface="楷体_GB2312" pitchFamily="49" charset="-122"/>
              </a:rPr>
              <a:t>最大量化误差为：</a:t>
            </a:r>
            <a:endParaRPr lang="zh-CN" altLang="en-US" sz="2000" dirty="0">
              <a:solidFill>
                <a:srgbClr val="000066"/>
              </a:solidFill>
              <a:latin typeface="Times New Roman" panose="02020603050405020304" charset="0"/>
              <a:ea typeface="楷体_GB2312" pitchFamily="49" charset="-122"/>
            </a:endParaRPr>
          </a:p>
        </p:txBody>
      </p:sp>
      <p:sp>
        <p:nvSpPr>
          <p:cNvPr id="420903" name="Text Box 39"/>
          <p:cNvSpPr txBox="1"/>
          <p:nvPr/>
        </p:nvSpPr>
        <p:spPr>
          <a:xfrm>
            <a:off x="9393873" y="3102610"/>
            <a:ext cx="2992437" cy="398780"/>
          </a:xfrm>
          <a:prstGeom prst="rect">
            <a:avLst/>
          </a:prstGeom>
          <a:noFill/>
          <a:ln w="9525">
            <a:noFill/>
          </a:ln>
        </p:spPr>
        <p:txBody>
          <a:bodyPr anchor="t" anchorCtr="0">
            <a:spAutoFit/>
          </a:bodyPr>
          <a:p>
            <a:pPr>
              <a:spcBef>
                <a:spcPct val="50000"/>
              </a:spcBef>
            </a:pPr>
            <a:r>
              <a:rPr lang="zh-CN" altLang="en-US" sz="2000" dirty="0">
                <a:solidFill>
                  <a:srgbClr val="000066"/>
                </a:solidFill>
                <a:latin typeface="Times New Roman" panose="02020603050405020304" charset="0"/>
                <a:ea typeface="楷体_GB2312" pitchFamily="49" charset="-122"/>
              </a:rPr>
              <a:t>最小量化单位：</a:t>
            </a:r>
            <a:endParaRPr lang="zh-CN" altLang="en-US" sz="2000" dirty="0">
              <a:solidFill>
                <a:srgbClr val="000066"/>
              </a:solidFill>
              <a:latin typeface="Times New Roman" panose="02020603050405020304" charset="0"/>
              <a:ea typeface="楷体_GB2312" pitchFamily="49" charset="-122"/>
            </a:endParaRPr>
          </a:p>
        </p:txBody>
      </p:sp>
      <p:graphicFrame>
        <p:nvGraphicFramePr>
          <p:cNvPr id="420911" name="Object 47"/>
          <p:cNvGraphicFramePr>
            <a:graphicFrameLocks noChangeAspect="1"/>
          </p:cNvGraphicFramePr>
          <p:nvPr/>
        </p:nvGraphicFramePr>
        <p:xfrm>
          <a:off x="9624060" y="5925185"/>
          <a:ext cx="1754188" cy="500063"/>
        </p:xfrm>
        <a:graphic>
          <a:graphicData uri="http://schemas.openxmlformats.org/presentationml/2006/ole">
            <mc:AlternateContent xmlns:mc="http://schemas.openxmlformats.org/markup-compatibility/2006">
              <mc:Choice xmlns:v="urn:schemas-microsoft-com:vml" Requires="v">
                <p:oleObj spid="_x0000_s3145" name="" r:id="rId33" imgW="926465" imgH="254000" progId="Equation.3">
                  <p:embed/>
                </p:oleObj>
              </mc:Choice>
              <mc:Fallback>
                <p:oleObj name="" r:id="rId33" imgW="926465" imgH="254000" progId="Equation.3">
                  <p:embed/>
                  <p:pic>
                    <p:nvPicPr>
                      <p:cNvPr id="0" name="图片 3144"/>
                      <p:cNvPicPr/>
                      <p:nvPr/>
                    </p:nvPicPr>
                    <p:blipFill>
                      <a:blip r:embed="rId34"/>
                      <a:stretch>
                        <a:fillRect/>
                      </a:stretch>
                    </p:blipFill>
                    <p:spPr>
                      <a:xfrm>
                        <a:off x="9624060" y="5925185"/>
                        <a:ext cx="1754188" cy="500063"/>
                      </a:xfrm>
                      <a:prstGeom prst="rect">
                        <a:avLst/>
                      </a:prstGeom>
                      <a:noFill/>
                      <a:ln w="38100">
                        <a:noFill/>
                        <a:miter/>
                      </a:ln>
                    </p:spPr>
                  </p:pic>
                </p:oleObj>
              </mc:Fallback>
            </mc:AlternateContent>
          </a:graphicData>
        </a:graphic>
      </p:graphicFrame>
      <p:sp>
        <p:nvSpPr>
          <p:cNvPr id="420912" name="Text Box 48"/>
          <p:cNvSpPr txBox="1"/>
          <p:nvPr/>
        </p:nvSpPr>
        <p:spPr>
          <a:xfrm>
            <a:off x="9468485" y="3804285"/>
            <a:ext cx="2770188" cy="398780"/>
          </a:xfrm>
          <a:prstGeom prst="rect">
            <a:avLst/>
          </a:prstGeom>
          <a:noFill/>
          <a:ln w="19050">
            <a:noFill/>
          </a:ln>
        </p:spPr>
        <p:txBody>
          <a:bodyPr anchor="t" anchorCtr="0">
            <a:spAutoFit/>
          </a:bodyPr>
          <a:p>
            <a:pPr>
              <a:spcBef>
                <a:spcPct val="50000"/>
              </a:spcBef>
            </a:pPr>
            <a:r>
              <a:rPr lang="el-GR" altLang="zh-CN" sz="2000" dirty="0">
                <a:solidFill>
                  <a:srgbClr val="000066"/>
                </a:solidFill>
                <a:latin typeface="Times New Roman" panose="02020603050405020304" charset="0"/>
                <a:ea typeface="楷体_GB2312" pitchFamily="49" charset="-122"/>
              </a:rPr>
              <a:t>Δ</a:t>
            </a:r>
            <a:r>
              <a:rPr lang="en-US" altLang="zh-CN" sz="2000" i="1" dirty="0">
                <a:solidFill>
                  <a:srgbClr val="000066"/>
                </a:solidFill>
                <a:latin typeface="Times New Roman" panose="02020603050405020304" charset="0"/>
                <a:ea typeface="楷体_GB2312" pitchFamily="49" charset="-122"/>
              </a:rPr>
              <a:t>=</a:t>
            </a:r>
            <a:r>
              <a:rPr lang="en-US" altLang="zh-CN" sz="2000" dirty="0">
                <a:solidFill>
                  <a:srgbClr val="000066"/>
                </a:solidFill>
                <a:latin typeface="Times New Roman" panose="02020603050405020304" charset="0"/>
                <a:ea typeface="楷体_GB2312" pitchFamily="49" charset="-122"/>
              </a:rPr>
              <a:t>1</a:t>
            </a:r>
            <a:r>
              <a:rPr lang="en-US" altLang="zh-CN" sz="2000" i="1" dirty="0">
                <a:solidFill>
                  <a:srgbClr val="000066"/>
                </a:solidFill>
                <a:latin typeface="Times New Roman" panose="02020603050405020304" charset="0"/>
                <a:ea typeface="楷体_GB2312" pitchFamily="49" charset="-122"/>
              </a:rPr>
              <a:t>LSB</a:t>
            </a:r>
            <a:r>
              <a:rPr lang="en-US" altLang="zh-CN" sz="2000" b="0" i="1" dirty="0">
                <a:solidFill>
                  <a:srgbClr val="000066"/>
                </a:solidFill>
                <a:latin typeface="Times New Roman" panose="02020603050405020304" charset="0"/>
                <a:ea typeface="楷体_GB2312" pitchFamily="49" charset="-122"/>
              </a:rPr>
              <a:t>=</a:t>
            </a:r>
            <a:endParaRPr lang="en-US" altLang="zh-CN" sz="2000" b="0" i="1" dirty="0">
              <a:solidFill>
                <a:srgbClr val="000066"/>
              </a:solidFill>
              <a:latin typeface="Times New Roman" panose="02020603050405020304" charset="0"/>
              <a:ea typeface="楷体_GB2312" pitchFamily="49" charset="-122"/>
            </a:endParaRPr>
          </a:p>
        </p:txBody>
      </p:sp>
      <p:grpSp>
        <p:nvGrpSpPr>
          <p:cNvPr id="58" name="Group 50"/>
          <p:cNvGrpSpPr/>
          <p:nvPr/>
        </p:nvGrpSpPr>
        <p:grpSpPr>
          <a:xfrm>
            <a:off x="9601835" y="4998085"/>
            <a:ext cx="2197100" cy="900113"/>
            <a:chOff x="3409" y="3273"/>
            <a:chExt cx="1384" cy="567"/>
          </a:xfrm>
        </p:grpSpPr>
        <p:graphicFrame>
          <p:nvGraphicFramePr>
            <p:cNvPr id="42033" name="Object 51"/>
            <p:cNvGraphicFramePr>
              <a:graphicFrameLocks noChangeAspect="1"/>
            </p:cNvGraphicFramePr>
            <p:nvPr/>
          </p:nvGraphicFramePr>
          <p:xfrm>
            <a:off x="3409" y="3417"/>
            <a:ext cx="1105" cy="315"/>
          </p:xfrm>
          <a:graphic>
            <a:graphicData uri="http://schemas.openxmlformats.org/presentationml/2006/ole">
              <mc:AlternateContent xmlns:mc="http://schemas.openxmlformats.org/markup-compatibility/2006">
                <mc:Choice xmlns:v="urn:schemas-microsoft-com:vml" Requires="v">
                  <p:oleObj spid="_x0000_s3148" name="" r:id="rId35" imgW="926465" imgH="254000" progId="Equation.3">
                    <p:embed/>
                  </p:oleObj>
                </mc:Choice>
                <mc:Fallback>
                  <p:oleObj name="" r:id="rId35" imgW="926465" imgH="254000" progId="Equation.3">
                    <p:embed/>
                    <p:pic>
                      <p:nvPicPr>
                        <p:cNvPr id="0" name="图片 3147"/>
                        <p:cNvPicPr/>
                        <p:nvPr/>
                      </p:nvPicPr>
                      <p:blipFill>
                        <a:blip r:embed="rId34"/>
                        <a:stretch>
                          <a:fillRect/>
                        </a:stretch>
                      </p:blipFill>
                      <p:spPr>
                        <a:xfrm>
                          <a:off x="3409" y="3417"/>
                          <a:ext cx="1105" cy="315"/>
                        </a:xfrm>
                        <a:prstGeom prst="rect">
                          <a:avLst/>
                        </a:prstGeom>
                        <a:solidFill>
                          <a:schemeClr val="bg1"/>
                        </a:solidFill>
                        <a:ln w="38100">
                          <a:noFill/>
                          <a:miter/>
                        </a:ln>
                      </p:spPr>
                    </p:pic>
                  </p:oleObj>
                </mc:Fallback>
              </mc:AlternateContent>
            </a:graphicData>
          </a:graphic>
        </p:graphicFrame>
        <p:sp>
          <p:nvSpPr>
            <p:cNvPr id="42034" name="Rectangle 52"/>
            <p:cNvSpPr/>
            <p:nvPr/>
          </p:nvSpPr>
          <p:spPr>
            <a:xfrm>
              <a:off x="3812" y="3273"/>
              <a:ext cx="842" cy="567"/>
            </a:xfrm>
            <a:prstGeom prst="rect">
              <a:avLst/>
            </a:prstGeom>
            <a:solidFill>
              <a:schemeClr val="bg1"/>
            </a:solidFill>
            <a:ln w="9525">
              <a:noFill/>
            </a:ln>
          </p:spPr>
          <p:txBody>
            <a:bodyPr anchor="ctr" anchorCtr="0">
              <a:spAutoFit/>
            </a:bodyPr>
            <a:p>
              <a:pPr algn="ctr"/>
              <a:endParaRPr lang="zh-CN" altLang="en-US" dirty="0">
                <a:latin typeface="Arial Narrow" pitchFamily="34" charset="0"/>
                <a:ea typeface="宋体" panose="02010600030101010101" pitchFamily="2" charset="-122"/>
              </a:endParaRPr>
            </a:p>
          </p:txBody>
        </p:sp>
        <p:sp>
          <p:nvSpPr>
            <p:cNvPr id="42035" name="Text Box 53"/>
            <p:cNvSpPr txBox="1"/>
            <p:nvPr/>
          </p:nvSpPr>
          <p:spPr>
            <a:xfrm>
              <a:off x="3849" y="3428"/>
              <a:ext cx="944" cy="288"/>
            </a:xfrm>
            <a:prstGeom prst="rect">
              <a:avLst/>
            </a:prstGeom>
            <a:solidFill>
              <a:srgbClr val="FFFFFF">
                <a:alpha val="0"/>
              </a:srgbClr>
            </a:solidFill>
            <a:ln w="9525">
              <a:noFill/>
            </a:ln>
          </p:spPr>
          <p:txBody>
            <a:bodyPr anchor="t" anchorCtr="0">
              <a:spAutoFit/>
            </a:bodyPr>
            <a:p>
              <a:pPr>
                <a:spcBef>
                  <a:spcPct val="50000"/>
                </a:spcBef>
              </a:pPr>
              <a:r>
                <a:rPr lang="zh-CN" altLang="en-US" sz="2400" dirty="0">
                  <a:solidFill>
                    <a:srgbClr val="000066"/>
                  </a:solidFill>
                  <a:latin typeface="Times New Roman" panose="02020603050405020304" charset="0"/>
                  <a:ea typeface="楷体_GB2312" pitchFamily="49" charset="-122"/>
                </a:rPr>
                <a:t>＝</a:t>
              </a:r>
              <a:r>
                <a:rPr lang="en-US" altLang="zh-CN" sz="2400" dirty="0">
                  <a:solidFill>
                    <a:srgbClr val="000066"/>
                  </a:solidFill>
                  <a:latin typeface="Times New Roman" panose="02020603050405020304" charset="0"/>
                  <a:ea typeface="楷体_GB2312" pitchFamily="49" charset="-122"/>
                </a:rPr>
                <a:t>1/15V</a:t>
              </a:r>
              <a:endParaRPr lang="en-US" altLang="zh-CN" sz="2400" dirty="0">
                <a:solidFill>
                  <a:srgbClr val="000066"/>
                </a:solidFill>
                <a:latin typeface="Times New Roman" panose="02020603050405020304" charset="0"/>
                <a:ea typeface="楷体_GB2312" pitchFamily="49" charset="-122"/>
              </a:endParaRPr>
            </a:p>
          </p:txBody>
        </p:sp>
      </p:grpSp>
      <p:sp>
        <p:nvSpPr>
          <p:cNvPr id="420913" name="Text Box 49"/>
          <p:cNvSpPr txBox="1"/>
          <p:nvPr/>
        </p:nvSpPr>
        <p:spPr>
          <a:xfrm>
            <a:off x="10513060" y="3667125"/>
            <a:ext cx="1196975" cy="521970"/>
          </a:xfrm>
          <a:prstGeom prst="rect">
            <a:avLst/>
          </a:prstGeom>
          <a:noFill/>
          <a:ln w="19050">
            <a:noFill/>
          </a:ln>
        </p:spPr>
        <p:txBody>
          <a:bodyPr wrap="square" anchor="t" anchorCtr="0">
            <a:spAutoFit/>
          </a:bodyPr>
          <a:p>
            <a:pPr>
              <a:spcBef>
                <a:spcPct val="50000"/>
              </a:spcBef>
            </a:pPr>
            <a:r>
              <a:rPr lang="en-US" altLang="zh-CN" sz="2800" b="0" dirty="0">
                <a:solidFill>
                  <a:srgbClr val="000066"/>
                </a:solidFill>
                <a:latin typeface="Times New Roman" panose="02020603050405020304" charset="0"/>
                <a:ea typeface="楷体_GB2312" pitchFamily="49" charset="-122"/>
              </a:rPr>
              <a:t>   </a:t>
            </a:r>
            <a:r>
              <a:rPr lang="en-US" altLang="zh-CN" sz="2000" dirty="0">
                <a:solidFill>
                  <a:srgbClr val="000066"/>
                </a:solidFill>
                <a:latin typeface="Times New Roman" panose="02020603050405020304" charset="0"/>
                <a:ea typeface="楷体_GB2312" pitchFamily="49" charset="-122"/>
              </a:rPr>
              <a:t>2/15 V</a:t>
            </a:r>
            <a:endParaRPr lang="en-US" altLang="zh-CN" sz="2000" dirty="0">
              <a:solidFill>
                <a:srgbClr val="000066"/>
              </a:solidFill>
              <a:latin typeface="Times New Roman" panose="02020603050405020304" charset="0"/>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419887"/>
                                        </p:tgtEl>
                                        <p:attrNameLst>
                                          <p:attrName>style.visibility</p:attrName>
                                        </p:attrNameLst>
                                      </p:cBhvr>
                                      <p:to>
                                        <p:strVal val="visible"/>
                                      </p:to>
                                    </p:set>
                                    <p:animEffect transition="in" filter="strips(downRight)">
                                      <p:cBhvr>
                                        <p:cTn id="12" dur="500"/>
                                        <p:tgtEl>
                                          <p:spTgt spid="419887"/>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grpId="0" nodeType="clickEffect">
                                  <p:stCondLst>
                                    <p:cond delay="0"/>
                                  </p:stCondLst>
                                  <p:childTnLst>
                                    <p:set>
                                      <p:cBhvr>
                                        <p:cTn id="16" dur="1" fill="hold">
                                          <p:stCondLst>
                                            <p:cond delay="0"/>
                                          </p:stCondLst>
                                        </p:cTn>
                                        <p:tgtEl>
                                          <p:spTgt spid="419889"/>
                                        </p:tgtEl>
                                        <p:attrNameLst>
                                          <p:attrName>style.visibility</p:attrName>
                                        </p:attrNameLst>
                                      </p:cBhvr>
                                      <p:to>
                                        <p:strVal val="visible"/>
                                      </p:to>
                                    </p:set>
                                    <p:animEffect transition="in" filter="strips(downRight)">
                                      <p:cBhvr>
                                        <p:cTn id="17" dur="500"/>
                                        <p:tgtEl>
                                          <p:spTgt spid="419889"/>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419890"/>
                                        </p:tgtEl>
                                        <p:attrNameLst>
                                          <p:attrName>style.visibility</p:attrName>
                                        </p:attrNameLst>
                                      </p:cBhvr>
                                      <p:to>
                                        <p:strVal val="visible"/>
                                      </p:to>
                                    </p:set>
                                    <p:animEffect transition="in" filter="dissolve">
                                      <p:cBhvr>
                                        <p:cTn id="22" dur="500"/>
                                        <p:tgtEl>
                                          <p:spTgt spid="419890"/>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6" fill="hold" grpId="0" nodeType="clickEffect">
                                  <p:stCondLst>
                                    <p:cond delay="0"/>
                                  </p:stCondLst>
                                  <p:childTnLst>
                                    <p:set>
                                      <p:cBhvr>
                                        <p:cTn id="26" dur="1" fill="hold">
                                          <p:stCondLst>
                                            <p:cond delay="0"/>
                                          </p:stCondLst>
                                        </p:cTn>
                                        <p:tgtEl>
                                          <p:spTgt spid="419886"/>
                                        </p:tgtEl>
                                        <p:attrNameLst>
                                          <p:attrName>style.visibility</p:attrName>
                                        </p:attrNameLst>
                                      </p:cBhvr>
                                      <p:to>
                                        <p:strVal val="visible"/>
                                      </p:to>
                                    </p:set>
                                    <p:animEffect transition="in" filter="strips(downRight)">
                                      <p:cBhvr>
                                        <p:cTn id="27" dur="500"/>
                                        <p:tgtEl>
                                          <p:spTgt spid="419886"/>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419845"/>
                                        </p:tgtEl>
                                        <p:attrNameLst>
                                          <p:attrName>style.visibility</p:attrName>
                                        </p:attrNameLst>
                                      </p:cBhvr>
                                      <p:to>
                                        <p:strVal val="visible"/>
                                      </p:to>
                                    </p:set>
                                    <p:animEffect transition="in" filter="box(in)">
                                      <p:cBhvr>
                                        <p:cTn id="32" dur="500"/>
                                        <p:tgtEl>
                                          <p:spTgt spid="419845"/>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419888"/>
                                        </p:tgtEl>
                                        <p:attrNameLst>
                                          <p:attrName>style.visibility</p:attrName>
                                        </p:attrNameLst>
                                      </p:cBhvr>
                                      <p:to>
                                        <p:strVal val="visible"/>
                                      </p:to>
                                    </p:set>
                                    <p:animEffect transition="in" filter="box(in)">
                                      <p:cBhvr>
                                        <p:cTn id="37" dur="500"/>
                                        <p:tgtEl>
                                          <p:spTgt spid="41988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up)">
                                      <p:cBhvr>
                                        <p:cTn id="42" dur="5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6" fill="hold" grpId="0" nodeType="clickEffect">
                                  <p:stCondLst>
                                    <p:cond delay="0"/>
                                  </p:stCondLst>
                                  <p:childTnLst>
                                    <p:set>
                                      <p:cBhvr>
                                        <p:cTn id="46" dur="1" fill="hold">
                                          <p:stCondLst>
                                            <p:cond delay="0"/>
                                          </p:stCondLst>
                                        </p:cTn>
                                        <p:tgtEl>
                                          <p:spTgt spid="420903"/>
                                        </p:tgtEl>
                                        <p:attrNameLst>
                                          <p:attrName>style.visibility</p:attrName>
                                        </p:attrNameLst>
                                      </p:cBhvr>
                                      <p:to>
                                        <p:strVal val="visible"/>
                                      </p:to>
                                    </p:set>
                                    <p:animEffect transition="in" filter="strips(downRight)">
                                      <p:cBhvr>
                                        <p:cTn id="47" dur="500"/>
                                        <p:tgtEl>
                                          <p:spTgt spid="420903"/>
                                        </p:tgtEl>
                                      </p:cBhvr>
                                    </p:animEffect>
                                  </p:childTnLst>
                                </p:cTn>
                              </p:par>
                            </p:childTnLst>
                          </p:cTn>
                        </p:par>
                      </p:childTnLst>
                    </p:cTn>
                  </p:par>
                  <p:par>
                    <p:cTn id="48" fill="hold">
                      <p:stCondLst>
                        <p:cond delay="indefinite"/>
                      </p:stCondLst>
                      <p:childTnLst>
                        <p:par>
                          <p:cTn id="49" fill="hold">
                            <p:stCondLst>
                              <p:cond delay="0"/>
                            </p:stCondLst>
                            <p:childTnLst>
                              <p:par>
                                <p:cTn id="50" presetID="18" presetClass="entr" presetSubtype="6" fill="hold" grpId="0" nodeType="clickEffect">
                                  <p:stCondLst>
                                    <p:cond delay="0"/>
                                  </p:stCondLst>
                                  <p:childTnLst>
                                    <p:set>
                                      <p:cBhvr>
                                        <p:cTn id="51" dur="1" fill="hold">
                                          <p:stCondLst>
                                            <p:cond delay="0"/>
                                          </p:stCondLst>
                                        </p:cTn>
                                        <p:tgtEl>
                                          <p:spTgt spid="420912"/>
                                        </p:tgtEl>
                                        <p:attrNameLst>
                                          <p:attrName>style.visibility</p:attrName>
                                        </p:attrNameLst>
                                      </p:cBhvr>
                                      <p:to>
                                        <p:strVal val="visible"/>
                                      </p:to>
                                    </p:set>
                                    <p:animEffect transition="in" filter="strips(downRight)">
                                      <p:cBhvr>
                                        <p:cTn id="52" dur="500"/>
                                        <p:tgtEl>
                                          <p:spTgt spid="420912"/>
                                        </p:tgtEl>
                                      </p:cBhvr>
                                    </p:animEffect>
                                  </p:childTnLst>
                                </p:cTn>
                              </p:par>
                            </p:childTnLst>
                          </p:cTn>
                        </p:par>
                      </p:childTnLst>
                    </p:cTn>
                  </p:par>
                  <p:par>
                    <p:cTn id="53" fill="hold">
                      <p:stCondLst>
                        <p:cond delay="indefinite"/>
                      </p:stCondLst>
                      <p:childTnLst>
                        <p:par>
                          <p:cTn id="54" fill="hold">
                            <p:stCondLst>
                              <p:cond delay="0"/>
                            </p:stCondLst>
                            <p:childTnLst>
                              <p:par>
                                <p:cTn id="55" presetID="18" presetClass="entr" presetSubtype="6" fill="hold" grpId="0" nodeType="clickEffect">
                                  <p:stCondLst>
                                    <p:cond delay="0"/>
                                  </p:stCondLst>
                                  <p:childTnLst>
                                    <p:set>
                                      <p:cBhvr>
                                        <p:cTn id="56" dur="1" fill="hold">
                                          <p:stCondLst>
                                            <p:cond delay="0"/>
                                          </p:stCondLst>
                                        </p:cTn>
                                        <p:tgtEl>
                                          <p:spTgt spid="420913"/>
                                        </p:tgtEl>
                                        <p:attrNameLst>
                                          <p:attrName>style.visibility</p:attrName>
                                        </p:attrNameLst>
                                      </p:cBhvr>
                                      <p:to>
                                        <p:strVal val="visible"/>
                                      </p:to>
                                    </p:set>
                                    <p:animEffect transition="in" filter="strips(downRight)">
                                      <p:cBhvr>
                                        <p:cTn id="57" dur="500"/>
                                        <p:tgtEl>
                                          <p:spTgt spid="420913"/>
                                        </p:tgtEl>
                                      </p:cBhvr>
                                    </p:animEffect>
                                  </p:childTnLst>
                                </p:cTn>
                              </p:par>
                            </p:childTnLst>
                          </p:cTn>
                        </p:par>
                      </p:childTnLst>
                    </p:cTn>
                  </p:par>
                  <p:par>
                    <p:cTn id="58" fill="hold">
                      <p:stCondLst>
                        <p:cond delay="indefinite"/>
                      </p:stCondLst>
                      <p:childTnLst>
                        <p:par>
                          <p:cTn id="59" fill="hold">
                            <p:stCondLst>
                              <p:cond delay="0"/>
                            </p:stCondLst>
                            <p:childTnLst>
                              <p:par>
                                <p:cTn id="60" presetID="18" presetClass="entr" presetSubtype="6" fill="hold" grpId="0" nodeType="clickEffect">
                                  <p:stCondLst>
                                    <p:cond delay="0"/>
                                  </p:stCondLst>
                                  <p:childTnLst>
                                    <p:set>
                                      <p:cBhvr>
                                        <p:cTn id="61" dur="1" fill="hold">
                                          <p:stCondLst>
                                            <p:cond delay="0"/>
                                          </p:stCondLst>
                                        </p:cTn>
                                        <p:tgtEl>
                                          <p:spTgt spid="420902"/>
                                        </p:tgtEl>
                                        <p:attrNameLst>
                                          <p:attrName>style.visibility</p:attrName>
                                        </p:attrNameLst>
                                      </p:cBhvr>
                                      <p:to>
                                        <p:strVal val="visible"/>
                                      </p:to>
                                    </p:set>
                                    <p:animEffect transition="in" filter="strips(downRight)">
                                      <p:cBhvr>
                                        <p:cTn id="62" dur="500"/>
                                        <p:tgtEl>
                                          <p:spTgt spid="420902"/>
                                        </p:tgtEl>
                                      </p:cBhvr>
                                    </p:animEffect>
                                  </p:childTnLst>
                                </p:cTn>
                              </p:par>
                            </p:childTnLst>
                          </p:cTn>
                        </p:par>
                      </p:childTnLst>
                    </p:cTn>
                  </p:par>
                  <p:par>
                    <p:cTn id="63" fill="hold">
                      <p:stCondLst>
                        <p:cond delay="indefinite"/>
                      </p:stCondLst>
                      <p:childTnLst>
                        <p:par>
                          <p:cTn id="64" fill="hold">
                            <p:stCondLst>
                              <p:cond delay="0"/>
                            </p:stCondLst>
                            <p:childTnLst>
                              <p:par>
                                <p:cTn id="65" presetID="18" presetClass="entr" presetSubtype="6" fill="hold" nodeType="clickEffect">
                                  <p:stCondLst>
                                    <p:cond delay="0"/>
                                  </p:stCondLst>
                                  <p:childTnLst>
                                    <p:set>
                                      <p:cBhvr>
                                        <p:cTn id="66" dur="1" fill="hold">
                                          <p:stCondLst>
                                            <p:cond delay="0"/>
                                          </p:stCondLst>
                                        </p:cTn>
                                        <p:tgtEl>
                                          <p:spTgt spid="58"/>
                                        </p:tgtEl>
                                        <p:attrNameLst>
                                          <p:attrName>style.visibility</p:attrName>
                                        </p:attrNameLst>
                                      </p:cBhvr>
                                      <p:to>
                                        <p:strVal val="visible"/>
                                      </p:to>
                                    </p:set>
                                    <p:animEffect transition="in" filter="strips(downRight)">
                                      <p:cBhvr>
                                        <p:cTn id="67" dur="500"/>
                                        <p:tgtEl>
                                          <p:spTgt spid="58"/>
                                        </p:tgtEl>
                                      </p:cBhvr>
                                    </p:animEffect>
                                  </p:childTnLst>
                                </p:cTn>
                              </p:par>
                            </p:childTnLst>
                          </p:cTn>
                        </p:par>
                      </p:childTnLst>
                    </p:cTn>
                  </p:par>
                  <p:par>
                    <p:cTn id="68" fill="hold">
                      <p:stCondLst>
                        <p:cond delay="indefinite"/>
                      </p:stCondLst>
                      <p:childTnLst>
                        <p:par>
                          <p:cTn id="69" fill="hold">
                            <p:stCondLst>
                              <p:cond delay="0"/>
                            </p:stCondLst>
                            <p:childTnLst>
                              <p:par>
                                <p:cTn id="70" presetID="4" presetClass="entr" presetSubtype="16" fill="hold" nodeType="clickEffect">
                                  <p:stCondLst>
                                    <p:cond delay="0"/>
                                  </p:stCondLst>
                                  <p:childTnLst>
                                    <p:set>
                                      <p:cBhvr>
                                        <p:cTn id="71" dur="1" fill="hold">
                                          <p:stCondLst>
                                            <p:cond delay="0"/>
                                          </p:stCondLst>
                                        </p:cTn>
                                        <p:tgtEl>
                                          <p:spTgt spid="420911"/>
                                        </p:tgtEl>
                                        <p:attrNameLst>
                                          <p:attrName>style.visibility</p:attrName>
                                        </p:attrNameLst>
                                      </p:cBhvr>
                                      <p:to>
                                        <p:strVal val="visible"/>
                                      </p:to>
                                    </p:set>
                                    <p:animEffect transition="in" filter="box(in)">
                                      <p:cBhvr>
                                        <p:cTn id="72" dur="500"/>
                                        <p:tgtEl>
                                          <p:spTgt spid="4209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87" grpId="0"/>
      <p:bldP spid="419886" grpId="0"/>
      <p:bldP spid="419888" grpId="0"/>
      <p:bldP spid="419889" grpId="0"/>
      <p:bldP spid="419890" grpId="0"/>
      <p:bldP spid="420902" grpId="0"/>
      <p:bldP spid="420903" grpId="0"/>
      <p:bldP spid="420912" grpId="0"/>
      <p:bldP spid="420913"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3" name="文本框 1"/>
          <p:cNvSpPr txBox="1"/>
          <p:nvPr/>
        </p:nvSpPr>
        <p:spPr>
          <a:xfrm>
            <a:off x="194310" y="90805"/>
            <a:ext cx="292989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sz="3200" dirty="0">
                <a:latin typeface="微软雅黑" panose="020B0503020204020204" pitchFamily="34" charset="-122"/>
                <a:ea typeface="微软雅黑" panose="020B0503020204020204" pitchFamily="34" charset="-122"/>
                <a:sym typeface="微软雅黑" panose="020B0503020204020204" pitchFamily="34" charset="-122"/>
              </a:rPr>
              <a:t>6</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.2</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A</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D</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C</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17" name="文本框 16"/>
          <p:cNvSpPr txBox="1"/>
          <p:nvPr/>
        </p:nvSpPr>
        <p:spPr>
          <a:xfrm>
            <a:off x="3654425" y="405130"/>
            <a:ext cx="323469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nchor="t">
            <a:spAutoFit/>
          </a:bodyPr>
          <a:p>
            <a:pPr algn="ct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A/D</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转换器类型</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nvSpPr>
        <p:spPr>
          <a:xfrm>
            <a:off x="194310" y="1067435"/>
            <a:ext cx="11620500" cy="5677535"/>
          </a:xfrm>
          <a:prstGeom prst="rect">
            <a:avLst/>
          </a:prstGeom>
        </p:spPr>
        <p:txBody>
          <a:bodyPr wrap="square">
            <a:spAutoFit/>
          </a:bodyPr>
          <a:p>
            <a:pPr indent="558800" algn="just" defTabSz="266700" eaLnBrk="1">
              <a:lnSpc>
                <a:spcPct val="150000"/>
              </a:lnSpc>
              <a:spcAft>
                <a:spcPct val="0"/>
              </a:spcAft>
              <a:extLst>
                <a:ext uri="{35155182-B16C-46BC-9424-99874614C6A1}">
                  <wpsdc:indentchars xmlns:wpsdc="http://www.wps.cn/officeDocument/2017/drawingmlCustomData" val="200" checksum="1956455923"/>
                </a:ext>
              </a:extLst>
            </a:pPr>
            <a:r>
              <a:rPr lang="zh-CN" altLang="en-US" sz="2200">
                <a:latin typeface="Times New Roman" panose="02020603050405020304" charset="0"/>
                <a:ea typeface="微软雅黑" panose="020B0503020204020204" pitchFamily="34" charset="-122"/>
                <a:cs typeface="Times New Roman" panose="02020603050405020304" charset="0"/>
              </a:rPr>
              <a:t>常用的</a:t>
            </a:r>
            <a:r>
              <a:rPr lang="en-US" altLang="zh-CN" sz="2200">
                <a:latin typeface="Times New Roman" panose="02020603050405020304" charset="0"/>
                <a:ea typeface="微软雅黑" panose="020B0503020204020204" pitchFamily="34" charset="-122"/>
                <a:cs typeface="Times New Roman" panose="02020603050405020304" charset="0"/>
              </a:rPr>
              <a:t>A/D</a:t>
            </a:r>
            <a:r>
              <a:rPr lang="zh-CN" altLang="en-US" sz="2200">
                <a:latin typeface="Times New Roman" panose="02020603050405020304" charset="0"/>
                <a:ea typeface="微软雅黑" panose="020B0503020204020204" pitchFamily="34" charset="-122"/>
                <a:cs typeface="Times New Roman" panose="02020603050405020304" charset="0"/>
              </a:rPr>
              <a:t>转换器包括</a:t>
            </a:r>
            <a:r>
              <a:rPr lang="zh-CN" altLang="en-US" sz="2200">
                <a:solidFill>
                  <a:srgbClr val="FF0000"/>
                </a:solidFill>
                <a:latin typeface="Times New Roman" panose="02020603050405020304" charset="0"/>
                <a:ea typeface="微软雅黑" panose="020B0503020204020204" pitchFamily="34" charset="-122"/>
                <a:cs typeface="Times New Roman" panose="02020603050405020304" charset="0"/>
              </a:rPr>
              <a:t>直接型</a:t>
            </a:r>
            <a:r>
              <a:rPr lang="en-US" altLang="zh-CN" sz="2200">
                <a:solidFill>
                  <a:srgbClr val="FF0000"/>
                </a:solidFill>
                <a:latin typeface="Times New Roman" panose="02020603050405020304" charset="0"/>
                <a:ea typeface="微软雅黑" panose="020B0503020204020204" pitchFamily="34" charset="-122"/>
                <a:cs typeface="Times New Roman" panose="02020603050405020304" charset="0"/>
              </a:rPr>
              <a:t>A/D</a:t>
            </a:r>
            <a:r>
              <a:rPr lang="zh-CN" altLang="en-US" sz="2200">
                <a:solidFill>
                  <a:srgbClr val="FF0000"/>
                </a:solidFill>
                <a:latin typeface="Times New Roman" panose="02020603050405020304" charset="0"/>
                <a:ea typeface="微软雅黑" panose="020B0503020204020204" pitchFamily="34" charset="-122"/>
                <a:cs typeface="Times New Roman" panose="02020603050405020304" charset="0"/>
              </a:rPr>
              <a:t>转换器和间接型</a:t>
            </a:r>
            <a:r>
              <a:rPr lang="en-US" altLang="zh-CN" sz="2200">
                <a:solidFill>
                  <a:srgbClr val="FF0000"/>
                </a:solidFill>
                <a:latin typeface="Times New Roman" panose="02020603050405020304" charset="0"/>
                <a:ea typeface="微软雅黑" panose="020B0503020204020204" pitchFamily="34" charset="-122"/>
                <a:cs typeface="Times New Roman" panose="02020603050405020304" charset="0"/>
              </a:rPr>
              <a:t>A/D</a:t>
            </a:r>
            <a:r>
              <a:rPr lang="zh-CN" altLang="en-US" sz="2200">
                <a:solidFill>
                  <a:srgbClr val="FF0000"/>
                </a:solidFill>
                <a:latin typeface="Times New Roman" panose="02020603050405020304" charset="0"/>
                <a:ea typeface="微软雅黑" panose="020B0503020204020204" pitchFamily="34" charset="-122"/>
                <a:cs typeface="Times New Roman" panose="02020603050405020304" charset="0"/>
              </a:rPr>
              <a:t>转换器</a:t>
            </a:r>
            <a:r>
              <a:rPr lang="zh-CN" altLang="en-US" sz="2200">
                <a:latin typeface="Times New Roman" panose="02020603050405020304" charset="0"/>
                <a:ea typeface="微软雅黑" panose="020B0503020204020204" pitchFamily="34" charset="-122"/>
                <a:cs typeface="Times New Roman" panose="02020603050405020304" charset="0"/>
              </a:rPr>
              <a:t>两大类。</a:t>
            </a:r>
            <a:endParaRPr lang="zh-CN" altLang="en-US" sz="2200">
              <a:latin typeface="Times New Roman" panose="02020603050405020304" charset="0"/>
              <a:ea typeface="微软雅黑" panose="020B0503020204020204" pitchFamily="34" charset="-122"/>
              <a:cs typeface="Times New Roman" panose="02020603050405020304" charset="0"/>
            </a:endParaRPr>
          </a:p>
          <a:p>
            <a:pPr indent="558800" algn="just" defTabSz="266700" eaLnBrk="1">
              <a:lnSpc>
                <a:spcPct val="150000"/>
              </a:lnSpc>
              <a:spcAft>
                <a:spcPct val="0"/>
              </a:spcAft>
              <a:extLst>
                <a:ext uri="{35155182-B16C-46BC-9424-99874614C6A1}">
                  <wpsdc:indentchars xmlns:wpsdc="http://www.wps.cn/officeDocument/2017/drawingmlCustomData" val="200" checksum="1956455923"/>
                </a:ext>
              </a:extLst>
            </a:pPr>
            <a:r>
              <a:rPr lang="zh-CN" altLang="en-US" sz="2200">
                <a:latin typeface="Times New Roman" panose="02020603050405020304" charset="0"/>
                <a:ea typeface="微软雅黑" panose="020B0503020204020204" pitchFamily="34" charset="-122"/>
                <a:cs typeface="Times New Roman" panose="02020603050405020304" charset="0"/>
              </a:rPr>
              <a:t>直接型</a:t>
            </a:r>
            <a:r>
              <a:rPr lang="en-US" altLang="zh-CN" sz="2200">
                <a:latin typeface="Times New Roman" panose="02020603050405020304" charset="0"/>
                <a:ea typeface="微软雅黑" panose="020B0503020204020204" pitchFamily="34" charset="-122"/>
                <a:cs typeface="Times New Roman" panose="02020603050405020304" charset="0"/>
              </a:rPr>
              <a:t>A/D</a:t>
            </a:r>
            <a:r>
              <a:rPr lang="zh-CN" altLang="en-US" sz="2200">
                <a:latin typeface="Times New Roman" panose="02020603050405020304" charset="0"/>
                <a:ea typeface="微软雅黑" panose="020B0503020204020204" pitchFamily="34" charset="-122"/>
                <a:cs typeface="Times New Roman" panose="02020603050405020304" charset="0"/>
              </a:rPr>
              <a:t>转换器将获取的模拟信号直接转换为数字信号，具有更快的转换速度。间接型</a:t>
            </a:r>
            <a:r>
              <a:rPr lang="en-US" altLang="zh-CN" sz="2200">
                <a:latin typeface="Times New Roman" panose="02020603050405020304" charset="0"/>
                <a:ea typeface="微软雅黑" panose="020B0503020204020204" pitchFamily="34" charset="-122"/>
                <a:cs typeface="Times New Roman" panose="02020603050405020304" charset="0"/>
              </a:rPr>
              <a:t>A/D</a:t>
            </a:r>
            <a:r>
              <a:rPr lang="zh-CN" altLang="en-US" sz="2200">
                <a:latin typeface="Times New Roman" panose="02020603050405020304" charset="0"/>
                <a:ea typeface="微软雅黑" panose="020B0503020204020204" pitchFamily="34" charset="-122"/>
                <a:cs typeface="Times New Roman" panose="02020603050405020304" charset="0"/>
              </a:rPr>
              <a:t>转换器先</a:t>
            </a:r>
            <a:r>
              <a:rPr lang="zh-CN" altLang="en-US" sz="2200">
                <a:solidFill>
                  <a:srgbClr val="FF0000"/>
                </a:solidFill>
                <a:latin typeface="Times New Roman" panose="02020603050405020304" charset="0"/>
                <a:ea typeface="微软雅黑" panose="020B0503020204020204" pitchFamily="34" charset="-122"/>
                <a:cs typeface="Times New Roman" panose="02020603050405020304" charset="0"/>
              </a:rPr>
              <a:t>将获取的模拟信号转换为频率等中间量</a:t>
            </a:r>
            <a:r>
              <a:rPr lang="zh-CN" altLang="en-US" sz="2200">
                <a:latin typeface="Times New Roman" panose="02020603050405020304" charset="0"/>
                <a:ea typeface="微软雅黑" panose="020B0503020204020204" pitchFamily="34" charset="-122"/>
                <a:cs typeface="Times New Roman" panose="02020603050405020304" charset="0"/>
              </a:rPr>
              <a:t>，通过中间量获得最终的数字量。显然，间接型</a:t>
            </a:r>
            <a:r>
              <a:rPr lang="en-US" altLang="zh-CN" sz="2200">
                <a:latin typeface="Times New Roman" panose="02020603050405020304" charset="0"/>
                <a:ea typeface="微软雅黑" panose="020B0503020204020204" pitchFamily="34" charset="-122"/>
                <a:cs typeface="Times New Roman" panose="02020603050405020304" charset="0"/>
              </a:rPr>
              <a:t>A/D</a:t>
            </a:r>
            <a:r>
              <a:rPr lang="zh-CN" altLang="en-US" sz="2200">
                <a:latin typeface="Times New Roman" panose="02020603050405020304" charset="0"/>
                <a:ea typeface="微软雅黑" panose="020B0503020204020204" pitchFamily="34" charset="-122"/>
                <a:cs typeface="Times New Roman" panose="02020603050405020304" charset="0"/>
              </a:rPr>
              <a:t>转换器</a:t>
            </a:r>
            <a:r>
              <a:rPr lang="zh-CN" altLang="en-US" sz="2200">
                <a:solidFill>
                  <a:srgbClr val="FF0000"/>
                </a:solidFill>
                <a:latin typeface="Times New Roman" panose="02020603050405020304" charset="0"/>
                <a:ea typeface="微软雅黑" panose="020B0503020204020204" pitchFamily="34" charset="-122"/>
                <a:cs typeface="Times New Roman" panose="02020603050405020304" charset="0"/>
              </a:rPr>
              <a:t>转换速度要比直接型慢很多</a:t>
            </a:r>
            <a:r>
              <a:rPr lang="zh-CN" altLang="en-US" sz="2200">
                <a:latin typeface="Times New Roman" panose="02020603050405020304" charset="0"/>
                <a:ea typeface="微软雅黑" panose="020B0503020204020204" pitchFamily="34" charset="-122"/>
                <a:cs typeface="Times New Roman" panose="02020603050405020304" charset="0"/>
              </a:rPr>
              <a:t>，先将原始信号转换为中间量的目的是为了</a:t>
            </a:r>
            <a:r>
              <a:rPr lang="zh-CN" altLang="en-US" sz="2200">
                <a:solidFill>
                  <a:srgbClr val="FF0000"/>
                </a:solidFill>
                <a:latin typeface="Times New Roman" panose="02020603050405020304" charset="0"/>
                <a:ea typeface="微软雅黑" panose="020B0503020204020204" pitchFamily="34" charset="-122"/>
                <a:cs typeface="Times New Roman" panose="02020603050405020304" charset="0"/>
              </a:rPr>
              <a:t>获得更高的转换精度</a:t>
            </a:r>
            <a:r>
              <a:rPr lang="zh-CN" altLang="en-US" sz="2200">
                <a:latin typeface="Times New Roman" panose="02020603050405020304" charset="0"/>
                <a:ea typeface="微软雅黑" panose="020B0503020204020204" pitchFamily="34" charset="-122"/>
                <a:cs typeface="Times New Roman" panose="02020603050405020304" charset="0"/>
              </a:rPr>
              <a:t>。</a:t>
            </a:r>
            <a:endParaRPr lang="zh-CN" altLang="en-US" sz="2200">
              <a:latin typeface="Times New Roman" panose="02020603050405020304" charset="0"/>
              <a:ea typeface="微软雅黑" panose="020B0503020204020204" pitchFamily="34" charset="-122"/>
              <a:cs typeface="Times New Roman" panose="02020603050405020304" charset="0"/>
            </a:endParaRPr>
          </a:p>
          <a:p>
            <a:pPr indent="558800" algn="just" defTabSz="266700" eaLnBrk="1">
              <a:lnSpc>
                <a:spcPct val="150000"/>
              </a:lnSpc>
              <a:spcAft>
                <a:spcPct val="0"/>
              </a:spcAft>
              <a:extLst>
                <a:ext uri="{35155182-B16C-46BC-9424-99874614C6A1}">
                  <wpsdc:indentchars xmlns:wpsdc="http://www.wps.cn/officeDocument/2017/drawingmlCustomData" val="200" checksum="1956455923"/>
                </a:ext>
              </a:extLst>
            </a:pPr>
            <a:r>
              <a:rPr lang="zh-CN" altLang="en-US" sz="2200">
                <a:latin typeface="Times New Roman" panose="02020603050405020304" charset="0"/>
                <a:ea typeface="微软雅黑" panose="020B0503020204020204" pitchFamily="34" charset="-122"/>
                <a:cs typeface="Times New Roman" panose="02020603050405020304" charset="0"/>
              </a:rPr>
              <a:t>经过多年的发展和不断的技术创新，ADC转换器已经从Flash ADC、逐次逼近型ADC、计数/斜率积分ADC发展到Σ-Δ型ADC和流水线型ADC。它们各有优缺点，也可以满足不同的要求。</a:t>
            </a:r>
            <a:r>
              <a:rPr lang="zh-CN" altLang="en-US" sz="2200">
                <a:solidFill>
                  <a:schemeClr val="tx1"/>
                </a:solidFill>
                <a:latin typeface="Times New Roman" panose="02020603050405020304" charset="0"/>
                <a:ea typeface="微软雅黑" panose="020B0503020204020204" pitchFamily="34" charset="-122"/>
                <a:cs typeface="Times New Roman" panose="02020603050405020304" charset="0"/>
              </a:rPr>
              <a:t>逐次逼近型ADC、计数/斜率积分型ADC、压缩型ADC等主要应用于</a:t>
            </a:r>
            <a:r>
              <a:rPr lang="zh-CN" altLang="en-US" sz="2200">
                <a:solidFill>
                  <a:srgbClr val="7030A0"/>
                </a:solidFill>
                <a:latin typeface="Times New Roman" panose="02020603050405020304" charset="0"/>
                <a:ea typeface="微软雅黑" panose="020B0503020204020204" pitchFamily="34" charset="-122"/>
                <a:cs typeface="Times New Roman" panose="02020603050405020304" charset="0"/>
              </a:rPr>
              <a:t>低速或中速、中精度数据采集和智能仪器</a:t>
            </a:r>
            <a:r>
              <a:rPr lang="zh-CN" altLang="en-US" sz="2200">
                <a:solidFill>
                  <a:schemeClr val="tx1"/>
                </a:solidFill>
                <a:latin typeface="Times New Roman" panose="02020603050405020304" charset="0"/>
                <a:ea typeface="微软雅黑" panose="020B0503020204020204" pitchFamily="34" charset="-122"/>
                <a:cs typeface="Times New Roman" panose="02020603050405020304" charset="0"/>
              </a:rPr>
              <a:t>。分层和流水线型ADC主要用于高速信号处理、快速波形存储和数据记录等，如</a:t>
            </a:r>
            <a:r>
              <a:rPr lang="zh-CN" altLang="en-US" sz="2200">
                <a:solidFill>
                  <a:srgbClr val="7030A0"/>
                </a:solidFill>
                <a:latin typeface="Times New Roman" panose="02020603050405020304" charset="0"/>
                <a:ea typeface="微软雅黑" panose="020B0503020204020204" pitchFamily="34" charset="-122"/>
                <a:cs typeface="Times New Roman" panose="02020603050405020304" charset="0"/>
              </a:rPr>
              <a:t>视频信号量化和高速数字通信技术</a:t>
            </a:r>
            <a:r>
              <a:rPr lang="zh-CN" altLang="en-US" sz="2200">
                <a:solidFill>
                  <a:schemeClr val="tx1"/>
                </a:solidFill>
                <a:latin typeface="Times New Roman" panose="02020603050405020304" charset="0"/>
                <a:ea typeface="微软雅黑" panose="020B0503020204020204" pitchFamily="34" charset="-122"/>
                <a:cs typeface="Times New Roman" panose="02020603050405020304" charset="0"/>
              </a:rPr>
              <a:t>。∑-△ADC主要用于高精度数据采集，尤其是</a:t>
            </a:r>
            <a:r>
              <a:rPr lang="zh-CN" altLang="en-US" sz="2200">
                <a:solidFill>
                  <a:srgbClr val="7030A0"/>
                </a:solidFill>
                <a:latin typeface="Times New Roman" panose="02020603050405020304" charset="0"/>
                <a:ea typeface="微软雅黑" panose="020B0503020204020204" pitchFamily="34" charset="-122"/>
                <a:cs typeface="Times New Roman" panose="02020603050405020304" charset="0"/>
              </a:rPr>
              <a:t>数字音响系统、多媒体、地震勘探仪器、声纳等电子测量领域</a:t>
            </a:r>
            <a:r>
              <a:rPr lang="zh-CN" altLang="en-US" sz="2200">
                <a:latin typeface="Times New Roman" panose="02020603050405020304" charset="0"/>
                <a:ea typeface="微软雅黑" panose="020B0503020204020204" pitchFamily="34" charset="-122"/>
                <a:cs typeface="Times New Roman" panose="02020603050405020304" charset="0"/>
              </a:rPr>
              <a:t>。</a:t>
            </a:r>
            <a:endParaRPr lang="zh-CN" altLang="en-US" sz="2200">
              <a:latin typeface="Times New Roman" panose="02020603050405020304" charset="0"/>
              <a:ea typeface="微软雅黑" panose="020B0503020204020204" pitchFamily="34" charset="-122"/>
              <a:cs typeface="Times New Roman" panose="02020603050405020304" charset="0"/>
            </a:endParaRPr>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3" name="文本框 1"/>
          <p:cNvSpPr txBox="1"/>
          <p:nvPr/>
        </p:nvSpPr>
        <p:spPr>
          <a:xfrm>
            <a:off x="194310" y="90805"/>
            <a:ext cx="292989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sz="3200" dirty="0">
                <a:latin typeface="微软雅黑" panose="020B0503020204020204" pitchFamily="34" charset="-122"/>
                <a:ea typeface="微软雅黑" panose="020B0503020204020204" pitchFamily="34" charset="-122"/>
                <a:sym typeface="微软雅黑" panose="020B0503020204020204" pitchFamily="34" charset="-122"/>
              </a:rPr>
              <a:t>6</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.2</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A</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D</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C</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17" name="文本框 16"/>
          <p:cNvSpPr txBox="1"/>
          <p:nvPr/>
        </p:nvSpPr>
        <p:spPr>
          <a:xfrm>
            <a:off x="3273425" y="865505"/>
            <a:ext cx="4798695"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nchor="t">
            <a:spAutoFit/>
          </a:bodyPr>
          <a:p>
            <a:pPr algn="ct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A/D转换器的主要技术指标</a:t>
            </a:r>
            <a:endParaRPr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nvSpPr>
        <p:spPr>
          <a:xfrm>
            <a:off x="194310" y="1510030"/>
            <a:ext cx="11620500" cy="4661535"/>
          </a:xfrm>
          <a:prstGeom prst="rect">
            <a:avLst/>
          </a:prstGeom>
        </p:spPr>
        <p:txBody>
          <a:bodyPr wrap="square">
            <a:spAutoFit/>
          </a:bodyPr>
          <a:p>
            <a:pPr indent="558800" algn="just" defTabSz="266700" eaLnBrk="1">
              <a:lnSpc>
                <a:spcPct val="150000"/>
              </a:lnSpc>
              <a:spcAft>
                <a:spcPct val="0"/>
              </a:spcAft>
              <a:extLst>
                <a:ext uri="{35155182-B16C-46BC-9424-99874614C6A1}">
                  <wpsdc:indentchars xmlns:wpsdc="http://www.wps.cn/officeDocument/2017/drawingmlCustomData" val="200" checksum="1956455923"/>
                </a:ext>
              </a:extLst>
            </a:pPr>
            <a:r>
              <a:rPr sz="2200">
                <a:latin typeface="Times New Roman" panose="02020603050405020304" charset="0"/>
                <a:ea typeface="微软雅黑" panose="020B0503020204020204" pitchFamily="34" charset="-122"/>
                <a:cs typeface="Times New Roman" panose="02020603050405020304" charset="0"/>
              </a:rPr>
              <a:t>①分辨率：数字量变化一个小量时模拟信号的变化量，定义为满刻度与 2</a:t>
            </a:r>
            <a:r>
              <a:rPr sz="2200" baseline="30000">
                <a:latin typeface="Times New Roman" panose="02020603050405020304" charset="0"/>
                <a:ea typeface="微软雅黑" panose="020B0503020204020204" pitchFamily="34" charset="-122"/>
                <a:cs typeface="Times New Roman" panose="02020603050405020304" charset="0"/>
              </a:rPr>
              <a:t>n</a:t>
            </a:r>
            <a:r>
              <a:rPr sz="2200">
                <a:latin typeface="Times New Roman" panose="02020603050405020304" charset="0"/>
                <a:ea typeface="微软雅黑" panose="020B0503020204020204" pitchFamily="34" charset="-122"/>
                <a:cs typeface="Times New Roman" panose="02020603050405020304" charset="0"/>
              </a:rPr>
              <a:t> 的比值。分辨率又称精度，通常以数字信号的位数来表示，如8位、12位、16位分辨率等。它表示对模拟信号进行数字化能够达到多细的程度。ADC输出二进制数位数越多，分辨能力越强，误差越小，转换精度越高。</a:t>
            </a:r>
            <a:endParaRPr sz="2200">
              <a:latin typeface="Times New Roman" panose="02020603050405020304" charset="0"/>
              <a:ea typeface="微软雅黑" panose="020B0503020204020204" pitchFamily="34" charset="-122"/>
              <a:cs typeface="Times New Roman" panose="02020603050405020304" charset="0"/>
            </a:endParaRPr>
          </a:p>
          <a:p>
            <a:pPr indent="558800" algn="just" defTabSz="266700" eaLnBrk="1">
              <a:lnSpc>
                <a:spcPct val="150000"/>
              </a:lnSpc>
              <a:spcAft>
                <a:spcPct val="0"/>
              </a:spcAft>
              <a:extLst>
                <a:ext uri="{35155182-B16C-46BC-9424-99874614C6A1}">
                  <wpsdc:indentchars xmlns:wpsdc="http://www.wps.cn/officeDocument/2017/drawingmlCustomData" val="200" checksum="1956455923"/>
                </a:ext>
              </a:extLst>
            </a:pPr>
            <a:r>
              <a:rPr sz="2200">
                <a:latin typeface="Times New Roman" panose="02020603050405020304" charset="0"/>
                <a:ea typeface="微软雅黑" panose="020B0503020204020204" pitchFamily="34" charset="-122"/>
                <a:cs typeface="Times New Roman" panose="02020603050405020304" charset="0"/>
              </a:rPr>
              <a:t>若分辨率为8位，能够表示数字范围是0~255。如</a:t>
            </a:r>
            <a:r>
              <a:rPr sz="2200">
                <a:solidFill>
                  <a:srgbClr val="FF0000"/>
                </a:solidFill>
                <a:latin typeface="Times New Roman" panose="02020603050405020304" charset="0"/>
                <a:ea typeface="微软雅黑" panose="020B0503020204020204" pitchFamily="34" charset="-122"/>
                <a:cs typeface="Times New Roman" panose="02020603050405020304" charset="0"/>
              </a:rPr>
              <a:t>输入的模拟电压范围为0~12V，那么其分辨率为12/255 ≈ 0.047V</a:t>
            </a:r>
            <a:r>
              <a:rPr sz="2200">
                <a:latin typeface="Times New Roman" panose="02020603050405020304" charset="0"/>
                <a:ea typeface="微软雅黑" panose="020B0503020204020204" pitchFamily="34" charset="-122"/>
                <a:cs typeface="Times New Roman" panose="02020603050405020304" charset="0"/>
              </a:rPr>
              <a:t>，也就是说模拟量的输入必须以0.047为单位变大或变小，其输出的数字量才会有变化。</a:t>
            </a:r>
            <a:endParaRPr sz="2200">
              <a:latin typeface="Times New Roman" panose="02020603050405020304" charset="0"/>
              <a:ea typeface="微软雅黑" panose="020B0503020204020204" pitchFamily="34" charset="-122"/>
              <a:cs typeface="Times New Roman" panose="02020603050405020304" charset="0"/>
            </a:endParaRPr>
          </a:p>
          <a:p>
            <a:pPr indent="558800" algn="just" defTabSz="266700" eaLnBrk="1">
              <a:lnSpc>
                <a:spcPct val="150000"/>
              </a:lnSpc>
              <a:spcAft>
                <a:spcPct val="0"/>
              </a:spcAft>
              <a:extLst>
                <a:ext uri="{35155182-B16C-46BC-9424-99874614C6A1}">
                  <wpsdc:indentchars xmlns:wpsdc="http://www.wps.cn/officeDocument/2017/drawingmlCustomData" val="200" checksum="1956455923"/>
                </a:ext>
              </a:extLst>
            </a:pPr>
            <a:r>
              <a:rPr sz="2200">
                <a:latin typeface="Times New Roman" panose="02020603050405020304" charset="0"/>
                <a:ea typeface="微软雅黑" panose="020B0503020204020204" pitchFamily="34" charset="-122"/>
                <a:cs typeface="Times New Roman" panose="02020603050405020304" charset="0"/>
              </a:rPr>
              <a:t>②量程：即所转换的电压范围。单极性工作的芯片有以0V为基准的0～+10V，0～-10V等；双极性工作的芯片有以0V为基准的±5V、±10V等。</a:t>
            </a:r>
            <a:endParaRPr sz="2200">
              <a:latin typeface="Times New Roman" panose="02020603050405020304" charset="0"/>
              <a:ea typeface="微软雅黑" panose="020B0503020204020204" pitchFamily="34" charset="-122"/>
              <a:cs typeface="Times New Roman" panose="02020603050405020304" charset="0"/>
            </a:endParaRPr>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3" name="文本框 1"/>
          <p:cNvSpPr txBox="1"/>
          <p:nvPr/>
        </p:nvSpPr>
        <p:spPr>
          <a:xfrm>
            <a:off x="194310" y="90805"/>
            <a:ext cx="292989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sz="3200" dirty="0">
                <a:latin typeface="微软雅黑" panose="020B0503020204020204" pitchFamily="34" charset="-122"/>
                <a:ea typeface="微软雅黑" panose="020B0503020204020204" pitchFamily="34" charset="-122"/>
                <a:sym typeface="微软雅黑" panose="020B0503020204020204" pitchFamily="34" charset="-122"/>
              </a:rPr>
              <a:t>6</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.2</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A</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D</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C</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17" name="文本框 16"/>
          <p:cNvSpPr txBox="1"/>
          <p:nvPr/>
        </p:nvSpPr>
        <p:spPr>
          <a:xfrm>
            <a:off x="3273425" y="865505"/>
            <a:ext cx="4798695"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nchor="t">
            <a:spAutoFit/>
          </a:bodyPr>
          <a:p>
            <a:pPr algn="ct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A/D转换器的主要技术指标</a:t>
            </a:r>
            <a:endParaRPr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nvSpPr>
        <p:spPr>
          <a:xfrm>
            <a:off x="194310" y="1510030"/>
            <a:ext cx="11620500" cy="3646170"/>
          </a:xfrm>
          <a:prstGeom prst="rect">
            <a:avLst/>
          </a:prstGeom>
        </p:spPr>
        <p:txBody>
          <a:bodyPr wrap="square">
            <a:spAutoFit/>
          </a:bodyPr>
          <a:p>
            <a:pPr indent="558800" algn="just" defTabSz="266700" eaLnBrk="1">
              <a:lnSpc>
                <a:spcPct val="150000"/>
              </a:lnSpc>
              <a:spcAft>
                <a:spcPct val="0"/>
              </a:spcAft>
              <a:extLst>
                <a:ext uri="{35155182-B16C-46BC-9424-99874614C6A1}">
                  <wpsdc:indentchars xmlns:wpsdc="http://www.wps.cn/officeDocument/2017/drawingmlCustomData" val="200" checksum="1956455923"/>
                </a:ext>
              </a:extLst>
            </a:pPr>
            <a:r>
              <a:rPr sz="2200">
                <a:latin typeface="Times New Roman" panose="02020603050405020304" charset="0"/>
                <a:ea typeface="微软雅黑" panose="020B0503020204020204" pitchFamily="34" charset="-122"/>
                <a:cs typeface="Times New Roman" panose="02020603050405020304" charset="0"/>
              </a:rPr>
              <a:t>③转换时间：</a:t>
            </a:r>
            <a:r>
              <a:rPr sz="2200">
                <a:solidFill>
                  <a:srgbClr val="FF0000"/>
                </a:solidFill>
                <a:latin typeface="Times New Roman" panose="02020603050405020304" charset="0"/>
                <a:ea typeface="微软雅黑" panose="020B0503020204020204" pitchFamily="34" charset="-122"/>
                <a:cs typeface="Times New Roman" panose="02020603050405020304" charset="0"/>
              </a:rPr>
              <a:t>完成一次A/D转换所需要的时间称为转换时间</a:t>
            </a:r>
            <a:r>
              <a:rPr sz="2200">
                <a:latin typeface="Times New Roman" panose="02020603050405020304" charset="0"/>
                <a:ea typeface="微软雅黑" panose="020B0503020204020204" pitchFamily="34" charset="-122"/>
                <a:cs typeface="Times New Roman" panose="02020603050405020304" charset="0"/>
              </a:rPr>
              <a:t>。不同形式、不同分辨率的器件，其转换时间的长短相差很大，可为几微妙到几百毫秒。如</a:t>
            </a:r>
            <a:r>
              <a:rPr sz="2200">
                <a:solidFill>
                  <a:srgbClr val="FF0000"/>
                </a:solidFill>
                <a:latin typeface="Times New Roman" panose="02020603050405020304" charset="0"/>
                <a:ea typeface="微软雅黑" panose="020B0503020204020204" pitchFamily="34" charset="-122"/>
                <a:cs typeface="Times New Roman" panose="02020603050405020304" charset="0"/>
              </a:rPr>
              <a:t>并行比较型ADC转换速度最高</a:t>
            </a:r>
            <a:r>
              <a:rPr sz="2200">
                <a:latin typeface="Times New Roman" panose="02020603050405020304" charset="0"/>
                <a:ea typeface="微软雅黑" panose="020B0503020204020204" pitchFamily="34" charset="-122"/>
                <a:cs typeface="Times New Roman" panose="02020603050405020304" charset="0"/>
              </a:rPr>
              <a:t>、8位单片集成ADC转换时间可达到50ns以内；逐次比较型ADC次之，转换时间在10-50µs以内；间接型ADC转换速度最慢，如双积分ADC的转换时间在几十到几百毫秒之间。</a:t>
            </a:r>
            <a:endParaRPr sz="2200">
              <a:latin typeface="Times New Roman" panose="02020603050405020304" charset="0"/>
              <a:ea typeface="微软雅黑" panose="020B0503020204020204" pitchFamily="34" charset="-122"/>
              <a:cs typeface="Times New Roman" panose="02020603050405020304" charset="0"/>
            </a:endParaRPr>
          </a:p>
          <a:p>
            <a:pPr indent="558800" algn="just" defTabSz="266700" eaLnBrk="1">
              <a:lnSpc>
                <a:spcPct val="150000"/>
              </a:lnSpc>
              <a:spcAft>
                <a:spcPct val="0"/>
              </a:spcAft>
              <a:extLst>
                <a:ext uri="{35155182-B16C-46BC-9424-99874614C6A1}">
                  <wpsdc:indentchars xmlns:wpsdc="http://www.wps.cn/officeDocument/2017/drawingmlCustomData" val="200" checksum="1956455923"/>
                </a:ext>
              </a:extLst>
            </a:pPr>
            <a:r>
              <a:rPr sz="2200">
                <a:latin typeface="Times New Roman" panose="02020603050405020304" charset="0"/>
                <a:ea typeface="微软雅黑" panose="020B0503020204020204" pitchFamily="34" charset="-122"/>
                <a:cs typeface="Times New Roman" panose="02020603050405020304" charset="0"/>
              </a:rPr>
              <a:t>④采样率：表示模拟信号转换为数字信号的速率，这与ADC器件的制造工艺有关，取决于ADC中比较器提供的判断能力。一般来说，采样率和分辨率是相互制约的。采样率每增加一倍，分辨率损失1bit。这主要是由于采样时的抖动，即孔径抖动或孔径不确定性。</a:t>
            </a:r>
            <a:endParaRPr sz="2200">
              <a:latin typeface="Times New Roman" panose="02020603050405020304" charset="0"/>
              <a:ea typeface="微软雅黑" panose="020B0503020204020204" pitchFamily="34" charset="-122"/>
              <a:cs typeface="Times New Roman" panose="02020603050405020304" charset="0"/>
            </a:endParaRPr>
          </a:p>
        </p:txBody>
      </p:sp>
      <p:sp>
        <p:nvSpPr>
          <p:cNvPr id="3" name="文本框 2"/>
          <p:cNvSpPr txBox="1"/>
          <p:nvPr/>
        </p:nvSpPr>
        <p:spPr>
          <a:xfrm>
            <a:off x="263525" y="5156200"/>
            <a:ext cx="11551285" cy="1198880"/>
          </a:xfrm>
          <a:prstGeom prst="rect">
            <a:avLst/>
          </a:prstGeom>
        </p:spPr>
        <p:style>
          <a:lnRef idx="0">
            <a:srgbClr val="FFFFFF"/>
          </a:lnRef>
          <a:fillRef idx="1">
            <a:schemeClr val="accent6"/>
          </a:fillRef>
          <a:effectRef idx="0">
            <a:srgbClr val="FFFFFF"/>
          </a:effectRef>
          <a:fontRef idx="minor">
            <a:schemeClr val="lt1"/>
          </a:fontRef>
        </p:style>
        <p:txBody>
          <a:bodyPr wrap="square">
            <a:spAutoFit/>
          </a:bodyPr>
          <a:p>
            <a:pPr marL="0" indent="304800" algn="just" defTabSz="266700">
              <a:lnSpc>
                <a:spcPct val="150000"/>
              </a:lnSpc>
              <a:spcAft>
                <a:spcPct val="0"/>
              </a:spcAft>
            </a:pPr>
            <a:r>
              <a:rPr lang="en-US" altLang="zh-CN" sz="2400">
                <a:latin typeface="微软雅黑" panose="020B0503020204020204" pitchFamily="34" charset="-122"/>
                <a:ea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rPr>
              <a:t>在选择器件时，要根据应用的需要和成本，对这项指标加以考虑，有时还要同时考虑数据传输过程中转换器件的一些结构和特点。</a:t>
            </a:r>
            <a:endParaRPr lang="zh-CN" altLang="en-US" sz="240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389255" y="248285"/>
            <a:ext cx="6027420" cy="61785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noAutofit/>
          </a:bodyPr>
          <a:p>
            <a:pPr algn="ct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5</a:t>
            </a:r>
            <a:r>
              <a:rPr lang="zh-CN" sz="3200" dirty="0">
                <a:latin typeface="微软雅黑" panose="020B0503020204020204" pitchFamily="34" charset="-122"/>
                <a:ea typeface="微软雅黑" panose="020B0503020204020204" pitchFamily="34" charset="-122"/>
                <a:sym typeface="微软雅黑" panose="020B0503020204020204" pitchFamily="34" charset="-122"/>
              </a:rPr>
              <a:t>.</a:t>
            </a:r>
            <a:r>
              <a:rPr lang="en-US" sz="3200" dirty="0">
                <a:latin typeface="微软雅黑" panose="020B0503020204020204" pitchFamily="34" charset="-122"/>
                <a:ea typeface="微软雅黑" panose="020B0503020204020204" pitchFamily="34" charset="-122"/>
                <a:sym typeface="微软雅黑" panose="020B0503020204020204" pitchFamily="34" charset="-122"/>
              </a:rPr>
              <a:t>2.1</a:t>
            </a:r>
            <a:r>
              <a:rPr lang="zh-CN" sz="3200" dirty="0">
                <a:latin typeface="微软雅黑" panose="020B0503020204020204" pitchFamily="34" charset="-122"/>
                <a:ea typeface="微软雅黑" panose="020B0503020204020204" pitchFamily="34" charset="-122"/>
                <a:sym typeface="微软雅黑" panose="020B0503020204020204" pitchFamily="34" charset="-122"/>
              </a:rPr>
              <a:t>  同步</a:t>
            </a:r>
            <a:r>
              <a:rPr sz="3200" dirty="0">
                <a:latin typeface="微软雅黑" panose="020B0503020204020204" pitchFamily="34" charset="-122"/>
                <a:ea typeface="微软雅黑" panose="020B0503020204020204" pitchFamily="34" charset="-122"/>
                <a:sym typeface="微软雅黑" panose="020B0503020204020204" pitchFamily="34" charset="-122"/>
              </a:rPr>
              <a:t>时序逻辑电路的分析</a:t>
            </a:r>
            <a:endParaRPr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4" name="文本框 3"/>
          <p:cNvSpPr txBox="1"/>
          <p:nvPr/>
        </p:nvSpPr>
        <p:spPr>
          <a:xfrm>
            <a:off x="487680" y="1073785"/>
            <a:ext cx="10826115" cy="1069340"/>
          </a:xfrm>
          <a:prstGeom prst="rect">
            <a:avLst/>
          </a:prstGeom>
        </p:spPr>
        <p:style>
          <a:lnRef idx="2">
            <a:schemeClr val="accent1"/>
          </a:lnRef>
          <a:fillRef idx="0">
            <a:srgbClr val="FFFFFF"/>
          </a:fillRef>
          <a:effectRef idx="0">
            <a:srgbClr val="FFFFFF"/>
          </a:effectRef>
          <a:fontRef idx="minor">
            <a:schemeClr val="tx1"/>
          </a:fontRef>
        </p:style>
        <p:txBody>
          <a:bodyPr wrap="square">
            <a:noAutofit/>
          </a:bodyPr>
          <a:p>
            <a:pPr marL="0" indent="304800" algn="l" defTabSz="266700">
              <a:lnSpc>
                <a:spcPct val="150000"/>
              </a:lnSpc>
              <a:spcAft>
                <a:spcPct val="0"/>
              </a:spcAft>
            </a:pPr>
            <a:r>
              <a:rPr lang="en-US" altLang="zh-CN" sz="2000" b="0">
                <a:latin typeface="微软雅黑" panose="020B0503020204020204" pitchFamily="34" charset="-122"/>
                <a:ea typeface="微软雅黑" panose="020B0503020204020204" pitchFamily="34" charset="-122"/>
              </a:rPr>
              <a:t>   </a:t>
            </a:r>
            <a:r>
              <a:rPr lang="zh-CN" altLang="en-US" sz="2000" b="0">
                <a:latin typeface="微软雅黑" panose="020B0503020204020204" pitchFamily="34" charset="-122"/>
                <a:ea typeface="微软雅黑" panose="020B0503020204020204" pitchFamily="34" charset="-122"/>
              </a:rPr>
              <a:t>例5-1：分析如图5-2所示的时序电路的逻辑功能。写出电路的激励方程、状态方程和输出方程，计算出状态转换表，画出状态转换图和时序图，分析电路能否自启动。</a:t>
            </a:r>
            <a:r>
              <a:rPr lang="en-US" altLang="zh-CN" sz="2000">
                <a:latin typeface="微软雅黑" panose="020B0503020204020204" pitchFamily="34" charset="-122"/>
                <a:ea typeface="微软雅黑" panose="020B0503020204020204" pitchFamily="34" charset="-122"/>
                <a:sym typeface="+mn-ea"/>
              </a:rPr>
              <a:t>  </a:t>
            </a:r>
            <a:endParaRPr lang="zh-CN" altLang="en-US" sz="2000" b="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154305" y="2816860"/>
            <a:ext cx="6348095" cy="2544445"/>
          </a:xfrm>
          <a:prstGeom prst="rect">
            <a:avLst/>
          </a:prstGeom>
        </p:spPr>
      </p:pic>
      <p:sp>
        <p:nvSpPr>
          <p:cNvPr id="3" name="文本框 2"/>
          <p:cNvSpPr txBox="1"/>
          <p:nvPr/>
        </p:nvSpPr>
        <p:spPr>
          <a:xfrm>
            <a:off x="6621780" y="2816860"/>
            <a:ext cx="5080000" cy="2399665"/>
          </a:xfrm>
          <a:prstGeom prst="rect">
            <a:avLst/>
          </a:prstGeom>
        </p:spPr>
        <p:style>
          <a:lnRef idx="0">
            <a:srgbClr val="FFFFFF"/>
          </a:lnRef>
          <a:fillRef idx="1">
            <a:schemeClr val="accent1"/>
          </a:fillRef>
          <a:effectRef idx="0">
            <a:srgbClr val="FFFFFF"/>
          </a:effectRef>
          <a:fontRef idx="minor">
            <a:schemeClr val="lt1"/>
          </a:fontRef>
        </p:style>
        <p:txBody>
          <a:bodyPr>
            <a:spAutoFit/>
          </a:bodyPr>
          <a:p>
            <a:pPr marL="0" indent="304800" algn="l" defTabSz="266700">
              <a:lnSpc>
                <a:spcPct val="150000"/>
              </a:lnSpc>
              <a:spcAft>
                <a:spcPct val="0"/>
              </a:spcAft>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解：</a:t>
            </a:r>
            <a:r>
              <a:rPr lang="en-US" altLang="zh-CN" sz="2000" b="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b="0">
                <a:latin typeface="微软雅黑" panose="020B0503020204020204" pitchFamily="34" charset="-122"/>
                <a:ea typeface="微软雅黑" panose="020B0503020204020204" pitchFamily="34" charset="-122"/>
                <a:cs typeface="微软雅黑" panose="020B0503020204020204" pitchFamily="34" charset="-122"/>
              </a:rPr>
              <a:t>读电路图：此电路由</a:t>
            </a:r>
            <a:r>
              <a:rPr lang="en-US" altLang="zh-CN" sz="2000" b="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b="0">
                <a:latin typeface="微软雅黑" panose="020B0503020204020204" pitchFamily="34" charset="-122"/>
                <a:ea typeface="微软雅黑" panose="020B0503020204020204" pitchFamily="34" charset="-122"/>
                <a:cs typeface="微软雅黑" panose="020B0503020204020204" pitchFamily="34" charset="-122"/>
              </a:rPr>
              <a:t>个</a:t>
            </a:r>
            <a:r>
              <a:rPr lang="en-US" altLang="zh-CN" sz="2000" b="0">
                <a:latin typeface="微软雅黑" panose="020B0503020204020204" pitchFamily="34" charset="-122"/>
                <a:ea typeface="微软雅黑" panose="020B0503020204020204" pitchFamily="34" charset="-122"/>
                <a:cs typeface="微软雅黑" panose="020B0503020204020204" pitchFamily="34" charset="-122"/>
              </a:rPr>
              <a:t>JK</a:t>
            </a:r>
            <a:r>
              <a:rPr lang="zh-CN" altLang="en-US" sz="2000" b="0">
                <a:latin typeface="微软雅黑" panose="020B0503020204020204" pitchFamily="34" charset="-122"/>
                <a:ea typeface="微软雅黑" panose="020B0503020204020204" pitchFamily="34" charset="-122"/>
                <a:cs typeface="微软雅黑" panose="020B0503020204020204" pitchFamily="34" charset="-122"/>
              </a:rPr>
              <a:t>触发器组成，选用同一个</a:t>
            </a:r>
            <a:r>
              <a:rPr lang="en-US" altLang="zh-CN" sz="2000" b="0">
                <a:latin typeface="微软雅黑" panose="020B0503020204020204" pitchFamily="34" charset="-122"/>
                <a:ea typeface="微软雅黑" panose="020B0503020204020204" pitchFamily="34" charset="-122"/>
                <a:cs typeface="微软雅黑" panose="020B0503020204020204" pitchFamily="34" charset="-122"/>
              </a:rPr>
              <a:t>CP</a:t>
            </a:r>
            <a:r>
              <a:rPr lang="zh-CN" altLang="en-US" sz="2000" b="0">
                <a:latin typeface="微软雅黑" panose="020B0503020204020204" pitchFamily="34" charset="-122"/>
                <a:ea typeface="微软雅黑" panose="020B0503020204020204" pitchFamily="34" charset="-122"/>
                <a:cs typeface="微软雅黑" panose="020B0503020204020204" pitchFamily="34" charset="-122"/>
              </a:rPr>
              <a:t>脉冲因此是同步时序电路，触发器符号分别为</a:t>
            </a:r>
            <a:r>
              <a:rPr lang="en-US" altLang="zh-CN" sz="2000" b="0">
                <a:latin typeface="微软雅黑" panose="020B0503020204020204" pitchFamily="34" charset="-122"/>
                <a:ea typeface="微软雅黑" panose="020B0503020204020204" pitchFamily="34" charset="-122"/>
                <a:cs typeface="微软雅黑" panose="020B0503020204020204" pitchFamily="34" charset="-122"/>
              </a:rPr>
              <a:t>FF</a:t>
            </a:r>
            <a:r>
              <a:rPr lang="en-US" altLang="zh-CN" sz="2000" b="0" baseline="-250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b="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b="0">
                <a:latin typeface="微软雅黑" panose="020B0503020204020204" pitchFamily="34" charset="-122"/>
                <a:ea typeface="微软雅黑" panose="020B0503020204020204" pitchFamily="34" charset="-122"/>
                <a:cs typeface="微软雅黑" panose="020B0503020204020204" pitchFamily="34" charset="-122"/>
              </a:rPr>
              <a:t>FF</a:t>
            </a:r>
            <a:r>
              <a:rPr lang="en-US" altLang="zh-CN" sz="20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b="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b="0">
                <a:latin typeface="微软雅黑" panose="020B0503020204020204" pitchFamily="34" charset="-122"/>
                <a:ea typeface="微软雅黑" panose="020B0503020204020204" pitchFamily="34" charset="-122"/>
                <a:cs typeface="微软雅黑" panose="020B0503020204020204" pitchFamily="34" charset="-122"/>
              </a:rPr>
              <a:t>FF</a:t>
            </a:r>
            <a:r>
              <a:rPr lang="en-US" altLang="zh-CN" sz="2000" b="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b="0">
                <a:latin typeface="微软雅黑" panose="020B0503020204020204" pitchFamily="34" charset="-122"/>
                <a:ea typeface="微软雅黑" panose="020B0503020204020204" pitchFamily="34" charset="-122"/>
                <a:cs typeface="微软雅黑" panose="020B0503020204020204" pitchFamily="34" charset="-122"/>
              </a:rPr>
              <a:t>，因此触发器输出信号为</a:t>
            </a:r>
            <a:r>
              <a:rPr lang="en-US" altLang="zh-CN" sz="2000" b="0">
                <a:latin typeface="微软雅黑" panose="020B0503020204020204" pitchFamily="34" charset="-122"/>
                <a:ea typeface="微软雅黑" panose="020B0503020204020204" pitchFamily="34" charset="-122"/>
                <a:cs typeface="微软雅黑" panose="020B0503020204020204" pitchFamily="34" charset="-122"/>
              </a:rPr>
              <a:t>Q</a:t>
            </a:r>
            <a:r>
              <a:rPr lang="en-US" altLang="zh-CN" sz="2000" b="0" baseline="-25000">
                <a:latin typeface="微软雅黑" panose="020B0503020204020204" pitchFamily="34" charset="-122"/>
                <a:ea typeface="微软雅黑" panose="020B0503020204020204" pitchFamily="34" charset="-122"/>
                <a:cs typeface="微软雅黑" panose="020B0503020204020204" pitchFamily="34" charset="-122"/>
              </a:rPr>
              <a:t>1</a:t>
            </a:r>
            <a:r>
              <a:rPr lang="en-US" altLang="zh-CN" sz="2000" b="0">
                <a:latin typeface="微软雅黑" panose="020B0503020204020204" pitchFamily="34" charset="-122"/>
                <a:ea typeface="微软雅黑" panose="020B0503020204020204" pitchFamily="34" charset="-122"/>
                <a:cs typeface="微软雅黑" panose="020B0503020204020204" pitchFamily="34" charset="-122"/>
              </a:rPr>
              <a:t>Q</a:t>
            </a:r>
            <a:r>
              <a:rPr lang="en-US" altLang="zh-CN" sz="20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altLang="zh-CN" sz="2000" b="0">
                <a:latin typeface="微软雅黑" panose="020B0503020204020204" pitchFamily="34" charset="-122"/>
                <a:ea typeface="微软雅黑" panose="020B0503020204020204" pitchFamily="34" charset="-122"/>
                <a:cs typeface="微软雅黑" panose="020B0503020204020204" pitchFamily="34" charset="-122"/>
              </a:rPr>
              <a:t>Q</a:t>
            </a:r>
            <a:r>
              <a:rPr lang="en-US" altLang="zh-CN" sz="2000" b="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b="0">
                <a:latin typeface="微软雅黑" panose="020B0503020204020204" pitchFamily="34" charset="-122"/>
                <a:ea typeface="微软雅黑" panose="020B0503020204020204" pitchFamily="34" charset="-122"/>
                <a:cs typeface="微软雅黑" panose="020B0503020204020204" pitchFamily="34" charset="-122"/>
              </a:rPr>
              <a:t>，输入信号为</a:t>
            </a:r>
            <a:r>
              <a:rPr lang="en-US" altLang="zh-CN" sz="2000" b="0">
                <a:latin typeface="微软雅黑" panose="020B0503020204020204" pitchFamily="34" charset="-122"/>
                <a:ea typeface="微软雅黑" panose="020B0503020204020204" pitchFamily="34" charset="-122"/>
                <a:cs typeface="微软雅黑" panose="020B0503020204020204" pitchFamily="34" charset="-122"/>
              </a:rPr>
              <a:t>J</a:t>
            </a:r>
            <a:r>
              <a:rPr lang="en-US" altLang="zh-CN" sz="2000" b="0" baseline="-25000">
                <a:latin typeface="微软雅黑" panose="020B0503020204020204" pitchFamily="34" charset="-122"/>
                <a:ea typeface="微软雅黑" panose="020B0503020204020204" pitchFamily="34" charset="-122"/>
                <a:cs typeface="微软雅黑" panose="020B0503020204020204" pitchFamily="34" charset="-122"/>
              </a:rPr>
              <a:t>1</a:t>
            </a:r>
            <a:r>
              <a:rPr lang="en-US" altLang="zh-CN" sz="2000" b="0">
                <a:latin typeface="微软雅黑" panose="020B0503020204020204" pitchFamily="34" charset="-122"/>
                <a:ea typeface="微软雅黑" panose="020B0503020204020204" pitchFamily="34" charset="-122"/>
                <a:cs typeface="微软雅黑" panose="020B0503020204020204" pitchFamily="34" charset="-122"/>
              </a:rPr>
              <a:t>J</a:t>
            </a:r>
            <a:r>
              <a:rPr lang="en-US" altLang="zh-CN" sz="20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altLang="zh-CN" sz="2000" b="0">
                <a:latin typeface="微软雅黑" panose="020B0503020204020204" pitchFamily="34" charset="-122"/>
                <a:ea typeface="微软雅黑" panose="020B0503020204020204" pitchFamily="34" charset="-122"/>
                <a:cs typeface="微软雅黑" panose="020B0503020204020204" pitchFamily="34" charset="-122"/>
              </a:rPr>
              <a:t>J</a:t>
            </a:r>
            <a:r>
              <a:rPr lang="en-US" altLang="zh-CN" sz="2000" b="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b="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b="0">
                <a:latin typeface="微软雅黑" panose="020B0503020204020204" pitchFamily="34" charset="-122"/>
                <a:ea typeface="微软雅黑" panose="020B0503020204020204" pitchFamily="34" charset="-122"/>
                <a:cs typeface="微软雅黑" panose="020B0503020204020204" pitchFamily="34" charset="-122"/>
              </a:rPr>
              <a:t>K</a:t>
            </a:r>
            <a:r>
              <a:rPr lang="en-US" altLang="zh-CN" sz="2000" b="0" baseline="-25000">
                <a:latin typeface="微软雅黑" panose="020B0503020204020204" pitchFamily="34" charset="-122"/>
                <a:ea typeface="微软雅黑" panose="020B0503020204020204" pitchFamily="34" charset="-122"/>
                <a:cs typeface="微软雅黑" panose="020B0503020204020204" pitchFamily="34" charset="-122"/>
              </a:rPr>
              <a:t>1</a:t>
            </a:r>
            <a:r>
              <a:rPr lang="en-US" altLang="zh-CN" sz="2000" b="0">
                <a:latin typeface="微软雅黑" panose="020B0503020204020204" pitchFamily="34" charset="-122"/>
                <a:ea typeface="微软雅黑" panose="020B0503020204020204" pitchFamily="34" charset="-122"/>
                <a:cs typeface="微软雅黑" panose="020B0503020204020204" pitchFamily="34" charset="-122"/>
              </a:rPr>
              <a:t>K</a:t>
            </a:r>
            <a:r>
              <a:rPr lang="en-US" altLang="zh-CN" sz="20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altLang="zh-CN" sz="2000" b="0">
                <a:latin typeface="微软雅黑" panose="020B0503020204020204" pitchFamily="34" charset="-122"/>
                <a:ea typeface="微软雅黑" panose="020B0503020204020204" pitchFamily="34" charset="-122"/>
                <a:cs typeface="微软雅黑" panose="020B0503020204020204" pitchFamily="34" charset="-122"/>
              </a:rPr>
              <a:t>K</a:t>
            </a:r>
            <a:r>
              <a:rPr lang="en-US" altLang="zh-CN" sz="2000" b="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b="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b="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ox(in)">
                                      <p:cBhvr>
                                        <p:cTn id="1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3" name="文本框 1"/>
          <p:cNvSpPr txBox="1"/>
          <p:nvPr/>
        </p:nvSpPr>
        <p:spPr>
          <a:xfrm>
            <a:off x="194310" y="90805"/>
            <a:ext cx="292989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sz="3200" dirty="0">
                <a:latin typeface="微软雅黑" panose="020B0503020204020204" pitchFamily="34" charset="-122"/>
                <a:ea typeface="微软雅黑" panose="020B0503020204020204" pitchFamily="34" charset="-122"/>
                <a:sym typeface="微软雅黑" panose="020B0503020204020204" pitchFamily="34" charset="-122"/>
              </a:rPr>
              <a:t>6</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.2</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A</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D</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C</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17" name="文本框 16"/>
          <p:cNvSpPr txBox="1"/>
          <p:nvPr/>
        </p:nvSpPr>
        <p:spPr>
          <a:xfrm>
            <a:off x="3273425" y="865505"/>
            <a:ext cx="3348355"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nchor="t">
            <a:spAutoFit/>
          </a:bodyPr>
          <a:p>
            <a:pPr algn="ct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A/D转换器</a:t>
            </a:r>
            <a:r>
              <a:rPr 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件</a:t>
            </a:r>
            <a:endParaRPr 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nvSpPr>
        <p:spPr>
          <a:xfrm>
            <a:off x="194310" y="1510030"/>
            <a:ext cx="11620500" cy="3138170"/>
          </a:xfrm>
          <a:prstGeom prst="rect">
            <a:avLst/>
          </a:prstGeom>
        </p:spPr>
        <p:txBody>
          <a:bodyPr wrap="square">
            <a:spAutoFit/>
          </a:bodyPr>
          <a:p>
            <a:pPr indent="558800" algn="just" defTabSz="266700" eaLnBrk="1">
              <a:lnSpc>
                <a:spcPct val="150000"/>
              </a:lnSpc>
              <a:spcAft>
                <a:spcPct val="0"/>
              </a:spcAft>
              <a:extLst>
                <a:ext uri="{35155182-B16C-46BC-9424-99874614C6A1}">
                  <wpsdc:indentchars xmlns:wpsdc="http://www.wps.cn/officeDocument/2017/drawingmlCustomData" val="200" checksum="1956455923"/>
                </a:ext>
              </a:extLst>
            </a:pPr>
            <a:r>
              <a:rPr sz="2200">
                <a:latin typeface="Times New Roman" panose="02020603050405020304" charset="0"/>
                <a:ea typeface="微软雅黑" panose="020B0503020204020204" pitchFamily="34" charset="-122"/>
                <a:cs typeface="Times New Roman" panose="02020603050405020304" charset="0"/>
              </a:rPr>
              <a:t>ADC0809是带有</a:t>
            </a:r>
            <a:r>
              <a:rPr sz="2200">
                <a:solidFill>
                  <a:srgbClr val="FF0000"/>
                </a:solidFill>
                <a:latin typeface="Times New Roman" panose="02020603050405020304" charset="0"/>
                <a:ea typeface="微软雅黑" panose="020B0503020204020204" pitchFamily="34" charset="-122"/>
                <a:cs typeface="Times New Roman" panose="02020603050405020304" charset="0"/>
              </a:rPr>
              <a:t>8位A/D转换器、8 路模拟开关</a:t>
            </a:r>
            <a:r>
              <a:rPr sz="2200">
                <a:latin typeface="Times New Roman" panose="02020603050405020304" charset="0"/>
                <a:ea typeface="微软雅黑" panose="020B0503020204020204" pitchFamily="34" charset="-122"/>
                <a:cs typeface="Times New Roman" panose="02020603050405020304" charset="0"/>
              </a:rPr>
              <a:t>以及微处理机兼容的控制逻辑的CMOS组件。它是逐次逼近式A/D转换器，是目前应用比较广泛的 A/D转换芯片之一，主要适用于</a:t>
            </a:r>
            <a:r>
              <a:rPr sz="2200">
                <a:solidFill>
                  <a:srgbClr val="FF0000"/>
                </a:solidFill>
                <a:latin typeface="Times New Roman" panose="02020603050405020304" charset="0"/>
                <a:ea typeface="微软雅黑" panose="020B0503020204020204" pitchFamily="34" charset="-122"/>
                <a:cs typeface="Times New Roman" panose="02020603050405020304" charset="0"/>
              </a:rPr>
              <a:t>对精度和采样速率要求不高</a:t>
            </a:r>
            <a:r>
              <a:rPr sz="2200">
                <a:latin typeface="Times New Roman" panose="02020603050405020304" charset="0"/>
                <a:ea typeface="微软雅黑" panose="020B0503020204020204" pitchFamily="34" charset="-122"/>
                <a:cs typeface="Times New Roman" panose="02020603050405020304" charset="0"/>
              </a:rPr>
              <a:t>的场合或</a:t>
            </a:r>
            <a:r>
              <a:rPr sz="2200">
                <a:solidFill>
                  <a:srgbClr val="FF0000"/>
                </a:solidFill>
                <a:latin typeface="Times New Roman" panose="02020603050405020304" charset="0"/>
                <a:ea typeface="微软雅黑" panose="020B0503020204020204" pitchFamily="34" charset="-122"/>
                <a:cs typeface="Times New Roman" panose="02020603050405020304" charset="0"/>
              </a:rPr>
              <a:t>一般的工业控制领域</a:t>
            </a:r>
            <a:r>
              <a:rPr sz="2200">
                <a:latin typeface="Times New Roman" panose="02020603050405020304" charset="0"/>
                <a:ea typeface="微软雅黑" panose="020B0503020204020204" pitchFamily="34" charset="-122"/>
                <a:cs typeface="Times New Roman" panose="02020603050405020304" charset="0"/>
              </a:rPr>
              <a:t>，可以和单片机直接相连。它具有8个通道的模拟量输入线，可在程序控制下对任意通道进行 A/D转换得到8位二进制数字量。</a:t>
            </a:r>
            <a:endParaRPr sz="2200">
              <a:latin typeface="Times New Roman" panose="02020603050405020304" charset="0"/>
              <a:ea typeface="微软雅黑" panose="020B0503020204020204" pitchFamily="34" charset="-122"/>
              <a:cs typeface="Times New Roman" panose="02020603050405020304" charset="0"/>
            </a:endParaRPr>
          </a:p>
          <a:p>
            <a:pPr indent="558800" algn="just" defTabSz="266700" eaLnBrk="1">
              <a:lnSpc>
                <a:spcPct val="150000"/>
              </a:lnSpc>
              <a:spcAft>
                <a:spcPct val="0"/>
              </a:spcAft>
              <a:extLst>
                <a:ext uri="{35155182-B16C-46BC-9424-99874614C6A1}">
                  <wpsdc:indentchars xmlns:wpsdc="http://www.wps.cn/officeDocument/2017/drawingmlCustomData" val="200" checksum="1956455923"/>
                </a:ext>
              </a:extLst>
            </a:pPr>
            <a:r>
              <a:rPr sz="2200">
                <a:latin typeface="Times New Roman" panose="02020603050405020304" charset="0"/>
                <a:ea typeface="微软雅黑" panose="020B0503020204020204" pitchFamily="34" charset="-122"/>
                <a:cs typeface="Times New Roman" panose="02020603050405020304" charset="0"/>
              </a:rPr>
              <a:t>ADC0809的逻辑框图及引脚排列如图5-61所示。它是由比较器、逐次渐近寄存器、D / A转换器及控制和定时5部分组成。</a:t>
            </a:r>
            <a:endParaRPr sz="2200">
              <a:latin typeface="Times New Roman" panose="02020603050405020304" charset="0"/>
              <a:ea typeface="微软雅黑" panose="020B0503020204020204" pitchFamily="34" charset="-122"/>
              <a:cs typeface="Times New Roman" panose="02020603050405020304" charset="0"/>
            </a:endParaRPr>
          </a:p>
        </p:txBody>
      </p:sp>
      <p:pic>
        <p:nvPicPr>
          <p:cNvPr id="4" name="图片 3"/>
          <p:cNvPicPr>
            <a:picLocks noChangeAspect="1"/>
          </p:cNvPicPr>
          <p:nvPr/>
        </p:nvPicPr>
        <p:blipFill>
          <a:blip r:embed="rId3"/>
          <a:stretch>
            <a:fillRect/>
          </a:stretch>
        </p:blipFill>
        <p:spPr>
          <a:xfrm>
            <a:off x="2014220" y="1325880"/>
            <a:ext cx="8162925" cy="52197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3" name="文本框 1"/>
          <p:cNvSpPr txBox="1"/>
          <p:nvPr/>
        </p:nvSpPr>
        <p:spPr>
          <a:xfrm>
            <a:off x="194310" y="90805"/>
            <a:ext cx="292989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sz="3200" dirty="0">
                <a:latin typeface="微软雅黑" panose="020B0503020204020204" pitchFamily="34" charset="-122"/>
                <a:ea typeface="微软雅黑" panose="020B0503020204020204" pitchFamily="34" charset="-122"/>
                <a:sym typeface="微软雅黑" panose="020B0503020204020204" pitchFamily="34" charset="-122"/>
              </a:rPr>
              <a:t>6</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.2</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A</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D</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C</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17" name="文本框 16"/>
          <p:cNvSpPr txBox="1"/>
          <p:nvPr/>
        </p:nvSpPr>
        <p:spPr>
          <a:xfrm>
            <a:off x="3416935" y="279400"/>
            <a:ext cx="3348355"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nchor="t">
            <a:spAutoFit/>
          </a:bodyPr>
          <a:p>
            <a:pPr algn="ct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A/D转换器</a:t>
            </a:r>
            <a:r>
              <a:rPr 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件</a:t>
            </a:r>
            <a:endParaRPr 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nvSpPr>
        <p:spPr>
          <a:xfrm>
            <a:off x="194310" y="934085"/>
            <a:ext cx="4244340" cy="575945"/>
          </a:xfrm>
          <a:prstGeom prst="rect">
            <a:avLst/>
          </a:prstGeom>
        </p:spPr>
        <p:style>
          <a:lnRef idx="0">
            <a:srgbClr val="FFFFFF"/>
          </a:lnRef>
          <a:fillRef idx="1">
            <a:schemeClr val="accent1"/>
          </a:fillRef>
          <a:effectRef idx="0">
            <a:srgbClr val="FFFFFF"/>
          </a:effectRef>
          <a:fontRef idx="minor">
            <a:schemeClr val="lt1"/>
          </a:fontRef>
        </p:style>
        <p:txBody>
          <a:bodyPr wrap="square">
            <a:noAutofit/>
          </a:bodyPr>
          <a:p>
            <a:pPr indent="558800" algn="just" defTabSz="266700" eaLnBrk="1">
              <a:lnSpc>
                <a:spcPct val="150000"/>
              </a:lnSpc>
              <a:spcAft>
                <a:spcPct val="0"/>
              </a:spcAft>
              <a:extLst>
                <a:ext uri="{35155182-B16C-46BC-9424-99874614C6A1}">
                  <wpsdc:indentchars xmlns:wpsdc="http://www.wps.cn/officeDocument/2017/drawingmlCustomData" val="200" checksum="1956455923"/>
                </a:ext>
              </a:extLst>
            </a:pPr>
            <a:r>
              <a:rPr sz="2200">
                <a:latin typeface="Times New Roman" panose="02020603050405020304" charset="0"/>
                <a:ea typeface="微软雅黑" panose="020B0503020204020204" pitchFamily="34" charset="-122"/>
                <a:cs typeface="Times New Roman" panose="02020603050405020304" charset="0"/>
              </a:rPr>
              <a:t>ADC0809的引脚</a:t>
            </a:r>
            <a:r>
              <a:rPr lang="zh-CN" sz="2200">
                <a:latin typeface="Times New Roman" panose="02020603050405020304" charset="0"/>
                <a:ea typeface="微软雅黑" panose="020B0503020204020204" pitchFamily="34" charset="-122"/>
                <a:cs typeface="Times New Roman" panose="02020603050405020304" charset="0"/>
              </a:rPr>
              <a:t>功能分析</a:t>
            </a:r>
            <a:endParaRPr lang="zh-CN" sz="2200">
              <a:latin typeface="Times New Roman" panose="02020603050405020304" charset="0"/>
              <a:ea typeface="微软雅黑" panose="020B0503020204020204" pitchFamily="34" charset="-122"/>
              <a:cs typeface="Times New Roman" panose="02020603050405020304" charset="0"/>
            </a:endParaRPr>
          </a:p>
        </p:txBody>
      </p:sp>
      <p:pic>
        <p:nvPicPr>
          <p:cNvPr id="3" name="图片 2"/>
          <p:cNvPicPr>
            <a:picLocks noChangeAspect="1"/>
          </p:cNvPicPr>
          <p:nvPr/>
        </p:nvPicPr>
        <p:blipFill>
          <a:blip r:embed="rId3"/>
          <a:stretch>
            <a:fillRect/>
          </a:stretch>
        </p:blipFill>
        <p:spPr>
          <a:xfrm>
            <a:off x="6443980" y="1999615"/>
            <a:ext cx="5748020" cy="3495675"/>
          </a:xfrm>
          <a:prstGeom prst="rect">
            <a:avLst/>
          </a:prstGeom>
        </p:spPr>
      </p:pic>
      <p:pic>
        <p:nvPicPr>
          <p:cNvPr id="4" name="图片 3"/>
          <p:cNvPicPr>
            <a:picLocks noChangeAspect="1"/>
          </p:cNvPicPr>
          <p:nvPr/>
        </p:nvPicPr>
        <p:blipFill>
          <a:blip r:embed="rId4"/>
          <a:stretch>
            <a:fillRect/>
          </a:stretch>
        </p:blipFill>
        <p:spPr>
          <a:xfrm>
            <a:off x="102870" y="1769745"/>
            <a:ext cx="6464935" cy="41338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3" name="文本框 1"/>
          <p:cNvSpPr txBox="1"/>
          <p:nvPr/>
        </p:nvSpPr>
        <p:spPr>
          <a:xfrm>
            <a:off x="194310" y="90805"/>
            <a:ext cx="292989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sz="3200" dirty="0">
                <a:latin typeface="微软雅黑" panose="020B0503020204020204" pitchFamily="34" charset="-122"/>
                <a:ea typeface="微软雅黑" panose="020B0503020204020204" pitchFamily="34" charset="-122"/>
                <a:sym typeface="微软雅黑" panose="020B0503020204020204" pitchFamily="34" charset="-122"/>
              </a:rPr>
              <a:t>6</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.2</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A</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D</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C</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17" name="文本框 16"/>
          <p:cNvSpPr txBox="1"/>
          <p:nvPr/>
        </p:nvSpPr>
        <p:spPr>
          <a:xfrm>
            <a:off x="3376295" y="248285"/>
            <a:ext cx="3348355"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nchor="t">
            <a:spAutoFit/>
          </a:bodyPr>
          <a:p>
            <a:pPr algn="ct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A/D转换器</a:t>
            </a:r>
            <a:r>
              <a:rPr 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件</a:t>
            </a:r>
            <a:endParaRPr 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nvSpPr>
        <p:spPr>
          <a:xfrm>
            <a:off x="194310" y="1510030"/>
            <a:ext cx="11620500" cy="4154170"/>
          </a:xfrm>
          <a:prstGeom prst="rect">
            <a:avLst/>
          </a:prstGeom>
        </p:spPr>
        <p:txBody>
          <a:bodyPr wrap="square">
            <a:spAutoFit/>
          </a:bodyPr>
          <a:p>
            <a:pPr indent="558800" algn="just" defTabSz="266700" eaLnBrk="1">
              <a:lnSpc>
                <a:spcPct val="150000"/>
              </a:lnSpc>
              <a:spcAft>
                <a:spcPct val="0"/>
              </a:spcAft>
              <a:extLst>
                <a:ext uri="{35155182-B16C-46BC-9424-99874614C6A1}">
                  <wpsdc:indentchars xmlns:wpsdc="http://www.wps.cn/officeDocument/2017/drawingmlCustomData" val="200" checksum="1956455923"/>
                </a:ext>
              </a:extLst>
            </a:pPr>
            <a:r>
              <a:rPr sz="2200">
                <a:latin typeface="Times New Roman" panose="02020603050405020304" charset="0"/>
                <a:ea typeface="微软雅黑" panose="020B0503020204020204" pitchFamily="34" charset="-122"/>
                <a:cs typeface="Times New Roman" panose="02020603050405020304" charset="0"/>
              </a:rPr>
              <a:t>ADC0809的引脚功能说明如表5-14所示。</a:t>
            </a:r>
            <a:endParaRPr sz="2200">
              <a:latin typeface="Times New Roman" panose="02020603050405020304" charset="0"/>
              <a:ea typeface="微软雅黑" panose="020B0503020204020204" pitchFamily="34" charset="-122"/>
              <a:cs typeface="Times New Roman" panose="02020603050405020304" charset="0"/>
            </a:endParaRPr>
          </a:p>
          <a:p>
            <a:pPr indent="558800" algn="just" defTabSz="266700" eaLnBrk="1">
              <a:lnSpc>
                <a:spcPct val="150000"/>
              </a:lnSpc>
              <a:spcAft>
                <a:spcPct val="0"/>
              </a:spcAft>
              <a:extLst>
                <a:ext uri="{35155182-B16C-46BC-9424-99874614C6A1}">
                  <wpsdc:indentchars xmlns:wpsdc="http://www.wps.cn/officeDocument/2017/drawingmlCustomData" val="200" checksum="1956455923"/>
                </a:ext>
              </a:extLst>
            </a:pPr>
            <a:r>
              <a:rPr sz="2200">
                <a:latin typeface="Times New Roman" panose="02020603050405020304" charset="0"/>
                <a:ea typeface="微软雅黑" panose="020B0503020204020204" pitchFamily="34" charset="-122"/>
                <a:cs typeface="Times New Roman" panose="02020603050405020304" charset="0"/>
              </a:rPr>
              <a:t>① 模拟量输入通道选择</a:t>
            </a:r>
            <a:endParaRPr sz="2200">
              <a:latin typeface="Times New Roman" panose="02020603050405020304" charset="0"/>
              <a:ea typeface="微软雅黑" panose="020B0503020204020204" pitchFamily="34" charset="-122"/>
              <a:cs typeface="Times New Roman" panose="02020603050405020304" charset="0"/>
            </a:endParaRPr>
          </a:p>
          <a:p>
            <a:pPr indent="558800" algn="just" defTabSz="266700" eaLnBrk="1">
              <a:lnSpc>
                <a:spcPct val="150000"/>
              </a:lnSpc>
              <a:spcAft>
                <a:spcPct val="0"/>
              </a:spcAft>
              <a:extLst>
                <a:ext uri="{35155182-B16C-46BC-9424-99874614C6A1}">
                  <wpsdc:indentchars xmlns:wpsdc="http://www.wps.cn/officeDocument/2017/drawingmlCustomData" val="200" checksum="1956455923"/>
                </a:ext>
              </a:extLst>
            </a:pPr>
            <a:r>
              <a:rPr sz="2200">
                <a:latin typeface="Times New Roman" panose="02020603050405020304" charset="0"/>
                <a:ea typeface="微软雅黑" panose="020B0503020204020204" pitchFamily="34" charset="-122"/>
                <a:cs typeface="Times New Roman" panose="02020603050405020304" charset="0"/>
              </a:rPr>
              <a:t>8路模拟开关由A2、A1、A0三地址输入端选通8路模拟信号中的任何一路进行A / D转换，地址译码与模拟输入通道的选通关系如表5-15所示。 </a:t>
            </a:r>
            <a:endParaRPr sz="2200">
              <a:latin typeface="Times New Roman" panose="02020603050405020304" charset="0"/>
              <a:ea typeface="微软雅黑" panose="020B0503020204020204" pitchFamily="34" charset="-122"/>
              <a:cs typeface="Times New Roman" panose="02020603050405020304" charset="0"/>
            </a:endParaRPr>
          </a:p>
          <a:p>
            <a:pPr indent="558800" algn="just" defTabSz="266700" eaLnBrk="1">
              <a:lnSpc>
                <a:spcPct val="150000"/>
              </a:lnSpc>
              <a:spcAft>
                <a:spcPct val="0"/>
              </a:spcAft>
              <a:extLst>
                <a:ext uri="{35155182-B16C-46BC-9424-99874614C6A1}">
                  <wpsdc:indentchars xmlns:wpsdc="http://www.wps.cn/officeDocument/2017/drawingmlCustomData" val="200" checksum="1956455923"/>
                </a:ext>
              </a:extLst>
            </a:pPr>
            <a:r>
              <a:rPr sz="2200">
                <a:latin typeface="Times New Roman" panose="02020603050405020304" charset="0"/>
                <a:ea typeface="微软雅黑" panose="020B0503020204020204" pitchFamily="34" charset="-122"/>
                <a:cs typeface="Times New Roman" panose="02020603050405020304" charset="0"/>
              </a:rPr>
              <a:t>② D / A转换过程</a:t>
            </a:r>
            <a:endParaRPr sz="2200">
              <a:latin typeface="Times New Roman" panose="02020603050405020304" charset="0"/>
              <a:ea typeface="微软雅黑" panose="020B0503020204020204" pitchFamily="34" charset="-122"/>
              <a:cs typeface="Times New Roman" panose="02020603050405020304" charset="0"/>
            </a:endParaRPr>
          </a:p>
          <a:p>
            <a:pPr indent="558800" algn="just" defTabSz="266700" eaLnBrk="1">
              <a:lnSpc>
                <a:spcPct val="150000"/>
              </a:lnSpc>
              <a:spcAft>
                <a:spcPct val="0"/>
              </a:spcAft>
              <a:extLst>
                <a:ext uri="{35155182-B16C-46BC-9424-99874614C6A1}">
                  <wpsdc:indentchars xmlns:wpsdc="http://www.wps.cn/officeDocument/2017/drawingmlCustomData" val="200" checksum="1956455923"/>
                </a:ext>
              </a:extLst>
            </a:pPr>
            <a:r>
              <a:rPr sz="2200">
                <a:latin typeface="Times New Roman" panose="02020603050405020304" charset="0"/>
                <a:ea typeface="微软雅黑" panose="020B0503020204020204" pitchFamily="34" charset="-122"/>
                <a:cs typeface="Times New Roman" panose="02020603050405020304" charset="0"/>
              </a:rPr>
              <a:t>在启动端（START）加启动脉冲（正脉冲），D / A转换即开始。如将启动端（START）与转换结束端（EOC）直接相连，转换将是连续的，在用这种转换方式时，开始应在外部加启动脉冲。</a:t>
            </a:r>
            <a:endParaRPr sz="2200">
              <a:latin typeface="Times New Roman" panose="02020603050405020304" charset="0"/>
              <a:ea typeface="微软雅黑" panose="020B0503020204020204" pitchFamily="34" charset="-122"/>
              <a:cs typeface="Times New Roman" panose="02020603050405020304" charset="0"/>
            </a:endParaRPr>
          </a:p>
        </p:txBody>
      </p:sp>
      <p:sp>
        <p:nvSpPr>
          <p:cNvPr id="5" name="文本框 4"/>
          <p:cNvSpPr txBox="1"/>
          <p:nvPr/>
        </p:nvSpPr>
        <p:spPr>
          <a:xfrm>
            <a:off x="287020" y="934085"/>
            <a:ext cx="3895090" cy="575945"/>
          </a:xfrm>
          <a:prstGeom prst="rect">
            <a:avLst/>
          </a:prstGeom>
        </p:spPr>
        <p:style>
          <a:lnRef idx="0">
            <a:srgbClr val="FFFFFF"/>
          </a:lnRef>
          <a:fillRef idx="1">
            <a:schemeClr val="accent1"/>
          </a:fillRef>
          <a:effectRef idx="0">
            <a:srgbClr val="FFFFFF"/>
          </a:effectRef>
          <a:fontRef idx="minor">
            <a:schemeClr val="lt1"/>
          </a:fontRef>
        </p:style>
        <p:txBody>
          <a:bodyPr wrap="square">
            <a:noAutofit/>
          </a:bodyPr>
          <a:p>
            <a:pPr indent="558800" algn="just" defTabSz="266700" eaLnBrk="1">
              <a:lnSpc>
                <a:spcPct val="150000"/>
              </a:lnSpc>
              <a:spcAft>
                <a:spcPct val="0"/>
              </a:spcAft>
              <a:extLst>
                <a:ext uri="{35155182-B16C-46BC-9424-99874614C6A1}">
                  <wpsdc:indentchars xmlns:wpsdc="http://www.wps.cn/officeDocument/2017/drawingmlCustomData" val="200" checksum="1956455923"/>
                </a:ext>
              </a:extLst>
            </a:pPr>
            <a:r>
              <a:rPr sz="2200">
                <a:latin typeface="Times New Roman" panose="02020603050405020304" charset="0"/>
                <a:ea typeface="微软雅黑" panose="020B0503020204020204" pitchFamily="34" charset="-122"/>
                <a:cs typeface="Times New Roman" panose="02020603050405020304" charset="0"/>
              </a:rPr>
              <a:t>ADC0809的</a:t>
            </a:r>
            <a:r>
              <a:rPr lang="zh-CN" sz="2200">
                <a:latin typeface="Times New Roman" panose="02020603050405020304" charset="0"/>
                <a:ea typeface="微软雅黑" panose="020B0503020204020204" pitchFamily="34" charset="-122"/>
                <a:cs typeface="Times New Roman" panose="02020603050405020304" charset="0"/>
              </a:rPr>
              <a:t>使用方法</a:t>
            </a:r>
            <a:endParaRPr lang="zh-CN" sz="2200">
              <a:latin typeface="Times New Roman" panose="02020603050405020304" charset="0"/>
              <a:ea typeface="微软雅黑" panose="020B0503020204020204" pitchFamily="34" charset="-122"/>
              <a:cs typeface="Times New Roman" panose="02020603050405020304" charset="0"/>
            </a:endParaRPr>
          </a:p>
        </p:txBody>
      </p:sp>
      <p:pic>
        <p:nvPicPr>
          <p:cNvPr id="6" name="图片 5"/>
          <p:cNvPicPr>
            <a:picLocks noChangeAspect="1"/>
          </p:cNvPicPr>
          <p:nvPr/>
        </p:nvPicPr>
        <p:blipFill>
          <a:blip r:embed="rId3"/>
          <a:stretch>
            <a:fillRect/>
          </a:stretch>
        </p:blipFill>
        <p:spPr>
          <a:xfrm>
            <a:off x="6231890" y="1185545"/>
            <a:ext cx="5410835" cy="1262380"/>
          </a:xfrm>
          <a:prstGeom prst="rect">
            <a:avLst/>
          </a:prstGeom>
        </p:spPr>
      </p:pic>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389255" y="248285"/>
            <a:ext cx="2164715" cy="521970"/>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lang="en-US" sz="2800" dirty="0">
                <a:latin typeface="微软雅黑" panose="020B0503020204020204" pitchFamily="34" charset="-122"/>
                <a:ea typeface="微软雅黑" panose="020B0503020204020204" pitchFamily="34" charset="-122"/>
                <a:sym typeface="微软雅黑" panose="020B0503020204020204" pitchFamily="34" charset="-122"/>
              </a:rPr>
              <a:t>5</a:t>
            </a:r>
            <a:r>
              <a:rPr lang="zh-CN" sz="2800" dirty="0">
                <a:latin typeface="微软雅黑" panose="020B0503020204020204" pitchFamily="34" charset="-122"/>
                <a:ea typeface="微软雅黑" panose="020B0503020204020204" pitchFamily="34" charset="-122"/>
                <a:sym typeface="微软雅黑" panose="020B0503020204020204" pitchFamily="34" charset="-122"/>
              </a:rPr>
              <a:t> 本章小结</a:t>
            </a:r>
            <a:endParaRPr lang="zh-CN" sz="28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7" name="文本框 6"/>
          <p:cNvSpPr txBox="1"/>
          <p:nvPr/>
        </p:nvSpPr>
        <p:spPr>
          <a:xfrm>
            <a:off x="389255" y="1167130"/>
            <a:ext cx="11412855" cy="4172585"/>
          </a:xfrm>
          <a:prstGeom prst="rect">
            <a:avLst/>
          </a:prstGeom>
        </p:spPr>
        <p:style>
          <a:lnRef idx="3">
            <a:schemeClr val="accent6"/>
          </a:lnRef>
          <a:fillRef idx="0">
            <a:srgbClr val="FFFFFF"/>
          </a:fillRef>
          <a:effectRef idx="0">
            <a:srgbClr val="FFFFFF"/>
          </a:effectRef>
          <a:fontRef idx="minor">
            <a:schemeClr val="tx1"/>
          </a:fontRef>
        </p:style>
        <p:txBody>
          <a:bodyPr wrap="square" rtlCol="0" anchor="t">
            <a:noAutofit/>
          </a:bodyPr>
          <a:p>
            <a:pPr marR="0" defTabSz="914400" eaLnBrk="0">
              <a:lnSpc>
                <a:spcPct val="150000"/>
              </a:lnSpc>
              <a:buClr>
                <a:schemeClr val="accent2"/>
              </a:buClr>
              <a:buSzTx/>
              <a:buFont typeface="Wingdings" panose="05000000000000000000" pitchFamily="2" charset="2"/>
            </a:pPr>
            <a:r>
              <a:rPr kumimoji="0" lang="en-US" sz="2200" kern="1200" cap="none" spc="0" normalizeH="0" baseline="0" noProof="1">
                <a:latin typeface="Arial Narrow" pitchFamily="34" charset="0"/>
                <a:ea typeface="宋体" panose="02010600030101010101" pitchFamily="2" charset="-122"/>
                <a:cs typeface="+mn-cs"/>
              </a:rPr>
              <a:t>   </a:t>
            </a:r>
            <a:r>
              <a:rPr kumimoji="0" lang="en-US" sz="2400" kern="1200" cap="none" spc="0" normalizeH="0" baseline="0" noProof="1">
                <a:latin typeface="Arial Narrow" pitchFamily="34" charset="0"/>
                <a:ea typeface="宋体" panose="02010600030101010101" pitchFamily="2" charset="-122"/>
                <a:cs typeface="+mn-cs"/>
              </a:rPr>
              <a:t>    </a:t>
            </a:r>
            <a:r>
              <a:rPr kumimoji="0" sz="24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本章主要</a:t>
            </a:r>
            <a:r>
              <a:rPr kumimoji="0" lang="zh-CN" sz="24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学习</a:t>
            </a:r>
            <a:r>
              <a:rPr kumimoji="0" sz="24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了时序逻辑电路的分析、设计方法。</a:t>
            </a:r>
            <a:endParaRPr kumimoji="0" sz="24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endParaRPr>
          </a:p>
          <a:p>
            <a:pPr marR="0" indent="609600" defTabSz="914400" eaLnBrk="0">
              <a:lnSpc>
                <a:spcPct val="150000"/>
              </a:lnSpc>
              <a:buClr>
                <a:srgbClr val="00B050"/>
              </a:buClr>
              <a:buSzTx/>
              <a:buFont typeface="Wingdings" panose="05000000000000000000" charset="0"/>
              <a:buChar char="l"/>
              <a:extLst>
                <a:ext uri="{35155182-B16C-46BC-9424-99874614C6A1}">
                  <wpsdc:indentchars xmlns:wpsdc="http://www.wps.cn/officeDocument/2017/drawingmlCustomData" val="200" checksum="4158780845"/>
                </a:ext>
              </a:extLst>
            </a:pPr>
            <a:r>
              <a:rPr kumimoji="0" sz="24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以寄存器、移位寄存器、计数器、序列信号发生器等典型时序逻辑电路分析与设计为例，详细</a:t>
            </a:r>
            <a:r>
              <a:rPr kumimoji="0" lang="zh-CN" sz="24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学习</a:t>
            </a:r>
            <a:r>
              <a:rPr kumimoji="0" sz="24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其逻辑功能特点、集成器件使用方法等。</a:t>
            </a:r>
            <a:endParaRPr kumimoji="0" sz="24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endParaRPr>
          </a:p>
          <a:p>
            <a:pPr marR="0" indent="609600" defTabSz="914400" eaLnBrk="0">
              <a:lnSpc>
                <a:spcPct val="150000"/>
              </a:lnSpc>
              <a:buClr>
                <a:srgbClr val="00B050"/>
              </a:buClr>
              <a:buSzTx/>
              <a:buFont typeface="Wingdings" panose="05000000000000000000" charset="0"/>
              <a:buChar char="l"/>
              <a:extLst>
                <a:ext uri="{35155182-B16C-46BC-9424-99874614C6A1}">
                  <wpsdc:indentchars xmlns:wpsdc="http://www.wps.cn/officeDocument/2017/drawingmlCustomData" val="200" checksum="4158780845"/>
                </a:ext>
              </a:extLst>
            </a:pPr>
            <a:r>
              <a:rPr kumimoji="0" lang="zh-CN" sz="24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学习</a:t>
            </a:r>
            <a:r>
              <a:rPr kumimoji="0" sz="24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了可编程逻辑器件的表示方法、可编程逻辑器件设计</a:t>
            </a:r>
            <a:r>
              <a:rPr kumimoji="0" lang="zh-CN" sz="24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软件使用方法</a:t>
            </a:r>
            <a:r>
              <a:rPr kumimoji="0" sz="24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a:t>
            </a:r>
            <a:endParaRPr kumimoji="0" sz="24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endParaRPr>
          </a:p>
          <a:p>
            <a:pPr marR="0" indent="609600" defTabSz="914400" eaLnBrk="0">
              <a:lnSpc>
                <a:spcPct val="150000"/>
              </a:lnSpc>
              <a:buClr>
                <a:srgbClr val="00B050"/>
              </a:buClr>
              <a:buSzTx/>
              <a:buFont typeface="Wingdings" panose="05000000000000000000" charset="0"/>
              <a:buChar char="l"/>
              <a:extLst>
                <a:ext uri="{35155182-B16C-46BC-9424-99874614C6A1}">
                  <wpsdc:indentchars xmlns:wpsdc="http://www.wps.cn/officeDocument/2017/drawingmlCustomData" val="200" checksum="4158780845"/>
                </a:ext>
              </a:extLst>
            </a:pPr>
            <a:r>
              <a:rPr kumimoji="0" sz="24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以555定时器组成施密特触发器、单稳态触发器、多谐振荡器等电路为例，讲解了脉冲波形的产生与整形方法与主要特性参数计算方法。</a:t>
            </a:r>
            <a:endParaRPr kumimoji="0" sz="24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endParaRPr>
          </a:p>
          <a:p>
            <a:pPr marR="0" indent="609600" defTabSz="914400" eaLnBrk="0">
              <a:lnSpc>
                <a:spcPct val="150000"/>
              </a:lnSpc>
              <a:buClr>
                <a:srgbClr val="00B050"/>
              </a:buClr>
              <a:buSzTx/>
              <a:buFont typeface="Wingdings" panose="05000000000000000000" charset="0"/>
              <a:buChar char="l"/>
              <a:extLst>
                <a:ext uri="{35155182-B16C-46BC-9424-99874614C6A1}">
                  <wpsdc:indentchars xmlns:wpsdc="http://www.wps.cn/officeDocument/2017/drawingmlCustomData" val="200" checksum="4158780845"/>
                </a:ext>
              </a:extLst>
            </a:pPr>
            <a:r>
              <a:rPr kumimoji="0" sz="24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最后</a:t>
            </a:r>
            <a:r>
              <a:rPr kumimoji="0" lang="zh-CN" sz="24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学习</a:t>
            </a:r>
            <a:r>
              <a:rPr kumimoji="0" sz="24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了典型的模数转换器和数模转换器等。</a:t>
            </a:r>
            <a:endParaRPr kumimoji="0" sz="24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389255" y="248285"/>
            <a:ext cx="2164715" cy="521970"/>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lang="en-US" sz="2800" dirty="0">
                <a:latin typeface="微软雅黑" panose="020B0503020204020204" pitchFamily="34" charset="-122"/>
                <a:ea typeface="微软雅黑" panose="020B0503020204020204" pitchFamily="34" charset="-122"/>
                <a:sym typeface="微软雅黑" panose="020B0503020204020204" pitchFamily="34" charset="-122"/>
              </a:rPr>
              <a:t>5</a:t>
            </a:r>
            <a:r>
              <a:rPr lang="zh-CN" sz="2800" dirty="0">
                <a:latin typeface="微软雅黑" panose="020B0503020204020204" pitchFamily="34" charset="-122"/>
                <a:ea typeface="微软雅黑" panose="020B0503020204020204" pitchFamily="34" charset="-122"/>
                <a:sym typeface="微软雅黑" panose="020B0503020204020204" pitchFamily="34" charset="-122"/>
              </a:rPr>
              <a:t> 本章小结</a:t>
            </a:r>
            <a:endParaRPr lang="zh-CN" sz="28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7" name="文本框 6"/>
          <p:cNvSpPr txBox="1"/>
          <p:nvPr/>
        </p:nvSpPr>
        <p:spPr>
          <a:xfrm>
            <a:off x="389255" y="1343025"/>
            <a:ext cx="11412855" cy="4172585"/>
          </a:xfrm>
          <a:prstGeom prst="rect">
            <a:avLst/>
          </a:prstGeom>
        </p:spPr>
        <p:style>
          <a:lnRef idx="3">
            <a:schemeClr val="accent6"/>
          </a:lnRef>
          <a:fillRef idx="0">
            <a:srgbClr val="FFFFFF"/>
          </a:fillRef>
          <a:effectRef idx="0">
            <a:srgbClr val="FFFFFF"/>
          </a:effectRef>
          <a:fontRef idx="minor">
            <a:schemeClr val="tx1"/>
          </a:fontRef>
        </p:style>
        <p:txBody>
          <a:bodyPr wrap="square" rtlCol="0" anchor="t">
            <a:noAutofit/>
          </a:bodyPr>
          <a:p>
            <a:pPr marR="0" indent="558800" defTabSz="914400" eaLnBrk="0">
              <a:lnSpc>
                <a:spcPct val="150000"/>
              </a:lnSpc>
              <a:buClr>
                <a:schemeClr val="accent2"/>
              </a:buClr>
              <a:buSzTx/>
              <a:buFont typeface="Wingdings" panose="05000000000000000000" pitchFamily="2" charset="2"/>
              <a:extLst>
                <a:ext uri="{35155182-B16C-46BC-9424-99874614C6A1}">
                  <wpsdc:indentchars xmlns:wpsdc="http://www.wps.cn/officeDocument/2017/drawingmlCustomData" val="200" checksum="1956455923"/>
                </a:ext>
              </a:extLst>
            </a:pPr>
            <a:r>
              <a:rPr kumimoji="0" sz="22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1、在讲授同步时序逻辑电路的设计时，用典型逻辑设计流程图的工程案例充分说明等价状态的存在，需要对设计方案进行改进。用真实的工程案例，让学生感受到认真细致的工作态度和刻苦钻研的探索精神在今后的编程、设计、优化过程的重要性，通过不断积累经验实现方案、算法的优化。</a:t>
            </a:r>
            <a:endParaRPr kumimoji="0" sz="22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endParaRPr>
          </a:p>
          <a:p>
            <a:pPr marR="0" indent="558800" defTabSz="914400" eaLnBrk="0">
              <a:lnSpc>
                <a:spcPct val="150000"/>
              </a:lnSpc>
              <a:buClr>
                <a:schemeClr val="accent2"/>
              </a:buClr>
              <a:buSzTx/>
              <a:buFont typeface="Wingdings" panose="05000000000000000000" pitchFamily="2" charset="2"/>
              <a:extLst>
                <a:ext uri="{35155182-B16C-46BC-9424-99874614C6A1}">
                  <wpsdc:indentchars xmlns:wpsdc="http://www.wps.cn/officeDocument/2017/drawingmlCustomData" val="200" checksum="1956455923"/>
                </a:ext>
              </a:extLst>
            </a:pPr>
            <a:r>
              <a:rPr kumimoji="0" sz="22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2、在触发器及应用电路设计实验中，实验前、实验中和实验后都有明确的操作规范和实验室安全、卫生、使用规范，引导学生对多级触发器之间采用不同的电路连接方式，可以实现不同的逻辑功能，从而深化对同步时序逻辑电路功能的分析与设计方法的掌握，让学生养成良好的实验习惯、正确的分析设计方法，培养责任担当意识和职业素养。</a:t>
            </a:r>
            <a:endParaRPr kumimoji="0" sz="22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389255" y="248285"/>
            <a:ext cx="2164715" cy="521970"/>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lang="en-US" sz="2800" dirty="0">
                <a:latin typeface="微软雅黑" panose="020B0503020204020204" pitchFamily="34" charset="-122"/>
                <a:ea typeface="微软雅黑" panose="020B0503020204020204" pitchFamily="34" charset="-122"/>
                <a:sym typeface="微软雅黑" panose="020B0503020204020204" pitchFamily="34" charset="-122"/>
              </a:rPr>
              <a:t>6</a:t>
            </a:r>
            <a:r>
              <a:rPr lang="zh-CN" sz="2800" dirty="0">
                <a:latin typeface="微软雅黑" panose="020B0503020204020204" pitchFamily="34" charset="-122"/>
                <a:ea typeface="微软雅黑" panose="020B0503020204020204" pitchFamily="34" charset="-122"/>
                <a:sym typeface="微软雅黑" panose="020B0503020204020204" pitchFamily="34" charset="-122"/>
              </a:rPr>
              <a:t> 思政育人</a:t>
            </a:r>
            <a:endParaRPr lang="zh-CN" sz="28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7" name="文本框 6"/>
          <p:cNvSpPr txBox="1"/>
          <p:nvPr/>
        </p:nvSpPr>
        <p:spPr>
          <a:xfrm>
            <a:off x="389255" y="1167130"/>
            <a:ext cx="11412855" cy="4172585"/>
          </a:xfrm>
          <a:prstGeom prst="rect">
            <a:avLst/>
          </a:prstGeom>
        </p:spPr>
        <p:style>
          <a:lnRef idx="3">
            <a:schemeClr val="accent6"/>
          </a:lnRef>
          <a:fillRef idx="0">
            <a:srgbClr val="FFFFFF"/>
          </a:fillRef>
          <a:effectRef idx="0">
            <a:srgbClr val="FFFFFF"/>
          </a:effectRef>
          <a:fontRef idx="minor">
            <a:schemeClr val="tx1"/>
          </a:fontRef>
        </p:style>
        <p:txBody>
          <a:bodyPr wrap="square" rtlCol="0" anchor="t">
            <a:noAutofit/>
          </a:bodyPr>
          <a:p>
            <a:pPr marR="0" defTabSz="914400" eaLnBrk="0">
              <a:lnSpc>
                <a:spcPct val="150000"/>
              </a:lnSpc>
              <a:buClr>
                <a:schemeClr val="accent2"/>
              </a:buClr>
              <a:buSzTx/>
              <a:buFont typeface="Wingdings" panose="05000000000000000000" pitchFamily="2" charset="2"/>
            </a:pPr>
            <a:r>
              <a:rPr kumimoji="0" lang="en-US" sz="2200" kern="1200" cap="none" spc="0" normalizeH="0" baseline="0" noProof="1">
                <a:latin typeface="Arial Narrow" pitchFamily="34" charset="0"/>
                <a:ea typeface="宋体" panose="02010600030101010101" pitchFamily="2" charset="-122"/>
                <a:cs typeface="+mn-cs"/>
              </a:rPr>
              <a:t>   </a:t>
            </a:r>
            <a:r>
              <a:rPr kumimoji="0" lang="en-US" sz="2400" kern="1200" cap="none" spc="0" normalizeH="0" baseline="0" noProof="1">
                <a:latin typeface="Arial Narrow" pitchFamily="34" charset="0"/>
                <a:ea typeface="宋体" panose="02010600030101010101" pitchFamily="2" charset="-122"/>
                <a:cs typeface="+mn-cs"/>
              </a:rPr>
              <a:t>    </a:t>
            </a:r>
            <a:r>
              <a:rPr kumimoji="0" sz="24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3、时序逻辑电路的典型电路是寄存器和计数器，学习它们的原理和分析它们的输出波形，我们得出的结论是波形很美，规律性很强。善于发现和总结规律性，就会事半功倍。无论是学习还是工作，找到了规律就是找对了方法。如果你觉得发现规律很难，那是因为你的训练还不够，当你做了大量的时序逻辑电路的题目，你就会自然而然总结出规律，也就是说你的量积累到了一定的程度，突破了度的限制，就达到了质的飞跃。学习就是靠着不断积累获得提升的，创新也是靠着不断积累获得的。</a:t>
            </a:r>
            <a:endParaRPr kumimoji="0" sz="24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 name="矩形 52"/>
          <p:cNvSpPr/>
          <p:nvPr/>
        </p:nvSpPr>
        <p:spPr>
          <a:xfrm>
            <a:off x="3352800" y="1046163"/>
            <a:ext cx="7315200" cy="363538"/>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00" strike="noStrike" noProof="1"/>
          </a:p>
        </p:txBody>
      </p:sp>
      <p:sp>
        <p:nvSpPr>
          <p:cNvPr id="54" name="圆角矩形 53"/>
          <p:cNvSpPr/>
          <p:nvPr/>
        </p:nvSpPr>
        <p:spPr>
          <a:xfrm rot="10800000" flipV="1">
            <a:off x="1519238"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N</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2009775" y="1057275"/>
            <a:ext cx="1355090" cy="344170"/>
          </a:xfrm>
          <a:prstGeom prst="rect">
            <a:avLst/>
          </a:prstGeom>
          <a:noFill/>
        </p:spPr>
        <p:txBody>
          <a:bodyPr wrap="none" lIns="68577" tIns="34288" rIns="68577" bIns="34288" rtlCol="0">
            <a:spAutoFit/>
          </a:bodyPr>
          <a:lstStyle/>
          <a:p>
            <a:r>
              <a:rPr lang="zh-CN" altLang="en-US" spc="600" noProof="1" dirty="0">
                <a:solidFill>
                  <a:schemeClr val="tx2"/>
                </a:solidFill>
                <a:latin typeface="微软雅黑" panose="020B0503020204020204" pitchFamily="34" charset="-122"/>
                <a:ea typeface="微软雅黑" panose="020B0503020204020204" pitchFamily="34" charset="-122"/>
                <a:cs typeface="+mn-cs"/>
              </a:rPr>
              <a:t>动手实践</a:t>
            </a:r>
            <a:endParaRPr lang="zh-CN" altLang="en-US" spc="600" noProof="1" dirty="0">
              <a:solidFill>
                <a:schemeClr val="tx2"/>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685165" y="1773555"/>
            <a:ext cx="10549890" cy="433832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marL="457200" indent="-457200" fontAlgn="base">
              <a:lnSpc>
                <a:spcPct val="150000"/>
              </a:lnSpc>
              <a:spcBef>
                <a:spcPct val="50000"/>
              </a:spcBef>
              <a:buClr>
                <a:srgbClr val="0000FF"/>
              </a:buClr>
              <a:buFont typeface="Wingdings" panose="05000000000000000000" charset="0"/>
              <a:buChar char="p"/>
            </a:pPr>
            <a:r>
              <a:rPr lang="zh-CN" altLang="zh-CN" sz="2400" strike="noStrike"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作业</a:t>
            </a:r>
            <a:r>
              <a:rPr lang="en-US" altLang="zh-CN" sz="2400" strike="noStrike"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strike="noStrike"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strike="noStrike" noProof="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用思维导图工具</a:t>
            </a:r>
            <a:r>
              <a:rPr lang="zh-CN" sz="2400" strike="noStrike" noProof="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完成本章知识点的知识图谱</a:t>
            </a:r>
            <a:r>
              <a:rPr lang="zh-CN" sz="2400" strike="noStrike"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sz="2400" strike="noStrike"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457200" indent="-457200" fontAlgn="base">
              <a:lnSpc>
                <a:spcPct val="150000"/>
              </a:lnSpc>
              <a:spcBef>
                <a:spcPct val="50000"/>
              </a:spcBef>
              <a:buClr>
                <a:srgbClr val="0000FF"/>
              </a:buClr>
              <a:buFont typeface="Wingdings" panose="05000000000000000000" charset="0"/>
              <a:buChar char="p"/>
            </a:pPr>
            <a:r>
              <a:rPr lang="zh-CN" sz="2400" strike="noStrike"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作业</a:t>
            </a:r>
            <a:r>
              <a:rPr lang="en-US" altLang="zh-CN" sz="2400" strike="noStrike"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strike="noStrike"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：完成课后习题</a:t>
            </a:r>
            <a:r>
              <a:rPr sz="2400" strike="noStrike"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5-1、</a:t>
            </a:r>
            <a:r>
              <a:rPr lang="en-US" sz="2400" strike="noStrike"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5-3</a:t>
            </a:r>
            <a:r>
              <a:rPr lang="zh-CN" altLang="en-US" sz="2400" strike="noStrike"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sz="2400" strike="noStrike"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5-4</a:t>
            </a:r>
            <a:r>
              <a:rPr lang="zh-CN" altLang="en-US" sz="2400" strike="noStrike"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strike="noStrike"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5-5</a:t>
            </a:r>
            <a:r>
              <a:rPr lang="zh-CN" altLang="en-US" sz="2400" strike="noStrike"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strike="noStrike"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5-6</a:t>
            </a:r>
            <a:r>
              <a:rPr lang="zh-CN" altLang="en-US" sz="2400" strike="noStrike"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2400" strike="noStrike"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5-7、5-8、5-9</a:t>
            </a:r>
            <a:r>
              <a:rPr lang="zh-CN" sz="2400" strike="noStrike"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sz="2400" strike="noStrike"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fontAlgn="base">
              <a:lnSpc>
                <a:spcPct val="150000"/>
              </a:lnSpc>
              <a:spcBef>
                <a:spcPct val="50000"/>
              </a:spcBef>
              <a:buClr>
                <a:srgbClr val="0000FF"/>
              </a:buClr>
              <a:buFont typeface="Wingdings" panose="05000000000000000000" charset="0"/>
            </a:pPr>
            <a:r>
              <a:rPr lang="en-US" altLang="zh-CN" sz="2400" strike="noStrike"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5-10</a:t>
            </a:r>
            <a:r>
              <a:rPr lang="zh-CN" altLang="en-US" sz="2400" strike="noStrike"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strike="noStrike"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5-11</a:t>
            </a:r>
            <a:r>
              <a:rPr lang="zh-CN" altLang="en-US" sz="2400" strike="noStrike"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strike="noStrike"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5-12</a:t>
            </a:r>
            <a:r>
              <a:rPr lang="zh-CN" altLang="en-US" sz="2400" strike="noStrike"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strike="noStrike"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5-13</a:t>
            </a:r>
            <a:r>
              <a:rPr lang="zh-CN" altLang="en-US" sz="2400" strike="noStrike"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strike="noStrike"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5-14</a:t>
            </a:r>
            <a:r>
              <a:rPr lang="zh-CN" altLang="en-US" sz="2400" strike="noStrike"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strike="noStrike"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5-15</a:t>
            </a:r>
            <a:r>
              <a:rPr lang="zh-CN" altLang="en-US" sz="2400" strike="noStrike"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strike="noStrike"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5-16</a:t>
            </a:r>
            <a:r>
              <a:rPr lang="zh-CN" altLang="en-US" sz="2400" strike="noStrike"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strike="noStrike"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5-17</a:t>
            </a:r>
            <a:r>
              <a:rPr lang="zh-CN" altLang="en-US" sz="2400" strike="noStrike"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strike="noStrike"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5-18</a:t>
            </a:r>
            <a:r>
              <a:rPr lang="zh-CN" altLang="en-US" sz="2400" strike="noStrike"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strike="noStrike"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5-19</a:t>
            </a:r>
            <a:r>
              <a:rPr lang="zh-CN" altLang="en-US" sz="2400" strike="noStrike"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strike="noStrike"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fontAlgn="base">
              <a:lnSpc>
                <a:spcPct val="150000"/>
              </a:lnSpc>
              <a:spcBef>
                <a:spcPct val="50000"/>
              </a:spcBef>
              <a:buClr>
                <a:srgbClr val="0000FF"/>
              </a:buClr>
              <a:buFont typeface="Wingdings" panose="05000000000000000000" charset="0"/>
            </a:pPr>
            <a:r>
              <a:rPr lang="en-US" altLang="zh-CN" sz="2400" strike="noStrike"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5-21</a:t>
            </a:r>
            <a:r>
              <a:rPr lang="zh-CN" altLang="en-US" sz="2400" strike="noStrike"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strike="noStrike"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5-22</a:t>
            </a:r>
            <a:r>
              <a:rPr lang="zh-CN" altLang="en-US" sz="2400" strike="noStrike"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strike="noStrike"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5-23</a:t>
            </a:r>
            <a:r>
              <a:rPr lang="zh-CN" altLang="en-US" sz="2400" strike="noStrike"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strike="noStrike"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5-24</a:t>
            </a:r>
            <a:r>
              <a:rPr lang="zh-CN" altLang="en-US" sz="2400" strike="noStrike"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等。</a:t>
            </a:r>
            <a:endParaRPr lang="zh-CN" altLang="en-US" sz="2400" strike="noStrike"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457200" indent="-457200" fontAlgn="base">
              <a:lnSpc>
                <a:spcPct val="150000"/>
              </a:lnSpc>
              <a:spcBef>
                <a:spcPct val="50000"/>
              </a:spcBef>
              <a:buClr>
                <a:srgbClr val="0000FF"/>
              </a:buClr>
              <a:buFont typeface="Wingdings" panose="05000000000000000000" charset="0"/>
              <a:buChar char="p"/>
            </a:pPr>
            <a:r>
              <a:rPr lang="zh-CN" sz="2400" strike="noStrike" noProof="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实践环节：参考第</a:t>
            </a:r>
            <a:r>
              <a:rPr lang="en-US" altLang="zh-CN" sz="2400" strike="noStrike" noProof="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2400" strike="noStrike" noProof="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章实验、课程设计内容。</a:t>
            </a:r>
            <a:endParaRPr lang="zh-CN" sz="2400" strike="noStrike" noProof="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457200" indent="-457200" fontAlgn="base">
              <a:lnSpc>
                <a:spcPct val="150000"/>
              </a:lnSpc>
              <a:spcBef>
                <a:spcPct val="50000"/>
              </a:spcBef>
              <a:buClr>
                <a:srgbClr val="0000FF"/>
              </a:buClr>
              <a:buFont typeface="Wingdings" panose="05000000000000000000" charset="0"/>
              <a:buChar char="p"/>
            </a:pPr>
            <a:r>
              <a:rPr lang="zh-CN" sz="2400" strike="noStrike"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复习</a:t>
            </a:r>
            <a:r>
              <a:rPr lang="zh-CN" altLang="en-US" sz="2400" strike="noStrike"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sz="2400" strike="noStrike"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完成阶段</a:t>
            </a:r>
            <a:r>
              <a:rPr lang="en-US" altLang="zh-CN" sz="2400" strike="noStrike"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strike="noStrike"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考试准备。</a:t>
            </a:r>
            <a:endParaRPr lang="zh-CN" altLang="en-US" sz="2400" strike="noStrike" noProof="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6326" name="文本框 1"/>
          <p:cNvSpPr txBox="1"/>
          <p:nvPr/>
        </p:nvSpPr>
        <p:spPr>
          <a:xfrm>
            <a:off x="3503613" y="404813"/>
            <a:ext cx="3732212" cy="460375"/>
          </a:xfrm>
          <a:prstGeom prst="rect">
            <a:avLst/>
          </a:prstGeom>
          <a:noFill/>
          <a:ln w="9525">
            <a:noFill/>
          </a:ln>
        </p:spPr>
        <p:txBody>
          <a:bodyPr wrap="square" anchor="t" anchorCtr="0">
            <a:spAutoFit/>
          </a:bodyPr>
          <a:p>
            <a:pPr algn="ctr"/>
            <a:r>
              <a:rPr lang="zh-CN" sz="2400" dirty="0">
                <a:latin typeface="微软雅黑" panose="020B0503020204020204" pitchFamily="34" charset="-122"/>
                <a:ea typeface="微软雅黑" panose="020B0503020204020204" pitchFamily="34" charset="-122"/>
                <a:sym typeface="微软雅黑" panose="020B0503020204020204" pitchFamily="34" charset="-122"/>
              </a:rPr>
              <a:t>课后作业</a:t>
            </a:r>
            <a:endParaRPr lang="zh-CN" sz="24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6327" name="图片 5" descr="48B3906C552A02AB9A112945B198EED6"/>
          <p:cNvPicPr>
            <a:picLocks noChangeAspect="1"/>
          </p:cNvPicPr>
          <p:nvPr>
            <p:custDataLst>
              <p:tags r:id="rId1"/>
            </p:custDataLst>
          </p:nvPr>
        </p:nvPicPr>
        <p:blipFill>
          <a:blip r:embed="rId2"/>
          <a:stretch>
            <a:fillRect/>
          </a:stretch>
        </p:blipFill>
        <p:spPr>
          <a:xfrm>
            <a:off x="7751763" y="187325"/>
            <a:ext cx="2674937" cy="774700"/>
          </a:xfrm>
          <a:prstGeom prst="rect">
            <a:avLst/>
          </a:prstGeom>
          <a:noFill/>
          <a:ln w="9525">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389255" y="248285"/>
            <a:ext cx="651764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5</a:t>
            </a:r>
            <a:r>
              <a:rPr lang="zh-CN" sz="3200" dirty="0">
                <a:latin typeface="微软雅黑" panose="020B0503020204020204" pitchFamily="34" charset="-122"/>
                <a:ea typeface="微软雅黑" panose="020B0503020204020204" pitchFamily="34" charset="-122"/>
                <a:sym typeface="微软雅黑" panose="020B0503020204020204" pitchFamily="34" charset="-122"/>
              </a:rPr>
              <a:t>.</a:t>
            </a:r>
            <a:r>
              <a:rPr lang="en-US" sz="3200" dirty="0">
                <a:latin typeface="微软雅黑" panose="020B0503020204020204" pitchFamily="34" charset="-122"/>
                <a:ea typeface="微软雅黑" panose="020B0503020204020204" pitchFamily="34" charset="-122"/>
                <a:sym typeface="微软雅黑" panose="020B0503020204020204" pitchFamily="34" charset="-122"/>
              </a:rPr>
              <a:t>2.1</a:t>
            </a:r>
            <a:r>
              <a:rPr lang="zh-CN" sz="3200" dirty="0">
                <a:latin typeface="微软雅黑" panose="020B0503020204020204" pitchFamily="34" charset="-122"/>
                <a:ea typeface="微软雅黑" panose="020B0503020204020204" pitchFamily="34" charset="-122"/>
                <a:sym typeface="微软雅黑" panose="020B0503020204020204" pitchFamily="34" charset="-122"/>
              </a:rPr>
              <a:t>  同步</a:t>
            </a:r>
            <a:r>
              <a:rPr sz="3200" dirty="0">
                <a:latin typeface="微软雅黑" panose="020B0503020204020204" pitchFamily="34" charset="-122"/>
                <a:ea typeface="微软雅黑" panose="020B0503020204020204" pitchFamily="34" charset="-122"/>
                <a:sym typeface="微软雅黑" panose="020B0503020204020204" pitchFamily="34" charset="-122"/>
              </a:rPr>
              <a:t>时序逻辑电路的分析</a:t>
            </a:r>
            <a:endParaRPr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4" name="文本框 3"/>
          <p:cNvSpPr txBox="1"/>
          <p:nvPr/>
        </p:nvSpPr>
        <p:spPr>
          <a:xfrm>
            <a:off x="487680" y="1073785"/>
            <a:ext cx="11452860" cy="1069340"/>
          </a:xfrm>
          <a:prstGeom prst="rect">
            <a:avLst/>
          </a:prstGeom>
        </p:spPr>
        <p:style>
          <a:lnRef idx="2">
            <a:schemeClr val="accent1"/>
          </a:lnRef>
          <a:fillRef idx="0">
            <a:srgbClr val="FFFFFF"/>
          </a:fillRef>
          <a:effectRef idx="0">
            <a:srgbClr val="FFFFFF"/>
          </a:effectRef>
          <a:fontRef idx="minor">
            <a:schemeClr val="tx1"/>
          </a:fontRef>
        </p:style>
        <p:txBody>
          <a:bodyPr wrap="square">
            <a:noAutofit/>
          </a:bodyPr>
          <a:p>
            <a:pPr marL="0" indent="304800" algn="l" defTabSz="266700">
              <a:lnSpc>
                <a:spcPct val="150000"/>
              </a:lnSpc>
              <a:spcAft>
                <a:spcPct val="0"/>
              </a:spcAft>
            </a:pPr>
            <a:r>
              <a:rPr lang="en-US" altLang="zh-CN" sz="2000" b="0">
                <a:latin typeface="微软雅黑" panose="020B0503020204020204" pitchFamily="34" charset="-122"/>
                <a:ea typeface="微软雅黑" panose="020B0503020204020204" pitchFamily="34" charset="-122"/>
              </a:rPr>
              <a:t>   </a:t>
            </a:r>
            <a:r>
              <a:rPr lang="zh-CN" altLang="en-US" sz="2000" b="0">
                <a:latin typeface="微软雅黑" panose="020B0503020204020204" pitchFamily="34" charset="-122"/>
                <a:ea typeface="微软雅黑" panose="020B0503020204020204" pitchFamily="34" charset="-122"/>
              </a:rPr>
              <a:t>例5-1：分析如图5-2所示的时序电路的逻辑功能。写出电路的激励方程、状态方程和输出方程，计算出状态转换表，画出状态转换图和时序图，分析电路能否自启动。</a:t>
            </a:r>
            <a:r>
              <a:rPr lang="en-US" altLang="zh-CN" sz="2000">
                <a:latin typeface="微软雅黑" panose="020B0503020204020204" pitchFamily="34" charset="-122"/>
                <a:ea typeface="微软雅黑" panose="020B0503020204020204" pitchFamily="34" charset="-122"/>
                <a:sym typeface="+mn-ea"/>
              </a:rPr>
              <a:t>  </a:t>
            </a:r>
            <a:endParaRPr lang="zh-CN" altLang="en-US" sz="2000" b="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0" y="2415540"/>
            <a:ext cx="6348095" cy="2544445"/>
          </a:xfrm>
          <a:prstGeom prst="rect">
            <a:avLst/>
          </a:prstGeom>
        </p:spPr>
      </p:pic>
      <p:sp>
        <p:nvSpPr>
          <p:cNvPr id="3" name="文本框 2"/>
          <p:cNvSpPr txBox="1"/>
          <p:nvPr/>
        </p:nvSpPr>
        <p:spPr>
          <a:xfrm>
            <a:off x="6539230" y="2415540"/>
            <a:ext cx="5080000" cy="3954145"/>
          </a:xfrm>
          <a:prstGeom prst="rect">
            <a:avLst/>
          </a:prstGeom>
        </p:spPr>
        <p:style>
          <a:lnRef idx="0">
            <a:srgbClr val="FFFFFF"/>
          </a:lnRef>
          <a:fillRef idx="1">
            <a:schemeClr val="accent1"/>
          </a:fillRef>
          <a:effectRef idx="0">
            <a:srgbClr val="FFFFFF"/>
          </a:effectRef>
          <a:fontRef idx="minor">
            <a:schemeClr val="lt1"/>
          </a:fontRef>
        </p:style>
        <p:txBody>
          <a:bodyPr>
            <a:noAutofit/>
          </a:bodyPr>
          <a:p>
            <a:pPr marL="0" indent="304800" algn="l" defTabSz="266700">
              <a:lnSpc>
                <a:spcPct val="150000"/>
              </a:lnSpc>
              <a:spcAft>
                <a:spcPct val="0"/>
              </a:spcAft>
            </a:pPr>
            <a:r>
              <a:rPr sz="2000">
                <a:latin typeface="微软雅黑" panose="020B0503020204020204" pitchFamily="34" charset="-122"/>
                <a:ea typeface="微软雅黑" panose="020B0503020204020204" pitchFamily="34" charset="-122"/>
                <a:cs typeface="微软雅黑" panose="020B0503020204020204" pitchFamily="34" charset="-122"/>
              </a:rPr>
              <a:t>(2)根据电路连接形式，列写方程组：</a:t>
            </a:r>
            <a:endParaRPr sz="2000">
              <a:latin typeface="微软雅黑" panose="020B0503020204020204" pitchFamily="34" charset="-122"/>
              <a:ea typeface="微软雅黑" panose="020B0503020204020204" pitchFamily="34" charset="-122"/>
              <a:cs typeface="微软雅黑" panose="020B0503020204020204" pitchFamily="34" charset="-122"/>
            </a:endParaRPr>
          </a:p>
          <a:p>
            <a:pPr marL="0" indent="304800" algn="l" defTabSz="266700">
              <a:lnSpc>
                <a:spcPct val="150000"/>
              </a:lnSpc>
              <a:spcAft>
                <a:spcPct val="0"/>
              </a:spcAft>
            </a:pPr>
            <a:r>
              <a:rPr sz="2000">
                <a:latin typeface="微软雅黑" panose="020B0503020204020204" pitchFamily="34" charset="-122"/>
                <a:ea typeface="微软雅黑" panose="020B0503020204020204" pitchFamily="34" charset="-122"/>
                <a:cs typeface="微软雅黑" panose="020B0503020204020204" pitchFamily="34" charset="-122"/>
              </a:rPr>
              <a:t>触发器的激励方程</a:t>
            </a:r>
            <a:endParaRPr sz="2000">
              <a:latin typeface="微软雅黑" panose="020B0503020204020204" pitchFamily="34" charset="-122"/>
              <a:ea typeface="微软雅黑" panose="020B0503020204020204" pitchFamily="34" charset="-122"/>
              <a:cs typeface="微软雅黑" panose="020B0503020204020204" pitchFamily="34" charset="-122"/>
            </a:endParaRPr>
          </a:p>
          <a:p>
            <a:pPr marL="0" indent="304800" algn="l" defTabSz="266700">
              <a:lnSpc>
                <a:spcPct val="150000"/>
              </a:lnSpc>
              <a:spcAft>
                <a:spcPct val="0"/>
              </a:spcAft>
            </a:pPr>
            <a:endParaRPr sz="2000">
              <a:latin typeface="微软雅黑" panose="020B0503020204020204" pitchFamily="34" charset="-122"/>
              <a:ea typeface="微软雅黑" panose="020B0503020204020204" pitchFamily="34" charset="-122"/>
              <a:cs typeface="微软雅黑" panose="020B0503020204020204" pitchFamily="34" charset="-122"/>
            </a:endParaRPr>
          </a:p>
          <a:p>
            <a:pPr marL="0" indent="304800" algn="l" defTabSz="266700">
              <a:lnSpc>
                <a:spcPct val="150000"/>
              </a:lnSpc>
              <a:spcAft>
                <a:spcPct val="0"/>
              </a:spcAft>
            </a:pPr>
            <a:endParaRPr lang="zh-CN" sz="2000">
              <a:latin typeface="微软雅黑" panose="020B0503020204020204" pitchFamily="34" charset="-122"/>
              <a:ea typeface="微软雅黑" panose="020B0503020204020204" pitchFamily="34" charset="-122"/>
              <a:cs typeface="微软雅黑" panose="020B0503020204020204" pitchFamily="34" charset="-122"/>
            </a:endParaRPr>
          </a:p>
          <a:p>
            <a:pPr marL="0" indent="304800" algn="l" defTabSz="266700">
              <a:lnSpc>
                <a:spcPct val="150000"/>
              </a:lnSpc>
              <a:spcAft>
                <a:spcPct val="0"/>
              </a:spcAft>
            </a:pPr>
            <a:r>
              <a:rPr lang="zh-CN" sz="2000">
                <a:latin typeface="微软雅黑" panose="020B0503020204020204" pitchFamily="34" charset="-122"/>
                <a:ea typeface="微软雅黑" panose="020B0503020204020204" pitchFamily="34" charset="-122"/>
                <a:cs typeface="微软雅黑" panose="020B0503020204020204" pitchFamily="34" charset="-122"/>
              </a:rPr>
              <a:t>输出方程</a:t>
            </a:r>
            <a:endParaRPr lang="zh-CN" sz="2000">
              <a:latin typeface="微软雅黑" panose="020B0503020204020204" pitchFamily="34" charset="-122"/>
              <a:ea typeface="微软雅黑" panose="020B0503020204020204" pitchFamily="34" charset="-122"/>
              <a:cs typeface="微软雅黑" panose="020B0503020204020204" pitchFamily="34" charset="-122"/>
            </a:endParaRPr>
          </a:p>
          <a:p>
            <a:pPr marL="0" indent="304800" algn="l" defTabSz="266700">
              <a:lnSpc>
                <a:spcPct val="150000"/>
              </a:lnSpc>
              <a:spcAft>
                <a:spcPct val="0"/>
              </a:spcAft>
            </a:pPr>
            <a:endParaRPr sz="2000">
              <a:latin typeface="微软雅黑" panose="020B0503020204020204" pitchFamily="34" charset="-122"/>
              <a:ea typeface="微软雅黑" panose="020B0503020204020204" pitchFamily="34" charset="-122"/>
              <a:cs typeface="微软雅黑" panose="020B0503020204020204" pitchFamily="34" charset="-122"/>
            </a:endParaRPr>
          </a:p>
          <a:p>
            <a:pPr marL="0" indent="304800" algn="l" defTabSz="266700">
              <a:lnSpc>
                <a:spcPct val="150000"/>
              </a:lnSpc>
              <a:spcAft>
                <a:spcPct val="0"/>
              </a:spcAft>
            </a:pPr>
            <a:r>
              <a:rPr sz="2000">
                <a:latin typeface="微软雅黑" panose="020B0503020204020204" pitchFamily="34" charset="-122"/>
                <a:ea typeface="微软雅黑" panose="020B0503020204020204" pitchFamily="34" charset="-122"/>
                <a:cs typeface="微软雅黑" panose="020B0503020204020204" pitchFamily="34" charset="-122"/>
              </a:rPr>
              <a:t>电路的状态方程</a:t>
            </a:r>
            <a:endParaRPr sz="2000">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5" name="对象 -2147481490"/>
          <p:cNvGraphicFramePr>
            <a:graphicFrameLocks noChangeAspect="1"/>
          </p:cNvGraphicFramePr>
          <p:nvPr/>
        </p:nvGraphicFramePr>
        <p:xfrm>
          <a:off x="8902700" y="5066030"/>
          <a:ext cx="2620645" cy="1180465"/>
        </p:xfrm>
        <a:graphic>
          <a:graphicData uri="http://schemas.openxmlformats.org/presentationml/2006/ole">
            <mc:AlternateContent xmlns:mc="http://schemas.openxmlformats.org/markup-compatibility/2006">
              <mc:Choice xmlns:v="urn:schemas-microsoft-com:vml" Requires="v">
                <p:oleObj spid="_x0000_s3076" name="" r:id="rId4" imgW="1917065" imgH="862965" progId="Equation.KSEE3">
                  <p:embed/>
                </p:oleObj>
              </mc:Choice>
              <mc:Fallback>
                <p:oleObj name="" r:id="rId4" imgW="1917065" imgH="862965" progId="Equation.KSEE3">
                  <p:embed/>
                  <p:pic>
                    <p:nvPicPr>
                      <p:cNvPr id="0" name="图片 3075"/>
                      <p:cNvPicPr/>
                      <p:nvPr/>
                    </p:nvPicPr>
                    <p:blipFill>
                      <a:blip r:embed="rId5"/>
                      <a:stretch>
                        <a:fillRect/>
                      </a:stretch>
                    </p:blipFill>
                    <p:spPr>
                      <a:xfrm>
                        <a:off x="8902700" y="5066030"/>
                        <a:ext cx="2620645" cy="1180465"/>
                      </a:xfrm>
                      <a:prstGeom prst="rect">
                        <a:avLst/>
                      </a:prstGeom>
                      <a:noFill/>
                      <a:ln w="38100">
                        <a:noFill/>
                        <a:miter/>
                      </a:ln>
                    </p:spPr>
                  </p:pic>
                </p:oleObj>
              </mc:Fallback>
            </mc:AlternateContent>
          </a:graphicData>
        </a:graphic>
      </p:graphicFrame>
      <p:graphicFrame>
        <p:nvGraphicFramePr>
          <p:cNvPr id="6" name="Object 561"/>
          <p:cNvGraphicFramePr>
            <a:graphicFrameLocks noChangeAspect="1"/>
          </p:cNvGraphicFramePr>
          <p:nvPr/>
        </p:nvGraphicFramePr>
        <p:xfrm>
          <a:off x="9193530" y="3069590"/>
          <a:ext cx="2038985" cy="1235710"/>
        </p:xfrm>
        <a:graphic>
          <a:graphicData uri="http://schemas.openxmlformats.org/presentationml/2006/ole">
            <mc:AlternateContent xmlns:mc="http://schemas.openxmlformats.org/markup-compatibility/2006">
              <mc:Choice xmlns:v="urn:schemas-microsoft-com:vml" Requires="v">
                <p:oleObj spid="_x0000_s7" name="" r:id="rId6" imgW="1257300" imgH="762000" progId="Equation.KSEE3">
                  <p:embed/>
                </p:oleObj>
              </mc:Choice>
              <mc:Fallback>
                <p:oleObj name="" r:id="rId6" imgW="1257300" imgH="762000" progId="Equation.KSEE3">
                  <p:embed/>
                  <p:pic>
                    <p:nvPicPr>
                      <p:cNvPr id="0" name="图片 4"/>
                      <p:cNvPicPr/>
                      <p:nvPr/>
                    </p:nvPicPr>
                    <p:blipFill>
                      <a:blip r:embed="rId7"/>
                      <a:stretch>
                        <a:fillRect/>
                      </a:stretch>
                    </p:blipFill>
                    <p:spPr>
                      <a:xfrm>
                        <a:off x="9193530" y="3069590"/>
                        <a:ext cx="2038985" cy="1235710"/>
                      </a:xfrm>
                      <a:prstGeom prst="rect">
                        <a:avLst/>
                      </a:prstGeom>
                      <a:noFill/>
                      <a:ln w="38100">
                        <a:noFill/>
                        <a:miter/>
                      </a:ln>
                    </p:spPr>
                  </p:pic>
                </p:oleObj>
              </mc:Fallback>
            </mc:AlternateContent>
          </a:graphicData>
        </a:graphic>
      </p:graphicFrame>
      <p:graphicFrame>
        <p:nvGraphicFramePr>
          <p:cNvPr id="8" name="Object 562"/>
          <p:cNvGraphicFramePr>
            <a:graphicFrameLocks noChangeAspect="1"/>
          </p:cNvGraphicFramePr>
          <p:nvPr/>
        </p:nvGraphicFramePr>
        <p:xfrm>
          <a:off x="8188325" y="4405630"/>
          <a:ext cx="783590" cy="403225"/>
        </p:xfrm>
        <a:graphic>
          <a:graphicData uri="http://schemas.openxmlformats.org/presentationml/2006/ole">
            <mc:AlternateContent xmlns:mc="http://schemas.openxmlformats.org/markup-compatibility/2006">
              <mc:Choice xmlns:v="urn:schemas-microsoft-com:vml" Requires="v">
                <p:oleObj spid="_x0000_s9" name="" r:id="rId8" imgW="444500" imgH="228600" progId="Equation.KSEE3">
                  <p:embed/>
                </p:oleObj>
              </mc:Choice>
              <mc:Fallback>
                <p:oleObj name="" r:id="rId8" imgW="444500" imgH="228600" progId="Equation.KSEE3">
                  <p:embed/>
                  <p:pic>
                    <p:nvPicPr>
                      <p:cNvPr id="0" name="图片 5"/>
                      <p:cNvPicPr/>
                      <p:nvPr/>
                    </p:nvPicPr>
                    <p:blipFill>
                      <a:blip r:embed="rId9"/>
                      <a:stretch>
                        <a:fillRect/>
                      </a:stretch>
                    </p:blipFill>
                    <p:spPr>
                      <a:xfrm>
                        <a:off x="8188325" y="4405630"/>
                        <a:ext cx="783590" cy="403225"/>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389255" y="248285"/>
            <a:ext cx="636143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5</a:t>
            </a:r>
            <a:r>
              <a:rPr lang="zh-CN" sz="3200" dirty="0">
                <a:latin typeface="微软雅黑" panose="020B0503020204020204" pitchFamily="34" charset="-122"/>
                <a:ea typeface="微软雅黑" panose="020B0503020204020204" pitchFamily="34" charset="-122"/>
                <a:sym typeface="微软雅黑" panose="020B0503020204020204" pitchFamily="34" charset="-122"/>
              </a:rPr>
              <a:t>.</a:t>
            </a:r>
            <a:r>
              <a:rPr lang="en-US" sz="3200" dirty="0">
                <a:latin typeface="微软雅黑" panose="020B0503020204020204" pitchFamily="34" charset="-122"/>
                <a:ea typeface="微软雅黑" panose="020B0503020204020204" pitchFamily="34" charset="-122"/>
                <a:sym typeface="微软雅黑" panose="020B0503020204020204" pitchFamily="34" charset="-122"/>
              </a:rPr>
              <a:t>2.1</a:t>
            </a:r>
            <a:r>
              <a:rPr lang="zh-CN" sz="3200" dirty="0">
                <a:latin typeface="微软雅黑" panose="020B0503020204020204" pitchFamily="34" charset="-122"/>
                <a:ea typeface="微软雅黑" panose="020B0503020204020204" pitchFamily="34" charset="-122"/>
                <a:sym typeface="微软雅黑" panose="020B0503020204020204" pitchFamily="34" charset="-122"/>
              </a:rPr>
              <a:t>  同步</a:t>
            </a:r>
            <a:r>
              <a:rPr sz="3200" dirty="0">
                <a:latin typeface="微软雅黑" panose="020B0503020204020204" pitchFamily="34" charset="-122"/>
                <a:ea typeface="微软雅黑" panose="020B0503020204020204" pitchFamily="34" charset="-122"/>
                <a:sym typeface="微软雅黑" panose="020B0503020204020204" pitchFamily="34" charset="-122"/>
              </a:rPr>
              <a:t>时序逻辑电路的分析</a:t>
            </a:r>
            <a:endParaRPr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 name="文本框 2"/>
          <p:cNvSpPr txBox="1"/>
          <p:nvPr/>
        </p:nvSpPr>
        <p:spPr>
          <a:xfrm>
            <a:off x="389255" y="991870"/>
            <a:ext cx="10826750" cy="1476375"/>
          </a:xfrm>
          <a:prstGeom prst="rect">
            <a:avLst/>
          </a:prstGeom>
        </p:spPr>
        <p:style>
          <a:lnRef idx="0">
            <a:srgbClr val="FFFFFF"/>
          </a:lnRef>
          <a:fillRef idx="1">
            <a:schemeClr val="accent1"/>
          </a:fillRef>
          <a:effectRef idx="0">
            <a:srgbClr val="FFFFFF"/>
          </a:effectRef>
          <a:fontRef idx="minor">
            <a:schemeClr val="lt1"/>
          </a:fontRef>
        </p:style>
        <p:txBody>
          <a:bodyPr wrap="square">
            <a:spAutoFit/>
          </a:bodyPr>
          <a:p>
            <a:pPr marL="0" indent="304800" algn="l" defTabSz="266700">
              <a:lnSpc>
                <a:spcPct val="150000"/>
              </a:lnSpc>
              <a:spcAft>
                <a:spcPct val="0"/>
              </a:spcAft>
            </a:pPr>
            <a:r>
              <a:rPr sz="2000">
                <a:latin typeface="微软雅黑" panose="020B0503020204020204" pitchFamily="34" charset="-122"/>
                <a:ea typeface="微软雅黑" panose="020B0503020204020204" pitchFamily="34" charset="-122"/>
                <a:cs typeface="微软雅黑" panose="020B0503020204020204" pitchFamily="34" charset="-122"/>
              </a:rPr>
              <a:t>(3)列出状态转换表。 首先我们列出的8种输入状态000-111，代入状态方程和输出方程即可求出次态，如下表所示。</a:t>
            </a:r>
            <a:endParaRPr sz="2000">
              <a:latin typeface="微软雅黑" panose="020B0503020204020204" pitchFamily="34" charset="-122"/>
              <a:ea typeface="微软雅黑" panose="020B0503020204020204" pitchFamily="34" charset="-122"/>
              <a:cs typeface="微软雅黑" panose="020B0503020204020204" pitchFamily="34" charset="-122"/>
            </a:endParaRPr>
          </a:p>
          <a:p>
            <a:pPr marL="0" indent="304800" algn="l" defTabSz="266700">
              <a:lnSpc>
                <a:spcPct val="150000"/>
              </a:lnSpc>
              <a:spcAft>
                <a:spcPct val="0"/>
              </a:spcAft>
            </a:pPr>
            <a:r>
              <a:rPr sz="2000">
                <a:latin typeface="微软雅黑" panose="020B0503020204020204" pitchFamily="34" charset="-122"/>
                <a:ea typeface="微软雅黑" panose="020B0503020204020204" pitchFamily="34" charset="-122"/>
                <a:cs typeface="微软雅黑" panose="020B0503020204020204" pitchFamily="34" charset="-122"/>
              </a:rPr>
              <a:t>(4)由状态转换表，画出状态转换图如图5-3所示。</a:t>
            </a:r>
            <a:endParaRPr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p:cNvPicPr>
            <a:picLocks noChangeAspect="1"/>
          </p:cNvPicPr>
          <p:nvPr/>
        </p:nvPicPr>
        <p:blipFill>
          <a:blip r:embed="rId3"/>
          <a:stretch>
            <a:fillRect/>
          </a:stretch>
        </p:blipFill>
        <p:spPr>
          <a:xfrm>
            <a:off x="389255" y="2879090"/>
            <a:ext cx="6361430" cy="3199130"/>
          </a:xfrm>
          <a:prstGeom prst="rect">
            <a:avLst/>
          </a:prstGeom>
        </p:spPr>
      </p:pic>
      <p:pic>
        <p:nvPicPr>
          <p:cNvPr id="6" name="图片 5"/>
          <p:cNvPicPr>
            <a:picLocks noChangeAspect="1"/>
          </p:cNvPicPr>
          <p:nvPr/>
        </p:nvPicPr>
        <p:blipFill>
          <a:blip r:embed="rId4"/>
          <a:stretch>
            <a:fillRect/>
          </a:stretch>
        </p:blipFill>
        <p:spPr>
          <a:xfrm>
            <a:off x="7736205" y="3041015"/>
            <a:ext cx="4231640" cy="3093085"/>
          </a:xfrm>
          <a:prstGeom prst="rect">
            <a:avLst/>
          </a:prstGeom>
        </p:spPr>
      </p:pic>
      <p:sp>
        <p:nvSpPr>
          <p:cNvPr id="7" name="右箭头 6"/>
          <p:cNvSpPr/>
          <p:nvPr/>
        </p:nvSpPr>
        <p:spPr>
          <a:xfrm>
            <a:off x="6750685" y="4478020"/>
            <a:ext cx="894715" cy="443230"/>
          </a:xfrm>
          <a:prstGeom prst="right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0" presetClass="entr" presetSubtype="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edge">
                                      <p:cBhvr>
                                        <p:cTn id="18" dur="2000"/>
                                        <p:tgtEl>
                                          <p:spTgt spid="7"/>
                                        </p:tgtEl>
                                      </p:cBhvr>
                                    </p:animEffect>
                                  </p:childTnLst>
                                </p:cTn>
                              </p:par>
                              <p:par>
                                <p:cTn id="19" presetID="20"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edge">
                                      <p:cBhvr>
                                        <p:cTn id="2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389255" y="248285"/>
            <a:ext cx="6763385"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5</a:t>
            </a:r>
            <a:r>
              <a:rPr lang="zh-CN" sz="3200" dirty="0">
                <a:latin typeface="微软雅黑" panose="020B0503020204020204" pitchFamily="34" charset="-122"/>
                <a:ea typeface="微软雅黑" panose="020B0503020204020204" pitchFamily="34" charset="-122"/>
                <a:sym typeface="微软雅黑" panose="020B0503020204020204" pitchFamily="34" charset="-122"/>
              </a:rPr>
              <a:t>.</a:t>
            </a:r>
            <a:r>
              <a:rPr lang="en-US" sz="3200" dirty="0">
                <a:latin typeface="微软雅黑" panose="020B0503020204020204" pitchFamily="34" charset="-122"/>
                <a:ea typeface="微软雅黑" panose="020B0503020204020204" pitchFamily="34" charset="-122"/>
                <a:sym typeface="微软雅黑" panose="020B0503020204020204" pitchFamily="34" charset="-122"/>
              </a:rPr>
              <a:t>2.1</a:t>
            </a:r>
            <a:r>
              <a:rPr lang="zh-CN" sz="3200" dirty="0">
                <a:latin typeface="微软雅黑" panose="020B0503020204020204" pitchFamily="34" charset="-122"/>
                <a:ea typeface="微软雅黑" panose="020B0503020204020204" pitchFamily="34" charset="-122"/>
                <a:sym typeface="微软雅黑" panose="020B0503020204020204" pitchFamily="34" charset="-122"/>
              </a:rPr>
              <a:t>  同步</a:t>
            </a:r>
            <a:r>
              <a:rPr sz="3200" dirty="0">
                <a:latin typeface="微软雅黑" panose="020B0503020204020204" pitchFamily="34" charset="-122"/>
                <a:ea typeface="微软雅黑" panose="020B0503020204020204" pitchFamily="34" charset="-122"/>
                <a:sym typeface="微软雅黑" panose="020B0503020204020204" pitchFamily="34" charset="-122"/>
              </a:rPr>
              <a:t>时序逻辑电路的分析</a:t>
            </a:r>
            <a:endParaRPr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 name="文本框 2"/>
          <p:cNvSpPr txBox="1"/>
          <p:nvPr/>
        </p:nvSpPr>
        <p:spPr>
          <a:xfrm>
            <a:off x="704215" y="1042035"/>
            <a:ext cx="10549890" cy="2399665"/>
          </a:xfrm>
          <a:prstGeom prst="rect">
            <a:avLst/>
          </a:prstGeom>
        </p:spPr>
        <p:style>
          <a:lnRef idx="0">
            <a:srgbClr val="FFFFFF"/>
          </a:lnRef>
          <a:fillRef idx="1">
            <a:schemeClr val="accent1"/>
          </a:fillRef>
          <a:effectRef idx="0">
            <a:srgbClr val="FFFFFF"/>
          </a:effectRef>
          <a:fontRef idx="minor">
            <a:schemeClr val="lt1"/>
          </a:fontRef>
        </p:style>
        <p:txBody>
          <a:bodyPr wrap="square">
            <a:spAutoFit/>
          </a:bodyPr>
          <a:p>
            <a:pPr marL="0" indent="304800" algn="l" defTabSz="266700">
              <a:lnSpc>
                <a:spcPct val="150000"/>
              </a:lnSpc>
              <a:spcAft>
                <a:spcPct val="0"/>
              </a:spcAft>
            </a:pPr>
            <a:r>
              <a:rPr sz="2000">
                <a:latin typeface="微软雅黑" panose="020B0503020204020204" pitchFamily="34" charset="-122"/>
                <a:ea typeface="微软雅黑" panose="020B0503020204020204" pitchFamily="34" charset="-122"/>
                <a:cs typeface="微软雅黑" panose="020B0503020204020204" pitchFamily="34" charset="-122"/>
              </a:rPr>
              <a:t>(5)从图5-3中可以看出，000、001、010、011、100这5种状态为有效循环状态，而另外3种状态101、110、111为无效状态。因此该电路的功能为同步5进制加法计数器。</a:t>
            </a:r>
            <a:endParaRPr sz="2000">
              <a:latin typeface="微软雅黑" panose="020B0503020204020204" pitchFamily="34" charset="-122"/>
              <a:ea typeface="微软雅黑" panose="020B0503020204020204" pitchFamily="34" charset="-122"/>
              <a:cs typeface="微软雅黑" panose="020B0503020204020204" pitchFamily="34" charset="-122"/>
            </a:endParaRPr>
          </a:p>
          <a:p>
            <a:pPr marL="0" indent="304800" algn="l" defTabSz="266700">
              <a:lnSpc>
                <a:spcPct val="150000"/>
              </a:lnSpc>
              <a:spcAft>
                <a:spcPct val="0"/>
              </a:spcAft>
            </a:pPr>
            <a:r>
              <a:rPr sz="20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sz="20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rPr>
              <a:t>如果开始工作或工作中由于某种原因进入到这3种无效状态后，电路还能自动地进入有效循环，因此该电路是可以自启动的。</a:t>
            </a:r>
            <a:endParaRPr sz="20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304800" algn="l" defTabSz="266700">
              <a:lnSpc>
                <a:spcPct val="150000"/>
              </a:lnSpc>
              <a:spcAft>
                <a:spcPct val="0"/>
              </a:spcAft>
            </a:pPr>
            <a:r>
              <a:rPr sz="2000">
                <a:latin typeface="微软雅黑" panose="020B0503020204020204" pitchFamily="34" charset="-122"/>
                <a:ea typeface="微软雅黑" panose="020B0503020204020204" pitchFamily="34" charset="-122"/>
                <a:cs typeface="微软雅黑" panose="020B0503020204020204" pitchFamily="34" charset="-122"/>
              </a:rPr>
              <a:t>(6)进一步可画出此电路的时序图</a:t>
            </a:r>
            <a:r>
              <a:rPr lang="zh-CN" sz="2000">
                <a:latin typeface="微软雅黑" panose="020B0503020204020204" pitchFamily="34" charset="-122"/>
                <a:ea typeface="微软雅黑" panose="020B0503020204020204" pitchFamily="34" charset="-122"/>
                <a:cs typeface="微软雅黑" panose="020B0503020204020204" pitchFamily="34" charset="-122"/>
              </a:rPr>
              <a:t>，</a:t>
            </a:r>
            <a:r>
              <a:rPr sz="2000">
                <a:latin typeface="微软雅黑" panose="020B0503020204020204" pitchFamily="34" charset="-122"/>
                <a:ea typeface="微软雅黑" panose="020B0503020204020204" pitchFamily="34" charset="-122"/>
                <a:cs typeface="微软雅黑" panose="020B0503020204020204" pitchFamily="34" charset="-122"/>
              </a:rPr>
              <a:t>如图5-4所示。</a:t>
            </a:r>
            <a:endParaRPr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 name="图片 5"/>
          <p:cNvPicPr>
            <a:picLocks noChangeAspect="1"/>
          </p:cNvPicPr>
          <p:nvPr/>
        </p:nvPicPr>
        <p:blipFill>
          <a:blip r:embed="rId3"/>
          <a:stretch>
            <a:fillRect/>
          </a:stretch>
        </p:blipFill>
        <p:spPr>
          <a:xfrm>
            <a:off x="1134110" y="3618230"/>
            <a:ext cx="4189730" cy="3062605"/>
          </a:xfrm>
          <a:prstGeom prst="rect">
            <a:avLst/>
          </a:prstGeom>
        </p:spPr>
      </p:pic>
      <p:pic>
        <p:nvPicPr>
          <p:cNvPr id="2" name="图片 1"/>
          <p:cNvPicPr>
            <a:picLocks noChangeAspect="1"/>
          </p:cNvPicPr>
          <p:nvPr/>
        </p:nvPicPr>
        <p:blipFill>
          <a:blip r:embed="rId4"/>
          <a:stretch>
            <a:fillRect/>
          </a:stretch>
        </p:blipFill>
        <p:spPr>
          <a:xfrm>
            <a:off x="5975985" y="3618230"/>
            <a:ext cx="4530090" cy="32397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edge">
                                      <p:cBhvr>
                                        <p:cTn id="7" dur="20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ox(in)">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389255" y="248285"/>
            <a:ext cx="6529705"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5</a:t>
            </a:r>
            <a:r>
              <a:rPr lang="zh-CN" sz="3200" dirty="0">
                <a:latin typeface="微软雅黑" panose="020B0503020204020204" pitchFamily="34" charset="-122"/>
                <a:ea typeface="微软雅黑" panose="020B0503020204020204" pitchFamily="34" charset="-122"/>
                <a:sym typeface="微软雅黑" panose="020B0503020204020204" pitchFamily="34" charset="-122"/>
              </a:rPr>
              <a:t>.</a:t>
            </a:r>
            <a:r>
              <a:rPr lang="en-US" sz="3200" dirty="0">
                <a:latin typeface="微软雅黑" panose="020B0503020204020204" pitchFamily="34" charset="-122"/>
                <a:ea typeface="微软雅黑" panose="020B0503020204020204" pitchFamily="34" charset="-122"/>
                <a:sym typeface="微软雅黑" panose="020B0503020204020204" pitchFamily="34" charset="-122"/>
              </a:rPr>
              <a:t>2.1</a:t>
            </a:r>
            <a:r>
              <a:rPr lang="zh-CN" sz="3200" dirty="0">
                <a:latin typeface="微软雅黑" panose="020B0503020204020204" pitchFamily="34" charset="-122"/>
                <a:ea typeface="微软雅黑" panose="020B0503020204020204" pitchFamily="34" charset="-122"/>
                <a:sym typeface="微软雅黑" panose="020B0503020204020204" pitchFamily="34" charset="-122"/>
              </a:rPr>
              <a:t>  同步</a:t>
            </a:r>
            <a:r>
              <a:rPr sz="3200" dirty="0">
                <a:latin typeface="微软雅黑" panose="020B0503020204020204" pitchFamily="34" charset="-122"/>
                <a:ea typeface="微软雅黑" panose="020B0503020204020204" pitchFamily="34" charset="-122"/>
                <a:sym typeface="微软雅黑" panose="020B0503020204020204" pitchFamily="34" charset="-122"/>
              </a:rPr>
              <a:t>时序逻辑电路的分析</a:t>
            </a:r>
            <a:endParaRPr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4" name="文本框 3"/>
          <p:cNvSpPr txBox="1"/>
          <p:nvPr/>
        </p:nvSpPr>
        <p:spPr>
          <a:xfrm>
            <a:off x="487680" y="960120"/>
            <a:ext cx="10826115" cy="1069340"/>
          </a:xfrm>
          <a:prstGeom prst="rect">
            <a:avLst/>
          </a:prstGeom>
        </p:spPr>
        <p:style>
          <a:lnRef idx="2">
            <a:schemeClr val="accent1"/>
          </a:lnRef>
          <a:fillRef idx="0">
            <a:srgbClr val="FFFFFF"/>
          </a:fillRef>
          <a:effectRef idx="0">
            <a:srgbClr val="FFFFFF"/>
          </a:effectRef>
          <a:fontRef idx="minor">
            <a:schemeClr val="tx1"/>
          </a:fontRef>
        </p:style>
        <p:txBody>
          <a:bodyPr wrap="square">
            <a:noAutofit/>
          </a:bodyPr>
          <a:p>
            <a:pPr marL="0" indent="304800" algn="l" defTabSz="266700">
              <a:lnSpc>
                <a:spcPct val="150000"/>
              </a:lnSpc>
              <a:spcAft>
                <a:spcPct val="0"/>
              </a:spcAft>
            </a:pPr>
            <a:r>
              <a:rPr lang="en-US" altLang="zh-CN" sz="2000" b="0">
                <a:latin typeface="微软雅黑" panose="020B0503020204020204" pitchFamily="34" charset="-122"/>
                <a:ea typeface="微软雅黑" panose="020B0503020204020204" pitchFamily="34" charset="-122"/>
              </a:rPr>
              <a:t>   </a:t>
            </a:r>
            <a:r>
              <a:rPr lang="zh-CN" altLang="en-US" sz="2000" b="0">
                <a:latin typeface="微软雅黑" panose="020B0503020204020204" pitchFamily="34" charset="-122"/>
                <a:ea typeface="微软雅黑" panose="020B0503020204020204" pitchFamily="34" charset="-122"/>
              </a:rPr>
              <a:t>例5-</a:t>
            </a:r>
            <a:r>
              <a:rPr lang="en-US" altLang="zh-CN" sz="2000" b="0">
                <a:latin typeface="微软雅黑" panose="020B0503020204020204" pitchFamily="34" charset="-122"/>
                <a:ea typeface="微软雅黑" panose="020B0503020204020204" pitchFamily="34" charset="-122"/>
              </a:rPr>
              <a:t>2</a:t>
            </a:r>
            <a:r>
              <a:rPr lang="zh-CN" altLang="en-US" sz="2000" b="0">
                <a:latin typeface="微软雅黑" panose="020B0503020204020204" pitchFamily="34" charset="-122"/>
                <a:ea typeface="微软雅黑" panose="020B0503020204020204" pitchFamily="34" charset="-122"/>
              </a:rPr>
              <a:t>：分析如图5-5所示的时序电路的逻辑功能。写出电路的激励方程、状态方程和输出方程，计算出状态转换表，画出状态转换图和时序图，分析电路能否自启动。</a:t>
            </a:r>
            <a:r>
              <a:rPr lang="en-US" altLang="zh-CN" sz="2000">
                <a:latin typeface="微软雅黑" panose="020B0503020204020204" pitchFamily="34" charset="-122"/>
                <a:ea typeface="微软雅黑" panose="020B0503020204020204" pitchFamily="34" charset="-122"/>
                <a:sym typeface="+mn-ea"/>
              </a:rPr>
              <a:t>  </a:t>
            </a:r>
            <a:endParaRPr lang="zh-CN" altLang="en-US" sz="2000" b="0">
              <a:latin typeface="微软雅黑" panose="020B0503020204020204" pitchFamily="34" charset="-122"/>
              <a:ea typeface="微软雅黑" panose="020B0503020204020204" pitchFamily="34" charset="-122"/>
            </a:endParaRPr>
          </a:p>
        </p:txBody>
      </p:sp>
      <p:sp>
        <p:nvSpPr>
          <p:cNvPr id="3" name="文本框 2"/>
          <p:cNvSpPr txBox="1"/>
          <p:nvPr/>
        </p:nvSpPr>
        <p:spPr>
          <a:xfrm>
            <a:off x="6456680" y="2351405"/>
            <a:ext cx="5080000" cy="1938020"/>
          </a:xfrm>
          <a:prstGeom prst="rect">
            <a:avLst/>
          </a:prstGeom>
        </p:spPr>
        <p:style>
          <a:lnRef idx="0">
            <a:srgbClr val="FFFFFF"/>
          </a:lnRef>
          <a:fillRef idx="1">
            <a:schemeClr val="accent1"/>
          </a:fillRef>
          <a:effectRef idx="0">
            <a:srgbClr val="FFFFFF"/>
          </a:effectRef>
          <a:fontRef idx="minor">
            <a:schemeClr val="lt1"/>
          </a:fontRef>
        </p:style>
        <p:txBody>
          <a:bodyPr>
            <a:spAutoFit/>
          </a:bodyPr>
          <a:p>
            <a:pPr marL="0" indent="304800" algn="l" defTabSz="266700">
              <a:lnSpc>
                <a:spcPct val="150000"/>
              </a:lnSpc>
              <a:spcAft>
                <a:spcPct val="0"/>
              </a:spcAft>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解：</a:t>
            </a:r>
            <a:r>
              <a:rPr sz="2000" b="0">
                <a:latin typeface="微软雅黑" panose="020B0503020204020204" pitchFamily="34" charset="-122"/>
                <a:ea typeface="微软雅黑" panose="020B0503020204020204" pitchFamily="34" charset="-122"/>
                <a:cs typeface="微软雅黑" panose="020B0503020204020204" pitchFamily="34" charset="-122"/>
              </a:rPr>
              <a:t>(1)此电路由2个JK触发器组成，选用同一个CP脉冲因此是同步时序电路，触发器符号分别为FF</a:t>
            </a:r>
            <a:r>
              <a:rPr sz="2000" b="0" baseline="-25000">
                <a:latin typeface="微软雅黑" panose="020B0503020204020204" pitchFamily="34" charset="-122"/>
                <a:ea typeface="微软雅黑" panose="020B0503020204020204" pitchFamily="34" charset="-122"/>
                <a:cs typeface="微软雅黑" panose="020B0503020204020204" pitchFamily="34" charset="-122"/>
              </a:rPr>
              <a:t>1</a:t>
            </a:r>
            <a:r>
              <a:rPr sz="2000" b="0">
                <a:latin typeface="微软雅黑" panose="020B0503020204020204" pitchFamily="34" charset="-122"/>
                <a:ea typeface="微软雅黑" panose="020B0503020204020204" pitchFamily="34" charset="-122"/>
                <a:cs typeface="微软雅黑" panose="020B0503020204020204" pitchFamily="34" charset="-122"/>
              </a:rPr>
              <a:t>、FF</a:t>
            </a:r>
            <a:r>
              <a:rPr sz="2000" b="0" baseline="-25000">
                <a:latin typeface="微软雅黑" panose="020B0503020204020204" pitchFamily="34" charset="-122"/>
                <a:ea typeface="微软雅黑" panose="020B0503020204020204" pitchFamily="34" charset="-122"/>
                <a:cs typeface="微软雅黑" panose="020B0503020204020204" pitchFamily="34" charset="-122"/>
              </a:rPr>
              <a:t>2</a:t>
            </a:r>
            <a:r>
              <a:rPr sz="2000" b="0">
                <a:latin typeface="微软雅黑" panose="020B0503020204020204" pitchFamily="34" charset="-122"/>
                <a:ea typeface="微软雅黑" panose="020B0503020204020204" pitchFamily="34" charset="-122"/>
                <a:cs typeface="微软雅黑" panose="020B0503020204020204" pitchFamily="34" charset="-122"/>
              </a:rPr>
              <a:t>，因此触发器输出信号为Q</a:t>
            </a:r>
            <a:r>
              <a:rPr sz="2000" b="0" baseline="-25000">
                <a:latin typeface="微软雅黑" panose="020B0503020204020204" pitchFamily="34" charset="-122"/>
                <a:ea typeface="微软雅黑" panose="020B0503020204020204" pitchFamily="34" charset="-122"/>
                <a:cs typeface="微软雅黑" panose="020B0503020204020204" pitchFamily="34" charset="-122"/>
              </a:rPr>
              <a:t>1</a:t>
            </a:r>
            <a:r>
              <a:rPr sz="2000" b="0">
                <a:latin typeface="微软雅黑" panose="020B0503020204020204" pitchFamily="34" charset="-122"/>
                <a:ea typeface="微软雅黑" panose="020B0503020204020204" pitchFamily="34" charset="-122"/>
                <a:cs typeface="微软雅黑" panose="020B0503020204020204" pitchFamily="34" charset="-122"/>
              </a:rPr>
              <a:t>Q</a:t>
            </a:r>
            <a:r>
              <a:rPr sz="2000" b="0" baseline="-25000">
                <a:latin typeface="微软雅黑" panose="020B0503020204020204" pitchFamily="34" charset="-122"/>
                <a:ea typeface="微软雅黑" panose="020B0503020204020204" pitchFamily="34" charset="-122"/>
                <a:cs typeface="微软雅黑" panose="020B0503020204020204" pitchFamily="34" charset="-122"/>
              </a:rPr>
              <a:t>2</a:t>
            </a:r>
            <a:r>
              <a:rPr sz="2000" b="0">
                <a:latin typeface="微软雅黑" panose="020B0503020204020204" pitchFamily="34" charset="-122"/>
                <a:ea typeface="微软雅黑" panose="020B0503020204020204" pitchFamily="34" charset="-122"/>
                <a:cs typeface="微软雅黑" panose="020B0503020204020204" pitchFamily="34" charset="-122"/>
              </a:rPr>
              <a:t>，输入信号为J</a:t>
            </a:r>
            <a:r>
              <a:rPr sz="2000" b="0" baseline="-25000">
                <a:latin typeface="微软雅黑" panose="020B0503020204020204" pitchFamily="34" charset="-122"/>
                <a:ea typeface="微软雅黑" panose="020B0503020204020204" pitchFamily="34" charset="-122"/>
                <a:cs typeface="微软雅黑" panose="020B0503020204020204" pitchFamily="34" charset="-122"/>
              </a:rPr>
              <a:t>1</a:t>
            </a:r>
            <a:r>
              <a:rPr sz="2000" b="0">
                <a:latin typeface="微软雅黑" panose="020B0503020204020204" pitchFamily="34" charset="-122"/>
                <a:ea typeface="微软雅黑" panose="020B0503020204020204" pitchFamily="34" charset="-122"/>
                <a:cs typeface="微软雅黑" panose="020B0503020204020204" pitchFamily="34" charset="-122"/>
              </a:rPr>
              <a:t>J</a:t>
            </a:r>
            <a:r>
              <a:rPr sz="2000" b="0" baseline="-25000">
                <a:latin typeface="微软雅黑" panose="020B0503020204020204" pitchFamily="34" charset="-122"/>
                <a:ea typeface="微软雅黑" panose="020B0503020204020204" pitchFamily="34" charset="-122"/>
                <a:cs typeface="微软雅黑" panose="020B0503020204020204" pitchFamily="34" charset="-122"/>
              </a:rPr>
              <a:t>2</a:t>
            </a:r>
            <a:r>
              <a:rPr sz="2000" b="0">
                <a:latin typeface="微软雅黑" panose="020B0503020204020204" pitchFamily="34" charset="-122"/>
                <a:ea typeface="微软雅黑" panose="020B0503020204020204" pitchFamily="34" charset="-122"/>
                <a:cs typeface="微软雅黑" panose="020B0503020204020204" pitchFamily="34" charset="-122"/>
              </a:rPr>
              <a:t>、K</a:t>
            </a:r>
            <a:r>
              <a:rPr sz="2000" b="0" baseline="-25000">
                <a:latin typeface="微软雅黑" panose="020B0503020204020204" pitchFamily="34" charset="-122"/>
                <a:ea typeface="微软雅黑" panose="020B0503020204020204" pitchFamily="34" charset="-122"/>
                <a:cs typeface="微软雅黑" panose="020B0503020204020204" pitchFamily="34" charset="-122"/>
              </a:rPr>
              <a:t>1</a:t>
            </a:r>
            <a:r>
              <a:rPr sz="2000" b="0">
                <a:latin typeface="微软雅黑" panose="020B0503020204020204" pitchFamily="34" charset="-122"/>
                <a:ea typeface="微软雅黑" panose="020B0503020204020204" pitchFamily="34" charset="-122"/>
                <a:cs typeface="微软雅黑" panose="020B0503020204020204" pitchFamily="34" charset="-122"/>
              </a:rPr>
              <a:t>K</a:t>
            </a:r>
            <a:r>
              <a:rPr sz="2000" b="0" baseline="-25000">
                <a:latin typeface="微软雅黑" panose="020B0503020204020204" pitchFamily="34" charset="-122"/>
                <a:ea typeface="微软雅黑" panose="020B0503020204020204" pitchFamily="34" charset="-122"/>
                <a:cs typeface="微软雅黑" panose="020B0503020204020204" pitchFamily="34" charset="-122"/>
              </a:rPr>
              <a:t>2</a:t>
            </a:r>
            <a:r>
              <a:rPr sz="2000" b="0">
                <a:latin typeface="微软雅黑" panose="020B0503020204020204" pitchFamily="34" charset="-122"/>
                <a:ea typeface="微软雅黑" panose="020B0503020204020204" pitchFamily="34" charset="-122"/>
                <a:cs typeface="微软雅黑" panose="020B0503020204020204" pitchFamily="34" charset="-122"/>
              </a:rPr>
              <a:t>和X。</a:t>
            </a:r>
            <a:endParaRPr sz="2000" b="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 name="图片 5"/>
          <p:cNvPicPr>
            <a:picLocks noChangeAspect="1"/>
          </p:cNvPicPr>
          <p:nvPr/>
        </p:nvPicPr>
        <p:blipFill>
          <a:blip r:embed="rId3"/>
          <a:srcRect l="4368"/>
          <a:stretch>
            <a:fillRect/>
          </a:stretch>
        </p:blipFill>
        <p:spPr>
          <a:xfrm>
            <a:off x="82550" y="2124075"/>
            <a:ext cx="5852795" cy="2909570"/>
          </a:xfrm>
          <a:prstGeom prst="rect">
            <a:avLst/>
          </a:prstGeom>
        </p:spPr>
      </p:pic>
      <p:pic>
        <p:nvPicPr>
          <p:cNvPr id="7" name="图片 6"/>
          <p:cNvPicPr>
            <a:picLocks noChangeAspect="1"/>
          </p:cNvPicPr>
          <p:nvPr/>
        </p:nvPicPr>
        <p:blipFill>
          <a:blip r:embed="rId4"/>
          <a:stretch>
            <a:fillRect/>
          </a:stretch>
        </p:blipFill>
        <p:spPr>
          <a:xfrm>
            <a:off x="4252595" y="4289425"/>
            <a:ext cx="7709535" cy="25234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ox(in)">
                                      <p:cBhvr>
                                        <p:cTn id="13" dur="20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20" presetClass="entr" presetSubtype="0"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edge">
                                      <p:cBhvr>
                                        <p:cTn id="18"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389255" y="248285"/>
            <a:ext cx="6589395"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5</a:t>
            </a:r>
            <a:r>
              <a:rPr lang="zh-CN" sz="3200" dirty="0">
                <a:latin typeface="微软雅黑" panose="020B0503020204020204" pitchFamily="34" charset="-122"/>
                <a:ea typeface="微软雅黑" panose="020B0503020204020204" pitchFamily="34" charset="-122"/>
                <a:sym typeface="微软雅黑" panose="020B0503020204020204" pitchFamily="34" charset="-122"/>
              </a:rPr>
              <a:t>.</a:t>
            </a:r>
            <a:r>
              <a:rPr lang="en-US" sz="3200" dirty="0">
                <a:latin typeface="微软雅黑" panose="020B0503020204020204" pitchFamily="34" charset="-122"/>
                <a:ea typeface="微软雅黑" panose="020B0503020204020204" pitchFamily="34" charset="-122"/>
                <a:sym typeface="微软雅黑" panose="020B0503020204020204" pitchFamily="34" charset="-122"/>
              </a:rPr>
              <a:t>2.1</a:t>
            </a:r>
            <a:r>
              <a:rPr lang="zh-CN" sz="3200" dirty="0">
                <a:latin typeface="微软雅黑" panose="020B0503020204020204" pitchFamily="34" charset="-122"/>
                <a:ea typeface="微软雅黑" panose="020B0503020204020204" pitchFamily="34" charset="-122"/>
                <a:sym typeface="微软雅黑" panose="020B0503020204020204" pitchFamily="34" charset="-122"/>
              </a:rPr>
              <a:t>  同步</a:t>
            </a:r>
            <a:r>
              <a:rPr sz="3200" dirty="0">
                <a:latin typeface="微软雅黑" panose="020B0503020204020204" pitchFamily="34" charset="-122"/>
                <a:ea typeface="微软雅黑" panose="020B0503020204020204" pitchFamily="34" charset="-122"/>
                <a:sym typeface="微软雅黑" panose="020B0503020204020204" pitchFamily="34" charset="-122"/>
              </a:rPr>
              <a:t>时序逻辑电路的分析</a:t>
            </a:r>
            <a:endParaRPr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 name="文本框 2"/>
          <p:cNvSpPr txBox="1"/>
          <p:nvPr/>
        </p:nvSpPr>
        <p:spPr>
          <a:xfrm>
            <a:off x="5809615" y="1084580"/>
            <a:ext cx="6382385" cy="1014730"/>
          </a:xfrm>
          <a:prstGeom prst="rect">
            <a:avLst/>
          </a:prstGeom>
        </p:spPr>
        <p:style>
          <a:lnRef idx="0">
            <a:srgbClr val="FFFFFF"/>
          </a:lnRef>
          <a:fillRef idx="1">
            <a:schemeClr val="accent1"/>
          </a:fillRef>
          <a:effectRef idx="0">
            <a:srgbClr val="FFFFFF"/>
          </a:effectRef>
          <a:fontRef idx="minor">
            <a:schemeClr val="lt1"/>
          </a:fontRef>
        </p:style>
        <p:txBody>
          <a:bodyPr wrap="square">
            <a:spAutoFit/>
          </a:bodyPr>
          <a:p>
            <a:pPr marL="0" indent="304800" algn="l" defTabSz="266700">
              <a:lnSpc>
                <a:spcPct val="150000"/>
              </a:lnSpc>
              <a:spcAft>
                <a:spcPct val="0"/>
              </a:spcAft>
            </a:pPr>
            <a:r>
              <a:rPr sz="2000">
                <a:latin typeface="微软雅黑" panose="020B0503020204020204" pitchFamily="34" charset="-122"/>
                <a:ea typeface="微软雅黑" panose="020B0503020204020204" pitchFamily="34" charset="-122"/>
                <a:cs typeface="微软雅黑" panose="020B0503020204020204" pitchFamily="34" charset="-122"/>
              </a:rPr>
              <a:t>(3)列出其状态转换表，画出状态转换图和时序图。</a:t>
            </a:r>
            <a:endParaRPr sz="2000">
              <a:latin typeface="微软雅黑" panose="020B0503020204020204" pitchFamily="34" charset="-122"/>
              <a:ea typeface="微软雅黑" panose="020B0503020204020204" pitchFamily="34" charset="-122"/>
              <a:cs typeface="微软雅黑" panose="020B0503020204020204" pitchFamily="34" charset="-122"/>
            </a:endParaRPr>
          </a:p>
          <a:p>
            <a:pPr marL="0" indent="304800" algn="l" defTabSz="266700">
              <a:lnSpc>
                <a:spcPct val="150000"/>
              </a:lnSpc>
              <a:spcAft>
                <a:spcPct val="0"/>
              </a:spcAft>
            </a:pPr>
            <a:r>
              <a:rPr lang="en-US" sz="200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000">
              <a:solidFill>
                <a:srgbClr val="FFC0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 name="图片 5"/>
          <p:cNvPicPr>
            <a:picLocks noChangeAspect="1"/>
          </p:cNvPicPr>
          <p:nvPr/>
        </p:nvPicPr>
        <p:blipFill>
          <a:blip r:embed="rId3"/>
          <a:srcRect l="4368"/>
          <a:stretch>
            <a:fillRect/>
          </a:stretch>
        </p:blipFill>
        <p:spPr>
          <a:xfrm>
            <a:off x="165100" y="865505"/>
            <a:ext cx="5852795" cy="2909570"/>
          </a:xfrm>
          <a:prstGeom prst="rect">
            <a:avLst/>
          </a:prstGeom>
        </p:spPr>
      </p:pic>
      <p:pic>
        <p:nvPicPr>
          <p:cNvPr id="2" name="图片 1"/>
          <p:cNvPicPr>
            <a:picLocks noChangeAspect="1"/>
          </p:cNvPicPr>
          <p:nvPr/>
        </p:nvPicPr>
        <p:blipFill>
          <a:blip r:embed="rId4"/>
          <a:srcRect r="49295"/>
          <a:stretch>
            <a:fillRect/>
          </a:stretch>
        </p:blipFill>
        <p:spPr>
          <a:xfrm>
            <a:off x="249555" y="3877945"/>
            <a:ext cx="3587750" cy="2973705"/>
          </a:xfrm>
          <a:prstGeom prst="rect">
            <a:avLst/>
          </a:prstGeom>
        </p:spPr>
      </p:pic>
      <p:pic>
        <p:nvPicPr>
          <p:cNvPr id="5" name="图片 4"/>
          <p:cNvPicPr>
            <a:picLocks noChangeAspect="1"/>
          </p:cNvPicPr>
          <p:nvPr/>
        </p:nvPicPr>
        <p:blipFill>
          <a:blip r:embed="rId4"/>
          <a:srcRect l="55473" t="8052" b="4677"/>
          <a:stretch>
            <a:fillRect/>
          </a:stretch>
        </p:blipFill>
        <p:spPr>
          <a:xfrm>
            <a:off x="4149725" y="3931920"/>
            <a:ext cx="3150235" cy="2594610"/>
          </a:xfrm>
          <a:prstGeom prst="rect">
            <a:avLst/>
          </a:prstGeom>
        </p:spPr>
      </p:pic>
      <p:pic>
        <p:nvPicPr>
          <p:cNvPr id="8" name="图片 7"/>
          <p:cNvPicPr>
            <a:picLocks noChangeAspect="1"/>
          </p:cNvPicPr>
          <p:nvPr/>
        </p:nvPicPr>
        <p:blipFill>
          <a:blip r:embed="rId5"/>
          <a:stretch>
            <a:fillRect/>
          </a:stretch>
        </p:blipFill>
        <p:spPr>
          <a:xfrm>
            <a:off x="7692390" y="3914140"/>
            <a:ext cx="4230370" cy="2694940"/>
          </a:xfrm>
          <a:prstGeom prst="rect">
            <a:avLst/>
          </a:prstGeom>
        </p:spPr>
      </p:pic>
      <p:sp>
        <p:nvSpPr>
          <p:cNvPr id="9" name="文本框 8"/>
          <p:cNvSpPr txBox="1"/>
          <p:nvPr/>
        </p:nvSpPr>
        <p:spPr>
          <a:xfrm>
            <a:off x="6699250" y="2486025"/>
            <a:ext cx="4603750" cy="553085"/>
          </a:xfrm>
          <a:prstGeom prst="rect">
            <a:avLst/>
          </a:prstGeom>
          <a:noFill/>
        </p:spPr>
        <p:txBody>
          <a:bodyPr wrap="square" rtlCol="0">
            <a:spAutoFit/>
          </a:bodyPr>
          <a:p>
            <a:pPr marL="0" indent="304800" algn="l" defTabSz="266700">
              <a:lnSpc>
                <a:spcPct val="150000"/>
              </a:lnSpc>
              <a:spcAft>
                <a:spcPct val="0"/>
              </a:spcAft>
            </a:pPr>
            <a:r>
              <a:rPr lang="zh-CN" altLang="en-US" sz="200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推导过程建议板书、学生随讲随做。</a:t>
            </a:r>
            <a:endParaRPr lang="zh-CN" altLang="en-US" sz="200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389255" y="248285"/>
            <a:ext cx="678307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5</a:t>
            </a:r>
            <a:r>
              <a:rPr lang="zh-CN" sz="3200" dirty="0">
                <a:latin typeface="微软雅黑" panose="020B0503020204020204" pitchFamily="34" charset="-122"/>
                <a:ea typeface="微软雅黑" panose="020B0503020204020204" pitchFamily="34" charset="-122"/>
                <a:sym typeface="微软雅黑" panose="020B0503020204020204" pitchFamily="34" charset="-122"/>
              </a:rPr>
              <a:t>.</a:t>
            </a:r>
            <a:r>
              <a:rPr lang="en-US" sz="3200" dirty="0">
                <a:latin typeface="微软雅黑" panose="020B0503020204020204" pitchFamily="34" charset="-122"/>
                <a:ea typeface="微软雅黑" panose="020B0503020204020204" pitchFamily="34" charset="-122"/>
                <a:sym typeface="微软雅黑" panose="020B0503020204020204" pitchFamily="34" charset="-122"/>
              </a:rPr>
              <a:t>2.1</a:t>
            </a:r>
            <a:r>
              <a:rPr lang="zh-CN" sz="3200" dirty="0">
                <a:latin typeface="微软雅黑" panose="020B0503020204020204" pitchFamily="34" charset="-122"/>
                <a:ea typeface="微软雅黑" panose="020B0503020204020204" pitchFamily="34" charset="-122"/>
                <a:sym typeface="微软雅黑" panose="020B0503020204020204" pitchFamily="34" charset="-122"/>
              </a:rPr>
              <a:t>  同步</a:t>
            </a:r>
            <a:r>
              <a:rPr sz="3200" dirty="0">
                <a:latin typeface="微软雅黑" panose="020B0503020204020204" pitchFamily="34" charset="-122"/>
                <a:ea typeface="微软雅黑" panose="020B0503020204020204" pitchFamily="34" charset="-122"/>
                <a:sym typeface="微软雅黑" panose="020B0503020204020204" pitchFamily="34" charset="-122"/>
              </a:rPr>
              <a:t>时序逻辑电路的分析</a:t>
            </a:r>
            <a:endParaRPr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4" name="文本框 3"/>
          <p:cNvSpPr txBox="1"/>
          <p:nvPr/>
        </p:nvSpPr>
        <p:spPr>
          <a:xfrm>
            <a:off x="487680" y="867410"/>
            <a:ext cx="10826115" cy="1069340"/>
          </a:xfrm>
          <a:prstGeom prst="rect">
            <a:avLst/>
          </a:prstGeom>
        </p:spPr>
        <p:style>
          <a:lnRef idx="2">
            <a:schemeClr val="accent1"/>
          </a:lnRef>
          <a:fillRef idx="0">
            <a:srgbClr val="FFFFFF"/>
          </a:fillRef>
          <a:effectRef idx="0">
            <a:srgbClr val="FFFFFF"/>
          </a:effectRef>
          <a:fontRef idx="minor">
            <a:schemeClr val="tx1"/>
          </a:fontRef>
        </p:style>
        <p:txBody>
          <a:bodyPr wrap="square">
            <a:noAutofit/>
          </a:bodyPr>
          <a:p>
            <a:pPr marL="0" indent="304800" algn="l" defTabSz="266700">
              <a:lnSpc>
                <a:spcPct val="150000"/>
              </a:lnSpc>
              <a:spcAft>
                <a:spcPct val="0"/>
              </a:spcAft>
            </a:pPr>
            <a:r>
              <a:rPr lang="en-US" altLang="zh-CN" sz="2000" b="0">
                <a:latin typeface="微软雅黑" panose="020B0503020204020204" pitchFamily="34" charset="-122"/>
                <a:ea typeface="微软雅黑" panose="020B0503020204020204" pitchFamily="34" charset="-122"/>
              </a:rPr>
              <a:t>   </a:t>
            </a:r>
            <a:r>
              <a:rPr lang="zh-CN" altLang="en-US" sz="2000" b="0">
                <a:latin typeface="微软雅黑" panose="020B0503020204020204" pitchFamily="34" charset="-122"/>
                <a:ea typeface="微软雅黑" panose="020B0503020204020204" pitchFamily="34" charset="-122"/>
              </a:rPr>
              <a:t>例5-</a:t>
            </a:r>
            <a:r>
              <a:rPr lang="en-US" altLang="zh-CN" sz="2000" b="0">
                <a:latin typeface="微软雅黑" panose="020B0503020204020204" pitchFamily="34" charset="-122"/>
                <a:ea typeface="微软雅黑" panose="020B0503020204020204" pitchFamily="34" charset="-122"/>
              </a:rPr>
              <a:t>2</a:t>
            </a:r>
            <a:r>
              <a:rPr lang="zh-CN" altLang="en-US" sz="2000" b="0">
                <a:latin typeface="微软雅黑" panose="020B0503020204020204" pitchFamily="34" charset="-122"/>
                <a:ea typeface="微软雅黑" panose="020B0503020204020204" pitchFamily="34" charset="-122"/>
              </a:rPr>
              <a:t>：分析如图5-5所示的时序电路的逻辑功能。写出电路的激励方程、状态方程和输出方程，计算出状态转换表，画出状态转换图和时序图，分析电路能否自启动。</a:t>
            </a:r>
            <a:r>
              <a:rPr lang="en-US" altLang="zh-CN" sz="2000">
                <a:latin typeface="微软雅黑" panose="020B0503020204020204" pitchFamily="34" charset="-122"/>
                <a:ea typeface="微软雅黑" panose="020B0503020204020204" pitchFamily="34" charset="-122"/>
                <a:sym typeface="+mn-ea"/>
              </a:rPr>
              <a:t>  </a:t>
            </a:r>
            <a:endParaRPr lang="zh-CN" altLang="en-US" sz="2000" b="0">
              <a:latin typeface="微软雅黑" panose="020B0503020204020204" pitchFamily="34" charset="-122"/>
              <a:ea typeface="微软雅黑" panose="020B0503020204020204" pitchFamily="34" charset="-122"/>
            </a:endParaRPr>
          </a:p>
        </p:txBody>
      </p:sp>
      <p:sp>
        <p:nvSpPr>
          <p:cNvPr id="3" name="文本框 2"/>
          <p:cNvSpPr txBox="1"/>
          <p:nvPr/>
        </p:nvSpPr>
        <p:spPr>
          <a:xfrm>
            <a:off x="629285" y="4908550"/>
            <a:ext cx="10933430" cy="1476375"/>
          </a:xfrm>
          <a:prstGeom prst="rect">
            <a:avLst/>
          </a:prstGeom>
        </p:spPr>
        <p:style>
          <a:lnRef idx="0">
            <a:srgbClr val="FFFFFF"/>
          </a:lnRef>
          <a:fillRef idx="1">
            <a:schemeClr val="accent1"/>
          </a:fillRef>
          <a:effectRef idx="0">
            <a:srgbClr val="FFFFFF"/>
          </a:effectRef>
          <a:fontRef idx="minor">
            <a:schemeClr val="lt1"/>
          </a:fontRef>
        </p:style>
        <p:txBody>
          <a:bodyPr wrap="square">
            <a:spAutoFit/>
          </a:bodyPr>
          <a:p>
            <a:pPr marL="0" indent="304800" algn="l" defTabSz="266700">
              <a:lnSpc>
                <a:spcPct val="150000"/>
              </a:lnSpc>
              <a:spcAft>
                <a:spcPct val="0"/>
              </a:spcAft>
            </a:pPr>
            <a:r>
              <a:rPr sz="2000">
                <a:latin typeface="微软雅黑" panose="020B0503020204020204" pitchFamily="34" charset="-122"/>
                <a:ea typeface="微软雅黑" panose="020B0503020204020204" pitchFamily="34" charset="-122"/>
                <a:cs typeface="微软雅黑" panose="020B0503020204020204" pitchFamily="34" charset="-122"/>
              </a:rPr>
              <a:t>(4)</a:t>
            </a:r>
            <a:r>
              <a:rPr lang="en-US" sz="2000">
                <a:latin typeface="微软雅黑" panose="020B0503020204020204" pitchFamily="34" charset="-122"/>
                <a:ea typeface="微软雅黑" panose="020B0503020204020204" pitchFamily="34" charset="-122"/>
                <a:cs typeface="微软雅黑" panose="020B0503020204020204" pitchFamily="34" charset="-122"/>
              </a:rPr>
              <a:t>  </a:t>
            </a:r>
            <a:r>
              <a:rPr sz="2000">
                <a:latin typeface="微软雅黑" panose="020B0503020204020204" pitchFamily="34" charset="-122"/>
                <a:ea typeface="微软雅黑" panose="020B0503020204020204" pitchFamily="34" charset="-122"/>
                <a:cs typeface="微软雅黑" panose="020B0503020204020204" pitchFamily="34" charset="-122"/>
              </a:rPr>
              <a:t>确定电路的逻辑功能：可逆计数器。从状态图中可以看出</a:t>
            </a:r>
            <a:r>
              <a:rPr lang="zh-CN" sz="2000">
                <a:latin typeface="微软雅黑" panose="020B0503020204020204" pitchFamily="34" charset="-122"/>
                <a:ea typeface="微软雅黑" panose="020B0503020204020204" pitchFamily="34" charset="-122"/>
                <a:cs typeface="微软雅黑" panose="020B0503020204020204" pitchFamily="34" charset="-122"/>
              </a:rPr>
              <a:t>：</a:t>
            </a:r>
            <a:endParaRPr lang="zh-CN" sz="2000">
              <a:latin typeface="微软雅黑" panose="020B0503020204020204" pitchFamily="34" charset="-122"/>
              <a:ea typeface="微软雅黑" panose="020B0503020204020204" pitchFamily="34" charset="-122"/>
              <a:cs typeface="微软雅黑" panose="020B0503020204020204" pitchFamily="34" charset="-122"/>
            </a:endParaRPr>
          </a:p>
          <a:p>
            <a:pPr marL="457200" lvl="1" indent="304800" algn="l" defTabSz="266700">
              <a:lnSpc>
                <a:spcPct val="150000"/>
              </a:lnSpc>
              <a:spcAft>
                <a:spcPct val="0"/>
              </a:spcAft>
            </a:pPr>
            <a:r>
              <a:rPr sz="2000">
                <a:latin typeface="微软雅黑" panose="020B0503020204020204" pitchFamily="34" charset="-122"/>
                <a:ea typeface="微软雅黑" panose="020B0503020204020204" pitchFamily="34" charset="-122"/>
                <a:cs typeface="微软雅黑" panose="020B0503020204020204" pitchFamily="34" charset="-122"/>
              </a:rPr>
              <a:t>当X=0时，按照00、01、10、11、00循环加1计数，</a:t>
            </a:r>
            <a:endParaRPr sz="2000">
              <a:latin typeface="微软雅黑" panose="020B0503020204020204" pitchFamily="34" charset="-122"/>
              <a:ea typeface="微软雅黑" panose="020B0503020204020204" pitchFamily="34" charset="-122"/>
              <a:cs typeface="微软雅黑" panose="020B0503020204020204" pitchFamily="34" charset="-122"/>
            </a:endParaRPr>
          </a:p>
          <a:p>
            <a:pPr marL="457200" lvl="1" indent="304800" algn="l" defTabSz="266700">
              <a:lnSpc>
                <a:spcPct val="150000"/>
              </a:lnSpc>
              <a:spcAft>
                <a:spcPct val="0"/>
              </a:spcAft>
            </a:pPr>
            <a:r>
              <a:rPr sz="2000">
                <a:latin typeface="微软雅黑" panose="020B0503020204020204" pitchFamily="34" charset="-122"/>
                <a:ea typeface="微软雅黑" panose="020B0503020204020204" pitchFamily="34" charset="-122"/>
                <a:cs typeface="微软雅黑" panose="020B0503020204020204" pitchFamily="34" charset="-122"/>
              </a:rPr>
              <a:t>而当X=1时，按照00、11、10、01、00循环减1计数。Y可理解为进位或借位端。</a:t>
            </a:r>
            <a:endParaRPr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 name="图片 5"/>
          <p:cNvPicPr>
            <a:picLocks noChangeAspect="1"/>
          </p:cNvPicPr>
          <p:nvPr/>
        </p:nvPicPr>
        <p:blipFill>
          <a:blip r:embed="rId3"/>
          <a:srcRect l="4368"/>
          <a:stretch>
            <a:fillRect/>
          </a:stretch>
        </p:blipFill>
        <p:spPr>
          <a:xfrm>
            <a:off x="487680" y="2095500"/>
            <a:ext cx="4958715" cy="2465070"/>
          </a:xfrm>
          <a:prstGeom prst="rect">
            <a:avLst/>
          </a:prstGeom>
        </p:spPr>
      </p:pic>
      <p:pic>
        <p:nvPicPr>
          <p:cNvPr id="5" name="图片 4"/>
          <p:cNvPicPr>
            <a:picLocks noChangeAspect="1"/>
          </p:cNvPicPr>
          <p:nvPr/>
        </p:nvPicPr>
        <p:blipFill>
          <a:blip r:embed="rId4"/>
          <a:srcRect l="55473" t="8052" b="4677"/>
          <a:stretch>
            <a:fillRect/>
          </a:stretch>
        </p:blipFill>
        <p:spPr>
          <a:xfrm>
            <a:off x="8874760" y="2190115"/>
            <a:ext cx="2945130" cy="2425700"/>
          </a:xfrm>
          <a:prstGeom prst="rect">
            <a:avLst/>
          </a:prstGeom>
        </p:spPr>
      </p:pic>
      <p:pic>
        <p:nvPicPr>
          <p:cNvPr id="2" name="图片 1"/>
          <p:cNvPicPr>
            <a:picLocks noChangeAspect="1"/>
          </p:cNvPicPr>
          <p:nvPr/>
        </p:nvPicPr>
        <p:blipFill>
          <a:blip r:embed="rId4"/>
          <a:srcRect r="49295"/>
          <a:stretch>
            <a:fillRect/>
          </a:stretch>
        </p:blipFill>
        <p:spPr>
          <a:xfrm>
            <a:off x="5701030" y="2232025"/>
            <a:ext cx="2919095" cy="24193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ox(in)">
                                      <p:cBhvr>
                                        <p:cTn id="1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389255" y="248285"/>
            <a:ext cx="674624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5</a:t>
            </a:r>
            <a:r>
              <a:rPr lang="zh-CN" sz="3200" dirty="0">
                <a:latin typeface="微软雅黑" panose="020B0503020204020204" pitchFamily="34" charset="-122"/>
                <a:ea typeface="微软雅黑" panose="020B0503020204020204" pitchFamily="34" charset="-122"/>
                <a:sym typeface="微软雅黑" panose="020B0503020204020204" pitchFamily="34" charset="-122"/>
              </a:rPr>
              <a:t>.</a:t>
            </a:r>
            <a:r>
              <a:rPr lang="en-US" sz="3200" dirty="0">
                <a:latin typeface="微软雅黑" panose="020B0503020204020204" pitchFamily="34" charset="-122"/>
                <a:ea typeface="微软雅黑" panose="020B0503020204020204" pitchFamily="34" charset="-122"/>
                <a:sym typeface="微软雅黑" panose="020B0503020204020204" pitchFamily="34" charset="-122"/>
              </a:rPr>
              <a:t>2.2</a:t>
            </a:r>
            <a:r>
              <a:rPr lang="zh-CN" sz="3200" dirty="0">
                <a:latin typeface="微软雅黑" panose="020B0503020204020204" pitchFamily="34" charset="-122"/>
                <a:ea typeface="微软雅黑" panose="020B0503020204020204" pitchFamily="34" charset="-122"/>
                <a:sym typeface="微软雅黑" panose="020B0503020204020204" pitchFamily="34" charset="-122"/>
              </a:rPr>
              <a:t>  同步</a:t>
            </a:r>
            <a:r>
              <a:rPr sz="3200" dirty="0">
                <a:latin typeface="微软雅黑" panose="020B0503020204020204" pitchFamily="34" charset="-122"/>
                <a:ea typeface="微软雅黑" panose="020B0503020204020204" pitchFamily="34" charset="-122"/>
                <a:sym typeface="微软雅黑" panose="020B0503020204020204" pitchFamily="34" charset="-122"/>
              </a:rPr>
              <a:t>时序逻辑电路的</a:t>
            </a:r>
            <a:r>
              <a:rPr lang="zh-CN" sz="3200" dirty="0">
                <a:latin typeface="微软雅黑" panose="020B0503020204020204" pitchFamily="34" charset="-122"/>
                <a:ea typeface="微软雅黑" panose="020B0503020204020204" pitchFamily="34" charset="-122"/>
                <a:sym typeface="微软雅黑" panose="020B0503020204020204" pitchFamily="34" charset="-122"/>
              </a:rPr>
              <a:t>设计</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4" name="文本框 3"/>
          <p:cNvSpPr txBox="1"/>
          <p:nvPr/>
        </p:nvSpPr>
        <p:spPr>
          <a:xfrm>
            <a:off x="241300" y="865505"/>
            <a:ext cx="7609840" cy="5534025"/>
          </a:xfrm>
          <a:prstGeom prst="rect">
            <a:avLst/>
          </a:prstGeom>
        </p:spPr>
        <p:style>
          <a:lnRef idx="2">
            <a:schemeClr val="accent1"/>
          </a:lnRef>
          <a:fillRef idx="0">
            <a:srgbClr val="FFFFFF"/>
          </a:fillRef>
          <a:effectRef idx="0">
            <a:srgbClr val="FFFFFF"/>
          </a:effectRef>
          <a:fontRef idx="minor">
            <a:schemeClr val="tx1"/>
          </a:fontRef>
        </p:style>
        <p:txBody>
          <a:bodyPr wrap="square">
            <a:noAutofit/>
          </a:bodyPr>
          <a:p>
            <a:pPr marL="0" indent="304800" algn="l" defTabSz="266700">
              <a:lnSpc>
                <a:spcPct val="150000"/>
              </a:lnSpc>
              <a:spcAft>
                <a:spcPct val="0"/>
              </a:spcAft>
            </a:pPr>
            <a:r>
              <a:rPr lang="en-US" altLang="zh-CN" sz="2000" b="0">
                <a:latin typeface="微软雅黑" panose="020B0503020204020204" pitchFamily="34" charset="-122"/>
                <a:ea typeface="微软雅黑" panose="020B0503020204020204" pitchFamily="34" charset="-122"/>
              </a:rPr>
              <a:t>   </a:t>
            </a:r>
            <a:r>
              <a:rPr lang="zh-CN" altLang="en-US" sz="2000">
                <a:effectLst/>
                <a:latin typeface="微软雅黑" panose="020B0503020204020204" pitchFamily="34" charset="-122"/>
                <a:ea typeface="微软雅黑" panose="020B0503020204020204" pitchFamily="34" charset="-122"/>
                <a:cs typeface="微软雅黑" panose="020B0503020204020204" pitchFamily="34" charset="-122"/>
                <a:sym typeface="+mn-ea"/>
              </a:rPr>
              <a:t>同步时序电路设计是同步时序电路分析的逆过程。</a:t>
            </a:r>
            <a:endParaRPr lang="zh-CN" altLang="en-US" sz="2000" b="0">
              <a:effectLst/>
              <a:latin typeface="微软雅黑" panose="020B0503020204020204" pitchFamily="34" charset="-122"/>
              <a:ea typeface="微软雅黑" panose="020B0503020204020204" pitchFamily="34" charset="-122"/>
              <a:cs typeface="微软雅黑" panose="020B0503020204020204" pitchFamily="34" charset="-122"/>
            </a:endParaRPr>
          </a:p>
          <a:p>
            <a:pPr marL="0" indent="304800" algn="l" defTabSz="266700">
              <a:lnSpc>
                <a:spcPct val="150000"/>
              </a:lnSpc>
              <a:spcAft>
                <a:spcPct val="0"/>
              </a:spcAft>
            </a:pPr>
            <a:r>
              <a:rPr lang="en-US" altLang="zh-CN" sz="2000">
                <a:effectLst/>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任务</a:t>
            </a:r>
            <a:r>
              <a:rPr lang="zh-CN" altLang="en-US" sz="2000">
                <a:effectLst/>
                <a:latin typeface="微软雅黑" panose="020B0503020204020204" pitchFamily="34" charset="-122"/>
                <a:ea typeface="微软雅黑" panose="020B0503020204020204" pitchFamily="34" charset="-122"/>
                <a:cs typeface="微软雅黑" panose="020B0503020204020204" pitchFamily="34" charset="-122"/>
                <a:sym typeface="+mn-ea"/>
              </a:rPr>
              <a:t>：要求设计者根据</a:t>
            </a:r>
            <a:r>
              <a:rPr lang="zh-CN" altLang="en-US" sz="2000">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给出的具体逻辑问题要求</a:t>
            </a:r>
            <a:r>
              <a:rPr lang="zh-CN" altLang="en-US" sz="2000">
                <a:effectLst/>
                <a:latin typeface="微软雅黑" panose="020B0503020204020204" pitchFamily="34" charset="-122"/>
                <a:ea typeface="微软雅黑" panose="020B0503020204020204" pitchFamily="34" charset="-122"/>
                <a:cs typeface="微软雅黑" panose="020B0503020204020204" pitchFamily="34" charset="-122"/>
                <a:sym typeface="+mn-ea"/>
              </a:rPr>
              <a:t>，设计出能</a:t>
            </a:r>
            <a:r>
              <a:rPr lang="en-US" altLang="zh-CN" sz="2000">
                <a:effectLst/>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实现其逻辑功能</a:t>
            </a:r>
            <a:r>
              <a:rPr lang="zh-CN" altLang="en-US" sz="2000">
                <a:effectLst/>
                <a:latin typeface="微软雅黑" panose="020B0503020204020204" pitchFamily="34" charset="-122"/>
                <a:ea typeface="微软雅黑" panose="020B0503020204020204" pitchFamily="34" charset="-122"/>
                <a:cs typeface="微软雅黑" panose="020B0503020204020204" pitchFamily="34" charset="-122"/>
                <a:sym typeface="+mn-ea"/>
              </a:rPr>
              <a:t>的电路；同时所得到的设计电路应力求简单。</a:t>
            </a:r>
            <a:endParaRPr lang="zh-CN" altLang="en-US" sz="2000" b="0">
              <a:effectLst/>
              <a:latin typeface="微软雅黑" panose="020B0503020204020204" pitchFamily="34" charset="-122"/>
              <a:ea typeface="微软雅黑" panose="020B0503020204020204" pitchFamily="34" charset="-122"/>
              <a:cs typeface="微软雅黑" panose="020B0503020204020204" pitchFamily="34" charset="-122"/>
            </a:endParaRPr>
          </a:p>
          <a:p>
            <a:pPr marL="0" indent="304800" algn="l" defTabSz="266700">
              <a:lnSpc>
                <a:spcPct val="150000"/>
              </a:lnSpc>
              <a:spcAft>
                <a:spcPct val="0"/>
              </a:spcAft>
            </a:pPr>
            <a:r>
              <a:rPr lang="en-US" altLang="zh-CN" sz="2000">
                <a:effectLst/>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000">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方法</a:t>
            </a:r>
            <a:r>
              <a:rPr lang="zh-CN" altLang="en-US" sz="2000">
                <a:effectLst/>
                <a:latin typeface="微软雅黑" panose="020B0503020204020204" pitchFamily="34" charset="-122"/>
                <a:ea typeface="微软雅黑" panose="020B0503020204020204" pitchFamily="34" charset="-122"/>
                <a:cs typeface="微软雅黑" panose="020B0503020204020204" pitchFamily="34" charset="-122"/>
                <a:sym typeface="+mn-ea"/>
              </a:rPr>
              <a:t>：时序电路的逻辑功能是由其状态和输出信号的变化规律呈现出来的。所以分析过程主要是列出电路状态表或画出状态图、工作波形图等，在设计过程中需要</a:t>
            </a:r>
            <a:r>
              <a:rPr lang="zh-CN" sz="2000" b="1">
                <a:effectLst/>
                <a:latin typeface="微软雅黑" panose="020B0503020204020204" pitchFamily="34" charset="-122"/>
                <a:ea typeface="微软雅黑" panose="020B0503020204020204" pitchFamily="34" charset="-122"/>
                <a:cs typeface="微软雅黑" panose="020B0503020204020204" pitchFamily="34" charset="-122"/>
                <a:sym typeface="+mn-ea"/>
              </a:rPr>
              <a:t>充分利用逻辑状态图、</a:t>
            </a:r>
            <a:r>
              <a:rPr lang="en-US" altLang="zh-CN" sz="2000" b="1">
                <a:effectLst/>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sz="2000" b="1">
                <a:effectLst/>
                <a:latin typeface="微软雅黑" panose="020B0503020204020204" pitchFamily="34" charset="-122"/>
                <a:ea typeface="微软雅黑" panose="020B0503020204020204" pitchFamily="34" charset="-122"/>
                <a:cs typeface="微软雅黑" panose="020B0503020204020204" pitchFamily="34" charset="-122"/>
                <a:sym typeface="+mn-ea"/>
              </a:rPr>
              <a:t>状态表、状态方程、输出方程和激励方程表达式</a:t>
            </a:r>
            <a:r>
              <a:rPr lang="zh-CN" altLang="en-US" sz="2000">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a:effectLst/>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zh-CN" sz="2000">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indent="304800" algn="l" defTabSz="266700">
              <a:lnSpc>
                <a:spcPct val="150000"/>
              </a:lnSpc>
              <a:spcAft>
                <a:spcPct val="0"/>
              </a:spcAft>
            </a:pPr>
            <a:r>
              <a:rPr lang="en-US" altLang="zh-CN" sz="2000" b="0">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0">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rPr>
              <a:t>原则</a:t>
            </a:r>
            <a:r>
              <a:rPr lang="zh-CN" altLang="en-US" sz="2000" b="0">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effectLst/>
                <a:latin typeface="微软雅黑" panose="020B0503020204020204" pitchFamily="34" charset="-122"/>
                <a:ea typeface="微软雅黑" panose="020B0503020204020204" pitchFamily="34" charset="-122"/>
                <a:cs typeface="微软雅黑" panose="020B0503020204020204" pitchFamily="34" charset="-122"/>
                <a:sym typeface="+mn-ea"/>
              </a:rPr>
              <a:t>在同步时序电路设计中</a:t>
            </a:r>
            <a:r>
              <a:rPr lang="en-US" altLang="zh-CN" sz="2000">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a:effectLst/>
                <a:latin typeface="微软雅黑" panose="020B0503020204020204" pitchFamily="34" charset="-122"/>
                <a:ea typeface="微软雅黑" panose="020B0503020204020204" pitchFamily="34" charset="-122"/>
                <a:cs typeface="微软雅黑" panose="020B0503020204020204" pitchFamily="34" charset="-122"/>
                <a:sym typeface="+mn-ea"/>
              </a:rPr>
              <a:t>当选用小规模集成电路做设计时，电路最简的标准是所用的触发器和门电路的数目最少，而且</a:t>
            </a:r>
            <a:r>
              <a:rPr lang="en-US" altLang="zh-CN" sz="2000">
                <a:effectLst/>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a:effectLst/>
                <a:latin typeface="微软雅黑" panose="020B0503020204020204" pitchFamily="34" charset="-122"/>
                <a:ea typeface="微软雅黑" panose="020B0503020204020204" pitchFamily="34" charset="-122"/>
                <a:cs typeface="微软雅黑" panose="020B0503020204020204" pitchFamily="34" charset="-122"/>
                <a:sym typeface="+mn-ea"/>
              </a:rPr>
              <a:t>触发器和门电路的输入端数目也最少。而当使用中、大 规模集成电路时，电路最简标准则是使用的集成电路数目最少、种类最少，而且互相间的连线也最少。</a:t>
            </a:r>
            <a:endParaRPr lang="zh-CN" altLang="en-US" sz="2000" b="0">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p:cNvPicPr/>
          <p:nvPr/>
        </p:nvPicPr>
        <p:blipFill>
          <a:blip r:embed="rId3"/>
        </p:blipFill>
        <p:spPr>
          <a:xfrm>
            <a:off x="8056880" y="1393190"/>
            <a:ext cx="3876040" cy="46863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0" presetClass="entr" presetSubtype="0" fill="hold"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edge">
                                      <p:cBhvr>
                                        <p:cTn id="31"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 name="矩形 40"/>
          <p:cNvSpPr/>
          <p:nvPr/>
        </p:nvSpPr>
        <p:spPr>
          <a:xfrm>
            <a:off x="3719513" y="333375"/>
            <a:ext cx="6569075" cy="361950"/>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425" strike="noStrike" noProof="1" dirty="0"/>
          </a:p>
        </p:txBody>
      </p:sp>
      <p:sp>
        <p:nvSpPr>
          <p:cNvPr id="44" name="圆角矩形 43"/>
          <p:cNvSpPr/>
          <p:nvPr/>
        </p:nvSpPr>
        <p:spPr>
          <a:xfrm rot="10800000" flipV="1">
            <a:off x="1530350" y="330200"/>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2700" strike="noStrike" noProof="1" dirty="0"/>
          </a:p>
        </p:txBody>
      </p:sp>
      <p:sp>
        <p:nvSpPr>
          <p:cNvPr id="45" name="文本框 44"/>
          <p:cNvSpPr txBox="1"/>
          <p:nvPr/>
        </p:nvSpPr>
        <p:spPr>
          <a:xfrm>
            <a:off x="1912938" y="342900"/>
            <a:ext cx="1787525" cy="344170"/>
          </a:xfrm>
          <a:prstGeom prst="rect">
            <a:avLst/>
          </a:prstGeom>
        </p:spPr>
        <p:style>
          <a:lnRef idx="2">
            <a:schemeClr val="accent2"/>
          </a:lnRef>
          <a:fillRef idx="1">
            <a:schemeClr val="lt1"/>
          </a:fillRef>
          <a:effectRef idx="0">
            <a:schemeClr val="accent2"/>
          </a:effectRef>
          <a:fontRef idx="minor">
            <a:schemeClr val="dk1"/>
          </a:fontRef>
        </p:style>
        <p:txBody>
          <a:bodyPr wrap="none" lIns="68577" tIns="34288" rIns="68577" bIns="34288" rtlCol="0">
            <a:spAutoFit/>
          </a:bodyPr>
          <a:lstStyle/>
          <a:p>
            <a:pPr fontAlgn="base"/>
            <a:r>
              <a:rPr lang="zh-CN" sz="1800" strike="noStrike" spc="600" noProof="1" dirty="0">
                <a:solidFill>
                  <a:srgbClr val="C00000"/>
                </a:solidFill>
                <a:latin typeface="微软雅黑" panose="020B0503020204020204" pitchFamily="34" charset="-122"/>
                <a:ea typeface="微软雅黑" panose="020B0503020204020204" pitchFamily="34" charset="-122"/>
              </a:rPr>
              <a:t>热</a:t>
            </a:r>
            <a:r>
              <a:rPr lang="en-US" altLang="zh-CN" sz="1800" strike="noStrike" spc="600" noProof="1" dirty="0">
                <a:solidFill>
                  <a:srgbClr val="C00000"/>
                </a:solidFill>
                <a:latin typeface="微软雅黑" panose="020B0503020204020204" pitchFamily="34" charset="-122"/>
                <a:ea typeface="微软雅黑" panose="020B0503020204020204" pitchFamily="34" charset="-122"/>
              </a:rPr>
              <a:t> </a:t>
            </a:r>
            <a:r>
              <a:rPr lang="zh-CN" sz="1800" strike="noStrike" spc="600" noProof="1" dirty="0">
                <a:solidFill>
                  <a:srgbClr val="C00000"/>
                </a:solidFill>
                <a:latin typeface="微软雅黑" panose="020B0503020204020204" pitchFamily="34" charset="-122"/>
                <a:ea typeface="微软雅黑" panose="020B0503020204020204" pitchFamily="34" charset="-122"/>
              </a:rPr>
              <a:t>点</a:t>
            </a:r>
            <a:r>
              <a:rPr lang="en-US" altLang="zh-CN" sz="1800" strike="noStrike" spc="600" noProof="1" dirty="0">
                <a:solidFill>
                  <a:srgbClr val="C00000"/>
                </a:solidFill>
                <a:latin typeface="微软雅黑" panose="020B0503020204020204" pitchFamily="34" charset="-122"/>
                <a:ea typeface="微软雅黑" panose="020B0503020204020204" pitchFamily="34" charset="-122"/>
              </a:rPr>
              <a:t> </a:t>
            </a:r>
            <a:r>
              <a:rPr lang="zh-CN" altLang="en-US" sz="1800" strike="noStrike" spc="600" noProof="1" dirty="0">
                <a:solidFill>
                  <a:srgbClr val="C00000"/>
                </a:solidFill>
                <a:latin typeface="微软雅黑" panose="020B0503020204020204" pitchFamily="34" charset="-122"/>
                <a:ea typeface="微软雅黑" panose="020B0503020204020204" pitchFamily="34" charset="-122"/>
              </a:rPr>
              <a:t>透</a:t>
            </a:r>
            <a:r>
              <a:rPr lang="en-US" altLang="zh-CN" sz="1800" strike="noStrike" spc="600" noProof="1" dirty="0">
                <a:solidFill>
                  <a:srgbClr val="C00000"/>
                </a:solidFill>
                <a:latin typeface="微软雅黑" panose="020B0503020204020204" pitchFamily="34" charset="-122"/>
                <a:ea typeface="微软雅黑" panose="020B0503020204020204" pitchFamily="34" charset="-122"/>
              </a:rPr>
              <a:t> </a:t>
            </a:r>
            <a:r>
              <a:rPr lang="zh-CN" altLang="en-US" sz="1800" strike="noStrike" spc="600" noProof="1" dirty="0">
                <a:solidFill>
                  <a:srgbClr val="C00000"/>
                </a:solidFill>
                <a:latin typeface="微软雅黑" panose="020B0503020204020204" pitchFamily="34" charset="-122"/>
                <a:ea typeface="微软雅黑" panose="020B0503020204020204" pitchFamily="34" charset="-122"/>
              </a:rPr>
              <a:t>视</a:t>
            </a:r>
            <a:endParaRPr lang="zh-CN" altLang="en-US" sz="1800" strike="noStrike" spc="600" noProof="1" dirty="0">
              <a:solidFill>
                <a:srgbClr val="C00000"/>
              </a:solidFill>
              <a:latin typeface="微软雅黑" panose="020B0503020204020204" pitchFamily="34" charset="-122"/>
              <a:ea typeface="微软雅黑" panose="020B0503020204020204" pitchFamily="34" charset="-122"/>
            </a:endParaRPr>
          </a:p>
        </p:txBody>
      </p:sp>
      <p:sp>
        <p:nvSpPr>
          <p:cNvPr id="16388" name="矩形 45"/>
          <p:cNvSpPr/>
          <p:nvPr/>
        </p:nvSpPr>
        <p:spPr>
          <a:xfrm>
            <a:off x="4162425" y="373063"/>
            <a:ext cx="1235075" cy="313055"/>
          </a:xfrm>
          <a:prstGeom prst="rect">
            <a:avLst/>
          </a:prstGeom>
          <a:noFill/>
          <a:ln w="9525">
            <a:noFill/>
          </a:ln>
        </p:spPr>
        <p:txBody>
          <a:bodyPr wrap="square" lIns="68577" tIns="34288" rIns="68577" bIns="34288" anchor="t" anchorCtr="0">
            <a:spAutoFit/>
          </a:bodyPr>
          <a:p>
            <a:pPr algn="ctr"/>
            <a:r>
              <a:rPr lang="zh-CN" altLang="en-US" sz="1600" dirty="0">
                <a:solidFill>
                  <a:schemeClr val="bg1"/>
                </a:solidFill>
                <a:latin typeface="微软雅黑" panose="020B0503020204020204" pitchFamily="34" charset="-122"/>
                <a:ea typeface="微软雅黑" panose="020B0503020204020204" pitchFamily="34" charset="-122"/>
              </a:rPr>
              <a:t>社</a:t>
            </a:r>
            <a:r>
              <a:rPr lang="en-US" altLang="zh-CN" sz="1600" dirty="0">
                <a:solidFill>
                  <a:schemeClr val="bg1"/>
                </a:solidFill>
                <a:latin typeface="微软雅黑" panose="020B0503020204020204" pitchFamily="34" charset="-122"/>
                <a:ea typeface="微软雅黑" panose="020B0503020204020204" pitchFamily="34" charset="-122"/>
              </a:rPr>
              <a:t> </a:t>
            </a:r>
            <a:r>
              <a:rPr lang="zh-CN" altLang="en-US" sz="1600" dirty="0">
                <a:solidFill>
                  <a:schemeClr val="bg1"/>
                </a:solidFill>
                <a:latin typeface="微软雅黑" panose="020B0503020204020204" pitchFamily="34" charset="-122"/>
                <a:ea typeface="微软雅黑" panose="020B0503020204020204" pitchFamily="34" charset="-122"/>
              </a:rPr>
              <a:t>会</a:t>
            </a:r>
            <a:r>
              <a:rPr lang="en-US" altLang="zh-CN" sz="1600" dirty="0">
                <a:solidFill>
                  <a:schemeClr val="bg1"/>
                </a:solidFill>
                <a:latin typeface="微软雅黑" panose="020B0503020204020204" pitchFamily="34" charset="-122"/>
                <a:ea typeface="微软雅黑" panose="020B0503020204020204" pitchFamily="34" charset="-122"/>
              </a:rPr>
              <a:t> </a:t>
            </a:r>
            <a:r>
              <a:rPr lang="zh-CN" altLang="en-US" sz="1600" dirty="0">
                <a:solidFill>
                  <a:schemeClr val="bg1"/>
                </a:solidFill>
                <a:latin typeface="微软雅黑" panose="020B0503020204020204" pitchFamily="34" charset="-122"/>
                <a:ea typeface="微软雅黑" panose="020B0503020204020204" pitchFamily="34" charset="-122"/>
              </a:rPr>
              <a:t>发</a:t>
            </a:r>
            <a:r>
              <a:rPr lang="en-US" altLang="zh-CN" sz="1600" dirty="0">
                <a:solidFill>
                  <a:schemeClr val="bg1"/>
                </a:solidFill>
                <a:latin typeface="微软雅黑" panose="020B0503020204020204" pitchFamily="34" charset="-122"/>
                <a:ea typeface="微软雅黑" panose="020B0503020204020204" pitchFamily="34" charset="-122"/>
              </a:rPr>
              <a:t> </a:t>
            </a:r>
            <a:r>
              <a:rPr lang="zh-CN" altLang="en-US" sz="1600" dirty="0">
                <a:solidFill>
                  <a:schemeClr val="bg1"/>
                </a:solidFill>
                <a:latin typeface="微软雅黑" panose="020B0503020204020204" pitchFamily="34" charset="-122"/>
                <a:ea typeface="微软雅黑" panose="020B0503020204020204" pitchFamily="34" charset="-122"/>
              </a:rPr>
              <a:t>展</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850900" y="1268730"/>
            <a:ext cx="10761980" cy="4596130"/>
          </a:xfrm>
          <a:prstGeom prst="rect">
            <a:avLst/>
          </a:prstGeom>
        </p:spPr>
        <p:style>
          <a:lnRef idx="3">
            <a:schemeClr val="accent2"/>
          </a:lnRef>
          <a:fillRef idx="0">
            <a:srgbClr val="FFFFFF"/>
          </a:fillRef>
          <a:effectRef idx="0">
            <a:srgbClr val="FFFFFF"/>
          </a:effectRef>
          <a:fontRef idx="minor">
            <a:schemeClr val="tx1"/>
          </a:fontRef>
        </p:style>
        <p:txBody>
          <a:bodyPr wrap="square">
            <a:noAutofit/>
          </a:bodyPr>
          <a:lstStyle/>
          <a:p>
            <a:pPr indent="342900" algn="just" fontAlgn="base">
              <a:lnSpc>
                <a:spcPct val="200000"/>
              </a:lnSpc>
            </a:pPr>
            <a:r>
              <a:rPr lang="en-US" altLang="zh-CN" sz="2400" strike="noStrike" noProof="1" dirty="0">
                <a:ln>
                  <a:noFill/>
                </a:ln>
                <a:solidFill>
                  <a:schemeClr val="bg1"/>
                </a:solidFill>
                <a:effectLst>
                  <a:glow rad="127000">
                    <a:schemeClr val="accent1">
                      <a:lumMod val="75000"/>
                    </a:schemeClr>
                  </a:glow>
                </a:effectLst>
                <a:latin typeface="微软雅黑" panose="020B0503020204020204" pitchFamily="34" charset="-122"/>
                <a:ea typeface="微软雅黑" panose="020B0503020204020204" pitchFamily="34" charset="-122"/>
                <a:cs typeface="+mn-cs"/>
                <a:sym typeface="+mn-ea"/>
              </a:rPr>
              <a:t>  </a:t>
            </a:r>
            <a:r>
              <a:rPr lang="en-US" altLang="zh-CN" sz="2000" strike="noStrike" noProof="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cs"/>
                <a:sym typeface="+mn-ea"/>
              </a:rPr>
              <a:t>随着信息技术的飞速发展，全球范围内的城市治理、公共服务和经济结构正经历着深刻的变革，借助</a:t>
            </a:r>
            <a:r>
              <a:rPr lang="en-US" altLang="zh-CN" sz="2000" b="1" strike="noStrike" noProof="1" dirty="0">
                <a:solidFill>
                  <a:srgbClr val="C00000"/>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cs"/>
                <a:sym typeface="+mn-ea"/>
              </a:rPr>
              <a:t>大数据、人工智能、物联网、区块链等前沿技术</a:t>
            </a:r>
            <a:r>
              <a:rPr lang="en-US" altLang="zh-CN" sz="2000" strike="noStrike" noProof="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cs"/>
                <a:sym typeface="+mn-ea"/>
              </a:rPr>
              <a:t>，实现城市资源的优化管理和运行模式的创新，从而提升城市的整体竞争力，推动经济发展和社会进步，是国家治理体系和治理能力现代化的关键环节。《</a:t>
            </a:r>
            <a:r>
              <a:rPr lang="en-US" altLang="zh-CN" sz="2000" strike="noStrike" noProof="1" dirty="0">
                <a:solidFill>
                  <a:srgbClr val="C00000"/>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cs"/>
                <a:sym typeface="+mn-ea"/>
              </a:rPr>
              <a:t>中国数字经济发展指数报告（2024）</a:t>
            </a:r>
            <a:r>
              <a:rPr lang="en-US" altLang="zh-CN" sz="2000" strike="noStrike" noProof="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cs"/>
                <a:sym typeface="+mn-ea"/>
              </a:rPr>
              <a:t>》显示，我国</a:t>
            </a:r>
            <a:r>
              <a:rPr lang="en-US" altLang="zh-CN" sz="2000" strike="noStrike" noProof="1" dirty="0">
                <a:solidFill>
                  <a:srgbClr val="C00000"/>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cs"/>
                <a:sym typeface="+mn-ea"/>
              </a:rPr>
              <a:t>产业数字化转型</a:t>
            </a:r>
            <a:r>
              <a:rPr lang="en-US" altLang="zh-CN" sz="2000" strike="noStrike" noProof="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cs"/>
                <a:sym typeface="+mn-ea"/>
              </a:rPr>
              <a:t>成效明显</a:t>
            </a:r>
            <a:r>
              <a:rPr lang="zh-CN" altLang="en-US" sz="2000" strike="noStrike" noProof="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cs"/>
                <a:sym typeface="+mn-ea"/>
              </a:rPr>
              <a:t>，数字经济增长对</a:t>
            </a:r>
            <a:r>
              <a:rPr lang="en-US" altLang="zh-CN" sz="2000" strike="noStrike" noProof="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cs"/>
                <a:sym typeface="+mn-ea"/>
              </a:rPr>
              <a:t>GDP</a:t>
            </a:r>
            <a:r>
              <a:rPr lang="zh-CN" altLang="en-US" sz="2000" strike="noStrike" noProof="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cs"/>
                <a:sym typeface="+mn-ea"/>
              </a:rPr>
              <a:t>增长贡献率超</a:t>
            </a:r>
            <a:r>
              <a:rPr lang="en-US" altLang="zh-CN" sz="2000" strike="noStrike" noProof="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cs"/>
                <a:sym typeface="+mn-ea"/>
              </a:rPr>
              <a:t>66%。</a:t>
            </a:r>
            <a:r>
              <a:rPr sz="2000" strike="noStrike" noProof="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cs"/>
                <a:sym typeface="+mn-ea"/>
              </a:rPr>
              <a:t>全国的关键工序的数字化率超60%，我们的数字化的研发工具的使用率超80%，这两个数据能够更加充分显示，我们的</a:t>
            </a:r>
            <a:r>
              <a:rPr sz="2000" b="1" strike="noStrike" noProof="1" dirty="0">
                <a:solidFill>
                  <a:srgbClr val="C00000"/>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cs"/>
                <a:sym typeface="+mn-ea"/>
              </a:rPr>
              <a:t>实体经济和数字经济深度融合</a:t>
            </a:r>
            <a:r>
              <a:rPr sz="2000" strike="noStrike" noProof="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cs"/>
                <a:sym typeface="+mn-ea"/>
              </a:rPr>
              <a:t>。</a:t>
            </a:r>
            <a:endParaRPr sz="2000" strike="noStrike" noProof="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cs"/>
              <a:sym typeface="+mn-ea"/>
            </a:endParaRPr>
          </a:p>
        </p:txBody>
      </p:sp>
      <p:sp>
        <p:nvSpPr>
          <p:cNvPr id="7" name="文本框 6"/>
          <p:cNvSpPr txBox="1"/>
          <p:nvPr/>
        </p:nvSpPr>
        <p:spPr>
          <a:xfrm>
            <a:off x="6597968" y="6121083"/>
            <a:ext cx="4840288" cy="460375"/>
          </a:xfrm>
          <a:prstGeom prst="rect">
            <a:avLst/>
          </a:prstGeom>
          <a:noFill/>
          <a:effectLst>
            <a:outerShdw blurRad="50800" dist="50800" dir="5400000" algn="ctr" rotWithShape="0">
              <a:schemeClr val="accent5">
                <a:lumMod val="40000"/>
                <a:lumOff val="60000"/>
              </a:schemeClr>
            </a:outerShdw>
          </a:effectLst>
        </p:spPr>
        <p:txBody>
          <a:bodyPr wrap="square">
            <a:spAutoFit/>
          </a:bodyPr>
          <a:lstStyle/>
          <a:p>
            <a:pPr algn="r"/>
            <a:r>
              <a:rPr lang="en-US" altLang="zh-CN" sz="2400" noProof="1" dirty="0">
                <a:latin typeface="微软雅黑" panose="020B0503020204020204" pitchFamily="34" charset="-122"/>
                <a:ea typeface="微软雅黑" panose="020B0503020204020204" pitchFamily="34" charset="-122"/>
                <a:cs typeface="+mn-cs"/>
              </a:rPr>
              <a:t>     </a:t>
            </a:r>
            <a:r>
              <a:rPr lang="zh-CN" altLang="zh-CN" sz="2000" noProof="1" dirty="0">
                <a:latin typeface="微软雅黑" panose="020B0503020204020204" pitchFamily="34" charset="-122"/>
                <a:ea typeface="微软雅黑" panose="020B0503020204020204" pitchFamily="34" charset="-122"/>
                <a:cs typeface="+mn-cs"/>
              </a:rPr>
              <a:t>——</a:t>
            </a:r>
            <a:r>
              <a:rPr lang="zh-CN" sz="2000" noProof="1" dirty="0">
                <a:latin typeface="微软雅黑" panose="020B0503020204020204" pitchFamily="34" charset="-122"/>
                <a:ea typeface="微软雅黑" panose="020B0503020204020204" pitchFamily="34" charset="-122"/>
                <a:cs typeface="+mn-cs"/>
              </a:rPr>
              <a:t>工业和信息化部</a:t>
            </a:r>
            <a:endParaRPr lang="zh-CN" sz="2000" noProof="1" dirty="0">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389255" y="248285"/>
            <a:ext cx="6569075"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5</a:t>
            </a:r>
            <a:r>
              <a:rPr lang="zh-CN" sz="3200" dirty="0">
                <a:latin typeface="微软雅黑" panose="020B0503020204020204" pitchFamily="34" charset="-122"/>
                <a:ea typeface="微软雅黑" panose="020B0503020204020204" pitchFamily="34" charset="-122"/>
                <a:sym typeface="微软雅黑" panose="020B0503020204020204" pitchFamily="34" charset="-122"/>
              </a:rPr>
              <a:t>.</a:t>
            </a:r>
            <a:r>
              <a:rPr lang="en-US" sz="3200" dirty="0">
                <a:latin typeface="微软雅黑" panose="020B0503020204020204" pitchFamily="34" charset="-122"/>
                <a:ea typeface="微软雅黑" panose="020B0503020204020204" pitchFamily="34" charset="-122"/>
                <a:sym typeface="微软雅黑" panose="020B0503020204020204" pitchFamily="34" charset="-122"/>
              </a:rPr>
              <a:t>2.2</a:t>
            </a:r>
            <a:r>
              <a:rPr lang="zh-CN" sz="3200" dirty="0">
                <a:latin typeface="微软雅黑" panose="020B0503020204020204" pitchFamily="34" charset="-122"/>
                <a:ea typeface="微软雅黑" panose="020B0503020204020204" pitchFamily="34" charset="-122"/>
                <a:sym typeface="微软雅黑" panose="020B0503020204020204" pitchFamily="34" charset="-122"/>
              </a:rPr>
              <a:t>  同步</a:t>
            </a:r>
            <a:r>
              <a:rPr sz="3200" dirty="0">
                <a:latin typeface="微软雅黑" panose="020B0503020204020204" pitchFamily="34" charset="-122"/>
                <a:ea typeface="微软雅黑" panose="020B0503020204020204" pitchFamily="34" charset="-122"/>
                <a:sym typeface="微软雅黑" panose="020B0503020204020204" pitchFamily="34" charset="-122"/>
              </a:rPr>
              <a:t>时序逻辑电路的</a:t>
            </a:r>
            <a:r>
              <a:rPr lang="zh-CN" sz="3200" dirty="0">
                <a:latin typeface="微软雅黑" panose="020B0503020204020204" pitchFamily="34" charset="-122"/>
                <a:ea typeface="微软雅黑" panose="020B0503020204020204" pitchFamily="34" charset="-122"/>
                <a:sym typeface="微软雅黑" panose="020B0503020204020204" pitchFamily="34" charset="-122"/>
              </a:rPr>
              <a:t>设计</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5" name="文本框 4"/>
          <p:cNvSpPr txBox="1"/>
          <p:nvPr/>
        </p:nvSpPr>
        <p:spPr>
          <a:xfrm>
            <a:off x="389255" y="1008380"/>
            <a:ext cx="11135360" cy="5631180"/>
          </a:xfrm>
          <a:prstGeom prst="rect">
            <a:avLst/>
          </a:prstGeom>
        </p:spPr>
        <p:style>
          <a:lnRef idx="2">
            <a:schemeClr val="accent1"/>
          </a:lnRef>
          <a:fillRef idx="0">
            <a:srgbClr val="FFFFFF"/>
          </a:fillRef>
          <a:effectRef idx="0">
            <a:srgbClr val="FFFFFF"/>
          </a:effectRef>
          <a:fontRef idx="minor">
            <a:schemeClr val="tx1"/>
          </a:fontRef>
        </p:style>
        <p:txBody>
          <a:bodyPr wrap="square">
            <a:spAutoFit/>
          </a:bodyPr>
          <a:p>
            <a:pPr marL="0" indent="304800" algn="l" defTabSz="266700">
              <a:lnSpc>
                <a:spcPct val="150000"/>
              </a:lnSpc>
              <a:spcAft>
                <a:spcPct val="0"/>
              </a:spcAft>
            </a:pPr>
            <a:r>
              <a:rPr lang="en-US" altLang="zh-CN" sz="2000" b="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0">
                <a:latin typeface="微软雅黑" panose="020B0503020204020204" pitchFamily="34" charset="-122"/>
                <a:ea typeface="微软雅黑" panose="020B0503020204020204" pitchFamily="34" charset="-122"/>
                <a:cs typeface="微软雅黑" panose="020B0503020204020204" pitchFamily="34" charset="-122"/>
              </a:rPr>
              <a:t>同步时序逻辑电路的设计步骤如下：</a:t>
            </a:r>
            <a:endParaRPr lang="zh-CN" altLang="en-US" sz="2000" b="0">
              <a:latin typeface="微软雅黑" panose="020B0503020204020204" pitchFamily="34" charset="-122"/>
              <a:ea typeface="微软雅黑" panose="020B0503020204020204" pitchFamily="34" charset="-122"/>
              <a:cs typeface="微软雅黑" panose="020B0503020204020204" pitchFamily="34" charset="-122"/>
            </a:endParaRPr>
          </a:p>
          <a:p>
            <a:pPr marL="0" indent="304800" algn="l" defTabSz="266700">
              <a:lnSpc>
                <a:spcPct val="150000"/>
              </a:lnSpc>
              <a:spcAft>
                <a:spcPct val="0"/>
              </a:spcAft>
            </a:pPr>
            <a:r>
              <a:rPr lang="en-US" altLang="zh-CN" sz="2000" b="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b="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根据给定的逻辑功能建立原始状态图和原始状态表</a:t>
            </a:r>
            <a:r>
              <a:rPr lang="zh-CN" altLang="en-US" sz="2000" b="0">
                <a:latin typeface="微软雅黑" panose="020B0503020204020204" pitchFamily="34" charset="-122"/>
                <a:ea typeface="微软雅黑" panose="020B0503020204020204" pitchFamily="34" charset="-122"/>
                <a:cs typeface="微软雅黑" panose="020B0503020204020204" pitchFamily="34" charset="-122"/>
              </a:rPr>
              <a:t>：明确电路的输入条件和相应的输出要求，分别确定输入变量和输出变量的数量和符号；找出所有可能的状态和状态转换之间的关系；</a:t>
            </a:r>
            <a:r>
              <a:rPr lang="en-US" altLang="zh-CN" sz="2000" b="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0">
                <a:latin typeface="微软雅黑" panose="020B0503020204020204" pitchFamily="34" charset="-122"/>
                <a:ea typeface="微软雅黑" panose="020B0503020204020204" pitchFamily="34" charset="-122"/>
                <a:cs typeface="微软雅黑" panose="020B0503020204020204" pitchFamily="34" charset="-122"/>
              </a:rPr>
              <a:t>根据原始状态图建立原始状态表。 </a:t>
            </a:r>
            <a:endParaRPr lang="zh-CN" altLang="en-US" sz="2000" b="0">
              <a:latin typeface="微软雅黑" panose="020B0503020204020204" pitchFamily="34" charset="-122"/>
              <a:ea typeface="微软雅黑" panose="020B0503020204020204" pitchFamily="34" charset="-122"/>
              <a:cs typeface="微软雅黑" panose="020B0503020204020204" pitchFamily="34" charset="-122"/>
            </a:endParaRPr>
          </a:p>
          <a:p>
            <a:pPr marL="0" indent="304800" algn="l" defTabSz="266700">
              <a:lnSpc>
                <a:spcPct val="150000"/>
              </a:lnSpc>
              <a:spcAft>
                <a:spcPct val="0"/>
              </a:spcAft>
            </a:pPr>
            <a:r>
              <a:rPr lang="en-US" altLang="zh-CN" sz="2000" b="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0">
                <a:latin typeface="微软雅黑" panose="020B0503020204020204" pitchFamily="34" charset="-122"/>
                <a:ea typeface="微软雅黑" panose="020B0503020204020204" pitchFamily="34" charset="-122"/>
                <a:cs typeface="微软雅黑" panose="020B0503020204020204" pitchFamily="34" charset="-122"/>
              </a:rPr>
              <a:t>(2)状态化简——求出最简状态图。</a:t>
            </a:r>
            <a:endParaRPr lang="zh-CN" altLang="en-US" sz="2000" b="0">
              <a:latin typeface="微软雅黑" panose="020B0503020204020204" pitchFamily="34" charset="-122"/>
              <a:ea typeface="微软雅黑" panose="020B0503020204020204" pitchFamily="34" charset="-122"/>
              <a:cs typeface="微软雅黑" panose="020B0503020204020204" pitchFamily="34" charset="-122"/>
            </a:endParaRPr>
          </a:p>
          <a:p>
            <a:pPr marL="0" indent="304800" algn="l" defTabSz="266700">
              <a:lnSpc>
                <a:spcPct val="150000"/>
              </a:lnSpc>
              <a:spcAft>
                <a:spcPct val="0"/>
              </a:spcAft>
            </a:pPr>
            <a:r>
              <a:rPr lang="en-US" altLang="zh-CN" sz="2000" b="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0">
                <a:latin typeface="微软雅黑" panose="020B0503020204020204" pitchFamily="34" charset="-122"/>
                <a:ea typeface="微软雅黑" panose="020B0503020204020204" pitchFamily="34" charset="-122"/>
                <a:cs typeface="微软雅黑" panose="020B0503020204020204" pitchFamily="34" charset="-122"/>
              </a:rPr>
              <a:t>合并等价状态，消去多余状态的过程称为状态化简。</a:t>
            </a:r>
            <a:r>
              <a:rPr lang="zh-CN" altLang="en-US" sz="2000" b="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等价状态：在相同的输入下有相同的输出，并转换到同一个次态去的两个状态称为等价状态。</a:t>
            </a:r>
            <a:endParaRPr lang="zh-CN" altLang="en-US" sz="2000" b="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304800" algn="l" defTabSz="266700">
              <a:lnSpc>
                <a:spcPct val="150000"/>
              </a:lnSpc>
              <a:spcAft>
                <a:spcPct val="0"/>
              </a:spcAft>
            </a:pPr>
            <a:r>
              <a:rPr lang="en-US" altLang="zh-CN" sz="2000" b="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0">
                <a:latin typeface="微软雅黑" panose="020B0503020204020204" pitchFamily="34" charset="-122"/>
                <a:ea typeface="微软雅黑" panose="020B0503020204020204" pitchFamily="34" charset="-122"/>
                <a:cs typeface="微软雅黑" panose="020B0503020204020204" pitchFamily="34" charset="-122"/>
              </a:rPr>
              <a:t>(3)状态编码（状态分配）给每个状态赋以二进制代码的过程。</a:t>
            </a:r>
            <a:r>
              <a:rPr lang="zh-CN" altLang="en-US" sz="2000" b="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根据状态数确定触发器的个数</a:t>
            </a:r>
            <a:r>
              <a:rPr lang="zh-CN" altLang="en-US" sz="2000" b="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b="0" baseline="6000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n</a:t>
            </a:r>
            <a:r>
              <a:rPr lang="zh-CN" altLang="en-US" sz="2000" b="0">
                <a:latin typeface="微软雅黑" panose="020B0503020204020204" pitchFamily="34" charset="-122"/>
                <a:ea typeface="微软雅黑" panose="020B0503020204020204" pitchFamily="34" charset="-122"/>
                <a:cs typeface="微软雅黑" panose="020B0503020204020204" pitchFamily="34" charset="-122"/>
              </a:rPr>
              <a:t>-1&lt;M≤2</a:t>
            </a:r>
            <a:r>
              <a:rPr lang="zh-CN" altLang="en-US" sz="2000" b="0" baseline="6000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n</a:t>
            </a:r>
            <a:r>
              <a:rPr lang="zh-CN" altLang="en-US" sz="20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0">
                <a:latin typeface="微软雅黑" panose="020B0503020204020204" pitchFamily="34" charset="-122"/>
                <a:ea typeface="微软雅黑" panose="020B0503020204020204" pitchFamily="34" charset="-122"/>
                <a:cs typeface="微软雅黑" panose="020B0503020204020204" pitchFamily="34" charset="-122"/>
              </a:rPr>
              <a:t>，其中M为状态数，n为触发器的个数。</a:t>
            </a:r>
            <a:endParaRPr lang="zh-CN" altLang="en-US" sz="2000" b="0">
              <a:latin typeface="微软雅黑" panose="020B0503020204020204" pitchFamily="34" charset="-122"/>
              <a:ea typeface="微软雅黑" panose="020B0503020204020204" pitchFamily="34" charset="-122"/>
              <a:cs typeface="微软雅黑" panose="020B0503020204020204" pitchFamily="34" charset="-122"/>
            </a:endParaRPr>
          </a:p>
          <a:p>
            <a:pPr marL="0" indent="304800" algn="l" defTabSz="266700">
              <a:lnSpc>
                <a:spcPct val="150000"/>
              </a:lnSpc>
              <a:spcAft>
                <a:spcPct val="0"/>
              </a:spcAft>
            </a:pPr>
            <a:r>
              <a:rPr lang="en-US" altLang="zh-CN" sz="2000" b="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b="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选择触发器的类型</a:t>
            </a:r>
            <a:r>
              <a:rPr lang="zh-CN" altLang="en-US" sz="2000" b="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b="0">
              <a:latin typeface="微软雅黑" panose="020B0503020204020204" pitchFamily="34" charset="-122"/>
              <a:ea typeface="微软雅黑" panose="020B0503020204020204" pitchFamily="34" charset="-122"/>
              <a:cs typeface="微软雅黑" panose="020B0503020204020204" pitchFamily="34" charset="-122"/>
            </a:endParaRPr>
          </a:p>
          <a:p>
            <a:pPr marL="0" indent="304800" algn="l" defTabSz="266700">
              <a:lnSpc>
                <a:spcPct val="150000"/>
              </a:lnSpc>
              <a:spcAft>
                <a:spcPct val="0"/>
              </a:spcAft>
            </a:pPr>
            <a:r>
              <a:rPr lang="en-US" altLang="zh-CN" sz="2000" b="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0">
                <a:latin typeface="微软雅黑" panose="020B0503020204020204" pitchFamily="34" charset="-122"/>
                <a:ea typeface="微软雅黑" panose="020B0503020204020204" pitchFamily="34" charset="-122"/>
                <a:cs typeface="微软雅黑" panose="020B0503020204020204" pitchFamily="34" charset="-122"/>
              </a:rPr>
              <a:t>(5)求出电路的</a:t>
            </a:r>
            <a:r>
              <a:rPr lang="zh-CN" altLang="en-US" sz="2000" b="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激励方程和输出方程</a:t>
            </a:r>
            <a:r>
              <a:rPr lang="zh-CN" altLang="en-US" sz="2000" b="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0">
                <a:highlight>
                  <a:srgbClr val="FFFF00"/>
                </a:highlight>
                <a:latin typeface="微软雅黑" panose="020B0503020204020204" pitchFamily="34" charset="-122"/>
                <a:ea typeface="微软雅黑" panose="020B0503020204020204" pitchFamily="34" charset="-122"/>
                <a:cs typeface="微软雅黑" panose="020B0503020204020204" pitchFamily="34" charset="-122"/>
              </a:rPr>
              <a:t>（难点）</a:t>
            </a:r>
            <a:endParaRPr lang="zh-CN" altLang="en-US" sz="2000" b="0">
              <a:latin typeface="微软雅黑" panose="020B0503020204020204" pitchFamily="34" charset="-122"/>
              <a:ea typeface="微软雅黑" panose="020B0503020204020204" pitchFamily="34" charset="-122"/>
              <a:cs typeface="微软雅黑" panose="020B0503020204020204" pitchFamily="34" charset="-122"/>
            </a:endParaRPr>
          </a:p>
          <a:p>
            <a:pPr marL="0" indent="304800" algn="l" defTabSz="266700">
              <a:lnSpc>
                <a:spcPct val="150000"/>
              </a:lnSpc>
              <a:spcAft>
                <a:spcPct val="0"/>
              </a:spcAft>
            </a:pPr>
            <a:r>
              <a:rPr lang="en-US" altLang="zh-CN" sz="2000" b="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0">
                <a:latin typeface="微软雅黑" panose="020B0503020204020204" pitchFamily="34" charset="-122"/>
                <a:ea typeface="微软雅黑" panose="020B0503020204020204" pitchFamily="34" charset="-122"/>
                <a:cs typeface="微软雅黑" panose="020B0503020204020204" pitchFamily="34" charset="-122"/>
              </a:rPr>
              <a:t>(6)</a:t>
            </a:r>
            <a:r>
              <a:rPr lang="zh-CN" altLang="en-US" sz="2000" b="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画出逻辑图并检查自启动能力</a:t>
            </a:r>
            <a:r>
              <a:rPr lang="zh-CN" altLang="en-US" sz="2000" b="0">
                <a:latin typeface="微软雅黑" panose="020B0503020204020204" pitchFamily="34" charset="-122"/>
                <a:ea typeface="微软雅黑" panose="020B0503020204020204" pitchFamily="34" charset="-122"/>
                <a:cs typeface="微软雅黑" panose="020B0503020204020204" pitchFamily="34" charset="-122"/>
              </a:rPr>
              <a:t>。如果电路不能自启动，则通过修改逻辑设计加以解决。</a:t>
            </a:r>
            <a:endParaRPr lang="zh-CN" altLang="en-US" sz="2000" b="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487680" y="90805"/>
            <a:ext cx="681101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5</a:t>
            </a:r>
            <a:r>
              <a:rPr lang="zh-CN" sz="3200" dirty="0">
                <a:latin typeface="微软雅黑" panose="020B0503020204020204" pitchFamily="34" charset="-122"/>
                <a:ea typeface="微软雅黑" panose="020B0503020204020204" pitchFamily="34" charset="-122"/>
                <a:sym typeface="微软雅黑" panose="020B0503020204020204" pitchFamily="34" charset="-122"/>
              </a:rPr>
              <a:t>.</a:t>
            </a:r>
            <a:r>
              <a:rPr lang="en-US" sz="3200" dirty="0">
                <a:latin typeface="微软雅黑" panose="020B0503020204020204" pitchFamily="34" charset="-122"/>
                <a:ea typeface="微软雅黑" panose="020B0503020204020204" pitchFamily="34" charset="-122"/>
                <a:sym typeface="微软雅黑" panose="020B0503020204020204" pitchFamily="34" charset="-122"/>
              </a:rPr>
              <a:t>2.2</a:t>
            </a:r>
            <a:r>
              <a:rPr lang="zh-CN" sz="3200" dirty="0">
                <a:latin typeface="微软雅黑" panose="020B0503020204020204" pitchFamily="34" charset="-122"/>
                <a:ea typeface="微软雅黑" panose="020B0503020204020204" pitchFamily="34" charset="-122"/>
                <a:sym typeface="微软雅黑" panose="020B0503020204020204" pitchFamily="34" charset="-122"/>
              </a:rPr>
              <a:t>  同步</a:t>
            </a:r>
            <a:r>
              <a:rPr sz="3200" dirty="0">
                <a:latin typeface="微软雅黑" panose="020B0503020204020204" pitchFamily="34" charset="-122"/>
                <a:ea typeface="微软雅黑" panose="020B0503020204020204" pitchFamily="34" charset="-122"/>
                <a:sym typeface="微软雅黑" panose="020B0503020204020204" pitchFamily="34" charset="-122"/>
              </a:rPr>
              <a:t>时序逻辑电路的</a:t>
            </a:r>
            <a:r>
              <a:rPr lang="zh-CN" sz="3200" dirty="0">
                <a:latin typeface="微软雅黑" panose="020B0503020204020204" pitchFamily="34" charset="-122"/>
                <a:ea typeface="微软雅黑" panose="020B0503020204020204" pitchFamily="34" charset="-122"/>
                <a:sym typeface="微软雅黑" panose="020B0503020204020204" pitchFamily="34" charset="-122"/>
              </a:rPr>
              <a:t>设计</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4" name="文本框 3"/>
          <p:cNvSpPr txBox="1"/>
          <p:nvPr/>
        </p:nvSpPr>
        <p:spPr>
          <a:xfrm>
            <a:off x="487680" y="867410"/>
            <a:ext cx="7668260" cy="504825"/>
          </a:xfrm>
          <a:prstGeom prst="rect">
            <a:avLst/>
          </a:prstGeom>
        </p:spPr>
        <p:style>
          <a:lnRef idx="2">
            <a:schemeClr val="accent1"/>
          </a:lnRef>
          <a:fillRef idx="0">
            <a:srgbClr val="FFFFFF"/>
          </a:fillRef>
          <a:effectRef idx="0">
            <a:srgbClr val="FFFFFF"/>
          </a:effectRef>
          <a:fontRef idx="minor">
            <a:schemeClr val="tx1"/>
          </a:fontRef>
        </p:style>
        <p:txBody>
          <a:bodyPr wrap="square">
            <a:noAutofit/>
          </a:bodyPr>
          <a:p>
            <a:pPr marL="0" indent="304800" algn="l" defTabSz="266700">
              <a:lnSpc>
                <a:spcPct val="150000"/>
              </a:lnSpc>
              <a:spcAft>
                <a:spcPct val="0"/>
              </a:spcAft>
            </a:pPr>
            <a:r>
              <a:rPr lang="zh-CN" altLang="en-US" sz="2000" b="0">
                <a:latin typeface="微软雅黑" panose="020B0503020204020204" pitchFamily="34" charset="-122"/>
                <a:ea typeface="微软雅黑" panose="020B0503020204020204" pitchFamily="34" charset="-122"/>
              </a:rPr>
              <a:t>例5-</a:t>
            </a:r>
            <a:r>
              <a:rPr lang="en-US" altLang="zh-CN" sz="2000" b="0">
                <a:latin typeface="微软雅黑" panose="020B0503020204020204" pitchFamily="34" charset="-122"/>
                <a:ea typeface="微软雅黑" panose="020B0503020204020204" pitchFamily="34" charset="-122"/>
              </a:rPr>
              <a:t>3</a:t>
            </a:r>
            <a:r>
              <a:rPr lang="zh-CN" altLang="en-US" sz="2000" b="0">
                <a:latin typeface="微软雅黑" panose="020B0503020204020204" pitchFamily="34" charset="-122"/>
                <a:ea typeface="微软雅黑" panose="020B0503020204020204" pitchFamily="34" charset="-122"/>
              </a:rPr>
              <a:t>：</a:t>
            </a:r>
            <a:r>
              <a:rPr sz="2000" b="0">
                <a:latin typeface="微软雅黑" panose="020B0503020204020204" pitchFamily="34" charset="-122"/>
                <a:ea typeface="微软雅黑" panose="020B0503020204020204" pitchFamily="34" charset="-122"/>
              </a:rPr>
              <a:t>用D触发器设计一个8421 BCD码同步十进制加计数器。</a:t>
            </a:r>
            <a:endParaRPr sz="2000" b="0">
              <a:latin typeface="微软雅黑" panose="020B0503020204020204" pitchFamily="34" charset="-122"/>
              <a:ea typeface="微软雅黑" panose="020B0503020204020204" pitchFamily="34" charset="-122"/>
            </a:endParaRPr>
          </a:p>
        </p:txBody>
      </p:sp>
      <p:sp>
        <p:nvSpPr>
          <p:cNvPr id="3" name="文本框 2"/>
          <p:cNvSpPr txBox="1"/>
          <p:nvPr/>
        </p:nvSpPr>
        <p:spPr>
          <a:xfrm>
            <a:off x="487680" y="1667510"/>
            <a:ext cx="10933430" cy="627380"/>
          </a:xfrm>
          <a:prstGeom prst="rect">
            <a:avLst/>
          </a:prstGeom>
        </p:spPr>
        <p:style>
          <a:lnRef idx="0">
            <a:srgbClr val="FFFFFF"/>
          </a:lnRef>
          <a:fillRef idx="1">
            <a:schemeClr val="accent1"/>
          </a:fillRef>
          <a:effectRef idx="0">
            <a:srgbClr val="FFFFFF"/>
          </a:effectRef>
          <a:fontRef idx="minor">
            <a:schemeClr val="lt1"/>
          </a:fontRef>
        </p:style>
        <p:txBody>
          <a:bodyPr wrap="square">
            <a:noAutofit/>
          </a:bodyPr>
          <a:p>
            <a:pPr marL="0" indent="304800" algn="l" defTabSz="266700">
              <a:lnSpc>
                <a:spcPct val="150000"/>
              </a:lnSpc>
              <a:spcAft>
                <a:spcPct val="0"/>
              </a:spcAft>
            </a:pPr>
            <a:r>
              <a:rPr lang="zh-CN" sz="2000">
                <a:latin typeface="微软雅黑" panose="020B0503020204020204" pitchFamily="34" charset="-122"/>
                <a:ea typeface="微软雅黑" panose="020B0503020204020204" pitchFamily="34" charset="-122"/>
                <a:cs typeface="微软雅黑" panose="020B0503020204020204" pitchFamily="34" charset="-122"/>
              </a:rPr>
              <a:t>解</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sz="2000">
                <a:latin typeface="微软雅黑" panose="020B0503020204020204" pitchFamily="34" charset="-122"/>
                <a:ea typeface="微软雅黑" panose="020B0503020204020204" pitchFamily="34" charset="-122"/>
                <a:cs typeface="微软雅黑" panose="020B0503020204020204" pitchFamily="34" charset="-122"/>
              </a:rPr>
              <a:t>（1）8421码同步十进制加计数器的状态表如表5-3所示。</a:t>
            </a:r>
            <a:endParaRPr sz="2000">
              <a:latin typeface="微软雅黑" panose="020B0503020204020204" pitchFamily="34" charset="-122"/>
              <a:ea typeface="微软雅黑" panose="020B0503020204020204" pitchFamily="34" charset="-122"/>
              <a:cs typeface="微软雅黑" panose="020B0503020204020204" pitchFamily="34" charset="-122"/>
            </a:endParaRPr>
          </a:p>
          <a:p>
            <a:pPr marL="0" indent="304800" algn="l" defTabSz="266700">
              <a:lnSpc>
                <a:spcPct val="150000"/>
              </a:lnSpc>
              <a:spcAft>
                <a:spcPct val="0"/>
              </a:spcAft>
            </a:pPr>
            <a:endParaRPr sz="2000">
              <a:latin typeface="微软雅黑" panose="020B0503020204020204" pitchFamily="34" charset="-122"/>
              <a:ea typeface="微软雅黑" panose="020B0503020204020204" pitchFamily="34" charset="-122"/>
              <a:cs typeface="微软雅黑" panose="020B0503020204020204" pitchFamily="34" charset="-122"/>
            </a:endParaRPr>
          </a:p>
          <a:p>
            <a:pPr marL="0" indent="304800" algn="l" defTabSz="266700">
              <a:lnSpc>
                <a:spcPct val="150000"/>
              </a:lnSpc>
              <a:spcAft>
                <a:spcPct val="0"/>
              </a:spcAft>
            </a:pPr>
            <a:endParaRPr sz="2000">
              <a:latin typeface="微软雅黑" panose="020B0503020204020204" pitchFamily="34" charset="-122"/>
              <a:ea typeface="微软雅黑" panose="020B0503020204020204" pitchFamily="34" charset="-122"/>
              <a:cs typeface="微软雅黑" panose="020B0503020204020204" pitchFamily="34" charset="-122"/>
            </a:endParaRPr>
          </a:p>
          <a:p>
            <a:pPr marL="0" indent="304800" algn="l" defTabSz="266700">
              <a:lnSpc>
                <a:spcPct val="150000"/>
              </a:lnSpc>
              <a:spcAft>
                <a:spcPct val="0"/>
              </a:spcAft>
            </a:pPr>
            <a:endParaRPr sz="2000">
              <a:latin typeface="微软雅黑" panose="020B0503020204020204" pitchFamily="34" charset="-122"/>
              <a:ea typeface="微软雅黑" panose="020B0503020204020204" pitchFamily="34" charset="-122"/>
              <a:cs typeface="微软雅黑" panose="020B0503020204020204" pitchFamily="34" charset="-122"/>
            </a:endParaRPr>
          </a:p>
          <a:p>
            <a:pPr marL="0" indent="304800" algn="l" defTabSz="266700">
              <a:lnSpc>
                <a:spcPct val="150000"/>
              </a:lnSpc>
              <a:spcAft>
                <a:spcPct val="0"/>
              </a:spcAft>
            </a:pPr>
            <a:endParaRPr sz="2000">
              <a:latin typeface="微软雅黑" panose="020B0503020204020204" pitchFamily="34" charset="-122"/>
              <a:ea typeface="微软雅黑" panose="020B0503020204020204" pitchFamily="34" charset="-122"/>
              <a:cs typeface="微软雅黑" panose="020B0503020204020204" pitchFamily="34" charset="-122"/>
            </a:endParaRPr>
          </a:p>
          <a:p>
            <a:pPr marL="0" indent="304800" algn="l" defTabSz="266700">
              <a:lnSpc>
                <a:spcPct val="150000"/>
              </a:lnSpc>
              <a:spcAft>
                <a:spcPct val="0"/>
              </a:spcAft>
            </a:pPr>
            <a:endParaRPr sz="2000">
              <a:latin typeface="微软雅黑" panose="020B0503020204020204" pitchFamily="34" charset="-122"/>
              <a:ea typeface="微软雅黑" panose="020B0503020204020204" pitchFamily="34" charset="-122"/>
              <a:cs typeface="微软雅黑" panose="020B0503020204020204" pitchFamily="34" charset="-122"/>
            </a:endParaRPr>
          </a:p>
          <a:p>
            <a:pPr marL="0" indent="304800" algn="l" defTabSz="266700">
              <a:lnSpc>
                <a:spcPct val="150000"/>
              </a:lnSpc>
              <a:spcAft>
                <a:spcPct val="0"/>
              </a:spcAft>
            </a:pPr>
            <a:r>
              <a:rPr lang="en-US" sz="2000">
                <a:latin typeface="微软雅黑" panose="020B0503020204020204" pitchFamily="34" charset="-122"/>
                <a:ea typeface="微软雅黑" panose="020B0503020204020204" pitchFamily="34" charset="-122"/>
                <a:cs typeface="微软雅黑" panose="020B0503020204020204" pitchFamily="34" charset="-122"/>
              </a:rPr>
              <a:t>  </a:t>
            </a:r>
            <a:endParaRPr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7"/>
          <p:cNvPicPr>
            <a:picLocks noChangeAspect="1"/>
          </p:cNvPicPr>
          <p:nvPr/>
        </p:nvPicPr>
        <p:blipFill>
          <a:blip r:embed="rId3"/>
          <a:stretch>
            <a:fillRect/>
          </a:stretch>
        </p:blipFill>
        <p:spPr>
          <a:xfrm>
            <a:off x="2386330" y="2435860"/>
            <a:ext cx="5652770" cy="3248025"/>
          </a:xfrm>
          <a:prstGeom prst="rect">
            <a:avLst/>
          </a:prstGeom>
        </p:spPr>
      </p:pic>
      <p:sp>
        <p:nvSpPr>
          <p:cNvPr id="9" name="文本框 8"/>
          <p:cNvSpPr txBox="1"/>
          <p:nvPr/>
        </p:nvSpPr>
        <p:spPr>
          <a:xfrm>
            <a:off x="487680" y="5807710"/>
            <a:ext cx="5115560" cy="623570"/>
          </a:xfrm>
          <a:prstGeom prst="rect">
            <a:avLst/>
          </a:prstGeom>
        </p:spPr>
        <p:style>
          <a:lnRef idx="2">
            <a:schemeClr val="accent1"/>
          </a:lnRef>
          <a:fillRef idx="0">
            <a:srgbClr val="FFFFFF"/>
          </a:fillRef>
          <a:effectRef idx="0">
            <a:srgbClr val="FFFFFF"/>
          </a:effectRef>
          <a:fontRef idx="minor">
            <a:schemeClr val="tx1"/>
          </a:fontRef>
        </p:style>
        <p:txBody>
          <a:bodyPr wrap="square" rtlCol="0">
            <a:noAutofit/>
          </a:bodyPr>
          <a:p>
            <a:pPr marL="0" indent="304800" algn="l" defTabSz="266700">
              <a:lnSpc>
                <a:spcPct val="150000"/>
              </a:lnSpc>
              <a:spcAft>
                <a:spcPct val="0"/>
              </a:spcAft>
            </a:pPr>
            <a:r>
              <a:rPr lang="en-US" sz="2000">
                <a:latin typeface="微软雅黑" panose="020B0503020204020204" pitchFamily="34" charset="-122"/>
                <a:ea typeface="微软雅黑" panose="020B0503020204020204" pitchFamily="34" charset="-122"/>
                <a:cs typeface="微软雅黑" panose="020B0503020204020204" pitchFamily="34" charset="-122"/>
                <a:sym typeface="+mn-ea"/>
              </a:rPr>
              <a:t>  </a:t>
            </a:r>
            <a:r>
              <a:rPr sz="2000">
                <a:latin typeface="微软雅黑" panose="020B0503020204020204" pitchFamily="34" charset="-122"/>
                <a:ea typeface="微软雅黑" panose="020B0503020204020204" pitchFamily="34" charset="-122"/>
                <a:cs typeface="微软雅黑" panose="020B0503020204020204" pitchFamily="34" charset="-122"/>
                <a:sym typeface="+mn-ea"/>
              </a:rPr>
              <a:t>（2）根据状态表，推导出D</a:t>
            </a:r>
            <a:r>
              <a:rPr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i</a:t>
            </a:r>
            <a:r>
              <a:rPr sz="2000">
                <a:latin typeface="微软雅黑" panose="020B0503020204020204" pitchFamily="34" charset="-122"/>
                <a:ea typeface="微软雅黑" panose="020B0503020204020204" pitchFamily="34" charset="-122"/>
                <a:cs typeface="微软雅黑" panose="020B0503020204020204" pitchFamily="34" charset="-122"/>
                <a:sym typeface="+mn-ea"/>
              </a:rPr>
              <a:t>信号。</a:t>
            </a:r>
            <a:endParaRPr sz="2000">
              <a:latin typeface="微软雅黑" panose="020B0503020204020204" pitchFamily="34" charset="-122"/>
              <a:ea typeface="微软雅黑" panose="020B0503020204020204" pitchFamily="34" charset="-122"/>
              <a:cs typeface="微软雅黑" panose="020B0503020204020204" pitchFamily="34" charset="-122"/>
            </a:endParaRPr>
          </a:p>
          <a:p>
            <a:pPr marL="0" indent="304800" algn="l" defTabSz="266700">
              <a:lnSpc>
                <a:spcPct val="150000"/>
              </a:lnSpc>
              <a:spcAft>
                <a:spcPct val="0"/>
              </a:spcAft>
            </a:pPr>
            <a:r>
              <a:rPr lang="en-US" sz="200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ox(in)">
                                      <p:cBhvr>
                                        <p:cTn id="13" dur="20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linds(horizontal)">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9"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389255" y="90805"/>
            <a:ext cx="671195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5</a:t>
            </a:r>
            <a:r>
              <a:rPr lang="zh-CN" sz="3200" dirty="0">
                <a:latin typeface="微软雅黑" panose="020B0503020204020204" pitchFamily="34" charset="-122"/>
                <a:ea typeface="微软雅黑" panose="020B0503020204020204" pitchFamily="34" charset="-122"/>
                <a:sym typeface="微软雅黑" panose="020B0503020204020204" pitchFamily="34" charset="-122"/>
              </a:rPr>
              <a:t>.</a:t>
            </a:r>
            <a:r>
              <a:rPr lang="en-US" sz="3200" dirty="0">
                <a:latin typeface="微软雅黑" panose="020B0503020204020204" pitchFamily="34" charset="-122"/>
                <a:ea typeface="微软雅黑" panose="020B0503020204020204" pitchFamily="34" charset="-122"/>
                <a:sym typeface="微软雅黑" panose="020B0503020204020204" pitchFamily="34" charset="-122"/>
              </a:rPr>
              <a:t>2.2</a:t>
            </a:r>
            <a:r>
              <a:rPr lang="zh-CN" sz="3200" dirty="0">
                <a:latin typeface="微软雅黑" panose="020B0503020204020204" pitchFamily="34" charset="-122"/>
                <a:ea typeface="微软雅黑" panose="020B0503020204020204" pitchFamily="34" charset="-122"/>
                <a:sym typeface="微软雅黑" panose="020B0503020204020204" pitchFamily="34" charset="-122"/>
              </a:rPr>
              <a:t>  同步</a:t>
            </a:r>
            <a:r>
              <a:rPr sz="3200" dirty="0">
                <a:latin typeface="微软雅黑" panose="020B0503020204020204" pitchFamily="34" charset="-122"/>
                <a:ea typeface="微软雅黑" panose="020B0503020204020204" pitchFamily="34" charset="-122"/>
                <a:sym typeface="微软雅黑" panose="020B0503020204020204" pitchFamily="34" charset="-122"/>
              </a:rPr>
              <a:t>时序逻辑电路的</a:t>
            </a:r>
            <a:r>
              <a:rPr lang="zh-CN" sz="3200" dirty="0">
                <a:latin typeface="微软雅黑" panose="020B0503020204020204" pitchFamily="34" charset="-122"/>
                <a:ea typeface="微软雅黑" panose="020B0503020204020204" pitchFamily="34" charset="-122"/>
                <a:sym typeface="微软雅黑" panose="020B0503020204020204" pitchFamily="34" charset="-122"/>
              </a:rPr>
              <a:t>设计</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4" name="文本框 3"/>
          <p:cNvSpPr txBox="1"/>
          <p:nvPr/>
        </p:nvSpPr>
        <p:spPr>
          <a:xfrm>
            <a:off x="487680" y="867410"/>
            <a:ext cx="7656195" cy="537210"/>
          </a:xfrm>
          <a:prstGeom prst="rect">
            <a:avLst/>
          </a:prstGeom>
        </p:spPr>
        <p:style>
          <a:lnRef idx="2">
            <a:schemeClr val="accent1"/>
          </a:lnRef>
          <a:fillRef idx="0">
            <a:srgbClr val="FFFFFF"/>
          </a:fillRef>
          <a:effectRef idx="0">
            <a:srgbClr val="FFFFFF"/>
          </a:effectRef>
          <a:fontRef idx="minor">
            <a:schemeClr val="tx1"/>
          </a:fontRef>
        </p:style>
        <p:txBody>
          <a:bodyPr wrap="square">
            <a:noAutofit/>
          </a:bodyPr>
          <a:p>
            <a:pPr marL="0" indent="304800" algn="l" defTabSz="266700">
              <a:lnSpc>
                <a:spcPct val="150000"/>
              </a:lnSpc>
              <a:spcAft>
                <a:spcPct val="0"/>
              </a:spcAft>
            </a:pPr>
            <a:r>
              <a:rPr lang="zh-CN" altLang="en-US" sz="2000" b="0">
                <a:latin typeface="微软雅黑" panose="020B0503020204020204" pitchFamily="34" charset="-122"/>
                <a:ea typeface="微软雅黑" panose="020B0503020204020204" pitchFamily="34" charset="-122"/>
              </a:rPr>
              <a:t>例5-</a:t>
            </a:r>
            <a:r>
              <a:rPr lang="en-US" altLang="zh-CN" sz="2000" b="0">
                <a:latin typeface="微软雅黑" panose="020B0503020204020204" pitchFamily="34" charset="-122"/>
                <a:ea typeface="微软雅黑" panose="020B0503020204020204" pitchFamily="34" charset="-122"/>
              </a:rPr>
              <a:t>3</a:t>
            </a:r>
            <a:r>
              <a:rPr lang="zh-CN" altLang="en-US" sz="2000" b="0">
                <a:latin typeface="微软雅黑" panose="020B0503020204020204" pitchFamily="34" charset="-122"/>
                <a:ea typeface="微软雅黑" panose="020B0503020204020204" pitchFamily="34" charset="-122"/>
              </a:rPr>
              <a:t>：</a:t>
            </a:r>
            <a:r>
              <a:rPr sz="2000" b="0">
                <a:latin typeface="微软雅黑" panose="020B0503020204020204" pitchFamily="34" charset="-122"/>
                <a:ea typeface="微软雅黑" panose="020B0503020204020204" pitchFamily="34" charset="-122"/>
              </a:rPr>
              <a:t>用D触发器设计一个8421 BCD码同步十进制加计数器。</a:t>
            </a:r>
            <a:endParaRPr sz="2000" b="0">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a:stretch>
            <a:fillRect/>
          </a:stretch>
        </p:blipFill>
        <p:spPr>
          <a:xfrm>
            <a:off x="558165" y="2495550"/>
            <a:ext cx="4728210" cy="2717165"/>
          </a:xfrm>
          <a:prstGeom prst="rect">
            <a:avLst/>
          </a:prstGeom>
        </p:spPr>
      </p:pic>
      <p:sp>
        <p:nvSpPr>
          <p:cNvPr id="8" name="文本框 7"/>
          <p:cNvSpPr txBox="1"/>
          <p:nvPr/>
        </p:nvSpPr>
        <p:spPr>
          <a:xfrm>
            <a:off x="487680" y="1673225"/>
            <a:ext cx="8183880" cy="553085"/>
          </a:xfrm>
          <a:prstGeom prst="rect">
            <a:avLst/>
          </a:prstGeom>
          <a:noFill/>
        </p:spPr>
        <p:txBody>
          <a:bodyPr wrap="square" rtlCol="0" anchor="t">
            <a:spAutoFit/>
          </a:bodyPr>
          <a:p>
            <a:pPr marL="0" indent="304800" algn="l" defTabSz="266700">
              <a:lnSpc>
                <a:spcPct val="150000"/>
              </a:lnSpc>
              <a:spcAft>
                <a:spcPct val="0"/>
              </a:spcAft>
            </a:pPr>
            <a:r>
              <a:rPr sz="2000">
                <a:latin typeface="微软雅黑" panose="020B0503020204020204" pitchFamily="34" charset="-122"/>
                <a:ea typeface="微软雅黑" panose="020B0503020204020204" pitchFamily="34" charset="-122"/>
                <a:cs typeface="微软雅黑" panose="020B0503020204020204" pitchFamily="34" charset="-122"/>
                <a:sym typeface="+mn-ea"/>
              </a:rPr>
              <a:t>根据状态表，可画出各触发器激励信号D</a:t>
            </a:r>
            <a:r>
              <a:rPr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i</a:t>
            </a:r>
            <a:r>
              <a:rPr sz="2000">
                <a:latin typeface="微软雅黑" panose="020B0503020204020204" pitchFamily="34" charset="-122"/>
                <a:ea typeface="微软雅黑" panose="020B0503020204020204" pitchFamily="34" charset="-122"/>
                <a:cs typeface="微软雅黑" panose="020B0503020204020204" pitchFamily="34" charset="-122"/>
                <a:sym typeface="+mn-ea"/>
              </a:rPr>
              <a:t>的卡诺图。</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9" name="图片 8"/>
          <p:cNvPicPr>
            <a:picLocks noChangeAspect="1"/>
          </p:cNvPicPr>
          <p:nvPr/>
        </p:nvPicPr>
        <p:blipFill>
          <a:blip r:embed="rId4"/>
          <a:stretch>
            <a:fillRect/>
          </a:stretch>
        </p:blipFill>
        <p:spPr>
          <a:xfrm>
            <a:off x="6798945" y="1802765"/>
            <a:ext cx="5025390" cy="4102735"/>
          </a:xfrm>
          <a:prstGeom prst="rect">
            <a:avLst/>
          </a:prstGeom>
        </p:spPr>
      </p:pic>
      <p:sp>
        <p:nvSpPr>
          <p:cNvPr id="10" name="右箭头 9"/>
          <p:cNvSpPr/>
          <p:nvPr/>
        </p:nvSpPr>
        <p:spPr>
          <a:xfrm>
            <a:off x="5476875" y="3870960"/>
            <a:ext cx="1131570" cy="648335"/>
          </a:xfrm>
          <a:prstGeom prst="right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文本框 10"/>
          <p:cNvSpPr txBox="1"/>
          <p:nvPr/>
        </p:nvSpPr>
        <p:spPr>
          <a:xfrm>
            <a:off x="0" y="5636895"/>
            <a:ext cx="6953250" cy="1014730"/>
          </a:xfrm>
          <a:prstGeom prst="rect">
            <a:avLst/>
          </a:prstGeom>
        </p:spPr>
        <p:style>
          <a:lnRef idx="2">
            <a:schemeClr val="accent2"/>
          </a:lnRef>
          <a:fillRef idx="0">
            <a:srgbClr val="FFFFFF"/>
          </a:fillRef>
          <a:effectRef idx="0">
            <a:srgbClr val="FFFFFF"/>
          </a:effectRef>
          <a:fontRef idx="minor">
            <a:schemeClr val="tx1"/>
          </a:fontRef>
        </p:style>
        <p:txBody>
          <a:bodyPr wrap="square" rtlCol="0">
            <a:spAutoFit/>
          </a:bodyPr>
          <a:p>
            <a:pPr marL="0" indent="304800" algn="l" defTabSz="266700">
              <a:lnSpc>
                <a:spcPct val="150000"/>
              </a:lnSpc>
              <a:spcAft>
                <a:spcPct val="0"/>
              </a:spcAft>
            </a:pPr>
            <a:r>
              <a:rPr sz="2000">
                <a:latin typeface="微软雅黑" panose="020B0503020204020204" pitchFamily="34" charset="-122"/>
                <a:ea typeface="微软雅黑" panose="020B0503020204020204" pitchFamily="34" charset="-122"/>
                <a:cs typeface="微软雅黑" panose="020B0503020204020204" pitchFamily="34" charset="-122"/>
                <a:sym typeface="+mn-ea"/>
              </a:rPr>
              <a:t>问题：D</a:t>
            </a:r>
            <a:r>
              <a:rPr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3</a:t>
            </a:r>
            <a:r>
              <a:rPr sz="2000">
                <a:latin typeface="微软雅黑" panose="020B0503020204020204" pitchFamily="34" charset="-122"/>
                <a:ea typeface="微软雅黑" panose="020B0503020204020204" pitchFamily="34" charset="-122"/>
                <a:cs typeface="微软雅黑" panose="020B0503020204020204" pitchFamily="34" charset="-122"/>
                <a:sym typeface="+mn-ea"/>
              </a:rPr>
              <a:t>、D</a:t>
            </a:r>
            <a:r>
              <a:rPr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sz="2000">
                <a:latin typeface="微软雅黑" panose="020B0503020204020204" pitchFamily="34" charset="-122"/>
                <a:ea typeface="微软雅黑" panose="020B0503020204020204" pitchFamily="34" charset="-122"/>
                <a:cs typeface="微软雅黑" panose="020B0503020204020204" pitchFamily="34" charset="-122"/>
                <a:sym typeface="+mn-ea"/>
              </a:rPr>
              <a:t>、D</a:t>
            </a:r>
            <a:r>
              <a:rPr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1</a:t>
            </a:r>
            <a:r>
              <a:rPr sz="2000">
                <a:latin typeface="微软雅黑" panose="020B0503020204020204" pitchFamily="34" charset="-122"/>
                <a:ea typeface="微软雅黑" panose="020B0503020204020204" pitchFamily="34" charset="-122"/>
                <a:cs typeface="微软雅黑" panose="020B0503020204020204" pitchFamily="34" charset="-122"/>
                <a:sym typeface="+mn-ea"/>
              </a:rPr>
              <a:t>、D</a:t>
            </a:r>
            <a:r>
              <a:rPr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0</a:t>
            </a:r>
            <a:r>
              <a:rPr sz="2000">
                <a:latin typeface="微软雅黑" panose="020B0503020204020204" pitchFamily="34" charset="-122"/>
                <a:ea typeface="微软雅黑" panose="020B0503020204020204" pitchFamily="34" charset="-122"/>
                <a:cs typeface="微软雅黑" panose="020B0503020204020204" pitchFamily="34" charset="-122"/>
                <a:sym typeface="+mn-ea"/>
              </a:rPr>
              <a:t>是触发器现态还是次态的函数？</a:t>
            </a:r>
            <a:endParaRPr sz="2000">
              <a:latin typeface="微软雅黑" panose="020B0503020204020204" pitchFamily="34" charset="-122"/>
              <a:ea typeface="微软雅黑" panose="020B0503020204020204" pitchFamily="34" charset="-122"/>
              <a:cs typeface="微软雅黑" panose="020B0503020204020204" pitchFamily="34" charset="-122"/>
            </a:endParaRPr>
          </a:p>
          <a:p>
            <a:pPr marL="0" indent="304800" algn="l" defTabSz="266700">
              <a:lnSpc>
                <a:spcPct val="150000"/>
              </a:lnSpc>
              <a:spcAft>
                <a:spcPct val="0"/>
              </a:spcAft>
            </a:pPr>
            <a:r>
              <a:rPr sz="2000">
                <a:latin typeface="微软雅黑" panose="020B0503020204020204" pitchFamily="34" charset="-122"/>
                <a:ea typeface="微软雅黑" panose="020B0503020204020204" pitchFamily="34" charset="-122"/>
                <a:cs typeface="微软雅黑" panose="020B0503020204020204" pitchFamily="34" charset="-122"/>
                <a:sym typeface="+mn-ea"/>
              </a:rPr>
              <a:t>解答：D</a:t>
            </a:r>
            <a:r>
              <a:rPr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3</a:t>
            </a:r>
            <a:r>
              <a:rPr sz="2000">
                <a:latin typeface="微软雅黑" panose="020B0503020204020204" pitchFamily="34" charset="-122"/>
                <a:ea typeface="微软雅黑" panose="020B0503020204020204" pitchFamily="34" charset="-122"/>
                <a:cs typeface="微软雅黑" panose="020B0503020204020204" pitchFamily="34" charset="-122"/>
                <a:sym typeface="+mn-ea"/>
              </a:rPr>
              <a:t>、D</a:t>
            </a:r>
            <a:r>
              <a:rPr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sz="2000">
                <a:latin typeface="微软雅黑" panose="020B0503020204020204" pitchFamily="34" charset="-122"/>
                <a:ea typeface="微软雅黑" panose="020B0503020204020204" pitchFamily="34" charset="-122"/>
                <a:cs typeface="微软雅黑" panose="020B0503020204020204" pitchFamily="34" charset="-122"/>
                <a:sym typeface="+mn-ea"/>
              </a:rPr>
              <a:t>、D</a:t>
            </a:r>
            <a:r>
              <a:rPr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1</a:t>
            </a:r>
            <a:r>
              <a:rPr sz="2000">
                <a:latin typeface="微软雅黑" panose="020B0503020204020204" pitchFamily="34" charset="-122"/>
                <a:ea typeface="微软雅黑" panose="020B0503020204020204" pitchFamily="34" charset="-122"/>
                <a:cs typeface="微软雅黑" panose="020B0503020204020204" pitchFamily="34" charset="-122"/>
                <a:sym typeface="+mn-ea"/>
              </a:rPr>
              <a:t>、D</a:t>
            </a:r>
            <a:r>
              <a:rPr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0</a:t>
            </a:r>
            <a:r>
              <a:rPr sz="2000">
                <a:latin typeface="微软雅黑" panose="020B0503020204020204" pitchFamily="34" charset="-122"/>
                <a:ea typeface="微软雅黑" panose="020B0503020204020204" pitchFamily="34" charset="-122"/>
                <a:cs typeface="微软雅黑" panose="020B0503020204020204" pitchFamily="34" charset="-122"/>
                <a:sym typeface="+mn-ea"/>
              </a:rPr>
              <a:t>是触发器现态的函数。</a:t>
            </a:r>
            <a:endParaRPr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ox(in)">
                                      <p:cBhvr>
                                        <p:cTn id="12" dur="2000"/>
                                        <p:tgtEl>
                                          <p:spTgt spid="10"/>
                                        </p:tgtEl>
                                      </p:cBhvr>
                                    </p:animEffect>
                                  </p:childTnLst>
                                </p:cTn>
                              </p:par>
                              <p:par>
                                <p:cTn id="13" presetID="4" presetClass="entr" presetSubtype="16"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ox(in)">
                                      <p:cBhvr>
                                        <p:cTn id="15" dur="20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11">
                                            <p:txEl>
                                              <p:pRg st="0" end="0"/>
                                            </p:txEl>
                                          </p:spTgt>
                                        </p:tgtEl>
                                        <p:attrNameLst>
                                          <p:attrName>style.visibility</p:attrName>
                                        </p:attrNameLst>
                                      </p:cBhvr>
                                      <p:to>
                                        <p:strVal val="visible"/>
                                      </p:to>
                                    </p:set>
                                    <p:animEffect transition="in" filter="blinds(horizontal)">
                                      <p:cBhvr>
                                        <p:cTn id="20" dur="500"/>
                                        <p:tgtEl>
                                          <p:spTgt spid="11">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11">
                                            <p:txEl>
                                              <p:pRg st="1" end="1"/>
                                            </p:txEl>
                                          </p:spTgt>
                                        </p:tgtEl>
                                        <p:attrNameLst>
                                          <p:attrName>style.visibility</p:attrName>
                                        </p:attrNameLst>
                                      </p:cBhvr>
                                      <p:to>
                                        <p:strVal val="visible"/>
                                      </p:to>
                                    </p:set>
                                    <p:animEffect transition="in" filter="blinds(horizontal)">
                                      <p:cBhvr>
                                        <p:cTn id="25" dur="5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256540" y="123825"/>
            <a:ext cx="6967855"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5</a:t>
            </a:r>
            <a:r>
              <a:rPr lang="zh-CN" sz="3200" dirty="0">
                <a:latin typeface="微软雅黑" panose="020B0503020204020204" pitchFamily="34" charset="-122"/>
                <a:ea typeface="微软雅黑" panose="020B0503020204020204" pitchFamily="34" charset="-122"/>
                <a:sym typeface="微软雅黑" panose="020B0503020204020204" pitchFamily="34" charset="-122"/>
              </a:rPr>
              <a:t>.</a:t>
            </a:r>
            <a:r>
              <a:rPr lang="en-US" sz="3200" dirty="0">
                <a:latin typeface="微软雅黑" panose="020B0503020204020204" pitchFamily="34" charset="-122"/>
                <a:ea typeface="微软雅黑" panose="020B0503020204020204" pitchFamily="34" charset="-122"/>
                <a:sym typeface="微软雅黑" panose="020B0503020204020204" pitchFamily="34" charset="-122"/>
              </a:rPr>
              <a:t>2.2</a:t>
            </a:r>
            <a:r>
              <a:rPr lang="zh-CN" sz="3200" dirty="0">
                <a:latin typeface="微软雅黑" panose="020B0503020204020204" pitchFamily="34" charset="-122"/>
                <a:ea typeface="微软雅黑" panose="020B0503020204020204" pitchFamily="34" charset="-122"/>
                <a:sym typeface="微软雅黑" panose="020B0503020204020204" pitchFamily="34" charset="-122"/>
              </a:rPr>
              <a:t>  同步</a:t>
            </a:r>
            <a:r>
              <a:rPr sz="3200" dirty="0">
                <a:latin typeface="微软雅黑" panose="020B0503020204020204" pitchFamily="34" charset="-122"/>
                <a:ea typeface="微软雅黑" panose="020B0503020204020204" pitchFamily="34" charset="-122"/>
                <a:sym typeface="微软雅黑" panose="020B0503020204020204" pitchFamily="34" charset="-122"/>
              </a:rPr>
              <a:t>时序逻辑电路的</a:t>
            </a:r>
            <a:r>
              <a:rPr lang="zh-CN" sz="3200" dirty="0">
                <a:latin typeface="微软雅黑" panose="020B0503020204020204" pitchFamily="34" charset="-122"/>
                <a:ea typeface="微软雅黑" panose="020B0503020204020204" pitchFamily="34" charset="-122"/>
                <a:sym typeface="微软雅黑" panose="020B0503020204020204" pitchFamily="34" charset="-122"/>
              </a:rPr>
              <a:t>设计</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4" name="文本框 3"/>
          <p:cNvSpPr txBox="1"/>
          <p:nvPr/>
        </p:nvSpPr>
        <p:spPr>
          <a:xfrm>
            <a:off x="487680" y="867410"/>
            <a:ext cx="7636510" cy="628015"/>
          </a:xfrm>
          <a:prstGeom prst="rect">
            <a:avLst/>
          </a:prstGeom>
        </p:spPr>
        <p:style>
          <a:lnRef idx="2">
            <a:schemeClr val="accent1"/>
          </a:lnRef>
          <a:fillRef idx="0">
            <a:srgbClr val="FFFFFF"/>
          </a:fillRef>
          <a:effectRef idx="0">
            <a:srgbClr val="FFFFFF"/>
          </a:effectRef>
          <a:fontRef idx="minor">
            <a:schemeClr val="tx1"/>
          </a:fontRef>
        </p:style>
        <p:txBody>
          <a:bodyPr wrap="square">
            <a:noAutofit/>
          </a:bodyPr>
          <a:p>
            <a:pPr marL="0" indent="304800" algn="l" defTabSz="266700">
              <a:lnSpc>
                <a:spcPct val="150000"/>
              </a:lnSpc>
              <a:spcAft>
                <a:spcPct val="0"/>
              </a:spcAft>
            </a:pPr>
            <a:r>
              <a:rPr lang="zh-CN" altLang="en-US" sz="2000" b="0">
                <a:latin typeface="微软雅黑" panose="020B0503020204020204" pitchFamily="34" charset="-122"/>
                <a:ea typeface="微软雅黑" panose="020B0503020204020204" pitchFamily="34" charset="-122"/>
              </a:rPr>
              <a:t>例5-</a:t>
            </a:r>
            <a:r>
              <a:rPr lang="en-US" altLang="zh-CN" sz="2000" b="0">
                <a:latin typeface="微软雅黑" panose="020B0503020204020204" pitchFamily="34" charset="-122"/>
                <a:ea typeface="微软雅黑" panose="020B0503020204020204" pitchFamily="34" charset="-122"/>
              </a:rPr>
              <a:t>3</a:t>
            </a:r>
            <a:r>
              <a:rPr lang="zh-CN" altLang="en-US" sz="2000" b="0">
                <a:latin typeface="微软雅黑" panose="020B0503020204020204" pitchFamily="34" charset="-122"/>
                <a:ea typeface="微软雅黑" panose="020B0503020204020204" pitchFamily="34" charset="-122"/>
              </a:rPr>
              <a:t>：</a:t>
            </a:r>
            <a:r>
              <a:rPr sz="2000" b="0">
                <a:latin typeface="微软雅黑" panose="020B0503020204020204" pitchFamily="34" charset="-122"/>
                <a:ea typeface="微软雅黑" panose="020B0503020204020204" pitchFamily="34" charset="-122"/>
              </a:rPr>
              <a:t>用D触发器设计一个8421 BCD码同步十进制加计数器。</a:t>
            </a:r>
            <a:endParaRPr sz="2000" b="0">
              <a:latin typeface="微软雅黑" panose="020B0503020204020204" pitchFamily="34" charset="-122"/>
              <a:ea typeface="微软雅黑" panose="020B0503020204020204" pitchFamily="34" charset="-122"/>
            </a:endParaRPr>
          </a:p>
        </p:txBody>
      </p:sp>
      <p:sp>
        <p:nvSpPr>
          <p:cNvPr id="3" name="文本框 2"/>
          <p:cNvSpPr txBox="1"/>
          <p:nvPr/>
        </p:nvSpPr>
        <p:spPr>
          <a:xfrm>
            <a:off x="487680" y="1655445"/>
            <a:ext cx="11303000" cy="1476375"/>
          </a:xfrm>
          <a:prstGeom prst="rect">
            <a:avLst/>
          </a:prstGeom>
        </p:spPr>
        <p:style>
          <a:lnRef idx="0">
            <a:srgbClr val="FFFFFF"/>
          </a:lnRef>
          <a:fillRef idx="1">
            <a:schemeClr val="accent1"/>
          </a:fillRef>
          <a:effectRef idx="0">
            <a:srgbClr val="FFFFFF"/>
          </a:effectRef>
          <a:fontRef idx="minor">
            <a:schemeClr val="lt1"/>
          </a:fontRef>
        </p:style>
        <p:txBody>
          <a:bodyPr wrap="square">
            <a:spAutoFit/>
          </a:bodyPr>
          <a:p>
            <a:pPr marL="0" indent="304800" algn="l" defTabSz="266700">
              <a:lnSpc>
                <a:spcPct val="150000"/>
              </a:lnSpc>
              <a:spcAft>
                <a:spcPct val="0"/>
              </a:spcAft>
            </a:pPr>
            <a:r>
              <a:rPr lang="en-US" sz="2000">
                <a:latin typeface="微软雅黑" panose="020B0503020204020204" pitchFamily="34" charset="-122"/>
                <a:ea typeface="微软雅黑" panose="020B0503020204020204" pitchFamily="34" charset="-122"/>
                <a:cs typeface="微软雅黑" panose="020B0503020204020204" pitchFamily="34" charset="-122"/>
              </a:rPr>
              <a:t>   </a:t>
            </a:r>
            <a:r>
              <a:rPr sz="2000">
                <a:latin typeface="微软雅黑" panose="020B0503020204020204" pitchFamily="34" charset="-122"/>
                <a:ea typeface="微软雅黑" panose="020B0503020204020204" pitchFamily="34" charset="-122"/>
                <a:cs typeface="微软雅黑" panose="020B0503020204020204" pitchFamily="34" charset="-122"/>
              </a:rPr>
              <a:t>卡诺图</a:t>
            </a:r>
            <a:r>
              <a:rPr lang="zh-CN" sz="2000">
                <a:latin typeface="微软雅黑" panose="020B0503020204020204" pitchFamily="34" charset="-122"/>
                <a:ea typeface="微软雅黑" panose="020B0503020204020204" pitchFamily="34" charset="-122"/>
                <a:cs typeface="微软雅黑" panose="020B0503020204020204" pitchFamily="34" charset="-122"/>
              </a:rPr>
              <a:t>中</a:t>
            </a:r>
            <a:r>
              <a:rPr sz="2000">
                <a:latin typeface="微软雅黑" panose="020B0503020204020204" pitchFamily="34" charset="-122"/>
                <a:ea typeface="微软雅黑" panose="020B0503020204020204" pitchFamily="34" charset="-122"/>
                <a:cs typeface="微软雅黑" panose="020B0503020204020204" pitchFamily="34" charset="-122"/>
              </a:rPr>
              <a:t>，4个触发器共有2</a:t>
            </a:r>
            <a:r>
              <a:rPr sz="2000" baseline="30000">
                <a:latin typeface="微软雅黑" panose="020B0503020204020204" pitchFamily="34" charset="-122"/>
                <a:ea typeface="微软雅黑" panose="020B0503020204020204" pitchFamily="34" charset="-122"/>
                <a:cs typeface="微软雅黑" panose="020B0503020204020204" pitchFamily="34" charset="-122"/>
              </a:rPr>
              <a:t>4</a:t>
            </a:r>
            <a:r>
              <a:rPr sz="2000">
                <a:latin typeface="微软雅黑" panose="020B0503020204020204" pitchFamily="34" charset="-122"/>
                <a:ea typeface="微软雅黑" panose="020B0503020204020204" pitchFamily="34" charset="-122"/>
                <a:cs typeface="微软雅黑" panose="020B0503020204020204" pitchFamily="34" charset="-122"/>
              </a:rPr>
              <a:t>=16个状态(从0000到1111)，8421 BCD码同步十进制加计数器为0000~1001共10个状态，其余6个状态为无效状态，在卡诺图中用X表示，此处利用无关项为1可</a:t>
            </a:r>
            <a:r>
              <a:rPr lang="en-US" sz="2000">
                <a:latin typeface="微软雅黑" panose="020B0503020204020204" pitchFamily="34" charset="-122"/>
                <a:ea typeface="微软雅黑" panose="020B0503020204020204" pitchFamily="34" charset="-122"/>
                <a:cs typeface="微软雅黑" panose="020B0503020204020204" pitchFamily="34" charset="-122"/>
              </a:rPr>
              <a:t>  </a:t>
            </a:r>
            <a:r>
              <a:rPr sz="2000">
                <a:latin typeface="微软雅黑" panose="020B0503020204020204" pitchFamily="34" charset="-122"/>
                <a:ea typeface="微软雅黑" panose="020B0503020204020204" pitchFamily="34" charset="-122"/>
                <a:cs typeface="微软雅黑" panose="020B0503020204020204" pitchFamily="34" charset="-122"/>
              </a:rPr>
              <a:t>求出激励信号和状态方程为：</a:t>
            </a:r>
            <a:endParaRPr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7" name="图片 6"/>
          <p:cNvPicPr>
            <a:picLocks noChangeAspect="1"/>
          </p:cNvPicPr>
          <p:nvPr/>
        </p:nvPicPr>
        <p:blipFill>
          <a:blip r:embed="rId3"/>
          <a:stretch>
            <a:fillRect/>
          </a:stretch>
        </p:blipFill>
        <p:spPr>
          <a:xfrm>
            <a:off x="6096000" y="3620135"/>
            <a:ext cx="4943475" cy="2457450"/>
          </a:xfrm>
          <a:prstGeom prst="rect">
            <a:avLst/>
          </a:prstGeom>
        </p:spPr>
      </p:pic>
      <p:pic>
        <p:nvPicPr>
          <p:cNvPr id="9" name="图片 8"/>
          <p:cNvPicPr>
            <a:picLocks noChangeAspect="1"/>
          </p:cNvPicPr>
          <p:nvPr/>
        </p:nvPicPr>
        <p:blipFill>
          <a:blip r:embed="rId4"/>
          <a:stretch>
            <a:fillRect/>
          </a:stretch>
        </p:blipFill>
        <p:spPr>
          <a:xfrm>
            <a:off x="1136015" y="3236595"/>
            <a:ext cx="4247515" cy="34683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par>
                                <p:cTn id="8" presetID="4" presetClass="entr" presetSubtype="16"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ox(in)">
                                      <p:cBhvr>
                                        <p:cTn id="10" dur="20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20"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edge">
                                      <p:cBhvr>
                                        <p:cTn id="15"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307340" y="123825"/>
            <a:ext cx="6844665"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5</a:t>
            </a:r>
            <a:r>
              <a:rPr lang="zh-CN" sz="3200" dirty="0">
                <a:latin typeface="微软雅黑" panose="020B0503020204020204" pitchFamily="34" charset="-122"/>
                <a:ea typeface="微软雅黑" panose="020B0503020204020204" pitchFamily="34" charset="-122"/>
                <a:sym typeface="微软雅黑" panose="020B0503020204020204" pitchFamily="34" charset="-122"/>
              </a:rPr>
              <a:t>.</a:t>
            </a:r>
            <a:r>
              <a:rPr lang="en-US" sz="3200" dirty="0">
                <a:latin typeface="微软雅黑" panose="020B0503020204020204" pitchFamily="34" charset="-122"/>
                <a:ea typeface="微软雅黑" panose="020B0503020204020204" pitchFamily="34" charset="-122"/>
                <a:sym typeface="微软雅黑" panose="020B0503020204020204" pitchFamily="34" charset="-122"/>
              </a:rPr>
              <a:t>2.2</a:t>
            </a:r>
            <a:r>
              <a:rPr lang="zh-CN" sz="3200" dirty="0">
                <a:latin typeface="微软雅黑" panose="020B0503020204020204" pitchFamily="34" charset="-122"/>
                <a:ea typeface="微软雅黑" panose="020B0503020204020204" pitchFamily="34" charset="-122"/>
                <a:sym typeface="微软雅黑" panose="020B0503020204020204" pitchFamily="34" charset="-122"/>
              </a:rPr>
              <a:t>  同步</a:t>
            </a:r>
            <a:r>
              <a:rPr sz="3200" dirty="0">
                <a:latin typeface="微软雅黑" panose="020B0503020204020204" pitchFamily="34" charset="-122"/>
                <a:ea typeface="微软雅黑" panose="020B0503020204020204" pitchFamily="34" charset="-122"/>
                <a:sym typeface="微软雅黑" panose="020B0503020204020204" pitchFamily="34" charset="-122"/>
              </a:rPr>
              <a:t>时序逻辑电路的</a:t>
            </a:r>
            <a:r>
              <a:rPr lang="zh-CN" sz="3200" dirty="0">
                <a:latin typeface="微软雅黑" panose="020B0503020204020204" pitchFamily="34" charset="-122"/>
                <a:ea typeface="微软雅黑" panose="020B0503020204020204" pitchFamily="34" charset="-122"/>
                <a:sym typeface="微软雅黑" panose="020B0503020204020204" pitchFamily="34" charset="-122"/>
              </a:rPr>
              <a:t>设计</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4" name="文本框 3"/>
          <p:cNvSpPr txBox="1"/>
          <p:nvPr/>
        </p:nvSpPr>
        <p:spPr>
          <a:xfrm>
            <a:off x="487680" y="867410"/>
            <a:ext cx="7636510" cy="628015"/>
          </a:xfrm>
          <a:prstGeom prst="rect">
            <a:avLst/>
          </a:prstGeom>
        </p:spPr>
        <p:style>
          <a:lnRef idx="2">
            <a:schemeClr val="accent1"/>
          </a:lnRef>
          <a:fillRef idx="0">
            <a:srgbClr val="FFFFFF"/>
          </a:fillRef>
          <a:effectRef idx="0">
            <a:srgbClr val="FFFFFF"/>
          </a:effectRef>
          <a:fontRef idx="minor">
            <a:schemeClr val="tx1"/>
          </a:fontRef>
        </p:style>
        <p:txBody>
          <a:bodyPr wrap="square">
            <a:noAutofit/>
          </a:bodyPr>
          <a:p>
            <a:pPr marL="0" indent="304800" algn="l" defTabSz="266700">
              <a:lnSpc>
                <a:spcPct val="150000"/>
              </a:lnSpc>
              <a:spcAft>
                <a:spcPct val="0"/>
              </a:spcAft>
            </a:pPr>
            <a:r>
              <a:rPr lang="zh-CN" altLang="en-US" sz="2000" b="0">
                <a:latin typeface="微软雅黑" panose="020B0503020204020204" pitchFamily="34" charset="-122"/>
                <a:ea typeface="微软雅黑" panose="020B0503020204020204" pitchFamily="34" charset="-122"/>
              </a:rPr>
              <a:t>例5-</a:t>
            </a:r>
            <a:r>
              <a:rPr lang="en-US" altLang="zh-CN" sz="2000" b="0">
                <a:latin typeface="微软雅黑" panose="020B0503020204020204" pitchFamily="34" charset="-122"/>
                <a:ea typeface="微软雅黑" panose="020B0503020204020204" pitchFamily="34" charset="-122"/>
              </a:rPr>
              <a:t>3</a:t>
            </a:r>
            <a:r>
              <a:rPr lang="zh-CN" altLang="en-US" sz="2000" b="0">
                <a:latin typeface="微软雅黑" panose="020B0503020204020204" pitchFamily="34" charset="-122"/>
                <a:ea typeface="微软雅黑" panose="020B0503020204020204" pitchFamily="34" charset="-122"/>
              </a:rPr>
              <a:t>：</a:t>
            </a:r>
            <a:r>
              <a:rPr sz="2000" b="0">
                <a:latin typeface="微软雅黑" panose="020B0503020204020204" pitchFamily="34" charset="-122"/>
                <a:ea typeface="微软雅黑" panose="020B0503020204020204" pitchFamily="34" charset="-122"/>
              </a:rPr>
              <a:t>用D触发器设计一个8421 BCD码同步十进制加计数器。</a:t>
            </a:r>
            <a:endParaRPr sz="2000" b="0">
              <a:latin typeface="微软雅黑" panose="020B0503020204020204" pitchFamily="34" charset="-122"/>
              <a:ea typeface="微软雅黑" panose="020B0503020204020204" pitchFamily="34" charset="-122"/>
            </a:endParaRPr>
          </a:p>
        </p:txBody>
      </p:sp>
      <p:sp>
        <p:nvSpPr>
          <p:cNvPr id="3" name="文本框 2"/>
          <p:cNvSpPr txBox="1"/>
          <p:nvPr/>
        </p:nvSpPr>
        <p:spPr>
          <a:xfrm>
            <a:off x="487680" y="1655445"/>
            <a:ext cx="11303000" cy="1014730"/>
          </a:xfrm>
          <a:prstGeom prst="rect">
            <a:avLst/>
          </a:prstGeom>
        </p:spPr>
        <p:style>
          <a:lnRef idx="0">
            <a:srgbClr val="FFFFFF"/>
          </a:lnRef>
          <a:fillRef idx="1">
            <a:schemeClr val="accent1"/>
          </a:fillRef>
          <a:effectRef idx="0">
            <a:srgbClr val="FFFFFF"/>
          </a:effectRef>
          <a:fontRef idx="minor">
            <a:schemeClr val="lt1"/>
          </a:fontRef>
        </p:style>
        <p:txBody>
          <a:bodyPr wrap="square">
            <a:spAutoFit/>
          </a:bodyPr>
          <a:p>
            <a:pPr marL="0" indent="304800" algn="l" defTabSz="266700">
              <a:lnSpc>
                <a:spcPct val="150000"/>
              </a:lnSpc>
              <a:spcAft>
                <a:spcPct val="0"/>
              </a:spcAft>
            </a:pPr>
            <a:r>
              <a:rPr lang="en-US" sz="2000">
                <a:latin typeface="微软雅黑" panose="020B0503020204020204" pitchFamily="34" charset="-122"/>
                <a:ea typeface="微软雅黑" panose="020B0503020204020204" pitchFamily="34" charset="-122"/>
                <a:cs typeface="微软雅黑" panose="020B0503020204020204" pitchFamily="34" charset="-122"/>
              </a:rPr>
              <a:t> </a:t>
            </a:r>
            <a:r>
              <a:rPr sz="2000">
                <a:latin typeface="微软雅黑" panose="020B0503020204020204" pitchFamily="34" charset="-122"/>
                <a:ea typeface="微软雅黑" panose="020B0503020204020204" pitchFamily="34" charset="-122"/>
                <a:cs typeface="微软雅黑" panose="020B0503020204020204" pitchFamily="34" charset="-122"/>
              </a:rPr>
              <a:t>（3）画出逻辑图，并检查自启动能力。图5-9所示逻辑电路图中，复位端（或置0端）输入低电平时，Q</a:t>
            </a:r>
            <a:r>
              <a:rPr sz="2000" baseline="-25000">
                <a:latin typeface="微软雅黑" panose="020B0503020204020204" pitchFamily="34" charset="-122"/>
                <a:ea typeface="微软雅黑" panose="020B0503020204020204" pitchFamily="34" charset="-122"/>
                <a:cs typeface="微软雅黑" panose="020B0503020204020204" pitchFamily="34" charset="-122"/>
              </a:rPr>
              <a:t>3</a:t>
            </a:r>
            <a:r>
              <a:rPr sz="2000">
                <a:latin typeface="微软雅黑" panose="020B0503020204020204" pitchFamily="34" charset="-122"/>
                <a:ea typeface="微软雅黑" panose="020B0503020204020204" pitchFamily="34" charset="-122"/>
                <a:cs typeface="微软雅黑" panose="020B0503020204020204" pitchFamily="34" charset="-122"/>
              </a:rPr>
              <a:t>Q</a:t>
            </a:r>
            <a:r>
              <a:rPr sz="2000" baseline="-25000">
                <a:latin typeface="微软雅黑" panose="020B0503020204020204" pitchFamily="34" charset="-122"/>
                <a:ea typeface="微软雅黑" panose="020B0503020204020204" pitchFamily="34" charset="-122"/>
                <a:cs typeface="微软雅黑" panose="020B0503020204020204" pitchFamily="34" charset="-122"/>
              </a:rPr>
              <a:t>2</a:t>
            </a:r>
            <a:r>
              <a:rPr sz="2000">
                <a:latin typeface="微软雅黑" panose="020B0503020204020204" pitchFamily="34" charset="-122"/>
                <a:ea typeface="微软雅黑" panose="020B0503020204020204" pitchFamily="34" charset="-122"/>
                <a:cs typeface="微软雅黑" panose="020B0503020204020204" pitchFamily="34" charset="-122"/>
              </a:rPr>
              <a:t>Q</a:t>
            </a:r>
            <a:r>
              <a:rPr sz="2000" baseline="-25000">
                <a:latin typeface="微软雅黑" panose="020B0503020204020204" pitchFamily="34" charset="-122"/>
                <a:ea typeface="微软雅黑" panose="020B0503020204020204" pitchFamily="34" charset="-122"/>
                <a:cs typeface="微软雅黑" panose="020B0503020204020204" pitchFamily="34" charset="-122"/>
              </a:rPr>
              <a:t>1</a:t>
            </a:r>
            <a:r>
              <a:rPr sz="2000">
                <a:latin typeface="微软雅黑" panose="020B0503020204020204" pitchFamily="34" charset="-122"/>
                <a:ea typeface="微软雅黑" panose="020B0503020204020204" pitchFamily="34" charset="-122"/>
                <a:cs typeface="微软雅黑" panose="020B0503020204020204" pitchFamily="34" charset="-122"/>
              </a:rPr>
              <a:t>Q</a:t>
            </a:r>
            <a:r>
              <a:rPr sz="2000" baseline="-25000">
                <a:latin typeface="微软雅黑" panose="020B0503020204020204" pitchFamily="34" charset="-122"/>
                <a:ea typeface="微软雅黑" panose="020B0503020204020204" pitchFamily="34" charset="-122"/>
                <a:cs typeface="微软雅黑" panose="020B0503020204020204" pitchFamily="34" charset="-122"/>
              </a:rPr>
              <a:t>0</a:t>
            </a:r>
            <a:r>
              <a:rPr sz="2000">
                <a:latin typeface="微软雅黑" panose="020B0503020204020204" pitchFamily="34" charset="-122"/>
                <a:ea typeface="微软雅黑" panose="020B0503020204020204" pitchFamily="34" charset="-122"/>
                <a:cs typeface="微软雅黑" panose="020B0503020204020204" pitchFamily="34" charset="-122"/>
              </a:rPr>
              <a:t>为0000。</a:t>
            </a:r>
            <a:endParaRPr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1835150" y="2830195"/>
            <a:ext cx="7611745" cy="37211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ox(in)">
                                      <p:cBhvr>
                                        <p:cTn id="1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389255" y="104775"/>
            <a:ext cx="7060565"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5</a:t>
            </a:r>
            <a:r>
              <a:rPr lang="zh-CN" sz="3200" dirty="0">
                <a:latin typeface="微软雅黑" panose="020B0503020204020204" pitchFamily="34" charset="-122"/>
                <a:ea typeface="微软雅黑" panose="020B0503020204020204" pitchFamily="34" charset="-122"/>
                <a:sym typeface="微软雅黑" panose="020B0503020204020204" pitchFamily="34" charset="-122"/>
              </a:rPr>
              <a:t>.</a:t>
            </a:r>
            <a:r>
              <a:rPr lang="en-US" sz="3200" dirty="0">
                <a:latin typeface="微软雅黑" panose="020B0503020204020204" pitchFamily="34" charset="-122"/>
                <a:ea typeface="微软雅黑" panose="020B0503020204020204" pitchFamily="34" charset="-122"/>
                <a:sym typeface="微软雅黑" panose="020B0503020204020204" pitchFamily="34" charset="-122"/>
              </a:rPr>
              <a:t>2.2</a:t>
            </a:r>
            <a:r>
              <a:rPr lang="zh-CN" sz="3200" dirty="0">
                <a:latin typeface="微软雅黑" panose="020B0503020204020204" pitchFamily="34" charset="-122"/>
                <a:ea typeface="微软雅黑" panose="020B0503020204020204" pitchFamily="34" charset="-122"/>
                <a:sym typeface="微软雅黑" panose="020B0503020204020204" pitchFamily="34" charset="-122"/>
              </a:rPr>
              <a:t>  同步</a:t>
            </a:r>
            <a:r>
              <a:rPr sz="3200" dirty="0">
                <a:latin typeface="微软雅黑" panose="020B0503020204020204" pitchFamily="34" charset="-122"/>
                <a:ea typeface="微软雅黑" panose="020B0503020204020204" pitchFamily="34" charset="-122"/>
                <a:sym typeface="微软雅黑" panose="020B0503020204020204" pitchFamily="34" charset="-122"/>
              </a:rPr>
              <a:t>时序逻辑电路的</a:t>
            </a:r>
            <a:r>
              <a:rPr lang="zh-CN" sz="3200" dirty="0">
                <a:latin typeface="微软雅黑" panose="020B0503020204020204" pitchFamily="34" charset="-122"/>
                <a:ea typeface="微软雅黑" panose="020B0503020204020204" pitchFamily="34" charset="-122"/>
                <a:sym typeface="微软雅黑" panose="020B0503020204020204" pitchFamily="34" charset="-122"/>
              </a:rPr>
              <a:t>设计</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 name="文本框 2"/>
          <p:cNvSpPr txBox="1"/>
          <p:nvPr/>
        </p:nvSpPr>
        <p:spPr>
          <a:xfrm>
            <a:off x="389255" y="865505"/>
            <a:ext cx="11303000" cy="1938020"/>
          </a:xfrm>
          <a:prstGeom prst="rect">
            <a:avLst/>
          </a:prstGeom>
        </p:spPr>
        <p:style>
          <a:lnRef idx="0">
            <a:srgbClr val="FFFFFF"/>
          </a:lnRef>
          <a:fillRef idx="1">
            <a:schemeClr val="accent1"/>
          </a:fillRef>
          <a:effectRef idx="0">
            <a:srgbClr val="FFFFFF"/>
          </a:effectRef>
          <a:fontRef idx="minor">
            <a:schemeClr val="lt1"/>
          </a:fontRef>
        </p:style>
        <p:txBody>
          <a:bodyPr wrap="square">
            <a:spAutoFit/>
          </a:bodyPr>
          <a:p>
            <a:pPr marL="0" indent="304800" algn="l" defTabSz="266700">
              <a:lnSpc>
                <a:spcPct val="150000"/>
              </a:lnSpc>
              <a:spcAft>
                <a:spcPct val="0"/>
              </a:spcAft>
            </a:pPr>
            <a:r>
              <a:rPr lang="en-US" sz="2000">
                <a:latin typeface="微软雅黑" panose="020B0503020204020204" pitchFamily="34" charset="-122"/>
                <a:ea typeface="微软雅黑" panose="020B0503020204020204" pitchFamily="34" charset="-122"/>
                <a:cs typeface="微软雅黑" panose="020B0503020204020204" pitchFamily="34" charset="-122"/>
              </a:rPr>
              <a:t>   </a:t>
            </a:r>
            <a:r>
              <a:rPr sz="2000">
                <a:latin typeface="微软雅黑" panose="020B0503020204020204" pitchFamily="34" charset="-122"/>
                <a:ea typeface="微软雅黑" panose="020B0503020204020204" pitchFamily="34" charset="-122"/>
                <a:cs typeface="微软雅黑" panose="020B0503020204020204" pitchFamily="34" charset="-122"/>
              </a:rPr>
              <a:t>该电路有6个无效状态（1010、1011、1100、1101、1110、1111），代入状态方程，可以求其次态（下一时刻状态），最终画出完全状态图如图5-10所示，从中可以看出，即使初始状态为无效状态，经过1或2个时钟周期后也会进入有效循环状态，因此此</a:t>
            </a:r>
            <a:r>
              <a:rPr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电路具有自启动能力</a:t>
            </a:r>
            <a:r>
              <a:rPr sz="2000">
                <a:latin typeface="微软雅黑" panose="020B0503020204020204" pitchFamily="34" charset="-122"/>
                <a:ea typeface="微软雅黑" panose="020B0503020204020204" pitchFamily="34" charset="-122"/>
                <a:cs typeface="微软雅黑" panose="020B0503020204020204" pitchFamily="34" charset="-122"/>
              </a:rPr>
              <a:t>。如果从0000状态开始，就先将复位端=0，Q3Q2Q1Q0为0000，再将</a:t>
            </a:r>
            <a:r>
              <a:rPr lang="zh-CN" sz="2000">
                <a:latin typeface="微软雅黑" panose="020B0503020204020204" pitchFamily="34" charset="-122"/>
                <a:ea typeface="微软雅黑" panose="020B0503020204020204" pitchFamily="34" charset="-122"/>
                <a:cs typeface="微软雅黑" panose="020B0503020204020204" pitchFamily="34" charset="-122"/>
              </a:rPr>
              <a:t>复位端</a:t>
            </a:r>
            <a:r>
              <a:rPr sz="2000">
                <a:latin typeface="微软雅黑" panose="020B0503020204020204" pitchFamily="34" charset="-122"/>
                <a:ea typeface="微软雅黑" panose="020B0503020204020204" pitchFamily="34" charset="-122"/>
                <a:cs typeface="微软雅黑" panose="020B0503020204020204" pitchFamily="34" charset="-122"/>
              </a:rPr>
              <a:t>=1后开始计数。</a:t>
            </a:r>
            <a:endParaRPr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p:cNvPicPr>
            <a:picLocks noChangeAspect="1"/>
          </p:cNvPicPr>
          <p:nvPr/>
        </p:nvPicPr>
        <p:blipFill>
          <a:blip r:embed="rId3"/>
          <a:stretch>
            <a:fillRect/>
          </a:stretch>
        </p:blipFill>
        <p:spPr>
          <a:xfrm>
            <a:off x="1819275" y="3027680"/>
            <a:ext cx="5102860" cy="3614420"/>
          </a:xfrm>
          <a:prstGeom prst="rect">
            <a:avLst/>
          </a:prstGeom>
        </p:spPr>
      </p:pic>
      <p:sp>
        <p:nvSpPr>
          <p:cNvPr id="6" name="文本框 5"/>
          <p:cNvSpPr txBox="1"/>
          <p:nvPr/>
        </p:nvSpPr>
        <p:spPr>
          <a:xfrm>
            <a:off x="6817995" y="3429000"/>
            <a:ext cx="5080000" cy="553085"/>
          </a:xfrm>
          <a:prstGeom prst="rect">
            <a:avLst/>
          </a:prstGeom>
        </p:spPr>
        <p:txBody>
          <a:bodyPr>
            <a:spAutoFit/>
          </a:bodyPr>
          <a:p>
            <a:pPr>
              <a:lnSpc>
                <a:spcPct val="150000"/>
              </a:lnSpc>
            </a:pP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389255" y="248285"/>
            <a:ext cx="6426835"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5</a:t>
            </a:r>
            <a:r>
              <a:rPr lang="zh-CN" sz="3200" dirty="0">
                <a:latin typeface="微软雅黑" panose="020B0503020204020204" pitchFamily="34" charset="-122"/>
                <a:ea typeface="微软雅黑" panose="020B0503020204020204" pitchFamily="34" charset="-122"/>
                <a:sym typeface="微软雅黑" panose="020B0503020204020204" pitchFamily="34" charset="-122"/>
              </a:rPr>
              <a:t>.</a:t>
            </a:r>
            <a:r>
              <a:rPr lang="en-US" sz="3200" dirty="0">
                <a:latin typeface="微软雅黑" panose="020B0503020204020204" pitchFamily="34" charset="-122"/>
                <a:ea typeface="微软雅黑" panose="020B0503020204020204" pitchFamily="34" charset="-122"/>
                <a:sym typeface="微软雅黑" panose="020B0503020204020204" pitchFamily="34" charset="-122"/>
              </a:rPr>
              <a:t>2.2</a:t>
            </a:r>
            <a:r>
              <a:rPr lang="zh-CN" sz="3200" dirty="0">
                <a:latin typeface="微软雅黑" panose="020B0503020204020204" pitchFamily="34" charset="-122"/>
                <a:ea typeface="微软雅黑" panose="020B0503020204020204" pitchFamily="34" charset="-122"/>
                <a:sym typeface="微软雅黑" panose="020B0503020204020204" pitchFamily="34" charset="-122"/>
              </a:rPr>
              <a:t>  同步</a:t>
            </a:r>
            <a:r>
              <a:rPr sz="3200" dirty="0">
                <a:latin typeface="微软雅黑" panose="020B0503020204020204" pitchFamily="34" charset="-122"/>
                <a:ea typeface="微软雅黑" panose="020B0503020204020204" pitchFamily="34" charset="-122"/>
                <a:sym typeface="微软雅黑" panose="020B0503020204020204" pitchFamily="34" charset="-122"/>
              </a:rPr>
              <a:t>时序逻辑电路的</a:t>
            </a:r>
            <a:r>
              <a:rPr lang="zh-CN" sz="3200" dirty="0">
                <a:latin typeface="微软雅黑" panose="020B0503020204020204" pitchFamily="34" charset="-122"/>
                <a:ea typeface="微软雅黑" panose="020B0503020204020204" pitchFamily="34" charset="-122"/>
                <a:sym typeface="微软雅黑" panose="020B0503020204020204" pitchFamily="34" charset="-122"/>
              </a:rPr>
              <a:t>设计</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4" name="文本框 3"/>
          <p:cNvSpPr txBox="1"/>
          <p:nvPr/>
        </p:nvSpPr>
        <p:spPr>
          <a:xfrm>
            <a:off x="389255" y="991870"/>
            <a:ext cx="11318240" cy="1565910"/>
          </a:xfrm>
          <a:prstGeom prst="rect">
            <a:avLst/>
          </a:prstGeom>
        </p:spPr>
        <p:style>
          <a:lnRef idx="2">
            <a:schemeClr val="accent1"/>
          </a:lnRef>
          <a:fillRef idx="0">
            <a:srgbClr val="FFFFFF"/>
          </a:fillRef>
          <a:effectRef idx="0">
            <a:srgbClr val="FFFFFF"/>
          </a:effectRef>
          <a:fontRef idx="minor">
            <a:schemeClr val="tx1"/>
          </a:fontRef>
        </p:style>
        <p:txBody>
          <a:bodyPr wrap="square">
            <a:noAutofit/>
          </a:bodyPr>
          <a:p>
            <a:pPr marL="0" indent="304800" algn="l" defTabSz="266700">
              <a:lnSpc>
                <a:spcPct val="150000"/>
              </a:lnSpc>
              <a:spcAft>
                <a:spcPct val="0"/>
              </a:spcAft>
            </a:pPr>
            <a:r>
              <a:rPr lang="zh-CN" altLang="en-US" sz="2000" b="0">
                <a:latin typeface="微软雅黑" panose="020B0503020204020204" pitchFamily="34" charset="-122"/>
                <a:ea typeface="微软雅黑" panose="020B0503020204020204" pitchFamily="34" charset="-122"/>
              </a:rPr>
              <a:t>例5-</a:t>
            </a:r>
            <a:r>
              <a:rPr lang="en-US" altLang="zh-CN" sz="2000" b="0">
                <a:latin typeface="微软雅黑" panose="020B0503020204020204" pitchFamily="34" charset="-122"/>
                <a:ea typeface="微软雅黑" panose="020B0503020204020204" pitchFamily="34" charset="-122"/>
              </a:rPr>
              <a:t>4</a:t>
            </a:r>
            <a:r>
              <a:rPr lang="zh-CN" altLang="en-US" sz="2000" b="0">
                <a:latin typeface="微软雅黑" panose="020B0503020204020204" pitchFamily="34" charset="-122"/>
                <a:ea typeface="微软雅黑" panose="020B0503020204020204" pitchFamily="34" charset="-122"/>
              </a:rPr>
              <a:t>：</a:t>
            </a:r>
            <a:r>
              <a:rPr sz="2000" b="0">
                <a:latin typeface="微软雅黑" panose="020B0503020204020204" pitchFamily="34" charset="-122"/>
                <a:ea typeface="微软雅黑" panose="020B0503020204020204" pitchFamily="34" charset="-122"/>
              </a:rPr>
              <a:t>序列检测器是时序逻辑电路中常见的一种电路，它的主要功能是将指定的序列从数字码流中识别出来。例如检测器收到一组串行码（11010）后，输出Y为1，否则Y为0。试画出11010序列检测器的状态图，并使用状态机来直接描述。</a:t>
            </a:r>
            <a:endParaRPr sz="2000" b="0">
              <a:latin typeface="微软雅黑" panose="020B0503020204020204" pitchFamily="34" charset="-122"/>
              <a:ea typeface="微软雅黑" panose="020B0503020204020204" pitchFamily="34" charset="-122"/>
            </a:endParaRPr>
          </a:p>
        </p:txBody>
      </p:sp>
      <p:sp>
        <p:nvSpPr>
          <p:cNvPr id="11" name="文本框 10"/>
          <p:cNvSpPr txBox="1"/>
          <p:nvPr/>
        </p:nvSpPr>
        <p:spPr>
          <a:xfrm>
            <a:off x="648335" y="5636895"/>
            <a:ext cx="5448300" cy="553085"/>
          </a:xfrm>
          <a:prstGeom prst="rect">
            <a:avLst/>
          </a:prstGeom>
        </p:spPr>
        <p:style>
          <a:lnRef idx="0">
            <a:srgbClr val="FFFFFF"/>
          </a:lnRef>
          <a:fillRef idx="3">
            <a:schemeClr val="accent2"/>
          </a:fillRef>
          <a:effectRef idx="0">
            <a:srgbClr val="FFFFFF"/>
          </a:effectRef>
          <a:fontRef idx="minor">
            <a:schemeClr val="lt1"/>
          </a:fontRef>
        </p:style>
        <p:txBody>
          <a:bodyPr wrap="square" rtlCol="0">
            <a:spAutoFit/>
          </a:bodyPr>
          <a:p>
            <a:pPr marL="0" indent="304800" algn="l" defTabSz="266700">
              <a:lnSpc>
                <a:spcPct val="150000"/>
              </a:lnSpc>
              <a:spcAft>
                <a:spcPct val="0"/>
              </a:spcAft>
            </a:pPr>
            <a:r>
              <a:rPr sz="2000">
                <a:latin typeface="微软雅黑" panose="020B0503020204020204" pitchFamily="34" charset="-122"/>
                <a:ea typeface="微软雅黑" panose="020B0503020204020204" pitchFamily="34" charset="-122"/>
                <a:cs typeface="微软雅黑" panose="020B0503020204020204" pitchFamily="34" charset="-122"/>
                <a:sym typeface="+mn-ea"/>
              </a:rPr>
              <a:t>可用状态机描述</a:t>
            </a:r>
            <a:r>
              <a:rPr lang="zh-CN" sz="2000">
                <a:latin typeface="微软雅黑" panose="020B0503020204020204" pitchFamily="34" charset="-122"/>
                <a:ea typeface="微软雅黑" panose="020B0503020204020204" pitchFamily="34" charset="-122"/>
                <a:cs typeface="微软雅黑" panose="020B0503020204020204" pitchFamily="34" charset="-122"/>
                <a:sym typeface="+mn-ea"/>
              </a:rPr>
              <a:t>，程序见书中</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127-128</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页。</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 name="图片 1"/>
          <p:cNvPicPr>
            <a:picLocks noChangeAspect="1"/>
          </p:cNvPicPr>
          <p:nvPr/>
        </p:nvPicPr>
        <p:blipFill>
          <a:blip r:embed="rId3"/>
          <a:stretch>
            <a:fillRect/>
          </a:stretch>
        </p:blipFill>
        <p:spPr>
          <a:xfrm>
            <a:off x="7574280" y="2840990"/>
            <a:ext cx="3989070" cy="3736975"/>
          </a:xfrm>
          <a:prstGeom prst="rect">
            <a:avLst/>
          </a:prstGeom>
        </p:spPr>
      </p:pic>
      <p:sp>
        <p:nvSpPr>
          <p:cNvPr id="3" name="文本框 2"/>
          <p:cNvSpPr txBox="1"/>
          <p:nvPr/>
        </p:nvSpPr>
        <p:spPr>
          <a:xfrm>
            <a:off x="389255" y="2684462"/>
            <a:ext cx="5080000" cy="2861310"/>
          </a:xfrm>
          <a:prstGeom prst="rect">
            <a:avLst/>
          </a:prstGeom>
        </p:spPr>
        <p:txBody>
          <a:bodyPr>
            <a:spAutoFit/>
          </a:bodyPr>
          <a:p>
            <a:pPr marL="0" indent="0" algn="l" defTabSz="266700">
              <a:lnSpc>
                <a:spcPct val="150000"/>
              </a:lnSpc>
              <a:spcAft>
                <a:spcPct val="0"/>
              </a:spcAft>
            </a:pPr>
            <a:r>
              <a:rPr lang="zh-CN" altLang="en-US" sz="2000">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rPr>
              <a:t>解：</a:t>
            </a:r>
            <a:r>
              <a:rPr lang="en-US" altLang="zh-CN" sz="2000">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rPr>
              <a:t>IDLE</a:t>
            </a:r>
            <a:r>
              <a:rPr lang="zh-CN" altLang="en-US" sz="2000">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rPr>
              <a:t>为初始状态（如</a:t>
            </a:r>
            <a:r>
              <a:rPr lang="en-US" altLang="zh-CN" sz="2000">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rPr>
              <a:t>0</a:t>
            </a:r>
            <a:r>
              <a:rPr lang="zh-CN" altLang="en-US" sz="2000">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rPr>
              <a:t>），</a:t>
            </a:r>
            <a:endParaRPr lang="zh-CN" altLang="en-US" sz="2000">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endParaRPr>
          </a:p>
          <a:p>
            <a:pPr marL="0" indent="266700" algn="l" defTabSz="266700">
              <a:lnSpc>
                <a:spcPct val="150000"/>
              </a:lnSpc>
              <a:spcAft>
                <a:spcPct val="0"/>
              </a:spcAft>
            </a:pPr>
            <a:r>
              <a:rPr lang="en-US" altLang="zh-CN" sz="2000">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rPr>
              <a:t>   A</a:t>
            </a:r>
            <a:r>
              <a:rPr lang="zh-CN" altLang="en-US" sz="2000">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rPr>
              <a:t>代表第一个状态“</a:t>
            </a:r>
            <a:r>
              <a:rPr lang="en-US" altLang="zh-CN" sz="2000">
                <a:effectLst>
                  <a:outerShdw blurRad="38100" dist="38100" dir="2700000" algn="tl">
                    <a:srgbClr val="000000">
                      <a:alpha val="43137"/>
                    </a:srgbClr>
                  </a:outerShdw>
                </a:effectLst>
                <a:latin typeface="Times New Roman" panose="02020603050405020304" charset="0"/>
                <a:ea typeface="Times New Roman" panose="02020603050405020304"/>
                <a:cs typeface="Times New Roman" panose="02020603050405020304" charset="0"/>
              </a:rPr>
              <a:t>1</a:t>
            </a:r>
            <a:r>
              <a:rPr lang="en-US" altLang="zh-CN" sz="2000">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rPr>
              <a:t>”</a:t>
            </a:r>
            <a:r>
              <a:rPr lang="zh-CN" altLang="en-US" sz="2000">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rPr>
              <a:t>，</a:t>
            </a:r>
            <a:endParaRPr lang="zh-CN" altLang="en-US" sz="2000">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endParaRPr>
          </a:p>
          <a:p>
            <a:pPr marL="0" indent="266700" algn="l" defTabSz="266700">
              <a:lnSpc>
                <a:spcPct val="150000"/>
              </a:lnSpc>
              <a:spcAft>
                <a:spcPct val="0"/>
              </a:spcAft>
            </a:pPr>
            <a:r>
              <a:rPr lang="en-US" altLang="zh-CN" sz="2000">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rPr>
              <a:t>   B</a:t>
            </a:r>
            <a:r>
              <a:rPr lang="zh-CN" altLang="en-US" sz="2000">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rPr>
              <a:t>代表第二个状态“</a:t>
            </a:r>
            <a:r>
              <a:rPr lang="en-US" altLang="zh-CN" sz="2000">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rPr>
              <a:t>11”</a:t>
            </a:r>
            <a:r>
              <a:rPr lang="zh-CN" altLang="en-US" sz="2000">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rPr>
              <a:t>，</a:t>
            </a:r>
            <a:endParaRPr lang="zh-CN" altLang="en-US" sz="2000">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endParaRPr>
          </a:p>
          <a:p>
            <a:pPr marL="0" indent="266700" algn="l" defTabSz="266700">
              <a:lnSpc>
                <a:spcPct val="150000"/>
              </a:lnSpc>
              <a:spcAft>
                <a:spcPct val="0"/>
              </a:spcAft>
            </a:pPr>
            <a:r>
              <a:rPr lang="en-US" altLang="zh-CN" sz="2000">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rPr>
              <a:t>   C</a:t>
            </a:r>
            <a:r>
              <a:rPr lang="zh-CN" altLang="en-US" sz="2000">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rPr>
              <a:t>代表第三个状态“</a:t>
            </a:r>
            <a:r>
              <a:rPr lang="en-US" altLang="zh-CN" sz="2000">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rPr>
              <a:t>110”</a:t>
            </a:r>
            <a:r>
              <a:rPr lang="zh-CN" altLang="en-US" sz="2000">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rPr>
              <a:t>，</a:t>
            </a:r>
            <a:endParaRPr lang="zh-CN" altLang="en-US" sz="2000">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endParaRPr>
          </a:p>
          <a:p>
            <a:pPr marL="0" indent="266700" algn="l" defTabSz="266700">
              <a:lnSpc>
                <a:spcPct val="150000"/>
              </a:lnSpc>
              <a:spcAft>
                <a:spcPct val="0"/>
              </a:spcAft>
            </a:pPr>
            <a:r>
              <a:rPr lang="en-US" altLang="zh-CN" sz="2000">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rPr>
              <a:t>   D</a:t>
            </a:r>
            <a:r>
              <a:rPr lang="zh-CN" altLang="en-US" sz="2000">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rPr>
              <a:t>代表第四个状态“</a:t>
            </a:r>
            <a:r>
              <a:rPr lang="en-US" altLang="zh-CN" sz="2000">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rPr>
              <a:t>1101”</a:t>
            </a:r>
            <a:r>
              <a:rPr lang="zh-CN" altLang="en-US" sz="2000">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rPr>
              <a:t>，</a:t>
            </a:r>
            <a:endParaRPr lang="zh-CN" altLang="en-US" sz="2000">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endParaRPr>
          </a:p>
          <a:p>
            <a:pPr marL="0" indent="0" algn="just" defTabSz="266700">
              <a:lnSpc>
                <a:spcPct val="150000"/>
              </a:lnSpc>
              <a:spcAft>
                <a:spcPct val="0"/>
              </a:spcAft>
            </a:pPr>
            <a:r>
              <a:rPr lang="en-US" altLang="zh-CN" sz="2000">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rPr>
              <a:t>       E</a:t>
            </a:r>
            <a:r>
              <a:rPr lang="zh-CN" altLang="en-US" sz="2000">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rPr>
              <a:t>代表要输出的状态“</a:t>
            </a:r>
            <a:r>
              <a:rPr lang="en-US" altLang="zh-CN" sz="2000">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rPr>
              <a:t>11010”</a:t>
            </a:r>
            <a:r>
              <a:rPr lang="zh-CN" altLang="en-US" sz="2000">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rPr>
              <a:t>。</a:t>
            </a:r>
            <a:endParaRPr lang="zh-CN" altLang="en-US" sz="2000">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389255" y="248285"/>
            <a:ext cx="8041005"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5</a:t>
            </a:r>
            <a:r>
              <a:rPr lang="zh-CN" sz="3200" dirty="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2.</a:t>
            </a:r>
            <a:r>
              <a:rPr lang="en-US" sz="3200" dirty="0">
                <a:latin typeface="微软雅黑" panose="020B0503020204020204" pitchFamily="34" charset="-122"/>
                <a:ea typeface="微软雅黑" panose="020B0503020204020204" pitchFamily="34" charset="-122"/>
                <a:sym typeface="微软雅黑" panose="020B0503020204020204" pitchFamily="34" charset="-122"/>
              </a:rPr>
              <a:t>3</a:t>
            </a:r>
            <a:r>
              <a:rPr lang="zh-CN" sz="3200" dirty="0">
                <a:latin typeface="微软雅黑" panose="020B0503020204020204" pitchFamily="34" charset="-122"/>
                <a:ea typeface="微软雅黑" panose="020B0503020204020204" pitchFamily="34" charset="-122"/>
                <a:sym typeface="微软雅黑" panose="020B0503020204020204" pitchFamily="34" charset="-122"/>
              </a:rPr>
              <a:t>  异步</a:t>
            </a:r>
            <a:r>
              <a:rPr sz="3200" dirty="0">
                <a:latin typeface="微软雅黑" panose="020B0503020204020204" pitchFamily="34" charset="-122"/>
                <a:ea typeface="微软雅黑" panose="020B0503020204020204" pitchFamily="34" charset="-122"/>
                <a:sym typeface="微软雅黑" panose="020B0503020204020204" pitchFamily="34" charset="-122"/>
              </a:rPr>
              <a:t>时序逻辑电路的</a:t>
            </a:r>
            <a:r>
              <a:rPr lang="zh-CN" sz="3200" dirty="0">
                <a:latin typeface="微软雅黑" panose="020B0503020204020204" pitchFamily="34" charset="-122"/>
                <a:ea typeface="微软雅黑" panose="020B0503020204020204" pitchFamily="34" charset="-122"/>
                <a:sym typeface="微软雅黑" panose="020B0503020204020204" pitchFamily="34" charset="-122"/>
              </a:rPr>
              <a:t>分析与设计</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4" name="文本框 3"/>
          <p:cNvSpPr txBox="1"/>
          <p:nvPr/>
        </p:nvSpPr>
        <p:spPr>
          <a:xfrm>
            <a:off x="389255" y="991870"/>
            <a:ext cx="11318240" cy="1565910"/>
          </a:xfrm>
          <a:prstGeom prst="rect">
            <a:avLst/>
          </a:prstGeom>
        </p:spPr>
        <p:style>
          <a:lnRef idx="3">
            <a:schemeClr val="accent2"/>
          </a:lnRef>
          <a:fillRef idx="0">
            <a:srgbClr val="FFFFFF"/>
          </a:fillRef>
          <a:effectRef idx="0">
            <a:srgbClr val="FFFFFF"/>
          </a:effectRef>
          <a:fontRef idx="minor">
            <a:schemeClr val="tx1"/>
          </a:fontRef>
        </p:style>
        <p:txBody>
          <a:bodyPr wrap="square">
            <a:noAutofit/>
          </a:bodyPr>
          <a:p>
            <a:pPr marL="0" indent="304800" algn="l" defTabSz="266700">
              <a:lnSpc>
                <a:spcPct val="150000"/>
              </a:lnSpc>
              <a:spcAft>
                <a:spcPct val="0"/>
              </a:spcAft>
            </a:pPr>
            <a:r>
              <a:rPr lang="en-US" sz="2000" b="0">
                <a:latin typeface="微软雅黑" panose="020B0503020204020204" pitchFamily="34" charset="-122"/>
                <a:ea typeface="微软雅黑" panose="020B0503020204020204" pitchFamily="34" charset="-122"/>
              </a:rPr>
              <a:t>  </a:t>
            </a:r>
            <a:r>
              <a:rPr sz="2000" b="0">
                <a:latin typeface="微软雅黑" panose="020B0503020204020204" pitchFamily="34" charset="-122"/>
                <a:ea typeface="微软雅黑" panose="020B0503020204020204" pitchFamily="34" charset="-122"/>
              </a:rPr>
              <a:t>在异步时序电路中，由于触发器并不都在同一个时钟信号作用下动作，因此在计算电路的次态时，需要考虑每个触发器的时钟信号，只有那些有时钟信号的触发器才用状态方程去计算次态，而没有时钟信号的触发器将保持原状态不变。</a:t>
            </a:r>
            <a:endParaRPr sz="2000" b="0">
              <a:latin typeface="微软雅黑" panose="020B0503020204020204" pitchFamily="34" charset="-122"/>
              <a:ea typeface="微软雅黑" panose="020B0503020204020204" pitchFamily="34" charset="-122"/>
            </a:endParaRPr>
          </a:p>
        </p:txBody>
      </p:sp>
      <p:sp>
        <p:nvSpPr>
          <p:cNvPr id="11" name="文本框 10"/>
          <p:cNvSpPr txBox="1"/>
          <p:nvPr/>
        </p:nvSpPr>
        <p:spPr>
          <a:xfrm>
            <a:off x="193675" y="5643245"/>
            <a:ext cx="11317605" cy="1014730"/>
          </a:xfrm>
          <a:prstGeom prst="rect">
            <a:avLst/>
          </a:prstGeom>
        </p:spPr>
        <p:style>
          <a:lnRef idx="0">
            <a:srgbClr val="FFFFFF"/>
          </a:lnRef>
          <a:fillRef idx="3">
            <a:schemeClr val="accent1"/>
          </a:fillRef>
          <a:effectRef idx="0">
            <a:srgbClr val="FFFFFF"/>
          </a:effectRef>
          <a:fontRef idx="minor">
            <a:schemeClr val="lt1"/>
          </a:fontRef>
        </p:style>
        <p:txBody>
          <a:bodyPr wrap="square" rtlCol="0">
            <a:spAutoFit/>
          </a:bodyPr>
          <a:p>
            <a:pPr marL="0" indent="304800" algn="l" defTabSz="266700">
              <a:lnSpc>
                <a:spcPct val="150000"/>
              </a:lnSpc>
              <a:spcAft>
                <a:spcPct val="0"/>
              </a:spcAft>
            </a:pPr>
            <a:r>
              <a:rPr sz="2000">
                <a:latin typeface="微软雅黑" panose="020B0503020204020204" pitchFamily="34" charset="-122"/>
                <a:ea typeface="微软雅黑" panose="020B0503020204020204" pitchFamily="34" charset="-122"/>
                <a:cs typeface="微软雅黑" panose="020B0503020204020204" pitchFamily="34" charset="-122"/>
                <a:sym typeface="+mn-ea"/>
              </a:rPr>
              <a:t>解：在图5-11所示电路中，触发器FF</a:t>
            </a:r>
            <a:r>
              <a:rPr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0</a:t>
            </a:r>
            <a:r>
              <a:rPr sz="2000">
                <a:latin typeface="微软雅黑" panose="020B0503020204020204" pitchFamily="34" charset="-122"/>
                <a:ea typeface="微软雅黑" panose="020B0503020204020204" pitchFamily="34" charset="-122"/>
                <a:cs typeface="微软雅黑" panose="020B0503020204020204" pitchFamily="34" charset="-122"/>
                <a:sym typeface="+mn-ea"/>
              </a:rPr>
              <a:t>和FF</a:t>
            </a:r>
            <a:r>
              <a:rPr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1</a:t>
            </a:r>
            <a:r>
              <a:rPr sz="2000">
                <a:latin typeface="微软雅黑" panose="020B0503020204020204" pitchFamily="34" charset="-122"/>
                <a:ea typeface="微软雅黑" panose="020B0503020204020204" pitchFamily="34" charset="-122"/>
                <a:cs typeface="微软雅黑" panose="020B0503020204020204" pitchFamily="34" charset="-122"/>
                <a:sym typeface="+mn-ea"/>
              </a:rPr>
              <a:t>使用时钟脉冲信号分别为CLK和CP</a:t>
            </a:r>
            <a:r>
              <a:rPr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1</a:t>
            </a:r>
            <a:r>
              <a:rPr sz="2000">
                <a:latin typeface="微软雅黑" panose="020B0503020204020204" pitchFamily="34" charset="-122"/>
                <a:ea typeface="微软雅黑" panose="020B0503020204020204" pitchFamily="34" charset="-122"/>
                <a:cs typeface="微软雅黑" panose="020B0503020204020204" pitchFamily="34" charset="-122"/>
                <a:sym typeface="+mn-ea"/>
              </a:rPr>
              <a:t>，电路为异步时序电路。</a:t>
            </a:r>
            <a:endParaRPr sz="20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285750" y="2993072"/>
            <a:ext cx="5080000" cy="1938020"/>
          </a:xfrm>
          <a:prstGeom prst="rect">
            <a:avLst/>
          </a:prstGeom>
        </p:spPr>
        <p:txBody>
          <a:bodyPr>
            <a:spAutoFit/>
          </a:bodyPr>
          <a:p>
            <a:pPr marL="0" indent="0" algn="l" defTabSz="266700">
              <a:lnSpc>
                <a:spcPct val="150000"/>
              </a:lnSpc>
              <a:spcAft>
                <a:spcPct val="0"/>
              </a:spcAft>
            </a:pPr>
            <a:r>
              <a:rPr sz="2000">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rPr>
              <a:t>例5-5：分析如图5-12所示的时序电路的逻辑功能。写出电路的激励方程、状态方程和输出方程，计算出状态转换表，画出状态转换图，分析电路能否自启动。</a:t>
            </a:r>
            <a:endParaRPr sz="2000">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endParaRPr>
          </a:p>
        </p:txBody>
      </p:sp>
      <p:pic>
        <p:nvPicPr>
          <p:cNvPr id="5" name="图片 4"/>
          <p:cNvPicPr>
            <a:picLocks noChangeAspect="1"/>
          </p:cNvPicPr>
          <p:nvPr/>
        </p:nvPicPr>
        <p:blipFill>
          <a:blip r:embed="rId3"/>
          <a:stretch>
            <a:fillRect/>
          </a:stretch>
        </p:blipFill>
        <p:spPr>
          <a:xfrm>
            <a:off x="5837555" y="3099435"/>
            <a:ext cx="5866765" cy="25438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389255" y="248285"/>
            <a:ext cx="7479665"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5</a:t>
            </a:r>
            <a:r>
              <a:rPr lang="zh-CN" sz="3200" dirty="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2.</a:t>
            </a:r>
            <a:r>
              <a:rPr lang="en-US" sz="3200" dirty="0">
                <a:latin typeface="微软雅黑" panose="020B0503020204020204" pitchFamily="34" charset="-122"/>
                <a:ea typeface="微软雅黑" panose="020B0503020204020204" pitchFamily="34" charset="-122"/>
                <a:sym typeface="微软雅黑" panose="020B0503020204020204" pitchFamily="34" charset="-122"/>
              </a:rPr>
              <a:t>3</a:t>
            </a:r>
            <a:r>
              <a:rPr lang="zh-CN" sz="3200" dirty="0">
                <a:latin typeface="微软雅黑" panose="020B0503020204020204" pitchFamily="34" charset="-122"/>
                <a:ea typeface="微软雅黑" panose="020B0503020204020204" pitchFamily="34" charset="-122"/>
                <a:sym typeface="微软雅黑" panose="020B0503020204020204" pitchFamily="34" charset="-122"/>
              </a:rPr>
              <a:t>  异步</a:t>
            </a:r>
            <a:r>
              <a:rPr sz="3200" dirty="0">
                <a:latin typeface="微软雅黑" panose="020B0503020204020204" pitchFamily="34" charset="-122"/>
                <a:ea typeface="微软雅黑" panose="020B0503020204020204" pitchFamily="34" charset="-122"/>
                <a:sym typeface="微软雅黑" panose="020B0503020204020204" pitchFamily="34" charset="-122"/>
              </a:rPr>
              <a:t>时序逻辑电路的</a:t>
            </a:r>
            <a:r>
              <a:rPr lang="zh-CN" sz="3200" dirty="0">
                <a:latin typeface="微软雅黑" panose="020B0503020204020204" pitchFamily="34" charset="-122"/>
                <a:ea typeface="微软雅黑" panose="020B0503020204020204" pitchFamily="34" charset="-122"/>
                <a:sym typeface="微软雅黑" panose="020B0503020204020204" pitchFamily="34" charset="-122"/>
              </a:rPr>
              <a:t>分析与设计</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pic>
        <p:nvPicPr>
          <p:cNvPr id="5" name="图片 4"/>
          <p:cNvPicPr>
            <a:picLocks noChangeAspect="1"/>
          </p:cNvPicPr>
          <p:nvPr/>
        </p:nvPicPr>
        <p:blipFill>
          <a:blip r:embed="rId3"/>
          <a:stretch>
            <a:fillRect/>
          </a:stretch>
        </p:blipFill>
        <p:spPr>
          <a:xfrm>
            <a:off x="6554470" y="1084580"/>
            <a:ext cx="5135245" cy="2226945"/>
          </a:xfrm>
          <a:prstGeom prst="rect">
            <a:avLst/>
          </a:prstGeom>
        </p:spPr>
      </p:pic>
      <p:pic>
        <p:nvPicPr>
          <p:cNvPr id="14" name="图片 13"/>
          <p:cNvPicPr>
            <a:picLocks noChangeAspect="1"/>
          </p:cNvPicPr>
          <p:nvPr/>
        </p:nvPicPr>
        <p:blipFill>
          <a:blip r:embed="rId4"/>
          <a:stretch>
            <a:fillRect/>
          </a:stretch>
        </p:blipFill>
        <p:spPr>
          <a:xfrm>
            <a:off x="0" y="3249295"/>
            <a:ext cx="11820525" cy="3524250"/>
          </a:xfrm>
          <a:prstGeom prst="rect">
            <a:avLst/>
          </a:prstGeom>
        </p:spPr>
      </p:pic>
      <p:sp>
        <p:nvSpPr>
          <p:cNvPr id="15" name="文本框 14"/>
          <p:cNvSpPr txBox="1"/>
          <p:nvPr/>
        </p:nvSpPr>
        <p:spPr>
          <a:xfrm>
            <a:off x="168275" y="969645"/>
            <a:ext cx="6455410" cy="2122805"/>
          </a:xfrm>
          <a:prstGeom prst="rect">
            <a:avLst/>
          </a:prstGeom>
          <a:noFill/>
        </p:spPr>
        <p:txBody>
          <a:bodyPr wrap="square" rtlCol="0" anchor="t">
            <a:spAutoFit/>
          </a:bodyPr>
          <a:p>
            <a:pPr marL="0" indent="0" algn="l" defTabSz="266700">
              <a:lnSpc>
                <a:spcPct val="150000"/>
              </a:lnSpc>
              <a:spcAft>
                <a:spcPct val="0"/>
              </a:spcAft>
            </a:pPr>
            <a:r>
              <a:rPr sz="2200">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sym typeface="+mn-ea"/>
              </a:rPr>
              <a:t>例5-5：分析如图5-12所示的时序电路的</a:t>
            </a:r>
            <a:endParaRPr sz="2200">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endParaRPr>
          </a:p>
          <a:p>
            <a:pPr marL="0" indent="0" algn="l" defTabSz="266700">
              <a:lnSpc>
                <a:spcPct val="150000"/>
              </a:lnSpc>
              <a:spcAft>
                <a:spcPct val="0"/>
              </a:spcAft>
            </a:pPr>
            <a:r>
              <a:rPr sz="2200">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sym typeface="+mn-ea"/>
              </a:rPr>
              <a:t>逻辑功能。写出电路的激励方程、状态方程和</a:t>
            </a:r>
            <a:endParaRPr sz="2200">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sym typeface="+mn-ea"/>
            </a:endParaRPr>
          </a:p>
          <a:p>
            <a:pPr marL="0" indent="0" algn="l" defTabSz="266700">
              <a:lnSpc>
                <a:spcPct val="150000"/>
              </a:lnSpc>
              <a:spcAft>
                <a:spcPct val="0"/>
              </a:spcAft>
            </a:pPr>
            <a:r>
              <a:rPr sz="2200">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sym typeface="+mn-ea"/>
              </a:rPr>
              <a:t>输出方程，计算出状态转换表，画出状态转换图，分析电路能否自启动。</a:t>
            </a:r>
            <a:endParaRPr lang="zh-CN" altLang="en-US" sz="2200">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sym typeface="+mn-ea"/>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225425" y="248285"/>
            <a:ext cx="783717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5</a:t>
            </a:r>
            <a:r>
              <a:rPr lang="zh-CN" sz="3200" dirty="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2.</a:t>
            </a:r>
            <a:r>
              <a:rPr lang="en-US" sz="3200" dirty="0">
                <a:latin typeface="微软雅黑" panose="020B0503020204020204" pitchFamily="34" charset="-122"/>
                <a:ea typeface="微软雅黑" panose="020B0503020204020204" pitchFamily="34" charset="-122"/>
                <a:sym typeface="微软雅黑" panose="020B0503020204020204" pitchFamily="34" charset="-122"/>
              </a:rPr>
              <a:t>3</a:t>
            </a:r>
            <a:r>
              <a:rPr lang="zh-CN" sz="3200" dirty="0">
                <a:latin typeface="微软雅黑" panose="020B0503020204020204" pitchFamily="34" charset="-122"/>
                <a:ea typeface="微软雅黑" panose="020B0503020204020204" pitchFamily="34" charset="-122"/>
                <a:sym typeface="微软雅黑" panose="020B0503020204020204" pitchFamily="34" charset="-122"/>
              </a:rPr>
              <a:t>  异步</a:t>
            </a:r>
            <a:r>
              <a:rPr sz="3200" dirty="0">
                <a:latin typeface="微软雅黑" panose="020B0503020204020204" pitchFamily="34" charset="-122"/>
                <a:ea typeface="微软雅黑" panose="020B0503020204020204" pitchFamily="34" charset="-122"/>
                <a:sym typeface="微软雅黑" panose="020B0503020204020204" pitchFamily="34" charset="-122"/>
              </a:rPr>
              <a:t>时序逻辑电路的</a:t>
            </a:r>
            <a:r>
              <a:rPr lang="zh-CN" sz="3200" dirty="0">
                <a:latin typeface="微软雅黑" panose="020B0503020204020204" pitchFamily="34" charset="-122"/>
                <a:ea typeface="微软雅黑" panose="020B0503020204020204" pitchFamily="34" charset="-122"/>
                <a:sym typeface="微软雅黑" panose="020B0503020204020204" pitchFamily="34" charset="-122"/>
              </a:rPr>
              <a:t>分析与设计</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pic>
        <p:nvPicPr>
          <p:cNvPr id="5" name="图片 4"/>
          <p:cNvPicPr>
            <a:picLocks noChangeAspect="1"/>
          </p:cNvPicPr>
          <p:nvPr/>
        </p:nvPicPr>
        <p:blipFill>
          <a:blip r:embed="rId3"/>
          <a:stretch>
            <a:fillRect/>
          </a:stretch>
        </p:blipFill>
        <p:spPr>
          <a:xfrm>
            <a:off x="149860" y="865505"/>
            <a:ext cx="3956050" cy="1715770"/>
          </a:xfrm>
          <a:prstGeom prst="rect">
            <a:avLst/>
          </a:prstGeom>
        </p:spPr>
      </p:pic>
      <p:pic>
        <p:nvPicPr>
          <p:cNvPr id="2" name="图片 1"/>
          <p:cNvPicPr>
            <a:picLocks noChangeAspect="1"/>
          </p:cNvPicPr>
          <p:nvPr/>
        </p:nvPicPr>
        <p:blipFill>
          <a:blip r:embed="rId4"/>
          <a:stretch>
            <a:fillRect/>
          </a:stretch>
        </p:blipFill>
        <p:spPr>
          <a:xfrm>
            <a:off x="3482340" y="2439035"/>
            <a:ext cx="8555990" cy="4148455"/>
          </a:xfrm>
          <a:prstGeom prst="rect">
            <a:avLst/>
          </a:prstGeom>
        </p:spPr>
      </p:pic>
      <p:pic>
        <p:nvPicPr>
          <p:cNvPr id="3" name="图片 2"/>
          <p:cNvPicPr>
            <a:picLocks noChangeAspect="1"/>
          </p:cNvPicPr>
          <p:nvPr/>
        </p:nvPicPr>
        <p:blipFill>
          <a:blip r:embed="rId5"/>
          <a:srcRect l="5195" t="40541" r="29852" b="27964"/>
          <a:stretch>
            <a:fillRect/>
          </a:stretch>
        </p:blipFill>
        <p:spPr>
          <a:xfrm>
            <a:off x="4525645" y="1106170"/>
            <a:ext cx="6469380" cy="935355"/>
          </a:xfrm>
          <a:prstGeom prst="rect">
            <a:avLst/>
          </a:prstGeom>
        </p:spPr>
      </p:pic>
      <p:pic>
        <p:nvPicPr>
          <p:cNvPr id="4" name="图片 3"/>
          <p:cNvPicPr>
            <a:picLocks noChangeAspect="1"/>
          </p:cNvPicPr>
          <p:nvPr/>
        </p:nvPicPr>
        <p:blipFill>
          <a:blip r:embed="rId6"/>
          <a:srcRect l="9387" t="27704" r="59940"/>
          <a:stretch>
            <a:fillRect/>
          </a:stretch>
        </p:blipFill>
        <p:spPr>
          <a:xfrm>
            <a:off x="523240" y="3299460"/>
            <a:ext cx="2460625" cy="25717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ox(in)">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 name="矩形 40"/>
          <p:cNvSpPr/>
          <p:nvPr/>
        </p:nvSpPr>
        <p:spPr>
          <a:xfrm>
            <a:off x="3719513" y="333375"/>
            <a:ext cx="6569075" cy="361950"/>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425" strike="noStrike" noProof="1" dirty="0"/>
          </a:p>
        </p:txBody>
      </p:sp>
      <p:sp>
        <p:nvSpPr>
          <p:cNvPr id="44" name="圆角矩形 43"/>
          <p:cNvSpPr/>
          <p:nvPr/>
        </p:nvSpPr>
        <p:spPr>
          <a:xfrm rot="10800000" flipV="1">
            <a:off x="1530350" y="330200"/>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2700" strike="noStrike" noProof="1" dirty="0"/>
          </a:p>
        </p:txBody>
      </p:sp>
      <p:sp>
        <p:nvSpPr>
          <p:cNvPr id="45" name="文本框 44"/>
          <p:cNvSpPr txBox="1"/>
          <p:nvPr/>
        </p:nvSpPr>
        <p:spPr>
          <a:xfrm>
            <a:off x="1912938" y="342900"/>
            <a:ext cx="1787525" cy="344170"/>
          </a:xfrm>
          <a:prstGeom prst="rect">
            <a:avLst/>
          </a:prstGeom>
        </p:spPr>
        <p:style>
          <a:lnRef idx="2">
            <a:schemeClr val="accent2"/>
          </a:lnRef>
          <a:fillRef idx="1">
            <a:schemeClr val="lt1"/>
          </a:fillRef>
          <a:effectRef idx="0">
            <a:schemeClr val="accent2"/>
          </a:effectRef>
          <a:fontRef idx="minor">
            <a:schemeClr val="dk1"/>
          </a:fontRef>
        </p:style>
        <p:txBody>
          <a:bodyPr wrap="none" lIns="68577" tIns="34288" rIns="68577" bIns="34288" rtlCol="0">
            <a:spAutoFit/>
          </a:bodyPr>
          <a:lstStyle/>
          <a:p>
            <a:pPr fontAlgn="base"/>
            <a:r>
              <a:rPr lang="zh-CN" sz="1800" strike="noStrike" spc="600" noProof="1" dirty="0">
                <a:solidFill>
                  <a:srgbClr val="C00000"/>
                </a:solidFill>
                <a:latin typeface="微软雅黑" panose="020B0503020204020204" pitchFamily="34" charset="-122"/>
                <a:ea typeface="微软雅黑" panose="020B0503020204020204" pitchFamily="34" charset="-122"/>
              </a:rPr>
              <a:t>热</a:t>
            </a:r>
            <a:r>
              <a:rPr lang="en-US" altLang="zh-CN" sz="1800" strike="noStrike" spc="600" noProof="1" dirty="0">
                <a:solidFill>
                  <a:srgbClr val="C00000"/>
                </a:solidFill>
                <a:latin typeface="微软雅黑" panose="020B0503020204020204" pitchFamily="34" charset="-122"/>
                <a:ea typeface="微软雅黑" panose="020B0503020204020204" pitchFamily="34" charset="-122"/>
              </a:rPr>
              <a:t> </a:t>
            </a:r>
            <a:r>
              <a:rPr lang="zh-CN" sz="1800" strike="noStrike" spc="600" noProof="1" dirty="0">
                <a:solidFill>
                  <a:srgbClr val="C00000"/>
                </a:solidFill>
                <a:latin typeface="微软雅黑" panose="020B0503020204020204" pitchFamily="34" charset="-122"/>
                <a:ea typeface="微软雅黑" panose="020B0503020204020204" pitchFamily="34" charset="-122"/>
              </a:rPr>
              <a:t>点</a:t>
            </a:r>
            <a:r>
              <a:rPr lang="en-US" altLang="zh-CN" sz="1800" strike="noStrike" spc="600" noProof="1" dirty="0">
                <a:solidFill>
                  <a:srgbClr val="C00000"/>
                </a:solidFill>
                <a:latin typeface="微软雅黑" panose="020B0503020204020204" pitchFamily="34" charset="-122"/>
                <a:ea typeface="微软雅黑" panose="020B0503020204020204" pitchFamily="34" charset="-122"/>
              </a:rPr>
              <a:t> </a:t>
            </a:r>
            <a:r>
              <a:rPr lang="zh-CN" altLang="en-US" sz="1800" strike="noStrike" spc="600" noProof="1" dirty="0">
                <a:solidFill>
                  <a:srgbClr val="C00000"/>
                </a:solidFill>
                <a:latin typeface="微软雅黑" panose="020B0503020204020204" pitchFamily="34" charset="-122"/>
                <a:ea typeface="微软雅黑" panose="020B0503020204020204" pitchFamily="34" charset="-122"/>
              </a:rPr>
              <a:t>透</a:t>
            </a:r>
            <a:r>
              <a:rPr lang="en-US" altLang="zh-CN" sz="1800" strike="noStrike" spc="600" noProof="1" dirty="0">
                <a:solidFill>
                  <a:srgbClr val="C00000"/>
                </a:solidFill>
                <a:latin typeface="微软雅黑" panose="020B0503020204020204" pitchFamily="34" charset="-122"/>
                <a:ea typeface="微软雅黑" panose="020B0503020204020204" pitchFamily="34" charset="-122"/>
              </a:rPr>
              <a:t> </a:t>
            </a:r>
            <a:r>
              <a:rPr lang="zh-CN" altLang="en-US" sz="1800" strike="noStrike" spc="600" noProof="1" dirty="0">
                <a:solidFill>
                  <a:srgbClr val="C00000"/>
                </a:solidFill>
                <a:latin typeface="微软雅黑" panose="020B0503020204020204" pitchFamily="34" charset="-122"/>
                <a:ea typeface="微软雅黑" panose="020B0503020204020204" pitchFamily="34" charset="-122"/>
              </a:rPr>
              <a:t>视</a:t>
            </a:r>
            <a:endParaRPr lang="zh-CN" altLang="en-US" sz="1800" strike="noStrike" spc="600" noProof="1" dirty="0">
              <a:solidFill>
                <a:srgbClr val="C00000"/>
              </a:solidFill>
              <a:latin typeface="微软雅黑" panose="020B0503020204020204" pitchFamily="34" charset="-122"/>
              <a:ea typeface="微软雅黑" panose="020B0503020204020204" pitchFamily="34" charset="-122"/>
            </a:endParaRPr>
          </a:p>
        </p:txBody>
      </p:sp>
      <p:sp>
        <p:nvSpPr>
          <p:cNvPr id="16388" name="矩形 45"/>
          <p:cNvSpPr/>
          <p:nvPr/>
        </p:nvSpPr>
        <p:spPr>
          <a:xfrm>
            <a:off x="4162425" y="373063"/>
            <a:ext cx="1235075" cy="313055"/>
          </a:xfrm>
          <a:prstGeom prst="rect">
            <a:avLst/>
          </a:prstGeom>
          <a:noFill/>
          <a:ln w="9525">
            <a:noFill/>
          </a:ln>
        </p:spPr>
        <p:txBody>
          <a:bodyPr wrap="square" lIns="68577" tIns="34288" rIns="68577" bIns="34288" anchor="t" anchorCtr="0">
            <a:spAutoFit/>
          </a:bodyPr>
          <a:p>
            <a:pPr algn="ctr"/>
            <a:r>
              <a:rPr lang="zh-CN" altLang="en-US" sz="1600" dirty="0">
                <a:solidFill>
                  <a:schemeClr val="bg1"/>
                </a:solidFill>
                <a:latin typeface="微软雅黑" panose="020B0503020204020204" pitchFamily="34" charset="-122"/>
                <a:ea typeface="微软雅黑" panose="020B0503020204020204" pitchFamily="34" charset="-122"/>
              </a:rPr>
              <a:t>社</a:t>
            </a:r>
            <a:r>
              <a:rPr lang="en-US" altLang="zh-CN" sz="1600" dirty="0">
                <a:solidFill>
                  <a:schemeClr val="bg1"/>
                </a:solidFill>
                <a:latin typeface="微软雅黑" panose="020B0503020204020204" pitchFamily="34" charset="-122"/>
                <a:ea typeface="微软雅黑" panose="020B0503020204020204" pitchFamily="34" charset="-122"/>
              </a:rPr>
              <a:t> </a:t>
            </a:r>
            <a:r>
              <a:rPr lang="zh-CN" altLang="en-US" sz="1600" dirty="0">
                <a:solidFill>
                  <a:schemeClr val="bg1"/>
                </a:solidFill>
                <a:latin typeface="微软雅黑" panose="020B0503020204020204" pitchFamily="34" charset="-122"/>
                <a:ea typeface="微软雅黑" panose="020B0503020204020204" pitchFamily="34" charset="-122"/>
              </a:rPr>
              <a:t>会</a:t>
            </a:r>
            <a:r>
              <a:rPr lang="en-US" altLang="zh-CN" sz="1600" dirty="0">
                <a:solidFill>
                  <a:schemeClr val="bg1"/>
                </a:solidFill>
                <a:latin typeface="微软雅黑" panose="020B0503020204020204" pitchFamily="34" charset="-122"/>
                <a:ea typeface="微软雅黑" panose="020B0503020204020204" pitchFamily="34" charset="-122"/>
              </a:rPr>
              <a:t> </a:t>
            </a:r>
            <a:r>
              <a:rPr lang="zh-CN" altLang="en-US" sz="1600" dirty="0">
                <a:solidFill>
                  <a:schemeClr val="bg1"/>
                </a:solidFill>
                <a:latin typeface="微软雅黑" panose="020B0503020204020204" pitchFamily="34" charset="-122"/>
                <a:ea typeface="微软雅黑" panose="020B0503020204020204" pitchFamily="34" charset="-122"/>
              </a:rPr>
              <a:t>发</a:t>
            </a:r>
            <a:r>
              <a:rPr lang="en-US" altLang="zh-CN" sz="1600" dirty="0">
                <a:solidFill>
                  <a:schemeClr val="bg1"/>
                </a:solidFill>
                <a:latin typeface="微软雅黑" panose="020B0503020204020204" pitchFamily="34" charset="-122"/>
                <a:ea typeface="微软雅黑" panose="020B0503020204020204" pitchFamily="34" charset="-122"/>
              </a:rPr>
              <a:t> </a:t>
            </a:r>
            <a:r>
              <a:rPr lang="zh-CN" altLang="en-US" sz="1600" dirty="0">
                <a:solidFill>
                  <a:schemeClr val="bg1"/>
                </a:solidFill>
                <a:latin typeface="微软雅黑" panose="020B0503020204020204" pitchFamily="34" charset="-122"/>
                <a:ea typeface="微软雅黑" panose="020B0503020204020204" pitchFamily="34" charset="-122"/>
              </a:rPr>
              <a:t>展</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850900" y="1268730"/>
            <a:ext cx="10761980" cy="4596130"/>
          </a:xfrm>
          <a:prstGeom prst="rect">
            <a:avLst/>
          </a:prstGeom>
        </p:spPr>
        <p:style>
          <a:lnRef idx="3">
            <a:schemeClr val="accent2"/>
          </a:lnRef>
          <a:fillRef idx="0">
            <a:srgbClr val="FFFFFF"/>
          </a:fillRef>
          <a:effectRef idx="0">
            <a:srgbClr val="FFFFFF"/>
          </a:effectRef>
          <a:fontRef idx="minor">
            <a:schemeClr val="tx1"/>
          </a:fontRef>
        </p:style>
        <p:txBody>
          <a:bodyPr wrap="square">
            <a:noAutofit/>
          </a:bodyPr>
          <a:lstStyle/>
          <a:p>
            <a:pPr indent="342900" algn="just" fontAlgn="base">
              <a:lnSpc>
                <a:spcPct val="150000"/>
              </a:lnSpc>
            </a:pPr>
            <a:r>
              <a:rPr lang="en-US" altLang="zh-CN" sz="2400" strike="noStrike" noProof="1" dirty="0">
                <a:ln>
                  <a:noFill/>
                </a:ln>
                <a:solidFill>
                  <a:schemeClr val="bg1"/>
                </a:solidFill>
                <a:effectLst>
                  <a:glow rad="127000">
                    <a:schemeClr val="accent1">
                      <a:lumMod val="75000"/>
                    </a:schemeClr>
                  </a:glow>
                </a:effectLst>
                <a:latin typeface="微软雅黑" panose="020B0503020204020204" pitchFamily="34" charset="-122"/>
                <a:ea typeface="微软雅黑" panose="020B0503020204020204" pitchFamily="34" charset="-122"/>
                <a:cs typeface="+mn-cs"/>
                <a:sym typeface="+mn-ea"/>
              </a:rPr>
              <a:t>  </a:t>
            </a:r>
            <a:r>
              <a:rPr sz="2000" strike="noStrike" noProof="1" dirty="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cs"/>
                <a:sym typeface="+mn-ea"/>
              </a:rPr>
              <a:t>半导体是许多工业整机设备的核心，主要分为四部分：集成电路、分立器件、光电子器件、微型传感器，其中集成电路按其功能可分为微处理器、逻辑IC、存储器、模拟电路。其中集成电路按其功能分为计算类、储存类和模拟类集成电路。</a:t>
            </a:r>
            <a:endParaRPr sz="2000" strike="noStrike" noProof="1" dirty="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cs"/>
              <a:sym typeface="+mn-ea"/>
            </a:endParaRPr>
          </a:p>
          <a:p>
            <a:pPr indent="342900" algn="just" fontAlgn="base">
              <a:lnSpc>
                <a:spcPct val="150000"/>
              </a:lnSpc>
            </a:pPr>
            <a:r>
              <a:rPr sz="2000" strike="noStrike" noProof="1" dirty="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cs"/>
                <a:sym typeface="+mn-ea"/>
              </a:rPr>
              <a:t> </a:t>
            </a:r>
            <a:r>
              <a:rPr lang="en-US" sz="2000" strike="noStrike" noProof="1" dirty="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cs"/>
                <a:sym typeface="+mn-ea"/>
              </a:rPr>
              <a:t>  </a:t>
            </a:r>
            <a:r>
              <a:rPr sz="2000" strike="noStrike" noProof="1" dirty="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cs"/>
                <a:sym typeface="+mn-ea"/>
              </a:rPr>
              <a:t>按照生产过程来看，半导体产业链包含芯片设计（电路与逻辑设计）、制造（前道工序）和封装测试环节（后道工序）</a:t>
            </a:r>
            <a:r>
              <a:rPr lang="zh-CN" sz="2000" strike="noStrike" noProof="1" dirty="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cs"/>
                <a:sym typeface="+mn-ea"/>
              </a:rPr>
              <a:t>。</a:t>
            </a:r>
            <a:r>
              <a:rPr sz="2000" strike="noStrike" noProof="1" dirty="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cs"/>
                <a:sym typeface="+mn-ea"/>
              </a:rPr>
              <a:t>芯片在出厂前主要经历了设计、制造阶段、封测，最后流向终端产品领域。</a:t>
            </a:r>
            <a:endParaRPr sz="2000" strike="noStrike" noProof="1" dirty="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cs"/>
              <a:sym typeface="+mn-ea"/>
            </a:endParaRPr>
          </a:p>
          <a:p>
            <a:pPr indent="342900" algn="just" fontAlgn="base">
              <a:lnSpc>
                <a:spcPct val="150000"/>
              </a:lnSpc>
            </a:pPr>
            <a:r>
              <a:rPr lang="en-US" sz="2000" strike="noStrike" noProof="1" dirty="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cs"/>
                <a:sym typeface="+mn-ea"/>
              </a:rPr>
              <a:t>  </a:t>
            </a:r>
            <a:r>
              <a:rPr sz="2000" strike="noStrike" noProof="1" dirty="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cs"/>
                <a:sym typeface="+mn-ea"/>
              </a:rPr>
              <a:t>半导体产业链庞大而复杂，可以分为上游支撑产业链，包括半导体设备、材料、生产环境；中游核心产业链，包括IC设计、IC制造、IC封装测试；下游需求产业链，覆盖汽车电子、消费电子、通信、计算机。</a:t>
            </a:r>
            <a:endParaRPr sz="2000" strike="noStrike" noProof="1" dirty="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n-cs"/>
              <a:sym typeface="+mn-ea"/>
            </a:endParaRPr>
          </a:p>
        </p:txBody>
      </p:sp>
      <p:sp>
        <p:nvSpPr>
          <p:cNvPr id="7" name="文本框 6"/>
          <p:cNvSpPr txBox="1"/>
          <p:nvPr/>
        </p:nvSpPr>
        <p:spPr>
          <a:xfrm>
            <a:off x="6597968" y="6121083"/>
            <a:ext cx="4840288" cy="460375"/>
          </a:xfrm>
          <a:prstGeom prst="rect">
            <a:avLst/>
          </a:prstGeom>
          <a:noFill/>
          <a:effectLst>
            <a:outerShdw blurRad="50800" dist="50800" dir="5400000" algn="ctr" rotWithShape="0">
              <a:schemeClr val="accent5">
                <a:lumMod val="40000"/>
                <a:lumOff val="60000"/>
              </a:schemeClr>
            </a:outerShdw>
          </a:effectLst>
        </p:spPr>
        <p:txBody>
          <a:bodyPr wrap="square">
            <a:spAutoFit/>
          </a:bodyPr>
          <a:lstStyle/>
          <a:p>
            <a:pPr algn="r"/>
            <a:r>
              <a:rPr lang="en-US" altLang="zh-CN" sz="2400" noProof="1" dirty="0">
                <a:latin typeface="微软雅黑" panose="020B0503020204020204" pitchFamily="34" charset="-122"/>
                <a:ea typeface="微软雅黑" panose="020B0503020204020204" pitchFamily="34" charset="-122"/>
                <a:cs typeface="+mn-cs"/>
              </a:rPr>
              <a:t>     </a:t>
            </a:r>
            <a:r>
              <a:rPr lang="zh-CN" altLang="zh-CN" sz="2000" noProof="1" dirty="0">
                <a:latin typeface="微软雅黑" panose="020B0503020204020204" pitchFamily="34" charset="-122"/>
                <a:ea typeface="微软雅黑" panose="020B0503020204020204" pitchFamily="34" charset="-122"/>
                <a:cs typeface="+mn-cs"/>
              </a:rPr>
              <a:t>——</a:t>
            </a:r>
            <a:r>
              <a:rPr lang="zh-CN" sz="2000" noProof="1" dirty="0">
                <a:latin typeface="微软雅黑" panose="020B0503020204020204" pitchFamily="34" charset="-122"/>
                <a:ea typeface="微软雅黑" panose="020B0503020204020204" pitchFamily="34" charset="-122"/>
                <a:cs typeface="+mn-cs"/>
              </a:rPr>
              <a:t>半导体产业链</a:t>
            </a:r>
            <a:endParaRPr lang="zh-CN" sz="2000" noProof="1" dirty="0">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389255" y="248285"/>
            <a:ext cx="7388225"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l"/>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5</a:t>
            </a:r>
            <a:r>
              <a:rPr lang="zh-CN" sz="3200" dirty="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2.</a:t>
            </a:r>
            <a:r>
              <a:rPr lang="en-US" sz="3200" dirty="0">
                <a:latin typeface="微软雅黑" panose="020B0503020204020204" pitchFamily="34" charset="-122"/>
                <a:ea typeface="微软雅黑" panose="020B0503020204020204" pitchFamily="34" charset="-122"/>
                <a:sym typeface="微软雅黑" panose="020B0503020204020204" pitchFamily="34" charset="-122"/>
              </a:rPr>
              <a:t>3</a:t>
            </a:r>
            <a:r>
              <a:rPr lang="zh-CN" sz="3200" dirty="0">
                <a:latin typeface="微软雅黑" panose="020B0503020204020204" pitchFamily="34" charset="-122"/>
                <a:ea typeface="微软雅黑" panose="020B0503020204020204" pitchFamily="34" charset="-122"/>
                <a:sym typeface="微软雅黑" panose="020B0503020204020204" pitchFamily="34" charset="-122"/>
              </a:rPr>
              <a:t>  异步</a:t>
            </a:r>
            <a:r>
              <a:rPr sz="3200" dirty="0">
                <a:latin typeface="微软雅黑" panose="020B0503020204020204" pitchFamily="34" charset="-122"/>
                <a:ea typeface="微软雅黑" panose="020B0503020204020204" pitchFamily="34" charset="-122"/>
                <a:sym typeface="微软雅黑" panose="020B0503020204020204" pitchFamily="34" charset="-122"/>
              </a:rPr>
              <a:t>时序逻辑电路的</a:t>
            </a:r>
            <a:r>
              <a:rPr lang="zh-CN" sz="3200" dirty="0">
                <a:latin typeface="微软雅黑" panose="020B0503020204020204" pitchFamily="34" charset="-122"/>
                <a:ea typeface="微软雅黑" panose="020B0503020204020204" pitchFamily="34" charset="-122"/>
                <a:sym typeface="微软雅黑" panose="020B0503020204020204" pitchFamily="34" charset="-122"/>
              </a:rPr>
              <a:t>分析与设计</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pic>
        <p:nvPicPr>
          <p:cNvPr id="6" name="图片 5"/>
          <p:cNvPicPr>
            <a:picLocks noChangeAspect="1"/>
          </p:cNvPicPr>
          <p:nvPr/>
        </p:nvPicPr>
        <p:blipFill>
          <a:blip r:embed="rId3"/>
          <a:stretch>
            <a:fillRect/>
          </a:stretch>
        </p:blipFill>
        <p:spPr>
          <a:xfrm>
            <a:off x="757555" y="1084580"/>
            <a:ext cx="9956800" cy="5485765"/>
          </a:xfrm>
          <a:prstGeom prst="rect">
            <a:avLst/>
          </a:prstGeo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307340" y="90805"/>
            <a:ext cx="7336155"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5</a:t>
            </a:r>
            <a:r>
              <a:rPr lang="zh-CN" sz="3200" dirty="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2.</a:t>
            </a:r>
            <a:r>
              <a:rPr lang="en-US" sz="3200" dirty="0">
                <a:latin typeface="微软雅黑" panose="020B0503020204020204" pitchFamily="34" charset="-122"/>
                <a:ea typeface="微软雅黑" panose="020B0503020204020204" pitchFamily="34" charset="-122"/>
                <a:sym typeface="微软雅黑" panose="020B0503020204020204" pitchFamily="34" charset="-122"/>
              </a:rPr>
              <a:t>3</a:t>
            </a:r>
            <a:r>
              <a:rPr lang="zh-CN" sz="3200" dirty="0">
                <a:latin typeface="微软雅黑" panose="020B0503020204020204" pitchFamily="34" charset="-122"/>
                <a:ea typeface="微软雅黑" panose="020B0503020204020204" pitchFamily="34" charset="-122"/>
                <a:sym typeface="微软雅黑" panose="020B0503020204020204" pitchFamily="34" charset="-122"/>
              </a:rPr>
              <a:t>  异步</a:t>
            </a:r>
            <a:r>
              <a:rPr sz="3200" dirty="0">
                <a:latin typeface="微软雅黑" panose="020B0503020204020204" pitchFamily="34" charset="-122"/>
                <a:ea typeface="微软雅黑" panose="020B0503020204020204" pitchFamily="34" charset="-122"/>
                <a:sym typeface="微软雅黑" panose="020B0503020204020204" pitchFamily="34" charset="-122"/>
              </a:rPr>
              <a:t>时序逻辑电路的</a:t>
            </a:r>
            <a:r>
              <a:rPr lang="zh-CN" sz="3200" dirty="0">
                <a:latin typeface="微软雅黑" panose="020B0503020204020204" pitchFamily="34" charset="-122"/>
                <a:ea typeface="微软雅黑" panose="020B0503020204020204" pitchFamily="34" charset="-122"/>
                <a:sym typeface="微软雅黑" panose="020B0503020204020204" pitchFamily="34" charset="-122"/>
              </a:rPr>
              <a:t>分析与设计</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15" name="文本框 14"/>
          <p:cNvSpPr txBox="1"/>
          <p:nvPr/>
        </p:nvSpPr>
        <p:spPr>
          <a:xfrm>
            <a:off x="389255" y="865505"/>
            <a:ext cx="8648065" cy="3274695"/>
          </a:xfrm>
          <a:prstGeom prst="rect">
            <a:avLst/>
          </a:prstGeom>
        </p:spPr>
        <p:style>
          <a:lnRef idx="2">
            <a:schemeClr val="accent1"/>
          </a:lnRef>
          <a:fillRef idx="0">
            <a:srgbClr val="FFFFFF"/>
          </a:fillRef>
          <a:effectRef idx="0">
            <a:srgbClr val="FFFFFF"/>
          </a:effectRef>
          <a:fontRef idx="minor">
            <a:schemeClr val="tx1"/>
          </a:fontRef>
        </p:style>
        <p:txBody>
          <a:bodyPr wrap="square" rtlCol="0" anchor="t">
            <a:noAutofit/>
          </a:bodyPr>
          <a:p>
            <a:pPr marL="0" indent="508000" algn="l" defTabSz="266700" eaLnBrk="1">
              <a:lnSpc>
                <a:spcPct val="150000"/>
              </a:lnSpc>
              <a:spcAft>
                <a:spcPct val="0"/>
              </a:spcAft>
              <a:extLst>
                <a:ext uri="{35155182-B16C-46BC-9424-99874614C6A1}">
                  <wpsdc:indentchars xmlns:wpsdc="http://www.wps.cn/officeDocument/2017/drawingmlCustomData" val="200" checksum="282533468"/>
                </a:ext>
              </a:extLst>
            </a:pPr>
            <a:r>
              <a:rPr lang="zh-CN"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异步时序电路的设计步骤与同步电路相同。</a:t>
            </a:r>
            <a:endParaRPr lang="zh-CN"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508000" algn="l" defTabSz="266700" eaLnBrk="1">
              <a:lnSpc>
                <a:spcPct val="150000"/>
              </a:lnSpc>
              <a:spcAft>
                <a:spcPct val="0"/>
              </a:spcAft>
              <a:buClr>
                <a:srgbClr val="FF0000"/>
              </a:buClr>
              <a:buFont typeface="Wingdings" panose="05000000000000000000" charset="0"/>
              <a:buChar char="Ø"/>
              <a:extLst>
                <a:ext uri="{35155182-B16C-46BC-9424-99874614C6A1}">
                  <wpsdc:indentchars xmlns:wpsdc="http://www.wps.cn/officeDocument/2017/drawingmlCustomData" val="200" checksum="282533468"/>
                </a:ext>
              </a:extLst>
            </a:pPr>
            <a:r>
              <a:rPr lang="zh-CN"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形成原始状态图和原始状态表</a:t>
            </a:r>
            <a:endParaRPr lang="zh-CN"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508000" algn="l" defTabSz="266700" eaLnBrk="1">
              <a:lnSpc>
                <a:spcPct val="150000"/>
              </a:lnSpc>
              <a:spcAft>
                <a:spcPct val="0"/>
              </a:spcAft>
              <a:buClr>
                <a:srgbClr val="FF0000"/>
              </a:buClr>
              <a:buFont typeface="Wingdings" panose="05000000000000000000" charset="0"/>
              <a:buChar char="Ø"/>
              <a:extLst>
                <a:ext uri="{35155182-B16C-46BC-9424-99874614C6A1}">
                  <wpsdc:indentchars xmlns:wpsdc="http://www.wps.cn/officeDocument/2017/drawingmlCustomData" val="200" checksum="282533468"/>
                </a:ext>
              </a:extLst>
            </a:pPr>
            <a:r>
              <a:rPr lang="zh-CN"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状态化简，求出最小状态表</a:t>
            </a:r>
            <a:endParaRPr lang="zh-CN"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508000" algn="l" defTabSz="266700" eaLnBrk="1">
              <a:lnSpc>
                <a:spcPct val="150000"/>
              </a:lnSpc>
              <a:spcAft>
                <a:spcPct val="0"/>
              </a:spcAft>
              <a:buClr>
                <a:srgbClr val="FF0000"/>
              </a:buClr>
              <a:buFont typeface="Wingdings" panose="05000000000000000000" charset="0"/>
              <a:buChar char="Ø"/>
              <a:extLst>
                <a:ext uri="{35155182-B16C-46BC-9424-99874614C6A1}">
                  <wpsdc:indentchars xmlns:wpsdc="http://www.wps.cn/officeDocument/2017/drawingmlCustomData" val="200" checksum="282533468"/>
                </a:ext>
              </a:extLst>
            </a:pPr>
            <a:r>
              <a:rPr lang="zh-CN"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状态编码，得到二进制状态表</a:t>
            </a:r>
            <a:endParaRPr lang="zh-CN"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508000" algn="l" defTabSz="266700" eaLnBrk="1">
              <a:lnSpc>
                <a:spcPct val="150000"/>
              </a:lnSpc>
              <a:spcAft>
                <a:spcPct val="0"/>
              </a:spcAft>
              <a:buClr>
                <a:srgbClr val="FF0000"/>
              </a:buClr>
              <a:buFont typeface="Wingdings" panose="05000000000000000000" charset="0"/>
              <a:buChar char="Ø"/>
              <a:extLst>
                <a:ext uri="{35155182-B16C-46BC-9424-99874614C6A1}">
                  <wpsdc:indentchars xmlns:wpsdc="http://www.wps.cn/officeDocument/2017/drawingmlCustomData" val="200" checksum="282533468"/>
                </a:ext>
              </a:extLst>
            </a:pPr>
            <a:r>
              <a:rPr lang="zh-CN"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选定触发器类型，并求出激励方程和输出方程</a:t>
            </a:r>
            <a:endParaRPr lang="zh-CN"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508000" algn="l" defTabSz="266700" eaLnBrk="1">
              <a:lnSpc>
                <a:spcPct val="150000"/>
              </a:lnSpc>
              <a:spcAft>
                <a:spcPct val="0"/>
              </a:spcAft>
              <a:buClr>
                <a:srgbClr val="FF0000"/>
              </a:buClr>
              <a:buFont typeface="Wingdings" panose="05000000000000000000" charset="0"/>
              <a:buChar char="Ø"/>
              <a:extLst>
                <a:ext uri="{35155182-B16C-46BC-9424-99874614C6A1}">
                  <wpsdc:indentchars xmlns:wpsdc="http://www.wps.cn/officeDocument/2017/drawingmlCustomData" val="200" checksum="282533468"/>
                </a:ext>
              </a:extLst>
            </a:pPr>
            <a:r>
              <a:rPr lang="zh-CN"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画出逻辑电路图，验证是否能够自启动</a:t>
            </a:r>
            <a:endParaRPr lang="zh-CN"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508000" algn="l" defTabSz="266700" eaLnBrk="1">
              <a:lnSpc>
                <a:spcPct val="150000"/>
              </a:lnSpc>
              <a:spcAft>
                <a:spcPct val="0"/>
              </a:spcAft>
              <a:buClr>
                <a:srgbClr val="FF0000"/>
              </a:buClr>
              <a:buFont typeface="Wingdings" panose="05000000000000000000" charset="0"/>
              <a:extLst>
                <a:ext uri="{35155182-B16C-46BC-9424-99874614C6A1}">
                  <wpsdc:indentchars xmlns:wpsdc="http://www.wps.cn/officeDocument/2017/drawingmlCustomData" val="200" checksum="282533468"/>
                </a:ext>
              </a:extLst>
            </a:pPr>
            <a:r>
              <a:rPr lang="zh-CN" altLang="en-US" sz="2000">
                <a:effectLst>
                  <a:outerShdw blurRad="38100" dist="38100" dir="2700000" algn="tl">
                    <a:srgbClr val="000000">
                      <a:alpha val="43137"/>
                    </a:srgbClr>
                  </a:outerShdw>
                </a:effectLst>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mn-ea"/>
              </a:rPr>
              <a:t>举例：设计</a:t>
            </a:r>
            <a:r>
              <a:rPr lang="zh-CN" sz="2000">
                <a:effectLst>
                  <a:outerShdw blurRad="38100" dist="38100" dir="2700000" algn="tl">
                    <a:srgbClr val="000000">
                      <a:alpha val="43137"/>
                    </a:srgbClr>
                  </a:outerShdw>
                </a:effectLst>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mn-ea"/>
              </a:rPr>
              <a:t>一个异步时序电路</a:t>
            </a:r>
            <a:r>
              <a:rPr lang="zh-CN" altLang="en-US" sz="2000">
                <a:effectLst>
                  <a:outerShdw blurRad="38100" dist="38100" dir="2700000" algn="tl">
                    <a:srgbClr val="000000">
                      <a:alpha val="43137"/>
                    </a:srgbClr>
                  </a:outerShdw>
                </a:effectLst>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mn-ea"/>
              </a:rPr>
              <a:t>实现如下图所示的</a:t>
            </a:r>
            <a:r>
              <a:rPr lang="zh-CN" sz="2000">
                <a:effectLst>
                  <a:outerShdw blurRad="38100" dist="38100" dir="2700000" algn="tl">
                    <a:srgbClr val="000000">
                      <a:alpha val="43137"/>
                    </a:srgbClr>
                  </a:outerShdw>
                </a:effectLst>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mn-ea"/>
              </a:rPr>
              <a:t>状态转换图</a:t>
            </a:r>
            <a:r>
              <a:rPr lang="zh-CN" sz="2000">
                <a:effectLst>
                  <a:outerShdw blurRad="38100" dist="38100" dir="2700000" algn="tl">
                    <a:srgbClr val="000000">
                      <a:alpha val="43137"/>
                    </a:srgbClr>
                  </a:outerShdw>
                </a:effectLst>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sz="2000">
              <a:effectLst>
                <a:outerShdw blurRad="38100" dist="38100" dir="2700000" algn="tl">
                  <a:srgbClr val="000000">
                    <a:alpha val="43137"/>
                  </a:srgbClr>
                </a:outerShdw>
              </a:effectLst>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 name="图片 1"/>
          <p:cNvPicPr>
            <a:picLocks noChangeAspect="1"/>
          </p:cNvPicPr>
          <p:nvPr/>
        </p:nvPicPr>
        <p:blipFill>
          <a:blip r:embed="rId3"/>
          <a:stretch>
            <a:fillRect/>
          </a:stretch>
        </p:blipFill>
        <p:spPr>
          <a:xfrm>
            <a:off x="1211580" y="4451985"/>
            <a:ext cx="6195060" cy="2082800"/>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389255" y="248285"/>
            <a:ext cx="709168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5</a:t>
            </a:r>
            <a:r>
              <a:rPr lang="zh-CN" sz="3200" dirty="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2.</a:t>
            </a:r>
            <a:r>
              <a:rPr lang="en-US" sz="3200" dirty="0">
                <a:latin typeface="微软雅黑" panose="020B0503020204020204" pitchFamily="34" charset="-122"/>
                <a:ea typeface="微软雅黑" panose="020B0503020204020204" pitchFamily="34" charset="-122"/>
                <a:sym typeface="微软雅黑" panose="020B0503020204020204" pitchFamily="34" charset="-122"/>
              </a:rPr>
              <a:t>3</a:t>
            </a:r>
            <a:r>
              <a:rPr lang="zh-CN" sz="3200" dirty="0">
                <a:latin typeface="微软雅黑" panose="020B0503020204020204" pitchFamily="34" charset="-122"/>
                <a:ea typeface="微软雅黑" panose="020B0503020204020204" pitchFamily="34" charset="-122"/>
                <a:sym typeface="微软雅黑" panose="020B0503020204020204" pitchFamily="34" charset="-122"/>
              </a:rPr>
              <a:t>  异步</a:t>
            </a:r>
            <a:r>
              <a:rPr sz="3200" dirty="0">
                <a:latin typeface="微软雅黑" panose="020B0503020204020204" pitchFamily="34" charset="-122"/>
                <a:ea typeface="微软雅黑" panose="020B0503020204020204" pitchFamily="34" charset="-122"/>
                <a:sym typeface="微软雅黑" panose="020B0503020204020204" pitchFamily="34" charset="-122"/>
              </a:rPr>
              <a:t>时序逻辑电路的</a:t>
            </a:r>
            <a:r>
              <a:rPr lang="zh-CN" sz="3200" dirty="0">
                <a:latin typeface="微软雅黑" panose="020B0503020204020204" pitchFamily="34" charset="-122"/>
                <a:ea typeface="微软雅黑" panose="020B0503020204020204" pitchFamily="34" charset="-122"/>
                <a:sym typeface="微软雅黑" panose="020B0503020204020204" pitchFamily="34" charset="-122"/>
              </a:rPr>
              <a:t>分析与设计</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15" name="文本框 14"/>
          <p:cNvSpPr txBox="1"/>
          <p:nvPr/>
        </p:nvSpPr>
        <p:spPr>
          <a:xfrm>
            <a:off x="512445" y="1084580"/>
            <a:ext cx="11325225" cy="2052320"/>
          </a:xfrm>
          <a:prstGeom prst="rect">
            <a:avLst/>
          </a:prstGeom>
        </p:spPr>
        <p:style>
          <a:lnRef idx="2">
            <a:schemeClr val="accent1"/>
          </a:lnRef>
          <a:fillRef idx="0">
            <a:srgbClr val="FFFFFF"/>
          </a:fillRef>
          <a:effectRef idx="0">
            <a:srgbClr val="FFFFFF"/>
          </a:effectRef>
          <a:fontRef idx="minor">
            <a:schemeClr val="tx1"/>
          </a:fontRef>
        </p:style>
        <p:txBody>
          <a:bodyPr wrap="square" rtlCol="0" anchor="t">
            <a:noAutofit/>
          </a:bodyPr>
          <a:p>
            <a:pPr marL="0" indent="508000" algn="l" defTabSz="266700" eaLnBrk="1">
              <a:lnSpc>
                <a:spcPct val="150000"/>
              </a:lnSpc>
              <a:spcAft>
                <a:spcPct val="0"/>
              </a:spcAft>
              <a:extLst>
                <a:ext uri="{35155182-B16C-46BC-9424-99874614C6A1}">
                  <wpsdc:indentchars xmlns:wpsdc="http://www.wps.cn/officeDocument/2017/drawingmlCustomData" val="200" checksum="282533468"/>
                </a:ext>
              </a:extLst>
            </a:pPr>
            <a:r>
              <a:rPr lang="zh-CN"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）选触发器：</a:t>
            </a:r>
            <a:r>
              <a:rPr lang="en-US" altLang="zh-CN"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个有效循环状态，选择</a:t>
            </a:r>
            <a:r>
              <a:rPr lang="en-US" altLang="zh-CN"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个触发器实现。用到 3 位二进制代码，故选用 3 个 触发器（选用 CP 上升沿触发 D 触发器），分别用 </a:t>
            </a:r>
            <a:r>
              <a:rPr lang="zh-CN" altLang="en-US" sz="2000" i="1">
                <a:effectLst>
                  <a:outerShdw blurRad="38100" dist="38100" dir="2700000" algn="tl">
                    <a:srgbClr val="000000">
                      <a:alpha val="43137"/>
                    </a:srgbClr>
                  </a:outerShdw>
                </a:effectLst>
                <a:latin typeface="Times New Roman" panose="02020603050405020304" charset="0"/>
                <a:ea typeface="微软雅黑" panose="020B0503020204020204" pitchFamily="34" charset="-122"/>
                <a:cs typeface="Times New Roman" panose="02020603050405020304" charset="0"/>
                <a:sym typeface="+mn-ea"/>
              </a:rPr>
              <a:t>FF </a:t>
            </a:r>
            <a:r>
              <a:rPr lang="zh-CN" altLang="en-US" sz="2000" i="1" baseline="-25000">
                <a:effectLst>
                  <a:outerShdw blurRad="38100" dist="38100" dir="2700000" algn="tl">
                    <a:srgbClr val="000000">
                      <a:alpha val="43137"/>
                    </a:srgbClr>
                  </a:outerShdw>
                </a:effectLst>
                <a:latin typeface="Times New Roman" panose="02020603050405020304" charset="0"/>
                <a:ea typeface="微软雅黑" panose="020B0503020204020204" pitchFamily="34" charset="-122"/>
                <a:cs typeface="Times New Roman" panose="02020603050405020304" charset="0"/>
                <a:sym typeface="+mn-ea"/>
              </a:rPr>
              <a:t>0 </a:t>
            </a:r>
            <a:r>
              <a:rPr lang="zh-CN" altLang="en-US" sz="2000" i="1">
                <a:effectLst>
                  <a:outerShdw blurRad="38100" dist="38100" dir="2700000" algn="tl">
                    <a:srgbClr val="000000">
                      <a:alpha val="43137"/>
                    </a:srgbClr>
                  </a:outerShdw>
                </a:effectLst>
                <a:latin typeface="Times New Roman" panose="02020603050405020304" charset="0"/>
                <a:ea typeface="微软雅黑" panose="020B0503020204020204" pitchFamily="34" charset="-122"/>
                <a:cs typeface="Times New Roman" panose="02020603050405020304" charset="0"/>
                <a:sym typeface="+mn-ea"/>
              </a:rPr>
              <a:t>、 FF </a:t>
            </a:r>
            <a:r>
              <a:rPr lang="zh-CN" altLang="en-US" sz="2000" i="1" baseline="-25000">
                <a:effectLst>
                  <a:outerShdw blurRad="38100" dist="38100" dir="2700000" algn="tl">
                    <a:srgbClr val="000000">
                      <a:alpha val="43137"/>
                    </a:srgbClr>
                  </a:outerShdw>
                </a:effectLst>
                <a:latin typeface="Times New Roman" panose="02020603050405020304" charset="0"/>
                <a:ea typeface="微软雅黑" panose="020B0503020204020204" pitchFamily="34" charset="-122"/>
                <a:cs typeface="Times New Roman" panose="02020603050405020304" charset="0"/>
                <a:sym typeface="+mn-ea"/>
              </a:rPr>
              <a:t>1</a:t>
            </a:r>
            <a:r>
              <a:rPr lang="zh-CN" altLang="en-US" sz="2000" i="1">
                <a:effectLst>
                  <a:outerShdw blurRad="38100" dist="38100" dir="2700000" algn="tl">
                    <a:srgbClr val="000000">
                      <a:alpha val="43137"/>
                    </a:srgbClr>
                  </a:outerShdw>
                </a:effectLst>
                <a:latin typeface="Times New Roman" panose="02020603050405020304" charset="0"/>
                <a:ea typeface="微软雅黑" panose="020B0503020204020204" pitchFamily="34" charset="-122"/>
                <a:cs typeface="Times New Roman" panose="02020603050405020304" charset="0"/>
                <a:sym typeface="+mn-ea"/>
              </a:rPr>
              <a:t> 、 FF</a:t>
            </a:r>
            <a:r>
              <a:rPr lang="zh-CN" altLang="en-US" sz="2000" i="1" baseline="-25000">
                <a:effectLst>
                  <a:outerShdw blurRad="38100" dist="38100" dir="2700000" algn="tl">
                    <a:srgbClr val="000000">
                      <a:alpha val="43137"/>
                    </a:srgbClr>
                  </a:outerShdw>
                </a:effectLst>
                <a:latin typeface="Times New Roman" panose="02020603050405020304" charset="0"/>
                <a:ea typeface="微软雅黑" panose="020B0503020204020204" pitchFamily="34" charset="-122"/>
                <a:cs typeface="Times New Roman" panose="02020603050405020304" charset="0"/>
                <a:sym typeface="+mn-ea"/>
              </a:rPr>
              <a:t> 2 </a:t>
            </a:r>
            <a:r>
              <a:rPr lang="zh-CN" altLang="en-US" sz="2000" baseline="-25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indent="508000" algn="l" defTabSz="266700" eaLnBrk="1">
              <a:lnSpc>
                <a:spcPct val="150000"/>
              </a:lnSpc>
              <a:spcAft>
                <a:spcPct val="0"/>
              </a:spcAft>
              <a:extLst>
                <a:ext uri="{35155182-B16C-46BC-9424-99874614C6A1}">
                  <wpsdc:indentchars xmlns:wpsdc="http://www.wps.cn/officeDocument/2017/drawingmlCustomData" val="200" checksum="282533468"/>
                </a:ext>
              </a:extLst>
            </a:pPr>
            <a:r>
              <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）输出方程：根据状态转换图用卡诺图求输出方程</a:t>
            </a:r>
            <a:r>
              <a:rPr lang="en-US" altLang="zh-CN"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Y</a:t>
            </a:r>
            <a:r>
              <a:rPr lang="en-US" altLang="zh-CN"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indent="508000" algn="l" defTabSz="266700" eaLnBrk="1">
              <a:lnSpc>
                <a:spcPct val="150000"/>
              </a:lnSpc>
              <a:spcAft>
                <a:spcPct val="0"/>
              </a:spcAft>
              <a:extLst>
                <a:ext uri="{35155182-B16C-46BC-9424-99874614C6A1}">
                  <wpsdc:indentchars xmlns:wpsdc="http://www.wps.cn/officeDocument/2017/drawingmlCustomData" val="200" checksum="282533468"/>
                </a:ext>
              </a:extLst>
            </a:pPr>
            <a:r>
              <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）时钟方程：先根据状态转换图画出时序图，再根据翻转条件选脉冲</a:t>
            </a: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indent="508000" algn="l" defTabSz="266700" eaLnBrk="1">
              <a:lnSpc>
                <a:spcPct val="150000"/>
              </a:lnSpc>
              <a:spcAft>
                <a:spcPct val="0"/>
              </a:spcAft>
              <a:extLst>
                <a:ext uri="{35155182-B16C-46BC-9424-99874614C6A1}">
                  <wpsdc:indentchars xmlns:wpsdc="http://www.wps.cn/officeDocument/2017/drawingmlCustomData" val="200" checksum="282533468"/>
                </a:ext>
              </a:extLst>
            </a:pPr>
            <a:r>
              <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indent="508000" algn="l" defTabSz="266700" eaLnBrk="1">
              <a:lnSpc>
                <a:spcPct val="150000"/>
              </a:lnSpc>
              <a:spcAft>
                <a:spcPct val="0"/>
              </a:spcAft>
              <a:extLst>
                <a:ext uri="{35155182-B16C-46BC-9424-99874614C6A1}">
                  <wpsdc:indentchars xmlns:wpsdc="http://www.wps.cn/officeDocument/2017/drawingmlCustomData" val="200" checksum="282533468"/>
                </a:ext>
              </a:extLst>
            </a:pP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 name="图片 1"/>
          <p:cNvPicPr>
            <a:picLocks noChangeAspect="1"/>
          </p:cNvPicPr>
          <p:nvPr/>
        </p:nvPicPr>
        <p:blipFill>
          <a:blip r:embed="rId3"/>
          <a:stretch>
            <a:fillRect/>
          </a:stretch>
        </p:blipFill>
        <p:spPr>
          <a:xfrm>
            <a:off x="389255" y="3260090"/>
            <a:ext cx="3806825" cy="1280160"/>
          </a:xfrm>
          <a:prstGeom prst="rect">
            <a:avLst/>
          </a:prstGeom>
        </p:spPr>
      </p:pic>
      <p:pic>
        <p:nvPicPr>
          <p:cNvPr id="3" name="图片 2"/>
          <p:cNvPicPr/>
          <p:nvPr/>
        </p:nvPicPr>
        <p:blipFill>
          <a:blip r:embed="rId4"/>
        </p:blipFill>
        <p:spPr>
          <a:xfrm>
            <a:off x="9159240" y="3230245"/>
            <a:ext cx="2560320" cy="1212215"/>
          </a:xfrm>
          <a:prstGeom prst="rect">
            <a:avLst/>
          </a:prstGeom>
        </p:spPr>
      </p:pic>
      <p:pic>
        <p:nvPicPr>
          <p:cNvPr id="4" name="图片 3"/>
          <p:cNvPicPr/>
          <p:nvPr/>
        </p:nvPicPr>
        <p:blipFill>
          <a:blip r:embed="rId5"/>
        </p:blipFill>
        <p:spPr>
          <a:xfrm>
            <a:off x="4682490" y="3512820"/>
            <a:ext cx="3827145" cy="1091565"/>
          </a:xfrm>
          <a:prstGeom prst="rect">
            <a:avLst/>
          </a:prstGeom>
        </p:spPr>
      </p:pic>
      <p:sp>
        <p:nvSpPr>
          <p:cNvPr id="5" name="文本框 4"/>
          <p:cNvSpPr txBox="1"/>
          <p:nvPr/>
        </p:nvSpPr>
        <p:spPr>
          <a:xfrm>
            <a:off x="1095375" y="4962208"/>
            <a:ext cx="5080000" cy="398780"/>
          </a:xfrm>
          <a:prstGeom prst="rect">
            <a:avLst/>
          </a:prstGeom>
        </p:spPr>
        <p:txBody>
          <a:bodyPr>
            <a:spAutoFit/>
          </a:bodyPr>
          <a:p>
            <a:pPr marL="0" indent="0" algn="l"/>
            <a:r>
              <a:rPr lang="zh-CN" altLang="en-US" sz="2000" b="1" i="0">
                <a:solidFill>
                  <a:srgbClr val="4D4D4D"/>
                </a:solidFill>
                <a:latin typeface="-apple-system"/>
                <a:ea typeface="-apple-system"/>
              </a:rPr>
              <a:t>根据翻转条件选脉冲</a:t>
            </a:r>
            <a:endParaRPr lang="zh-CN" altLang="en-US" sz="2000" b="1" i="0">
              <a:solidFill>
                <a:srgbClr val="4D4D4D"/>
              </a:solidFill>
              <a:latin typeface="-apple-system"/>
              <a:ea typeface="-apple-system"/>
            </a:endParaRPr>
          </a:p>
        </p:txBody>
      </p:sp>
      <p:pic>
        <p:nvPicPr>
          <p:cNvPr id="6" name="图片 5"/>
          <p:cNvPicPr>
            <a:picLocks noChangeAspect="1"/>
          </p:cNvPicPr>
          <p:nvPr/>
        </p:nvPicPr>
        <p:blipFill>
          <a:blip r:embed="rId6"/>
          <a:stretch>
            <a:fillRect/>
          </a:stretch>
        </p:blipFill>
        <p:spPr>
          <a:xfrm>
            <a:off x="3909695" y="4663440"/>
            <a:ext cx="6187440" cy="2156460"/>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389255" y="125095"/>
            <a:ext cx="7265035"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5</a:t>
            </a:r>
            <a:r>
              <a:rPr lang="zh-CN" sz="3200" dirty="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2.</a:t>
            </a:r>
            <a:r>
              <a:rPr lang="en-US" sz="3200" dirty="0">
                <a:latin typeface="微软雅黑" panose="020B0503020204020204" pitchFamily="34" charset="-122"/>
                <a:ea typeface="微软雅黑" panose="020B0503020204020204" pitchFamily="34" charset="-122"/>
                <a:sym typeface="微软雅黑" panose="020B0503020204020204" pitchFamily="34" charset="-122"/>
              </a:rPr>
              <a:t>3</a:t>
            </a:r>
            <a:r>
              <a:rPr lang="zh-CN" sz="3200" dirty="0">
                <a:latin typeface="微软雅黑" panose="020B0503020204020204" pitchFamily="34" charset="-122"/>
                <a:ea typeface="微软雅黑" panose="020B0503020204020204" pitchFamily="34" charset="-122"/>
                <a:sym typeface="微软雅黑" panose="020B0503020204020204" pitchFamily="34" charset="-122"/>
              </a:rPr>
              <a:t>  异步</a:t>
            </a:r>
            <a:r>
              <a:rPr sz="3200" dirty="0">
                <a:latin typeface="微软雅黑" panose="020B0503020204020204" pitchFamily="34" charset="-122"/>
                <a:ea typeface="微软雅黑" panose="020B0503020204020204" pitchFamily="34" charset="-122"/>
                <a:sym typeface="微软雅黑" panose="020B0503020204020204" pitchFamily="34" charset="-122"/>
              </a:rPr>
              <a:t>时序逻辑电路的</a:t>
            </a:r>
            <a:r>
              <a:rPr lang="zh-CN" sz="3200" dirty="0">
                <a:latin typeface="微软雅黑" panose="020B0503020204020204" pitchFamily="34" charset="-122"/>
                <a:ea typeface="微软雅黑" panose="020B0503020204020204" pitchFamily="34" charset="-122"/>
                <a:sym typeface="微软雅黑" panose="020B0503020204020204" pitchFamily="34" charset="-122"/>
              </a:rPr>
              <a:t>分析与设计</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15" name="文本框 14"/>
          <p:cNvSpPr txBox="1"/>
          <p:nvPr/>
        </p:nvSpPr>
        <p:spPr>
          <a:xfrm>
            <a:off x="162560" y="865505"/>
            <a:ext cx="11819890" cy="5431155"/>
          </a:xfrm>
          <a:prstGeom prst="rect">
            <a:avLst/>
          </a:prstGeom>
        </p:spPr>
        <p:style>
          <a:lnRef idx="2">
            <a:schemeClr val="accent1"/>
          </a:lnRef>
          <a:fillRef idx="0">
            <a:srgbClr val="FFFFFF"/>
          </a:fillRef>
          <a:effectRef idx="0">
            <a:srgbClr val="FFFFFF"/>
          </a:effectRef>
          <a:fontRef idx="minor">
            <a:schemeClr val="tx1"/>
          </a:fontRef>
        </p:style>
        <p:txBody>
          <a:bodyPr wrap="square" rtlCol="0" anchor="t">
            <a:noAutofit/>
          </a:bodyPr>
          <a:p>
            <a:pPr indent="508000" algn="l" defTabSz="266700" eaLnBrk="1">
              <a:lnSpc>
                <a:spcPct val="150000"/>
              </a:lnSpc>
              <a:spcAft>
                <a:spcPct val="0"/>
              </a:spcAft>
              <a:extLst>
                <a:ext uri="{35155182-B16C-46BC-9424-99874614C6A1}">
                  <wpsdc:indentchars xmlns:wpsdc="http://www.wps.cn/officeDocument/2017/drawingmlCustomData" val="200" checksum="282533468"/>
                </a:ext>
              </a:extLst>
            </a:pPr>
            <a:r>
              <a:rPr lang="zh-CN"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）由时序图画出</a:t>
            </a:r>
            <a:r>
              <a:rPr lang="zh-CN"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状态表，根据卡诺图进行</a:t>
            </a:r>
            <a:r>
              <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状态方程求解（可选择板书讲解）</a:t>
            </a:r>
            <a:r>
              <a:rPr lang="zh-CN"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508000" algn="l" defTabSz="266700" eaLnBrk="1">
              <a:lnSpc>
                <a:spcPct val="150000"/>
              </a:lnSpc>
              <a:spcAft>
                <a:spcPct val="0"/>
              </a:spcAft>
              <a:extLst>
                <a:ext uri="{35155182-B16C-46BC-9424-99874614C6A1}">
                  <wpsdc:indentchars xmlns:wpsdc="http://www.wps.cn/officeDocument/2017/drawingmlCustomData" val="200" checksum="282533468"/>
                </a:ext>
              </a:extLst>
            </a:pPr>
            <a:endParaRPr lang="zh-CN"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508000" algn="l" defTabSz="266700" eaLnBrk="1">
              <a:lnSpc>
                <a:spcPct val="150000"/>
              </a:lnSpc>
              <a:spcAft>
                <a:spcPct val="0"/>
              </a:spcAft>
              <a:extLst>
                <a:ext uri="{35155182-B16C-46BC-9424-99874614C6A1}">
                  <wpsdc:indentchars xmlns:wpsdc="http://www.wps.cn/officeDocument/2017/drawingmlCustomData" val="200" checksum="282533468"/>
                </a:ext>
              </a:extLst>
            </a:pPr>
            <a:endParaRPr lang="zh-CN"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508000" algn="l" defTabSz="266700" eaLnBrk="1">
              <a:lnSpc>
                <a:spcPct val="150000"/>
              </a:lnSpc>
              <a:spcAft>
                <a:spcPct val="0"/>
              </a:spcAft>
              <a:extLst>
                <a:ext uri="{35155182-B16C-46BC-9424-99874614C6A1}">
                  <wpsdc:indentchars xmlns:wpsdc="http://www.wps.cn/officeDocument/2017/drawingmlCustomData" val="200" checksum="282533468"/>
                </a:ext>
              </a:extLst>
            </a:pPr>
            <a:endParaRPr lang="zh-CN"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508000" algn="l" defTabSz="266700" eaLnBrk="1">
              <a:lnSpc>
                <a:spcPct val="150000"/>
              </a:lnSpc>
              <a:spcAft>
                <a:spcPct val="0"/>
              </a:spcAft>
              <a:extLst>
                <a:ext uri="{35155182-B16C-46BC-9424-99874614C6A1}">
                  <wpsdc:indentchars xmlns:wpsdc="http://www.wps.cn/officeDocument/2017/drawingmlCustomData" val="200" checksum="282533468"/>
                </a:ext>
              </a:extLst>
            </a:pPr>
            <a:endParaRPr lang="zh-CN"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508000" algn="l" defTabSz="266700" eaLnBrk="1">
              <a:lnSpc>
                <a:spcPct val="150000"/>
              </a:lnSpc>
              <a:spcAft>
                <a:spcPct val="0"/>
              </a:spcAft>
              <a:extLst>
                <a:ext uri="{35155182-B16C-46BC-9424-99874614C6A1}">
                  <wpsdc:indentchars xmlns:wpsdc="http://www.wps.cn/officeDocument/2017/drawingmlCustomData" val="200" checksum="282533468"/>
                </a:ext>
              </a:extLst>
            </a:pPr>
            <a:endParaRPr lang="zh-CN"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508000" algn="l" defTabSz="266700" eaLnBrk="1">
              <a:lnSpc>
                <a:spcPct val="150000"/>
              </a:lnSpc>
              <a:spcAft>
                <a:spcPct val="0"/>
              </a:spcAft>
              <a:extLst>
                <a:ext uri="{35155182-B16C-46BC-9424-99874614C6A1}">
                  <wpsdc:indentchars xmlns:wpsdc="http://www.wps.cn/officeDocument/2017/drawingmlCustomData" val="200" checksum="282533468"/>
                </a:ext>
              </a:extLst>
            </a:pPr>
            <a:r>
              <a:rPr lang="zh-CN"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）写出激励方程</a:t>
            </a:r>
            <a:endParaRPr lang="zh-CN"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indent="508000" algn="l" defTabSz="266700" eaLnBrk="1">
              <a:lnSpc>
                <a:spcPct val="150000"/>
              </a:lnSpc>
              <a:spcAft>
                <a:spcPct val="0"/>
              </a:spcAft>
              <a:extLst>
                <a:ext uri="{35155182-B16C-46BC-9424-99874614C6A1}">
                  <wpsdc:indentchars xmlns:wpsdc="http://www.wps.cn/officeDocument/2017/drawingmlCustomData" val="200" checksum="282533468"/>
                </a:ext>
              </a:extLst>
            </a:pPr>
            <a:r>
              <a:rPr lang="zh-CN"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indent="508000" algn="l" defTabSz="266700" eaLnBrk="1">
              <a:lnSpc>
                <a:spcPct val="150000"/>
              </a:lnSpc>
              <a:spcAft>
                <a:spcPct val="0"/>
              </a:spcAft>
              <a:extLst>
                <a:ext uri="{35155182-B16C-46BC-9424-99874614C6A1}">
                  <wpsdc:indentchars xmlns:wpsdc="http://www.wps.cn/officeDocument/2017/drawingmlCustomData" val="200" checksum="282533468"/>
                </a:ext>
              </a:extLst>
            </a:pPr>
            <a:endParaRPr lang="zh-CN"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p:nvPr/>
        </p:nvPicPr>
        <p:blipFill>
          <a:blip r:embed="rId3"/>
        </p:blipFill>
        <p:spPr>
          <a:xfrm>
            <a:off x="643255" y="4571365"/>
            <a:ext cx="4213225" cy="1435735"/>
          </a:xfrm>
          <a:prstGeom prst="rect">
            <a:avLst/>
          </a:prstGeom>
        </p:spPr>
      </p:pic>
      <p:pic>
        <p:nvPicPr>
          <p:cNvPr id="5" name="图片 4"/>
          <p:cNvPicPr/>
          <p:nvPr/>
        </p:nvPicPr>
        <p:blipFill>
          <a:blip r:embed="rId4"/>
        </p:blipFill>
        <p:spPr>
          <a:xfrm>
            <a:off x="481965" y="1743075"/>
            <a:ext cx="3770630" cy="1342390"/>
          </a:xfrm>
          <a:prstGeom prst="rect">
            <a:avLst/>
          </a:prstGeom>
        </p:spPr>
      </p:pic>
      <p:pic>
        <p:nvPicPr>
          <p:cNvPr id="6" name="图片 5"/>
          <p:cNvPicPr/>
          <p:nvPr/>
        </p:nvPicPr>
        <p:blipFill>
          <a:blip r:embed="rId5"/>
          <a:srcRect l="5478" t="23423" r="9465" b="22166"/>
        </p:blipFill>
        <p:spPr>
          <a:xfrm rot="16200000">
            <a:off x="5003165" y="1423670"/>
            <a:ext cx="2138045" cy="2432050"/>
          </a:xfrm>
          <a:prstGeom prst="rect">
            <a:avLst/>
          </a:prstGeom>
        </p:spPr>
      </p:pic>
      <p:sp>
        <p:nvSpPr>
          <p:cNvPr id="7" name="文本框 6"/>
          <p:cNvSpPr txBox="1"/>
          <p:nvPr/>
        </p:nvSpPr>
        <p:spPr>
          <a:xfrm>
            <a:off x="6455410" y="3900805"/>
            <a:ext cx="5429250" cy="623570"/>
          </a:xfrm>
          <a:prstGeom prst="rect">
            <a:avLst/>
          </a:prstGeom>
        </p:spPr>
        <p:txBody>
          <a:bodyPr wrap="square">
            <a:noAutofit/>
          </a:bodyPr>
          <a:p>
            <a:pPr algn="l" eaLnBrk="1">
              <a:lnSpc>
                <a:spcPct val="100000"/>
              </a:lnSpc>
            </a:pPr>
            <a:r>
              <a:rPr lang="zh-CN" altLang="en-US" sz="2000" b="1" i="0">
                <a:solidFill>
                  <a:srgbClr val="4D4D4D"/>
                </a:solidFill>
                <a:latin typeface="微软雅黑" panose="020B0503020204020204" pitchFamily="34" charset="-122"/>
                <a:ea typeface="微软雅黑" panose="020B0503020204020204" pitchFamily="34" charset="-122"/>
              </a:rPr>
              <a:t>（</a:t>
            </a:r>
            <a:r>
              <a:rPr lang="en-US" altLang="zh-CN" sz="2000" b="1" i="0">
                <a:solidFill>
                  <a:srgbClr val="4D4D4D"/>
                </a:solidFill>
                <a:latin typeface="微软雅黑" panose="020B0503020204020204" pitchFamily="34" charset="-122"/>
                <a:ea typeface="微软雅黑" panose="020B0503020204020204" pitchFamily="34" charset="-122"/>
              </a:rPr>
              <a:t>6)</a:t>
            </a:r>
            <a:r>
              <a:rPr lang="zh-CN" altLang="en-US" sz="2000" b="1" i="0">
                <a:solidFill>
                  <a:srgbClr val="4D4D4D"/>
                </a:solidFill>
                <a:latin typeface="微软雅黑" panose="020B0503020204020204" pitchFamily="34" charset="-122"/>
                <a:ea typeface="微软雅黑" panose="020B0503020204020204" pitchFamily="34" charset="-122"/>
              </a:rPr>
              <a:t>画电路图</a:t>
            </a:r>
            <a:r>
              <a:rPr lang="en-US" altLang="zh-CN" sz="2000" b="1" i="0">
                <a:solidFill>
                  <a:srgbClr val="4D4D4D"/>
                </a:solidFill>
                <a:latin typeface="微软雅黑" panose="020B0503020204020204" pitchFamily="34" charset="-122"/>
                <a:ea typeface="微软雅黑" panose="020B0503020204020204" pitchFamily="34" charset="-122"/>
              </a:rPr>
              <a:t>    (7)</a:t>
            </a:r>
            <a:r>
              <a:rPr lang="zh-CN" altLang="en-US" sz="2000" b="1" i="0">
                <a:solidFill>
                  <a:srgbClr val="4D4D4D"/>
                </a:solidFill>
                <a:latin typeface="微软雅黑" panose="020B0503020204020204" pitchFamily="34" charset="-122"/>
                <a:ea typeface="微软雅黑" panose="020B0503020204020204" pitchFamily="34" charset="-122"/>
              </a:rPr>
              <a:t>检查电路能否自启动</a:t>
            </a:r>
            <a:endParaRPr lang="zh-CN" altLang="en-US" sz="2000" b="1" i="0">
              <a:solidFill>
                <a:srgbClr val="4D4D4D"/>
              </a:solidFill>
              <a:latin typeface="微软雅黑" panose="020B0503020204020204" pitchFamily="34" charset="-122"/>
              <a:ea typeface="微软雅黑" panose="020B0503020204020204" pitchFamily="34" charset="-122"/>
            </a:endParaRPr>
          </a:p>
        </p:txBody>
      </p:sp>
      <p:pic>
        <p:nvPicPr>
          <p:cNvPr id="8" name="图片 7"/>
          <p:cNvPicPr/>
          <p:nvPr/>
        </p:nvPicPr>
        <p:blipFill>
          <a:blip r:embed="rId6"/>
        </p:blipFill>
        <p:spPr>
          <a:xfrm>
            <a:off x="5698490" y="4352290"/>
            <a:ext cx="4135120" cy="1873250"/>
          </a:xfrm>
          <a:prstGeom prst="rect">
            <a:avLst/>
          </a:prstGeom>
        </p:spPr>
      </p:pic>
      <p:pic>
        <p:nvPicPr>
          <p:cNvPr id="9" name="图片 8"/>
          <p:cNvPicPr/>
          <p:nvPr/>
        </p:nvPicPr>
        <p:blipFill>
          <a:blip r:embed="rId7"/>
        </p:blipFill>
        <p:spPr>
          <a:xfrm>
            <a:off x="7813675" y="1943100"/>
            <a:ext cx="3951605" cy="1485900"/>
          </a:xfrm>
          <a:prstGeom prst="rect">
            <a:avLst/>
          </a:prstGeo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06680" y="90805"/>
            <a:ext cx="5231765"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5.3 典型的时序逻辑电路</a:t>
            </a:r>
            <a:endParaRPr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4" name="文本框 3"/>
          <p:cNvSpPr txBox="1"/>
          <p:nvPr/>
        </p:nvSpPr>
        <p:spPr>
          <a:xfrm>
            <a:off x="313690" y="865505"/>
            <a:ext cx="7880350" cy="612140"/>
          </a:xfrm>
          <a:prstGeom prst="rect">
            <a:avLst/>
          </a:prstGeom>
        </p:spPr>
        <p:style>
          <a:lnRef idx="0">
            <a:srgbClr val="FFFFFF"/>
          </a:lnRef>
          <a:fillRef idx="3">
            <a:schemeClr val="accent5"/>
          </a:fillRef>
          <a:effectRef idx="0">
            <a:srgbClr val="FFFFFF"/>
          </a:effectRef>
          <a:fontRef idx="minor">
            <a:schemeClr val="lt1"/>
          </a:fontRef>
        </p:style>
        <p:txBody>
          <a:bodyPr wrap="square">
            <a:noAutofit/>
          </a:bodyPr>
          <a:p>
            <a:pPr marL="0" indent="304800" algn="l" defTabSz="266700">
              <a:lnSpc>
                <a:spcPct val="150000"/>
              </a:lnSpc>
              <a:spcAft>
                <a:spcPct val="0"/>
              </a:spcAft>
            </a:pPr>
            <a:r>
              <a:rPr lang="en-US" sz="2000" b="0">
                <a:latin typeface="微软雅黑" panose="020B0503020204020204" pitchFamily="34" charset="-122"/>
                <a:ea typeface="微软雅黑" panose="020B0503020204020204" pitchFamily="34" charset="-122"/>
              </a:rPr>
              <a:t>  </a:t>
            </a:r>
            <a:r>
              <a:rPr sz="2000" b="0">
                <a:latin typeface="微软雅黑" panose="020B0503020204020204" pitchFamily="34" charset="-122"/>
                <a:ea typeface="微软雅黑" panose="020B0503020204020204" pitchFamily="34" charset="-122"/>
              </a:rPr>
              <a:t>寄存器、移位寄存器和计数器是三种典型的时序逻辑电路。</a:t>
            </a:r>
            <a:endParaRPr sz="2000" b="0">
              <a:latin typeface="微软雅黑" panose="020B0503020204020204" pitchFamily="34" charset="-122"/>
              <a:ea typeface="微软雅黑" panose="020B0503020204020204" pitchFamily="34" charset="-122"/>
            </a:endParaRPr>
          </a:p>
          <a:p>
            <a:pPr marL="0" indent="304800" algn="l" defTabSz="266700">
              <a:lnSpc>
                <a:spcPct val="150000"/>
              </a:lnSpc>
              <a:spcAft>
                <a:spcPct val="0"/>
              </a:spcAft>
            </a:pPr>
            <a:endParaRPr sz="2000" b="0">
              <a:latin typeface="微软雅黑" panose="020B0503020204020204" pitchFamily="34" charset="-122"/>
              <a:ea typeface="微软雅黑" panose="020B0503020204020204" pitchFamily="34" charset="-122"/>
            </a:endParaRPr>
          </a:p>
          <a:p>
            <a:pPr marL="0" indent="304800" algn="l" defTabSz="266700">
              <a:lnSpc>
                <a:spcPct val="150000"/>
              </a:lnSpc>
              <a:spcAft>
                <a:spcPct val="0"/>
              </a:spcAft>
            </a:pPr>
            <a:r>
              <a:rPr lang="en-US" sz="2400" b="0">
                <a:solidFill>
                  <a:srgbClr val="FF0000"/>
                </a:solidFill>
                <a:latin typeface="微软雅黑" panose="020B0503020204020204" pitchFamily="34" charset="-122"/>
                <a:ea typeface="微软雅黑" panose="020B0503020204020204" pitchFamily="34" charset="-122"/>
              </a:rPr>
              <a:t>5.3.1</a:t>
            </a:r>
            <a:r>
              <a:rPr lang="zh-CN" altLang="en-US" sz="2400" b="0">
                <a:solidFill>
                  <a:srgbClr val="FF0000"/>
                </a:solidFill>
                <a:latin typeface="微软雅黑" panose="020B0503020204020204" pitchFamily="34" charset="-122"/>
                <a:ea typeface="微软雅黑" panose="020B0503020204020204" pitchFamily="34" charset="-122"/>
              </a:rPr>
              <a:t>寄存器</a:t>
            </a:r>
            <a:endParaRPr lang="zh-CN" altLang="en-US" sz="2400" b="0">
              <a:solidFill>
                <a:srgbClr val="FF0000"/>
              </a:solidFill>
              <a:latin typeface="微软雅黑" panose="020B0503020204020204" pitchFamily="34" charset="-122"/>
              <a:ea typeface="微软雅黑" panose="020B0503020204020204" pitchFamily="34" charset="-122"/>
            </a:endParaRPr>
          </a:p>
          <a:p>
            <a:pPr marL="0" indent="304800" algn="l" defTabSz="266700">
              <a:lnSpc>
                <a:spcPct val="150000"/>
              </a:lnSpc>
              <a:spcAft>
                <a:spcPct val="0"/>
              </a:spcAft>
            </a:pPr>
            <a:r>
              <a:rPr lang="en-US" altLang="zh-CN" sz="2000" b="0">
                <a:solidFill>
                  <a:schemeClr val="tx1"/>
                </a:solidFill>
                <a:latin typeface="微软雅黑" panose="020B0503020204020204" pitchFamily="34" charset="-122"/>
                <a:ea typeface="微软雅黑" panose="020B0503020204020204" pitchFamily="34" charset="-122"/>
              </a:rPr>
              <a:t>   </a:t>
            </a:r>
            <a:r>
              <a:rPr lang="zh-CN" altLang="en-US" sz="2000" b="0">
                <a:solidFill>
                  <a:schemeClr val="tx1"/>
                </a:solidFill>
                <a:latin typeface="微软雅黑" panose="020B0503020204020204" pitchFamily="34" charset="-122"/>
                <a:ea typeface="微软雅黑" panose="020B0503020204020204" pitchFamily="34" charset="-122"/>
              </a:rPr>
              <a:t>寄存器是数字系统中用来存储代码或数据的逻辑部件。它的主要组成部分是触发器。</a:t>
            </a:r>
            <a:endParaRPr lang="zh-CN" altLang="en-US" sz="2000" b="0">
              <a:solidFill>
                <a:schemeClr val="tx1"/>
              </a:solidFill>
              <a:latin typeface="微软雅黑" panose="020B0503020204020204" pitchFamily="34" charset="-122"/>
              <a:ea typeface="微软雅黑" panose="020B0503020204020204" pitchFamily="34" charset="-122"/>
            </a:endParaRPr>
          </a:p>
          <a:p>
            <a:pPr marL="0" indent="304800" algn="l" defTabSz="266700">
              <a:lnSpc>
                <a:spcPct val="150000"/>
              </a:lnSpc>
              <a:spcAft>
                <a:spcPct val="0"/>
              </a:spcAft>
            </a:pPr>
            <a:r>
              <a:rPr lang="en-US" altLang="zh-CN" sz="2000" b="0">
                <a:solidFill>
                  <a:schemeClr val="tx1"/>
                </a:solidFill>
                <a:latin typeface="微软雅黑" panose="020B0503020204020204" pitchFamily="34" charset="-122"/>
                <a:ea typeface="微软雅黑" panose="020B0503020204020204" pitchFamily="34" charset="-122"/>
              </a:rPr>
              <a:t>   </a:t>
            </a:r>
            <a:r>
              <a:rPr lang="zh-CN" altLang="en-US" sz="2000" b="0">
                <a:solidFill>
                  <a:schemeClr val="tx1"/>
                </a:solidFill>
                <a:latin typeface="微软雅黑" panose="020B0503020204020204" pitchFamily="34" charset="-122"/>
                <a:ea typeface="微软雅黑" panose="020B0503020204020204" pitchFamily="34" charset="-122"/>
              </a:rPr>
              <a:t>一个触发器能存储1位二进制代码，存储 n 位二进制代码的寄存器需要用 n 个触发器组成。寄存器实际上是若干触发器的集合。</a:t>
            </a:r>
            <a:endParaRPr lang="zh-CN" altLang="en-US" sz="2000" b="0">
              <a:solidFill>
                <a:schemeClr val="tx1"/>
              </a:solidFill>
              <a:latin typeface="微软雅黑" panose="020B0503020204020204" pitchFamily="34" charset="-122"/>
              <a:ea typeface="微软雅黑" panose="020B0503020204020204" pitchFamily="34" charset="-122"/>
            </a:endParaRPr>
          </a:p>
          <a:p>
            <a:pPr marL="0" indent="304800" algn="l" defTabSz="266700">
              <a:lnSpc>
                <a:spcPct val="150000"/>
              </a:lnSpc>
              <a:spcAft>
                <a:spcPct val="0"/>
              </a:spcAft>
            </a:pPr>
            <a:r>
              <a:rPr lang="en-US" altLang="zh-CN" sz="2000" b="0">
                <a:solidFill>
                  <a:schemeClr val="tx1"/>
                </a:solidFill>
                <a:latin typeface="微软雅黑" panose="020B0503020204020204" pitchFamily="34" charset="-122"/>
                <a:ea typeface="微软雅黑" panose="020B0503020204020204" pitchFamily="34" charset="-122"/>
              </a:rPr>
              <a:t>   </a:t>
            </a:r>
            <a:r>
              <a:rPr lang="zh-CN" altLang="en-US" sz="2000" b="0">
                <a:solidFill>
                  <a:schemeClr val="tx1"/>
                </a:solidFill>
                <a:latin typeface="微软雅黑" panose="020B0503020204020204" pitchFamily="34" charset="-122"/>
                <a:ea typeface="微软雅黑" panose="020B0503020204020204" pitchFamily="34" charset="-122"/>
              </a:rPr>
              <a:t>由八D触发器组成的三态总线驱动输出74HC374寄存器引脚图如图5-15所示，逻辑功能表如表5-5所示。</a:t>
            </a:r>
            <a:endParaRPr lang="zh-CN" altLang="en-US" sz="2000" b="0">
              <a:solidFill>
                <a:schemeClr val="tx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93675" y="5465445"/>
            <a:ext cx="11837035" cy="1476375"/>
          </a:xfrm>
          <a:prstGeom prst="rect">
            <a:avLst/>
          </a:prstGeom>
        </p:spPr>
        <p:style>
          <a:lnRef idx="0">
            <a:srgbClr val="FFFFFF"/>
          </a:lnRef>
          <a:fillRef idx="3">
            <a:schemeClr val="accent1"/>
          </a:fillRef>
          <a:effectRef idx="0">
            <a:srgbClr val="FFFFFF"/>
          </a:effectRef>
          <a:fontRef idx="minor">
            <a:schemeClr val="lt1"/>
          </a:fontRef>
        </p:style>
        <p:txBody>
          <a:bodyPr wrap="square" rtlCol="0">
            <a:spAutoFit/>
          </a:bodyPr>
          <a:p>
            <a:pPr marL="0" indent="304800" algn="l" defTabSz="266700">
              <a:lnSpc>
                <a:spcPct val="150000"/>
              </a:lnSpc>
              <a:spcAft>
                <a:spcPct val="0"/>
              </a:spcAft>
            </a:pPr>
            <a:r>
              <a:rPr lang="en-US" sz="2000">
                <a:latin typeface="微软雅黑" panose="020B0503020204020204" pitchFamily="34" charset="-122"/>
                <a:ea typeface="微软雅黑" panose="020B0503020204020204" pitchFamily="34" charset="-122"/>
                <a:cs typeface="微软雅黑" panose="020B0503020204020204" pitchFamily="34" charset="-122"/>
                <a:sym typeface="+mn-ea"/>
              </a:rPr>
              <a:t>  </a:t>
            </a:r>
            <a:r>
              <a:rPr sz="2000">
                <a:latin typeface="微软雅黑" panose="020B0503020204020204" pitchFamily="34" charset="-122"/>
                <a:ea typeface="微软雅黑" panose="020B0503020204020204" pitchFamily="34" charset="-122"/>
                <a:cs typeface="微软雅黑" panose="020B0503020204020204" pitchFamily="34" charset="-122"/>
                <a:sym typeface="+mn-ea"/>
              </a:rPr>
              <a:t>其动作特点是触发器输出端的状态仅仅取决于</a:t>
            </a:r>
            <a:r>
              <a:rPr lang="zh-CN" sz="2000">
                <a:latin typeface="微软雅黑" panose="020B0503020204020204" pitchFamily="34" charset="-122"/>
                <a:ea typeface="微软雅黑" panose="020B0503020204020204" pitchFamily="34" charset="-122"/>
                <a:cs typeface="微软雅黑" panose="020B0503020204020204" pitchFamily="34" charset="-122"/>
                <a:sym typeface="+mn-ea"/>
              </a:rPr>
              <a:t>时钟</a:t>
            </a:r>
            <a:r>
              <a:rPr sz="2000">
                <a:latin typeface="微软雅黑" panose="020B0503020204020204" pitchFamily="34" charset="-122"/>
                <a:ea typeface="微软雅黑" panose="020B0503020204020204" pitchFamily="34" charset="-122"/>
                <a:cs typeface="微软雅黑" panose="020B0503020204020204" pitchFamily="34" charset="-122"/>
                <a:sym typeface="+mn-ea"/>
              </a:rPr>
              <a:t>上升沿到达时刻D端的状态。</a:t>
            </a:r>
            <a:endParaRPr sz="200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indent="304800" algn="l" defTabSz="266700">
              <a:lnSpc>
                <a:spcPct val="150000"/>
              </a:lnSpc>
              <a:spcAft>
                <a:spcPct val="0"/>
              </a:spcAft>
            </a:pPr>
            <a:r>
              <a:rPr lang="en-US" sz="2000">
                <a:latin typeface="微软雅黑" panose="020B0503020204020204" pitchFamily="34" charset="-122"/>
                <a:ea typeface="微软雅黑" panose="020B0503020204020204" pitchFamily="34" charset="-122"/>
                <a:cs typeface="微软雅黑" panose="020B0503020204020204" pitchFamily="34" charset="-122"/>
                <a:sym typeface="+mn-ea"/>
              </a:rPr>
              <a:t>  </a:t>
            </a:r>
            <a:r>
              <a:rPr sz="2000">
                <a:latin typeface="微软雅黑" panose="020B0503020204020204" pitchFamily="34" charset="-122"/>
                <a:ea typeface="微软雅黑" panose="020B0503020204020204" pitchFamily="34" charset="-122"/>
                <a:cs typeface="微软雅黑" panose="020B0503020204020204" pitchFamily="34" charset="-122"/>
                <a:sym typeface="+mn-ea"/>
              </a:rPr>
              <a:t>当</a:t>
            </a:r>
            <a:r>
              <a:rPr lang="en-US" sz="200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引脚</a:t>
            </a:r>
            <a:r>
              <a:rPr sz="2000">
                <a:latin typeface="微软雅黑" panose="020B0503020204020204" pitchFamily="34" charset="-122"/>
                <a:ea typeface="微软雅黑" panose="020B0503020204020204" pitchFamily="34" charset="-122"/>
                <a:cs typeface="微软雅黑" panose="020B0503020204020204" pitchFamily="34" charset="-122"/>
                <a:sym typeface="+mn-ea"/>
              </a:rPr>
              <a:t>输出控制位为低电平，CLOCK为上升沿时，Q</a:t>
            </a:r>
            <a:r>
              <a:rPr sz="2000" baseline="60000">
                <a:solidFill>
                  <a:schemeClr val="bg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n+1</a:t>
            </a:r>
            <a:r>
              <a:rPr sz="2000">
                <a:latin typeface="微软雅黑" panose="020B0503020204020204" pitchFamily="34" charset="-122"/>
                <a:ea typeface="微软雅黑" panose="020B0503020204020204" pitchFamily="34" charset="-122"/>
                <a:cs typeface="微软雅黑" panose="020B0503020204020204" pitchFamily="34" charset="-122"/>
                <a:sym typeface="+mn-ea"/>
              </a:rPr>
              <a:t>=D；CLOCK为低电平时，输出为上一时刻状态。当</a:t>
            </a:r>
            <a:r>
              <a:rPr lang="en-US" sz="200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引脚</a:t>
            </a:r>
            <a:r>
              <a:rPr sz="2000">
                <a:latin typeface="微软雅黑" panose="020B0503020204020204" pitchFamily="34" charset="-122"/>
                <a:ea typeface="微软雅黑" panose="020B0503020204020204" pitchFamily="34" charset="-122"/>
                <a:cs typeface="微软雅黑" panose="020B0503020204020204" pitchFamily="34" charset="-122"/>
                <a:sym typeface="+mn-ea"/>
              </a:rPr>
              <a:t>输出控制位为高电平时，输出为高组状态。</a:t>
            </a:r>
            <a:endParaRPr sz="20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6" name="图片 5"/>
          <p:cNvPicPr>
            <a:picLocks noChangeAspect="1"/>
          </p:cNvPicPr>
          <p:nvPr/>
        </p:nvPicPr>
        <p:blipFill>
          <a:blip r:embed="rId3"/>
          <a:stretch>
            <a:fillRect/>
          </a:stretch>
        </p:blipFill>
        <p:spPr>
          <a:xfrm>
            <a:off x="8591550" y="3700780"/>
            <a:ext cx="3325495" cy="1650365"/>
          </a:xfrm>
          <a:prstGeom prst="rect">
            <a:avLst/>
          </a:prstGeom>
        </p:spPr>
      </p:pic>
      <p:pic>
        <p:nvPicPr>
          <p:cNvPr id="2" name="图片 -2147482024" descr="IMG_256"/>
          <p:cNvPicPr>
            <a:picLocks noChangeAspect="1"/>
          </p:cNvPicPr>
          <p:nvPr/>
        </p:nvPicPr>
        <p:blipFill>
          <a:blip r:embed="rId4">
            <a:lum contrast="11999"/>
          </a:blip>
          <a:srcRect b="13457"/>
          <a:stretch>
            <a:fillRect/>
          </a:stretch>
        </p:blipFill>
        <p:spPr>
          <a:xfrm>
            <a:off x="8161020" y="997585"/>
            <a:ext cx="3960495" cy="24320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11">
                                            <p:txEl>
                                              <p:pRg st="0" end="0"/>
                                            </p:txEl>
                                          </p:spTgt>
                                        </p:tgtEl>
                                        <p:attrNameLst>
                                          <p:attrName>style.visibility</p:attrName>
                                        </p:attrNameLst>
                                      </p:cBhvr>
                                      <p:to>
                                        <p:strVal val="visible"/>
                                      </p:to>
                                    </p:set>
                                    <p:animEffect transition="in" filter="blinds(horizontal)">
                                      <p:cBhvr>
                                        <p:cTn id="13" dur="500"/>
                                        <p:tgtEl>
                                          <p:spTgt spid="11">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1">
                                            <p:txEl>
                                              <p:pRg st="1" end="1"/>
                                            </p:txEl>
                                          </p:spTgt>
                                        </p:tgtEl>
                                        <p:attrNameLst>
                                          <p:attrName>style.visibility</p:attrName>
                                        </p:attrNameLst>
                                      </p:cBhvr>
                                      <p:to>
                                        <p:strVal val="visible"/>
                                      </p:to>
                                    </p:set>
                                    <p:animEffect transition="in" filter="blinds(horizontal)">
                                      <p:cBhvr>
                                        <p:cTn id="18" dur="5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161925"/>
            <a:ext cx="4058285"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5.3</a:t>
            </a:r>
            <a:r>
              <a:rPr lang="en-US" sz="3200" dirty="0">
                <a:latin typeface="微软雅黑" panose="020B0503020204020204" pitchFamily="34" charset="-122"/>
                <a:ea typeface="微软雅黑" panose="020B0503020204020204" pitchFamily="34" charset="-122"/>
                <a:sym typeface="微软雅黑" panose="020B0503020204020204" pitchFamily="34" charset="-122"/>
              </a:rPr>
              <a:t>.2</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移位寄存器</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 name="文本框 2"/>
          <p:cNvSpPr txBox="1"/>
          <p:nvPr/>
        </p:nvSpPr>
        <p:spPr>
          <a:xfrm>
            <a:off x="194310" y="822960"/>
            <a:ext cx="11621135" cy="2861310"/>
          </a:xfrm>
          <a:prstGeom prst="rect">
            <a:avLst/>
          </a:prstGeom>
          <a:noFill/>
        </p:spPr>
        <p:txBody>
          <a:bodyPr wrap="square" rtlCol="0" anchor="t">
            <a:spAutoFit/>
          </a:bodyPr>
          <a:p>
            <a:pPr marL="0" indent="304800" algn="l" defTabSz="266700">
              <a:lnSpc>
                <a:spcPct val="150000"/>
              </a:lnSpc>
              <a:spcAft>
                <a:spcPct val="0"/>
              </a:spcAft>
            </a:pPr>
            <a:r>
              <a:rPr lang="en-US" sz="2400" b="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1</a:t>
            </a:r>
            <a:r>
              <a:rPr lang="zh-CN" altLang="en-US" sz="2400" b="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、电路结构</a:t>
            </a:r>
            <a:endParaRPr lang="zh-CN" altLang="en-US" sz="2400" b="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endParaRPr>
          </a:p>
          <a:p>
            <a:pPr marL="0" indent="304800" algn="l" defTabSz="266700">
              <a:lnSpc>
                <a:spcPct val="150000"/>
              </a:lnSpc>
              <a:spcAft>
                <a:spcPct val="0"/>
              </a:spcAft>
            </a:pPr>
            <a:r>
              <a:rPr lang="en-US" altLang="zh-CN" sz="2000">
                <a:solidFill>
                  <a:schemeClr val="tx1"/>
                </a:solidFill>
                <a:latin typeface="微软雅黑" panose="020B0503020204020204" pitchFamily="34" charset="-122"/>
                <a:ea typeface="微软雅黑" panose="020B0503020204020204" pitchFamily="34" charset="-122"/>
                <a:sym typeface="+mn-ea"/>
              </a:rPr>
              <a:t>   </a:t>
            </a:r>
            <a:r>
              <a:rPr lang="zh-CN" altLang="en-US" sz="2400">
                <a:solidFill>
                  <a:schemeClr val="tx1"/>
                </a:solidFill>
                <a:latin typeface="微软雅黑" panose="020B0503020204020204" pitchFamily="34" charset="-122"/>
                <a:ea typeface="微软雅黑" panose="020B0503020204020204" pitchFamily="34" charset="-122"/>
                <a:sym typeface="+mn-ea"/>
              </a:rPr>
              <a:t>移位寄存器除了具有存储代码的功能以外，还具有移位功能。所谓移位功能，是指</a:t>
            </a:r>
            <a:r>
              <a:rPr lang="zh-CN" altLang="en-US" sz="2400">
                <a:solidFill>
                  <a:srgbClr val="FF0000"/>
                </a:solidFill>
                <a:latin typeface="微软雅黑" panose="020B0503020204020204" pitchFamily="34" charset="-122"/>
                <a:ea typeface="微软雅黑" panose="020B0503020204020204" pitchFamily="34" charset="-122"/>
                <a:sym typeface="+mn-ea"/>
              </a:rPr>
              <a:t>寄存器里存储的代码能在移位脉冲的作用下依次左移或右移</a:t>
            </a:r>
            <a:r>
              <a:rPr lang="zh-CN" altLang="en-US" sz="2400">
                <a:solidFill>
                  <a:schemeClr val="tx1"/>
                </a:solidFill>
                <a:latin typeface="微软雅黑" panose="020B0503020204020204" pitchFamily="34" charset="-122"/>
                <a:ea typeface="微软雅黑" panose="020B0503020204020204" pitchFamily="34" charset="-122"/>
                <a:sym typeface="+mn-ea"/>
              </a:rPr>
              <a:t>。因此，移位寄存器不但可以用来寄存代码，还可以用来实现数据的串行—并行转换、数值的运算以及数据处理等。</a:t>
            </a:r>
            <a:endParaRPr lang="zh-CN" altLang="en-US" sz="2400">
              <a:solidFill>
                <a:schemeClr val="tx1"/>
              </a:solidFill>
              <a:latin typeface="微软雅黑" panose="020B0503020204020204" pitchFamily="34" charset="-122"/>
              <a:ea typeface="微软雅黑" panose="020B0503020204020204" pitchFamily="34" charset="-122"/>
              <a:sym typeface="+mn-ea"/>
            </a:endParaRPr>
          </a:p>
        </p:txBody>
      </p:sp>
      <p:pic>
        <p:nvPicPr>
          <p:cNvPr id="5" name="图片 4"/>
          <p:cNvPicPr>
            <a:picLocks noChangeAspect="1"/>
          </p:cNvPicPr>
          <p:nvPr/>
        </p:nvPicPr>
        <p:blipFill>
          <a:blip r:embed="rId3"/>
          <a:stretch>
            <a:fillRect/>
          </a:stretch>
        </p:blipFill>
        <p:spPr>
          <a:xfrm>
            <a:off x="2108200" y="3504565"/>
            <a:ext cx="7784465" cy="3046730"/>
          </a:xfrm>
          <a:prstGeom prst="rect">
            <a:avLst/>
          </a:prstGeo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161925"/>
            <a:ext cx="386334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5.3</a:t>
            </a:r>
            <a:r>
              <a:rPr lang="en-US" sz="3200" dirty="0">
                <a:latin typeface="微软雅黑" panose="020B0503020204020204" pitchFamily="34" charset="-122"/>
                <a:ea typeface="微软雅黑" panose="020B0503020204020204" pitchFamily="34" charset="-122"/>
                <a:sym typeface="微软雅黑" panose="020B0503020204020204" pitchFamily="34" charset="-122"/>
              </a:rPr>
              <a:t>.2</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移位寄存器</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 name="文本框 2"/>
          <p:cNvSpPr txBox="1"/>
          <p:nvPr/>
        </p:nvSpPr>
        <p:spPr>
          <a:xfrm>
            <a:off x="194310" y="865505"/>
            <a:ext cx="7790815" cy="5777230"/>
          </a:xfrm>
          <a:prstGeom prst="rect">
            <a:avLst/>
          </a:prstGeom>
          <a:noFill/>
        </p:spPr>
        <p:txBody>
          <a:bodyPr wrap="square" rtlCol="0" anchor="t">
            <a:noAutofit/>
          </a:bodyPr>
          <a:p>
            <a:pPr marL="0" indent="304800" algn="l" defTabSz="266700">
              <a:lnSpc>
                <a:spcPct val="150000"/>
              </a:lnSpc>
              <a:spcAft>
                <a:spcPct val="0"/>
              </a:spcAft>
            </a:pPr>
            <a:r>
              <a:rPr lang="en-US" sz="2400" b="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2</a:t>
            </a:r>
            <a:r>
              <a:rPr lang="zh-CN" altLang="en-US" sz="2400" b="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、时序波形</a:t>
            </a:r>
            <a:endParaRPr lang="zh-CN" altLang="en-US" sz="2400" b="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marL="0" indent="304800" algn="l" defTabSz="266700">
              <a:lnSpc>
                <a:spcPct val="150000"/>
              </a:lnSpc>
              <a:spcAft>
                <a:spcPct val="0"/>
              </a:spcAft>
            </a:pPr>
            <a:r>
              <a:rPr lang="en-US" altLang="zh-CN" sz="2000">
                <a:solidFill>
                  <a:schemeClr val="tx1"/>
                </a:solidFill>
                <a:latin typeface="微软雅黑" panose="020B0503020204020204" pitchFamily="34" charset="-122"/>
                <a:ea typeface="微软雅黑" panose="020B0503020204020204" pitchFamily="34" charset="-122"/>
                <a:sym typeface="+mn-ea"/>
              </a:rPr>
              <a:t>    </a:t>
            </a:r>
            <a:r>
              <a:rPr lang="zh-CN" altLang="en-US" sz="2200">
                <a:latin typeface="Times New Roman" panose="02020603050405020304" charset="0"/>
                <a:ea typeface="微软雅黑" panose="020B0503020204020204" pitchFamily="34" charset="-122"/>
                <a:cs typeface="Times New Roman" panose="02020603050405020304" charset="0"/>
                <a:sym typeface="+mn-ea"/>
              </a:rPr>
              <a:t>在输入数据之前将4个触发器置0，即Q</a:t>
            </a:r>
            <a:r>
              <a:rPr lang="zh-CN" altLang="en-US" sz="2200" baseline="-25000">
                <a:latin typeface="Times New Roman" panose="02020603050405020304" charset="0"/>
                <a:ea typeface="微软雅黑" panose="020B0503020204020204" pitchFamily="34" charset="-122"/>
                <a:cs typeface="Times New Roman" panose="02020603050405020304" charset="0"/>
                <a:sym typeface="+mn-ea"/>
              </a:rPr>
              <a:t>0</a:t>
            </a:r>
            <a:r>
              <a:rPr lang="zh-CN" altLang="en-US" sz="2200">
                <a:latin typeface="Times New Roman" panose="02020603050405020304" charset="0"/>
                <a:ea typeface="微软雅黑" panose="020B0503020204020204" pitchFamily="34" charset="-122"/>
                <a:cs typeface="Times New Roman" panose="02020603050405020304" charset="0"/>
                <a:sym typeface="+mn-ea"/>
              </a:rPr>
              <a:t>Q</a:t>
            </a:r>
            <a:r>
              <a:rPr lang="zh-CN" altLang="en-US" sz="2200" baseline="-25000">
                <a:latin typeface="Times New Roman" panose="02020603050405020304" charset="0"/>
                <a:ea typeface="微软雅黑" panose="020B0503020204020204" pitchFamily="34" charset="-122"/>
                <a:cs typeface="Times New Roman" panose="02020603050405020304" charset="0"/>
                <a:sym typeface="+mn-ea"/>
              </a:rPr>
              <a:t>1</a:t>
            </a:r>
            <a:r>
              <a:rPr lang="zh-CN" altLang="en-US" sz="2200">
                <a:latin typeface="Times New Roman" panose="02020603050405020304" charset="0"/>
                <a:ea typeface="微软雅黑" panose="020B0503020204020204" pitchFamily="34" charset="-122"/>
                <a:cs typeface="Times New Roman" panose="02020603050405020304" charset="0"/>
                <a:sym typeface="+mn-ea"/>
              </a:rPr>
              <a:t>Q</a:t>
            </a:r>
            <a:r>
              <a:rPr lang="zh-CN" altLang="en-US" sz="2200" baseline="-25000">
                <a:latin typeface="Times New Roman" panose="02020603050405020304" charset="0"/>
                <a:ea typeface="微软雅黑" panose="020B0503020204020204" pitchFamily="34" charset="-122"/>
                <a:cs typeface="Times New Roman" panose="02020603050405020304" charset="0"/>
                <a:sym typeface="+mn-ea"/>
              </a:rPr>
              <a:t>2</a:t>
            </a:r>
            <a:r>
              <a:rPr lang="zh-CN" altLang="en-US" sz="2200">
                <a:latin typeface="Times New Roman" panose="02020603050405020304" charset="0"/>
                <a:ea typeface="微软雅黑" panose="020B0503020204020204" pitchFamily="34" charset="-122"/>
                <a:cs typeface="Times New Roman" panose="02020603050405020304" charset="0"/>
                <a:sym typeface="+mn-ea"/>
              </a:rPr>
              <a:t>Q</a:t>
            </a:r>
            <a:r>
              <a:rPr lang="zh-CN" altLang="en-US" sz="2200" baseline="-25000">
                <a:latin typeface="Times New Roman" panose="02020603050405020304" charset="0"/>
                <a:ea typeface="微软雅黑" panose="020B0503020204020204" pitchFamily="34" charset="-122"/>
                <a:cs typeface="Times New Roman" panose="02020603050405020304" charset="0"/>
                <a:sym typeface="+mn-ea"/>
              </a:rPr>
              <a:t>3</a:t>
            </a:r>
            <a:r>
              <a:rPr lang="zh-CN" altLang="en-US" sz="2200">
                <a:latin typeface="Times New Roman" panose="02020603050405020304" charset="0"/>
                <a:ea typeface="微软雅黑" panose="020B0503020204020204" pitchFamily="34" charset="-122"/>
                <a:cs typeface="Times New Roman" panose="02020603050405020304" charset="0"/>
                <a:sym typeface="+mn-ea"/>
              </a:rPr>
              <a:t>=0000，然后依次输入数据1011。</a:t>
            </a:r>
            <a:endParaRPr lang="zh-CN" altLang="en-US" sz="2200">
              <a:latin typeface="Times New Roman" panose="02020603050405020304" charset="0"/>
              <a:ea typeface="微软雅黑" panose="020B0503020204020204" pitchFamily="34" charset="-122"/>
              <a:cs typeface="Times New Roman" panose="02020603050405020304" charset="0"/>
              <a:sym typeface="+mn-ea"/>
            </a:endParaRPr>
          </a:p>
          <a:p>
            <a:pPr marL="0" indent="304800" algn="l" defTabSz="266700">
              <a:lnSpc>
                <a:spcPct val="150000"/>
              </a:lnSpc>
              <a:spcAft>
                <a:spcPct val="0"/>
              </a:spcAft>
            </a:pPr>
            <a:r>
              <a:rPr lang="zh-CN" altLang="en-US" sz="2200">
                <a:latin typeface="Times New Roman" panose="02020603050405020304" charset="0"/>
                <a:ea typeface="微软雅黑" panose="020B0503020204020204" pitchFamily="34" charset="-122"/>
                <a:cs typeface="Times New Roman" panose="02020603050405020304" charset="0"/>
                <a:sym typeface="+mn-ea"/>
              </a:rPr>
              <a:t> </a:t>
            </a:r>
            <a:r>
              <a:rPr lang="en-US" altLang="zh-CN" sz="2200">
                <a:latin typeface="Times New Roman" panose="02020603050405020304" charset="0"/>
                <a:ea typeface="微软雅黑" panose="020B0503020204020204" pitchFamily="34" charset="-122"/>
                <a:cs typeface="Times New Roman" panose="02020603050405020304" charset="0"/>
                <a:sym typeface="+mn-ea"/>
              </a:rPr>
              <a:t>  </a:t>
            </a:r>
            <a:r>
              <a:rPr lang="zh-CN" altLang="en-US" sz="2200">
                <a:latin typeface="Times New Roman" panose="02020603050405020304" charset="0"/>
                <a:ea typeface="微软雅黑" panose="020B0503020204020204" pitchFamily="34" charset="-122"/>
                <a:cs typeface="Times New Roman" panose="02020603050405020304" charset="0"/>
                <a:sym typeface="+mn-ea"/>
              </a:rPr>
              <a:t>各个触发器输出端在移位过程中的电压波形如图5-17所示。可以看到，</a:t>
            </a:r>
            <a:r>
              <a:rPr lang="zh-CN" altLang="en-US" sz="2200">
                <a:solidFill>
                  <a:srgbClr val="FF0000"/>
                </a:solidFill>
                <a:latin typeface="Times New Roman" panose="02020603050405020304" charset="0"/>
                <a:ea typeface="微软雅黑" panose="020B0503020204020204" pitchFamily="34" charset="-122"/>
                <a:cs typeface="Times New Roman" panose="02020603050405020304" charset="0"/>
                <a:sym typeface="+mn-ea"/>
              </a:rPr>
              <a:t>经过4个CP上升沿以后</a:t>
            </a:r>
            <a:r>
              <a:rPr lang="zh-CN" altLang="en-US" sz="2200">
                <a:latin typeface="Times New Roman" panose="02020603050405020304" charset="0"/>
                <a:ea typeface="微软雅黑" panose="020B0503020204020204" pitchFamily="34" charset="-122"/>
                <a:cs typeface="Times New Roman" panose="02020603050405020304" charset="0"/>
                <a:sym typeface="+mn-ea"/>
              </a:rPr>
              <a:t>，</a:t>
            </a:r>
            <a:r>
              <a:rPr lang="zh-CN" altLang="en-US" sz="2200">
                <a:solidFill>
                  <a:srgbClr val="FF0000"/>
                </a:solidFill>
                <a:latin typeface="Times New Roman" panose="02020603050405020304" charset="0"/>
                <a:ea typeface="微软雅黑" panose="020B0503020204020204" pitchFamily="34" charset="-122"/>
                <a:cs typeface="Times New Roman" panose="02020603050405020304" charset="0"/>
                <a:sym typeface="+mn-ea"/>
              </a:rPr>
              <a:t>串行输入</a:t>
            </a:r>
            <a:r>
              <a:rPr lang="zh-CN" altLang="en-US" sz="2200">
                <a:latin typeface="Times New Roman" panose="02020603050405020304" charset="0"/>
                <a:ea typeface="微软雅黑" panose="020B0503020204020204" pitchFamily="34" charset="-122"/>
                <a:cs typeface="Times New Roman" panose="02020603050405020304" charset="0"/>
                <a:sym typeface="+mn-ea"/>
              </a:rPr>
              <a:t>的4位代码全部移入了移位寄存器中，同时在4个触发器的输出端得到了</a:t>
            </a:r>
            <a:r>
              <a:rPr lang="zh-CN" altLang="en-US" sz="2200">
                <a:solidFill>
                  <a:srgbClr val="FF0000"/>
                </a:solidFill>
                <a:latin typeface="Times New Roman" panose="02020603050405020304" charset="0"/>
                <a:ea typeface="微软雅黑" panose="020B0503020204020204" pitchFamily="34" charset="-122"/>
                <a:cs typeface="Times New Roman" panose="02020603050405020304" charset="0"/>
                <a:sym typeface="+mn-ea"/>
              </a:rPr>
              <a:t>并行输出</a:t>
            </a:r>
            <a:r>
              <a:rPr lang="zh-CN" altLang="en-US" sz="2200">
                <a:latin typeface="Times New Roman" panose="02020603050405020304" charset="0"/>
                <a:ea typeface="微软雅黑" panose="020B0503020204020204" pitchFamily="34" charset="-122"/>
                <a:cs typeface="Times New Roman" panose="02020603050405020304" charset="0"/>
                <a:sym typeface="+mn-ea"/>
              </a:rPr>
              <a:t>的代码。因此，</a:t>
            </a:r>
            <a:r>
              <a:rPr lang="zh-CN" altLang="en-US" sz="2200" u="sng">
                <a:solidFill>
                  <a:srgbClr val="FF0000"/>
                </a:solidFill>
                <a:latin typeface="Times New Roman" panose="02020603050405020304" charset="0"/>
                <a:ea typeface="微软雅黑" panose="020B0503020204020204" pitchFamily="34" charset="-122"/>
                <a:cs typeface="Times New Roman" panose="02020603050405020304" charset="0"/>
                <a:sym typeface="+mn-ea"/>
              </a:rPr>
              <a:t>利用移位寄存器可以实现代码的串行/并行转换</a:t>
            </a:r>
            <a:r>
              <a:rPr lang="zh-CN" altLang="en-US" sz="2200">
                <a:latin typeface="Times New Roman" panose="02020603050405020304" charset="0"/>
                <a:ea typeface="微软雅黑" panose="020B0503020204020204" pitchFamily="34" charset="-122"/>
                <a:cs typeface="Times New Roman" panose="02020603050405020304" charset="0"/>
                <a:sym typeface="+mn-ea"/>
              </a:rPr>
              <a:t>。</a:t>
            </a:r>
            <a:r>
              <a:rPr sz="2200">
                <a:latin typeface="微软雅黑" panose="020B0503020204020204" pitchFamily="34" charset="-122"/>
                <a:ea typeface="微软雅黑" panose="020B0503020204020204" pitchFamily="34" charset="-122"/>
                <a:sym typeface="+mn-ea"/>
              </a:rPr>
              <a:t>如果首先将4位数据</a:t>
            </a:r>
            <a:r>
              <a:rPr sz="2200">
                <a:solidFill>
                  <a:srgbClr val="FF0000"/>
                </a:solidFill>
                <a:latin typeface="微软雅黑" panose="020B0503020204020204" pitchFamily="34" charset="-122"/>
                <a:ea typeface="微软雅黑" panose="020B0503020204020204" pitchFamily="34" charset="-122"/>
                <a:sym typeface="+mn-ea"/>
              </a:rPr>
              <a:t>并行地置入</a:t>
            </a:r>
            <a:r>
              <a:rPr sz="2200">
                <a:latin typeface="微软雅黑" panose="020B0503020204020204" pitchFamily="34" charset="-122"/>
                <a:ea typeface="微软雅黑" panose="020B0503020204020204" pitchFamily="34" charset="-122"/>
                <a:sym typeface="+mn-ea"/>
              </a:rPr>
              <a:t>移位寄存器的4个触发器中，然后连续加入4个移位脉冲，则移位寄存器里的4位代码将从</a:t>
            </a:r>
            <a:r>
              <a:rPr sz="2200">
                <a:solidFill>
                  <a:srgbClr val="FF0000"/>
                </a:solidFill>
                <a:latin typeface="微软雅黑" panose="020B0503020204020204" pitchFamily="34" charset="-122"/>
                <a:ea typeface="微软雅黑" panose="020B0503020204020204" pitchFamily="34" charset="-122"/>
                <a:sym typeface="+mn-ea"/>
              </a:rPr>
              <a:t>串行输出端D</a:t>
            </a:r>
            <a:r>
              <a:rPr sz="2200" baseline="-25000">
                <a:solidFill>
                  <a:srgbClr val="FF0000"/>
                </a:solidFill>
                <a:latin typeface="微软雅黑" panose="020B0503020204020204" pitchFamily="34" charset="-122"/>
                <a:ea typeface="微软雅黑" panose="020B0503020204020204" pitchFamily="34" charset="-122"/>
                <a:sym typeface="+mn-ea"/>
              </a:rPr>
              <a:t>OR</a:t>
            </a:r>
            <a:r>
              <a:rPr sz="2200">
                <a:solidFill>
                  <a:srgbClr val="FF0000"/>
                </a:solidFill>
                <a:latin typeface="微软雅黑" panose="020B0503020204020204" pitchFamily="34" charset="-122"/>
                <a:ea typeface="微软雅黑" panose="020B0503020204020204" pitchFamily="34" charset="-122"/>
                <a:sym typeface="+mn-ea"/>
              </a:rPr>
              <a:t>依次送出</a:t>
            </a:r>
            <a:r>
              <a:rPr sz="2200">
                <a:latin typeface="微软雅黑" panose="020B0503020204020204" pitchFamily="34" charset="-122"/>
                <a:ea typeface="微软雅黑" panose="020B0503020204020204" pitchFamily="34" charset="-122"/>
                <a:sym typeface="+mn-ea"/>
              </a:rPr>
              <a:t>，从而实现了数据的并行/串行转换。</a:t>
            </a:r>
            <a:endParaRPr sz="2400">
              <a:latin typeface="微软雅黑" panose="020B0503020204020204" pitchFamily="34" charset="-122"/>
              <a:ea typeface="微软雅黑" panose="020B0503020204020204" pitchFamily="34" charset="-122"/>
              <a:sym typeface="+mn-ea"/>
            </a:endParaRPr>
          </a:p>
          <a:p>
            <a:pPr marL="0" indent="304800" algn="l" defTabSz="266700">
              <a:lnSpc>
                <a:spcPct val="150000"/>
              </a:lnSpc>
              <a:spcAft>
                <a:spcPct val="0"/>
              </a:spcAft>
            </a:pPr>
            <a:endParaRPr lang="zh-CN" altLang="en-US" sz="2400">
              <a:latin typeface="Times New Roman" panose="02020603050405020304" charset="0"/>
              <a:ea typeface="微软雅黑" panose="020B0503020204020204" pitchFamily="34" charset="-122"/>
              <a:cs typeface="Times New Roman" panose="02020603050405020304" charset="0"/>
              <a:sym typeface="+mn-ea"/>
            </a:endParaRPr>
          </a:p>
        </p:txBody>
      </p:sp>
      <p:pic>
        <p:nvPicPr>
          <p:cNvPr id="2" name="图片 1"/>
          <p:cNvPicPr>
            <a:picLocks noChangeAspect="1"/>
          </p:cNvPicPr>
          <p:nvPr/>
        </p:nvPicPr>
        <p:blipFill>
          <a:blip r:embed="rId3"/>
          <a:stretch>
            <a:fillRect/>
          </a:stretch>
        </p:blipFill>
        <p:spPr>
          <a:xfrm>
            <a:off x="8223885" y="997585"/>
            <a:ext cx="3768090" cy="5434965"/>
          </a:xfrm>
          <a:prstGeom prst="rect">
            <a:avLst/>
          </a:prstGeom>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161925"/>
            <a:ext cx="3457575"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5.3</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.2</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移位寄存器</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 name="文本框 2"/>
          <p:cNvSpPr txBox="1"/>
          <p:nvPr/>
        </p:nvSpPr>
        <p:spPr>
          <a:xfrm>
            <a:off x="194310" y="758190"/>
            <a:ext cx="11767820" cy="1660525"/>
          </a:xfrm>
          <a:prstGeom prst="rect">
            <a:avLst/>
          </a:prstGeom>
          <a:noFill/>
        </p:spPr>
        <p:txBody>
          <a:bodyPr wrap="square" rtlCol="0" anchor="t">
            <a:spAutoFit/>
          </a:bodyPr>
          <a:p>
            <a:pPr marL="0" indent="304800" algn="l" defTabSz="266700">
              <a:lnSpc>
                <a:spcPct val="150000"/>
              </a:lnSpc>
              <a:spcAft>
                <a:spcPct val="0"/>
              </a:spcAft>
            </a:pPr>
            <a:r>
              <a:rPr lang="en-US" sz="2400" b="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3</a:t>
            </a:r>
            <a:r>
              <a:rPr lang="zh-CN" altLang="en-US" sz="2400" b="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、逻辑器件</a:t>
            </a:r>
            <a:r>
              <a:rPr lang="en-US" altLang="zh-CN" sz="2400" b="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a:t>
            </a:r>
            <a:r>
              <a:rPr lang="zh-CN" altLang="en-US" sz="2400" b="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引脚功能</a:t>
            </a:r>
            <a:endParaRPr lang="zh-CN" altLang="en-US" sz="2400" b="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marL="0" indent="304800" algn="l" defTabSz="266700">
              <a:lnSpc>
                <a:spcPct val="150000"/>
              </a:lnSpc>
              <a:spcAft>
                <a:spcPct val="0"/>
              </a:spcAft>
            </a:pPr>
            <a:r>
              <a:rPr lang="en-US" altLang="zh-CN" sz="2000">
                <a:solidFill>
                  <a:schemeClr val="tx1"/>
                </a:solidFill>
                <a:latin typeface="微软雅黑" panose="020B0503020204020204" pitchFamily="34" charset="-122"/>
                <a:ea typeface="微软雅黑" panose="020B0503020204020204" pitchFamily="34" charset="-122"/>
                <a:sym typeface="+mn-ea"/>
              </a:rPr>
              <a:t>  </a:t>
            </a:r>
            <a:r>
              <a:rPr lang="en-US" altLang="zh-CN" sz="2400">
                <a:solidFill>
                  <a:schemeClr val="tx1"/>
                </a:solidFill>
                <a:latin typeface="微软雅黑" panose="020B0503020204020204" pitchFamily="34" charset="-122"/>
                <a:ea typeface="微软雅黑" panose="020B0503020204020204" pitchFamily="34" charset="-122"/>
                <a:sym typeface="+mn-ea"/>
              </a:rPr>
              <a:t> </a:t>
            </a:r>
            <a:r>
              <a:rPr sz="2000">
                <a:latin typeface="微软雅黑" panose="020B0503020204020204" pitchFamily="34" charset="-122"/>
                <a:ea typeface="微软雅黑" panose="020B0503020204020204" pitchFamily="34" charset="-122"/>
                <a:sym typeface="+mn-ea"/>
              </a:rPr>
              <a:t>74HC194是一个4位</a:t>
            </a:r>
            <a:r>
              <a:rPr sz="2000">
                <a:solidFill>
                  <a:srgbClr val="FF0000"/>
                </a:solidFill>
                <a:latin typeface="微软雅黑" panose="020B0503020204020204" pitchFamily="34" charset="-122"/>
                <a:ea typeface="微软雅黑" panose="020B0503020204020204" pitchFamily="34" charset="-122"/>
                <a:sym typeface="+mn-ea"/>
              </a:rPr>
              <a:t>双向</a:t>
            </a:r>
            <a:r>
              <a:rPr sz="2000">
                <a:latin typeface="微软雅黑" panose="020B0503020204020204" pitchFamily="34" charset="-122"/>
                <a:ea typeface="微软雅黑" panose="020B0503020204020204" pitchFamily="34" charset="-122"/>
                <a:sym typeface="+mn-ea"/>
              </a:rPr>
              <a:t>通用</a:t>
            </a:r>
            <a:r>
              <a:rPr sz="2000">
                <a:solidFill>
                  <a:srgbClr val="FF0000"/>
                </a:solidFill>
                <a:latin typeface="微软雅黑" panose="020B0503020204020204" pitchFamily="34" charset="-122"/>
                <a:ea typeface="微软雅黑" panose="020B0503020204020204" pitchFamily="34" charset="-122"/>
                <a:sym typeface="+mn-ea"/>
              </a:rPr>
              <a:t>移位</a:t>
            </a:r>
            <a:r>
              <a:rPr sz="2000">
                <a:latin typeface="微软雅黑" panose="020B0503020204020204" pitchFamily="34" charset="-122"/>
                <a:ea typeface="微软雅黑" panose="020B0503020204020204" pitchFamily="34" charset="-122"/>
                <a:sym typeface="+mn-ea"/>
              </a:rPr>
              <a:t>寄存器，具有左移、右移控制、数据并行输入、保持、异步置零(复位)等功能。如图5-18、图5-19所示，D</a:t>
            </a:r>
            <a:r>
              <a:rPr sz="2000" baseline="-25000">
                <a:latin typeface="微软雅黑" panose="020B0503020204020204" pitchFamily="34" charset="-122"/>
                <a:ea typeface="微软雅黑" panose="020B0503020204020204" pitchFamily="34" charset="-122"/>
                <a:sym typeface="+mn-ea"/>
              </a:rPr>
              <a:t>0</a:t>
            </a:r>
            <a:r>
              <a:rPr sz="2000">
                <a:latin typeface="微软雅黑" panose="020B0503020204020204" pitchFamily="34" charset="-122"/>
                <a:ea typeface="微软雅黑" panose="020B0503020204020204" pitchFamily="34" charset="-122"/>
                <a:sym typeface="+mn-ea"/>
              </a:rPr>
              <a:t>~D</a:t>
            </a:r>
            <a:r>
              <a:rPr sz="2000" baseline="-25000">
                <a:latin typeface="微软雅黑" panose="020B0503020204020204" pitchFamily="34" charset="-122"/>
                <a:ea typeface="微软雅黑" panose="020B0503020204020204" pitchFamily="34" charset="-122"/>
                <a:sym typeface="+mn-ea"/>
              </a:rPr>
              <a:t>3</a:t>
            </a:r>
            <a:r>
              <a:rPr sz="2000">
                <a:latin typeface="微软雅黑" panose="020B0503020204020204" pitchFamily="34" charset="-122"/>
                <a:ea typeface="微软雅黑" panose="020B0503020204020204" pitchFamily="34" charset="-122"/>
                <a:sym typeface="+mn-ea"/>
              </a:rPr>
              <a:t>为数据并行输入端， Q</a:t>
            </a:r>
            <a:r>
              <a:rPr sz="2000" baseline="-25000">
                <a:latin typeface="微软雅黑" panose="020B0503020204020204" pitchFamily="34" charset="-122"/>
                <a:ea typeface="微软雅黑" panose="020B0503020204020204" pitchFamily="34" charset="-122"/>
                <a:sym typeface="+mn-ea"/>
              </a:rPr>
              <a:t>0</a:t>
            </a:r>
            <a:r>
              <a:rPr sz="2000">
                <a:latin typeface="微软雅黑" panose="020B0503020204020204" pitchFamily="34" charset="-122"/>
                <a:ea typeface="微软雅黑" panose="020B0503020204020204" pitchFamily="34" charset="-122"/>
                <a:sym typeface="+mn-ea"/>
              </a:rPr>
              <a:t>~Q</a:t>
            </a:r>
            <a:r>
              <a:rPr sz="2000" baseline="-25000">
                <a:latin typeface="微软雅黑" panose="020B0503020204020204" pitchFamily="34" charset="-122"/>
                <a:ea typeface="微软雅黑" panose="020B0503020204020204" pitchFamily="34" charset="-122"/>
                <a:sym typeface="+mn-ea"/>
              </a:rPr>
              <a:t>3</a:t>
            </a:r>
            <a:r>
              <a:rPr sz="2000">
                <a:latin typeface="微软雅黑" panose="020B0503020204020204" pitchFamily="34" charset="-122"/>
                <a:ea typeface="微软雅黑" panose="020B0503020204020204" pitchFamily="34" charset="-122"/>
                <a:sym typeface="+mn-ea"/>
              </a:rPr>
              <a:t>为数据并行输出端。</a:t>
            </a:r>
            <a:endParaRPr sz="2000">
              <a:latin typeface="微软雅黑" panose="020B0503020204020204" pitchFamily="34" charset="-122"/>
              <a:ea typeface="微软雅黑" panose="020B0503020204020204" pitchFamily="34" charset="-122"/>
              <a:sym typeface="+mn-ea"/>
            </a:endParaRPr>
          </a:p>
        </p:txBody>
      </p:sp>
      <p:pic>
        <p:nvPicPr>
          <p:cNvPr id="4" name="图片 3"/>
          <p:cNvPicPr>
            <a:picLocks noChangeAspect="1"/>
          </p:cNvPicPr>
          <p:nvPr/>
        </p:nvPicPr>
        <p:blipFill>
          <a:blip r:embed="rId3"/>
          <a:stretch>
            <a:fillRect/>
          </a:stretch>
        </p:blipFill>
        <p:spPr>
          <a:xfrm>
            <a:off x="593090" y="2418715"/>
            <a:ext cx="6579870" cy="4236085"/>
          </a:xfrm>
          <a:prstGeom prst="rect">
            <a:avLst/>
          </a:prstGeom>
        </p:spPr>
      </p:pic>
      <p:pic>
        <p:nvPicPr>
          <p:cNvPr id="5" name="图片 4"/>
          <p:cNvPicPr>
            <a:picLocks noChangeAspect="1"/>
          </p:cNvPicPr>
          <p:nvPr/>
        </p:nvPicPr>
        <p:blipFill>
          <a:blip r:embed="rId4"/>
          <a:stretch>
            <a:fillRect/>
          </a:stretch>
        </p:blipFill>
        <p:spPr>
          <a:xfrm>
            <a:off x="7404100" y="2554605"/>
            <a:ext cx="3143250" cy="3914775"/>
          </a:xfrm>
          <a:prstGeom prst="rect">
            <a:avLst/>
          </a:prstGeo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161925"/>
            <a:ext cx="3334385"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5.3</a:t>
            </a:r>
            <a:r>
              <a:rPr lang="en-US" sz="3200" dirty="0">
                <a:latin typeface="微软雅黑" panose="020B0503020204020204" pitchFamily="34" charset="-122"/>
                <a:ea typeface="微软雅黑" panose="020B0503020204020204" pitchFamily="34" charset="-122"/>
                <a:sym typeface="微软雅黑" panose="020B0503020204020204" pitchFamily="34" charset="-122"/>
              </a:rPr>
              <a:t>.2</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移位寄存器</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 name="文本框 2"/>
          <p:cNvSpPr txBox="1"/>
          <p:nvPr/>
        </p:nvSpPr>
        <p:spPr>
          <a:xfrm>
            <a:off x="194310" y="758190"/>
            <a:ext cx="6822440" cy="5723890"/>
          </a:xfrm>
          <a:prstGeom prst="rect">
            <a:avLst/>
          </a:prstGeom>
          <a:noFill/>
        </p:spPr>
        <p:txBody>
          <a:bodyPr wrap="square" rtlCol="0" anchor="t">
            <a:spAutoFit/>
          </a:bodyPr>
          <a:p>
            <a:pPr indent="304800" defTabSz="266700">
              <a:lnSpc>
                <a:spcPct val="150000"/>
              </a:lnSpc>
              <a:spcAft>
                <a:spcPct val="0"/>
              </a:spcAft>
            </a:pPr>
            <a:r>
              <a:rPr lang="en-US" sz="2400" b="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3</a:t>
            </a:r>
            <a:r>
              <a:rPr lang="zh-CN" altLang="en-US" sz="2400" b="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、逻辑器件</a:t>
            </a:r>
            <a:r>
              <a:rPr lang="en-US" altLang="zh-CN" sz="2400" b="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a:t>
            </a:r>
            <a:r>
              <a:rPr lang="zh-CN" altLang="en-US" sz="2400" b="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引脚设置</a:t>
            </a:r>
            <a:endParaRPr lang="zh-CN" altLang="en-US" sz="2400" b="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indent="304800" defTabSz="266700">
              <a:lnSpc>
                <a:spcPct val="150000"/>
              </a:lnSpc>
              <a:spcAft>
                <a:spcPct val="0"/>
              </a:spcAft>
            </a:pPr>
            <a:r>
              <a:rPr lang="en-US" altLang="zh-CN" sz="2000">
                <a:solidFill>
                  <a:schemeClr val="tx1"/>
                </a:solidFill>
                <a:latin typeface="Times New Roman" panose="02020603050405020304" charset="0"/>
                <a:ea typeface="微软雅黑" panose="020B0503020204020204" pitchFamily="34" charset="-122"/>
                <a:cs typeface="Times New Roman" panose="02020603050405020304" charset="0"/>
                <a:sym typeface="+mn-ea"/>
              </a:rPr>
              <a:t>   </a:t>
            </a:r>
            <a:r>
              <a:rPr sz="2000">
                <a:latin typeface="Times New Roman" panose="02020603050405020304" charset="0"/>
                <a:ea typeface="微软雅黑" panose="020B0503020204020204" pitchFamily="34" charset="-122"/>
                <a:cs typeface="Times New Roman" panose="02020603050405020304" charset="0"/>
                <a:sym typeface="+mn-ea"/>
              </a:rPr>
              <a:t>当异步复位端(</a:t>
            </a:r>
            <a:r>
              <a:rPr lang="en-US" sz="2000">
                <a:latin typeface="Times New Roman" panose="02020603050405020304" charset="0"/>
                <a:ea typeface="微软雅黑" panose="020B0503020204020204" pitchFamily="34" charset="-122"/>
                <a:cs typeface="Times New Roman" panose="02020603050405020304" charset="0"/>
                <a:sym typeface="+mn-ea"/>
              </a:rPr>
              <a:t>     </a:t>
            </a:r>
            <a:r>
              <a:rPr sz="2000">
                <a:latin typeface="Times New Roman" panose="02020603050405020304" charset="0"/>
                <a:ea typeface="微软雅黑" panose="020B0503020204020204" pitchFamily="34" charset="-122"/>
                <a:cs typeface="Times New Roman" panose="02020603050405020304" charset="0"/>
                <a:sym typeface="+mn-ea"/>
              </a:rPr>
              <a:t>)为0时，并行输出端Q</a:t>
            </a:r>
            <a:r>
              <a:rPr sz="2000" baseline="-25000">
                <a:latin typeface="Times New Roman" panose="02020603050405020304" charset="0"/>
                <a:ea typeface="微软雅黑" panose="020B0503020204020204" pitchFamily="34" charset="-122"/>
                <a:cs typeface="Times New Roman" panose="02020603050405020304" charset="0"/>
                <a:sym typeface="+mn-ea"/>
              </a:rPr>
              <a:t>0</a:t>
            </a:r>
            <a:r>
              <a:rPr sz="2000">
                <a:latin typeface="Times New Roman" panose="02020603050405020304" charset="0"/>
                <a:ea typeface="微软雅黑" panose="020B0503020204020204" pitchFamily="34" charset="-122"/>
                <a:cs typeface="Times New Roman" panose="02020603050405020304" charset="0"/>
                <a:sym typeface="+mn-ea"/>
              </a:rPr>
              <a:t>~Q</a:t>
            </a:r>
            <a:r>
              <a:rPr sz="2000" baseline="-25000">
                <a:latin typeface="Times New Roman" panose="02020603050405020304" charset="0"/>
                <a:ea typeface="微软雅黑" panose="020B0503020204020204" pitchFamily="34" charset="-122"/>
                <a:cs typeface="Times New Roman" panose="02020603050405020304" charset="0"/>
                <a:sym typeface="+mn-ea"/>
              </a:rPr>
              <a:t>3</a:t>
            </a:r>
            <a:r>
              <a:rPr sz="2000">
                <a:latin typeface="Times New Roman" panose="02020603050405020304" charset="0"/>
                <a:ea typeface="微软雅黑" panose="020B0503020204020204" pitchFamily="34" charset="-122"/>
                <a:cs typeface="Times New Roman" panose="02020603050405020304" charset="0"/>
                <a:sym typeface="+mn-ea"/>
              </a:rPr>
              <a:t>都为低电平；当异步复位端为1时，左右移位由模式选择输入(S</a:t>
            </a:r>
            <a:r>
              <a:rPr sz="2000" baseline="-25000">
                <a:latin typeface="Times New Roman" panose="02020603050405020304" charset="0"/>
                <a:ea typeface="微软雅黑" panose="020B0503020204020204" pitchFamily="34" charset="-122"/>
                <a:cs typeface="Times New Roman" panose="02020603050405020304" charset="0"/>
                <a:sym typeface="+mn-ea"/>
              </a:rPr>
              <a:t>0</a:t>
            </a:r>
            <a:r>
              <a:rPr sz="2000">
                <a:latin typeface="Times New Roman" panose="02020603050405020304" charset="0"/>
                <a:ea typeface="微软雅黑" panose="020B0503020204020204" pitchFamily="34" charset="-122"/>
                <a:cs typeface="Times New Roman" panose="02020603050405020304" charset="0"/>
                <a:sym typeface="+mn-ea"/>
              </a:rPr>
              <a:t>、S</a:t>
            </a:r>
            <a:r>
              <a:rPr sz="2000" baseline="-25000">
                <a:latin typeface="Times New Roman" panose="02020603050405020304" charset="0"/>
                <a:ea typeface="微软雅黑" panose="020B0503020204020204" pitchFamily="34" charset="-122"/>
                <a:cs typeface="Times New Roman" panose="02020603050405020304" charset="0"/>
                <a:sym typeface="+mn-ea"/>
              </a:rPr>
              <a:t>1</a:t>
            </a:r>
            <a:r>
              <a:rPr sz="2000">
                <a:latin typeface="Times New Roman" panose="02020603050405020304" charset="0"/>
                <a:ea typeface="微软雅黑" panose="020B0503020204020204" pitchFamily="34" charset="-122"/>
                <a:cs typeface="Times New Roman" panose="02020603050405020304" charset="0"/>
                <a:sym typeface="+mn-ea"/>
              </a:rPr>
              <a:t>)确定</a:t>
            </a:r>
            <a:r>
              <a:rPr lang="zh-CN" sz="2000">
                <a:latin typeface="Times New Roman" panose="02020603050405020304" charset="0"/>
                <a:ea typeface="微软雅黑" panose="020B0503020204020204" pitchFamily="34" charset="-122"/>
                <a:cs typeface="Times New Roman" panose="02020603050405020304" charset="0"/>
                <a:sym typeface="+mn-ea"/>
              </a:rPr>
              <a:t>。</a:t>
            </a:r>
            <a:endParaRPr lang="zh-CN" sz="2000">
              <a:latin typeface="Times New Roman" panose="02020603050405020304" charset="0"/>
              <a:ea typeface="微软雅黑" panose="020B0503020204020204" pitchFamily="34" charset="-122"/>
              <a:cs typeface="Times New Roman" panose="02020603050405020304" charset="0"/>
              <a:sym typeface="+mn-ea"/>
            </a:endParaRPr>
          </a:p>
          <a:p>
            <a:pPr marL="342900" indent="-342900" defTabSz="266700">
              <a:lnSpc>
                <a:spcPct val="150000"/>
              </a:lnSpc>
              <a:spcAft>
                <a:spcPct val="0"/>
              </a:spcAft>
              <a:buClr>
                <a:srgbClr val="FF0000"/>
              </a:buClr>
              <a:buFont typeface="Wingdings" panose="05000000000000000000" charset="0"/>
              <a:buChar char="l"/>
            </a:pPr>
            <a:r>
              <a:rPr sz="2000">
                <a:latin typeface="Times New Roman" panose="02020603050405020304" charset="0"/>
                <a:ea typeface="微软雅黑" panose="020B0503020204020204" pitchFamily="34" charset="-122"/>
                <a:cs typeface="Times New Roman" panose="02020603050405020304" charset="0"/>
                <a:sym typeface="+mn-ea"/>
              </a:rPr>
              <a:t>当S</a:t>
            </a:r>
            <a:r>
              <a:rPr sz="2000" baseline="-25000">
                <a:latin typeface="Times New Roman" panose="02020603050405020304" charset="0"/>
                <a:ea typeface="微软雅黑" panose="020B0503020204020204" pitchFamily="34" charset="-122"/>
                <a:cs typeface="Times New Roman" panose="02020603050405020304" charset="0"/>
                <a:sym typeface="+mn-ea"/>
              </a:rPr>
              <a:t>0</a:t>
            </a:r>
            <a:r>
              <a:rPr sz="2000">
                <a:latin typeface="Times New Roman" panose="02020603050405020304" charset="0"/>
                <a:ea typeface="微软雅黑" panose="020B0503020204020204" pitchFamily="34" charset="-122"/>
                <a:cs typeface="Times New Roman" panose="02020603050405020304" charset="0"/>
                <a:sym typeface="+mn-ea"/>
              </a:rPr>
              <a:t>和S</a:t>
            </a:r>
            <a:r>
              <a:rPr sz="2000" baseline="-25000">
                <a:latin typeface="Times New Roman" panose="02020603050405020304" charset="0"/>
                <a:ea typeface="微软雅黑" panose="020B0503020204020204" pitchFamily="34" charset="-122"/>
                <a:cs typeface="Times New Roman" panose="02020603050405020304" charset="0"/>
                <a:sym typeface="+mn-ea"/>
              </a:rPr>
              <a:t>1</a:t>
            </a:r>
            <a:r>
              <a:rPr sz="2000">
                <a:latin typeface="Times New Roman" panose="02020603050405020304" charset="0"/>
                <a:ea typeface="微软雅黑" panose="020B0503020204020204" pitchFamily="34" charset="-122"/>
                <a:cs typeface="Times New Roman" panose="02020603050405020304" charset="0"/>
                <a:sym typeface="+mn-ea"/>
              </a:rPr>
              <a:t>都为高电平时，D</a:t>
            </a:r>
            <a:r>
              <a:rPr sz="2000" baseline="-25000">
                <a:latin typeface="Times New Roman" panose="02020603050405020304" charset="0"/>
                <a:ea typeface="微软雅黑" panose="020B0503020204020204" pitchFamily="34" charset="-122"/>
                <a:cs typeface="Times New Roman" panose="02020603050405020304" charset="0"/>
                <a:sym typeface="+mn-ea"/>
              </a:rPr>
              <a:t>0</a:t>
            </a:r>
            <a:r>
              <a:rPr sz="2000">
                <a:latin typeface="Times New Roman" panose="02020603050405020304" charset="0"/>
                <a:ea typeface="微软雅黑" panose="020B0503020204020204" pitchFamily="34" charset="-122"/>
                <a:cs typeface="Times New Roman" panose="02020603050405020304" charset="0"/>
                <a:sym typeface="+mn-ea"/>
              </a:rPr>
              <a:t>~D</a:t>
            </a:r>
            <a:r>
              <a:rPr sz="2000" baseline="-25000">
                <a:latin typeface="Times New Roman" panose="02020603050405020304" charset="0"/>
                <a:ea typeface="微软雅黑" panose="020B0503020204020204" pitchFamily="34" charset="-122"/>
                <a:cs typeface="Times New Roman" panose="02020603050405020304" charset="0"/>
                <a:sym typeface="+mn-ea"/>
              </a:rPr>
              <a:t>3</a:t>
            </a:r>
            <a:r>
              <a:rPr sz="2000">
                <a:latin typeface="Times New Roman" panose="02020603050405020304" charset="0"/>
                <a:ea typeface="微软雅黑" panose="020B0503020204020204" pitchFamily="34" charset="-122"/>
                <a:cs typeface="Times New Roman" panose="02020603050405020304" charset="0"/>
                <a:sym typeface="+mn-ea"/>
              </a:rPr>
              <a:t>输入上出现的数据传输至Q</a:t>
            </a:r>
            <a:r>
              <a:rPr sz="2000" baseline="-25000">
                <a:latin typeface="Times New Roman" panose="02020603050405020304" charset="0"/>
                <a:ea typeface="微软雅黑" panose="020B0503020204020204" pitchFamily="34" charset="-122"/>
                <a:cs typeface="Times New Roman" panose="02020603050405020304" charset="0"/>
                <a:sym typeface="+mn-ea"/>
              </a:rPr>
              <a:t>0</a:t>
            </a:r>
            <a:r>
              <a:rPr sz="2000">
                <a:latin typeface="Times New Roman" panose="02020603050405020304" charset="0"/>
                <a:ea typeface="微软雅黑" panose="020B0503020204020204" pitchFamily="34" charset="-122"/>
                <a:cs typeface="Times New Roman" panose="02020603050405020304" charset="0"/>
                <a:sym typeface="+mn-ea"/>
              </a:rPr>
              <a:t>~Q</a:t>
            </a:r>
            <a:r>
              <a:rPr sz="2000" baseline="-25000">
                <a:latin typeface="Times New Roman" panose="02020603050405020304" charset="0"/>
                <a:ea typeface="微软雅黑" panose="020B0503020204020204" pitchFamily="34" charset="-122"/>
                <a:cs typeface="Times New Roman" panose="02020603050405020304" charset="0"/>
                <a:sym typeface="+mn-ea"/>
              </a:rPr>
              <a:t>3</a:t>
            </a:r>
            <a:r>
              <a:rPr sz="2000">
                <a:latin typeface="Times New Roman" panose="02020603050405020304" charset="0"/>
                <a:ea typeface="微软雅黑" panose="020B0503020204020204" pitchFamily="34" charset="-122"/>
                <a:cs typeface="Times New Roman" panose="02020603050405020304" charset="0"/>
                <a:sym typeface="+mn-ea"/>
              </a:rPr>
              <a:t>输出(并行装载)。</a:t>
            </a:r>
            <a:endParaRPr sz="2000">
              <a:latin typeface="Times New Roman" panose="02020603050405020304" charset="0"/>
              <a:ea typeface="微软雅黑" panose="020B0503020204020204" pitchFamily="34" charset="-122"/>
              <a:cs typeface="Times New Roman" panose="02020603050405020304" charset="0"/>
              <a:sym typeface="+mn-ea"/>
            </a:endParaRPr>
          </a:p>
          <a:p>
            <a:pPr marL="342900" indent="-342900" defTabSz="266700">
              <a:lnSpc>
                <a:spcPct val="150000"/>
              </a:lnSpc>
              <a:spcAft>
                <a:spcPct val="0"/>
              </a:spcAft>
              <a:buClr>
                <a:srgbClr val="FF0000"/>
              </a:buClr>
              <a:buFont typeface="Wingdings" panose="05000000000000000000" charset="0"/>
              <a:buChar char="l"/>
            </a:pPr>
            <a:r>
              <a:rPr sz="2000">
                <a:latin typeface="Times New Roman" panose="02020603050405020304" charset="0"/>
                <a:ea typeface="微软雅黑" panose="020B0503020204020204" pitchFamily="34" charset="-122"/>
                <a:cs typeface="Times New Roman" panose="02020603050405020304" charset="0"/>
                <a:sym typeface="+mn-ea"/>
              </a:rPr>
              <a:t>当</a:t>
            </a:r>
            <a:r>
              <a:rPr sz="2000">
                <a:solidFill>
                  <a:srgbClr val="FF0000"/>
                </a:solidFill>
                <a:latin typeface="Times New Roman" panose="02020603050405020304" charset="0"/>
                <a:ea typeface="微软雅黑" panose="020B0503020204020204" pitchFamily="34" charset="-122"/>
                <a:cs typeface="Times New Roman" panose="02020603050405020304" charset="0"/>
                <a:sym typeface="+mn-ea"/>
              </a:rPr>
              <a:t>S</a:t>
            </a:r>
            <a:r>
              <a:rPr sz="2000" baseline="-25000">
                <a:solidFill>
                  <a:srgbClr val="FF0000"/>
                </a:solidFill>
                <a:latin typeface="Times New Roman" panose="02020603050405020304" charset="0"/>
                <a:ea typeface="微软雅黑" panose="020B0503020204020204" pitchFamily="34" charset="-122"/>
                <a:cs typeface="Times New Roman" panose="02020603050405020304" charset="0"/>
                <a:sym typeface="+mn-ea"/>
              </a:rPr>
              <a:t>0</a:t>
            </a:r>
            <a:r>
              <a:rPr sz="2000">
                <a:solidFill>
                  <a:srgbClr val="FF0000"/>
                </a:solidFill>
                <a:latin typeface="Times New Roman" panose="02020603050405020304" charset="0"/>
                <a:ea typeface="微软雅黑" panose="020B0503020204020204" pitchFamily="34" charset="-122"/>
                <a:cs typeface="Times New Roman" panose="02020603050405020304" charset="0"/>
                <a:sym typeface="+mn-ea"/>
              </a:rPr>
              <a:t>=1且S</a:t>
            </a:r>
            <a:r>
              <a:rPr sz="2000" baseline="-25000">
                <a:solidFill>
                  <a:srgbClr val="FF0000"/>
                </a:solidFill>
                <a:latin typeface="Times New Roman" panose="02020603050405020304" charset="0"/>
                <a:ea typeface="微软雅黑" panose="020B0503020204020204" pitchFamily="34" charset="-122"/>
                <a:cs typeface="Times New Roman" panose="02020603050405020304" charset="0"/>
                <a:sym typeface="+mn-ea"/>
              </a:rPr>
              <a:t>1</a:t>
            </a:r>
            <a:r>
              <a:rPr sz="2000">
                <a:solidFill>
                  <a:srgbClr val="FF0000"/>
                </a:solidFill>
                <a:latin typeface="Times New Roman" panose="02020603050405020304" charset="0"/>
                <a:ea typeface="微软雅黑" panose="020B0503020204020204" pitchFamily="34" charset="-122"/>
                <a:cs typeface="Times New Roman" panose="02020603050405020304" charset="0"/>
                <a:sym typeface="+mn-ea"/>
              </a:rPr>
              <a:t>=0</a:t>
            </a:r>
            <a:r>
              <a:rPr sz="2000">
                <a:latin typeface="Times New Roman" panose="02020603050405020304" charset="0"/>
                <a:ea typeface="微软雅黑" panose="020B0503020204020204" pitchFamily="34" charset="-122"/>
                <a:cs typeface="Times New Roman" panose="02020603050405020304" charset="0"/>
                <a:sym typeface="+mn-ea"/>
              </a:rPr>
              <a:t>时，输入数据通过</a:t>
            </a:r>
            <a:r>
              <a:rPr sz="2000">
                <a:solidFill>
                  <a:srgbClr val="FF0000"/>
                </a:solidFill>
                <a:latin typeface="Times New Roman" panose="02020603050405020304" charset="0"/>
                <a:ea typeface="微软雅黑" panose="020B0503020204020204" pitchFamily="34" charset="-122"/>
                <a:cs typeface="Times New Roman" panose="02020603050405020304" charset="0"/>
                <a:sym typeface="+mn-ea"/>
              </a:rPr>
              <a:t>D</a:t>
            </a:r>
            <a:r>
              <a:rPr sz="2000" baseline="-25000">
                <a:solidFill>
                  <a:srgbClr val="FF0000"/>
                </a:solidFill>
                <a:latin typeface="Times New Roman" panose="02020603050405020304" charset="0"/>
                <a:ea typeface="微软雅黑" panose="020B0503020204020204" pitchFamily="34" charset="-122"/>
                <a:cs typeface="Times New Roman" panose="02020603050405020304" charset="0"/>
                <a:sym typeface="+mn-ea"/>
              </a:rPr>
              <a:t>SL</a:t>
            </a:r>
            <a:r>
              <a:rPr sz="2000">
                <a:solidFill>
                  <a:srgbClr val="FF0000"/>
                </a:solidFill>
                <a:latin typeface="Times New Roman" panose="02020603050405020304" charset="0"/>
                <a:ea typeface="微软雅黑" panose="020B0503020204020204" pitchFamily="34" charset="-122"/>
                <a:cs typeface="Times New Roman" panose="02020603050405020304" charset="0"/>
                <a:sym typeface="+mn-ea"/>
              </a:rPr>
              <a:t>串行输入并从左向右移动</a:t>
            </a:r>
            <a:r>
              <a:rPr sz="2000">
                <a:latin typeface="Times New Roman" panose="02020603050405020304" charset="0"/>
                <a:ea typeface="微软雅黑" panose="020B0503020204020204" pitchFamily="34" charset="-122"/>
                <a:cs typeface="Times New Roman" panose="02020603050405020304" charset="0"/>
                <a:sym typeface="+mn-ea"/>
              </a:rPr>
              <a:t>；</a:t>
            </a:r>
            <a:endParaRPr sz="2000">
              <a:latin typeface="Times New Roman" panose="02020603050405020304" charset="0"/>
              <a:ea typeface="微软雅黑" panose="020B0503020204020204" pitchFamily="34" charset="-122"/>
              <a:cs typeface="Times New Roman" panose="02020603050405020304" charset="0"/>
              <a:sym typeface="+mn-ea"/>
            </a:endParaRPr>
          </a:p>
          <a:p>
            <a:pPr marL="342900" indent="-342900" defTabSz="266700">
              <a:lnSpc>
                <a:spcPct val="150000"/>
              </a:lnSpc>
              <a:spcAft>
                <a:spcPct val="0"/>
              </a:spcAft>
              <a:buClr>
                <a:srgbClr val="FF0000"/>
              </a:buClr>
              <a:buFont typeface="Wingdings" panose="05000000000000000000" charset="0"/>
              <a:buChar char="l"/>
            </a:pPr>
            <a:r>
              <a:rPr sz="2000">
                <a:latin typeface="Times New Roman" panose="02020603050405020304" charset="0"/>
                <a:ea typeface="微软雅黑" panose="020B0503020204020204" pitchFamily="34" charset="-122"/>
                <a:cs typeface="Times New Roman" panose="02020603050405020304" charset="0"/>
                <a:sym typeface="+mn-ea"/>
              </a:rPr>
              <a:t>当</a:t>
            </a:r>
            <a:r>
              <a:rPr sz="2000">
                <a:solidFill>
                  <a:srgbClr val="FF0000"/>
                </a:solidFill>
                <a:latin typeface="Times New Roman" panose="02020603050405020304" charset="0"/>
                <a:ea typeface="微软雅黑" panose="020B0503020204020204" pitchFamily="34" charset="-122"/>
                <a:cs typeface="Times New Roman" panose="02020603050405020304" charset="0"/>
                <a:sym typeface="+mn-ea"/>
              </a:rPr>
              <a:t>S</a:t>
            </a:r>
            <a:r>
              <a:rPr sz="2000" baseline="-25000">
                <a:solidFill>
                  <a:srgbClr val="FF0000"/>
                </a:solidFill>
                <a:latin typeface="Times New Roman" panose="02020603050405020304" charset="0"/>
                <a:ea typeface="微软雅黑" panose="020B0503020204020204" pitchFamily="34" charset="-122"/>
                <a:cs typeface="Times New Roman" panose="02020603050405020304" charset="0"/>
                <a:sym typeface="+mn-ea"/>
              </a:rPr>
              <a:t>0</a:t>
            </a:r>
            <a:r>
              <a:rPr sz="2000">
                <a:solidFill>
                  <a:srgbClr val="FF0000"/>
                </a:solidFill>
                <a:latin typeface="Times New Roman" panose="02020603050405020304" charset="0"/>
                <a:ea typeface="微软雅黑" panose="020B0503020204020204" pitchFamily="34" charset="-122"/>
                <a:cs typeface="Times New Roman" panose="02020603050405020304" charset="0"/>
                <a:sym typeface="+mn-ea"/>
              </a:rPr>
              <a:t>=0且S</a:t>
            </a:r>
            <a:r>
              <a:rPr sz="2000" baseline="-25000">
                <a:solidFill>
                  <a:srgbClr val="FF0000"/>
                </a:solidFill>
                <a:latin typeface="Times New Roman" panose="02020603050405020304" charset="0"/>
                <a:ea typeface="微软雅黑" panose="020B0503020204020204" pitchFamily="34" charset="-122"/>
                <a:cs typeface="Times New Roman" panose="02020603050405020304" charset="0"/>
                <a:sym typeface="+mn-ea"/>
              </a:rPr>
              <a:t>1</a:t>
            </a:r>
            <a:r>
              <a:rPr sz="2000">
                <a:solidFill>
                  <a:srgbClr val="FF0000"/>
                </a:solidFill>
                <a:latin typeface="Times New Roman" panose="02020603050405020304" charset="0"/>
                <a:ea typeface="微软雅黑" panose="020B0503020204020204" pitchFamily="34" charset="-122"/>
                <a:cs typeface="Times New Roman" panose="02020603050405020304" charset="0"/>
                <a:sym typeface="+mn-ea"/>
              </a:rPr>
              <a:t>=1</a:t>
            </a:r>
            <a:r>
              <a:rPr sz="2000">
                <a:latin typeface="Times New Roman" panose="02020603050405020304" charset="0"/>
                <a:ea typeface="微软雅黑" panose="020B0503020204020204" pitchFamily="34" charset="-122"/>
                <a:cs typeface="Times New Roman" panose="02020603050405020304" charset="0"/>
                <a:sym typeface="+mn-ea"/>
              </a:rPr>
              <a:t>时，</a:t>
            </a:r>
            <a:r>
              <a:rPr sz="2000">
                <a:solidFill>
                  <a:srgbClr val="FF0000"/>
                </a:solidFill>
                <a:latin typeface="Times New Roman" panose="02020603050405020304" charset="0"/>
                <a:ea typeface="微软雅黑" panose="020B0503020204020204" pitchFamily="34" charset="-122"/>
                <a:cs typeface="Times New Roman" panose="02020603050405020304" charset="0"/>
                <a:sym typeface="+mn-ea"/>
              </a:rPr>
              <a:t>数据通过D</a:t>
            </a:r>
            <a:r>
              <a:rPr sz="2000" baseline="-25000">
                <a:solidFill>
                  <a:srgbClr val="FF0000"/>
                </a:solidFill>
                <a:latin typeface="Times New Roman" panose="02020603050405020304" charset="0"/>
                <a:ea typeface="微软雅黑" panose="020B0503020204020204" pitchFamily="34" charset="-122"/>
                <a:cs typeface="Times New Roman" panose="02020603050405020304" charset="0"/>
                <a:sym typeface="+mn-ea"/>
              </a:rPr>
              <a:t>SR</a:t>
            </a:r>
            <a:r>
              <a:rPr sz="2000">
                <a:solidFill>
                  <a:srgbClr val="FF0000"/>
                </a:solidFill>
                <a:latin typeface="Times New Roman" panose="02020603050405020304" charset="0"/>
                <a:ea typeface="微软雅黑" panose="020B0503020204020204" pitchFamily="34" charset="-122"/>
                <a:cs typeface="Times New Roman" panose="02020603050405020304" charset="0"/>
                <a:sym typeface="+mn-ea"/>
              </a:rPr>
              <a:t>串行输入，并从右向左移动。</a:t>
            </a:r>
            <a:r>
              <a:rPr sz="2000">
                <a:latin typeface="Times New Roman" panose="02020603050405020304" charset="0"/>
                <a:ea typeface="微软雅黑" panose="020B0503020204020204" pitchFamily="34" charset="-122"/>
                <a:cs typeface="Times New Roman" panose="02020603050405020304" charset="0"/>
                <a:sym typeface="+mn-ea"/>
              </a:rPr>
              <a:t>D</a:t>
            </a:r>
            <a:r>
              <a:rPr sz="2000" baseline="-25000">
                <a:latin typeface="Times New Roman" panose="02020603050405020304" charset="0"/>
                <a:ea typeface="微软雅黑" panose="020B0503020204020204" pitchFamily="34" charset="-122"/>
                <a:cs typeface="Times New Roman" panose="02020603050405020304" charset="0"/>
                <a:sym typeface="+mn-ea"/>
              </a:rPr>
              <a:t>SR</a:t>
            </a:r>
            <a:r>
              <a:rPr sz="2000">
                <a:latin typeface="Times New Roman" panose="02020603050405020304" charset="0"/>
                <a:ea typeface="微软雅黑" panose="020B0503020204020204" pitchFamily="34" charset="-122"/>
                <a:cs typeface="Times New Roman" panose="02020603050405020304" charset="0"/>
                <a:sym typeface="+mn-ea"/>
              </a:rPr>
              <a:t>和D</a:t>
            </a:r>
            <a:r>
              <a:rPr sz="2000" baseline="-25000">
                <a:latin typeface="Times New Roman" panose="02020603050405020304" charset="0"/>
                <a:ea typeface="微软雅黑" panose="020B0503020204020204" pitchFamily="34" charset="-122"/>
                <a:cs typeface="Times New Roman" panose="02020603050405020304" charset="0"/>
                <a:sym typeface="+mn-ea"/>
              </a:rPr>
              <a:t>SL</a:t>
            </a:r>
            <a:r>
              <a:rPr sz="2000">
                <a:latin typeface="Times New Roman" panose="02020603050405020304" charset="0"/>
                <a:ea typeface="微软雅黑" panose="020B0503020204020204" pitchFamily="34" charset="-122"/>
                <a:cs typeface="Times New Roman" panose="02020603050405020304" charset="0"/>
                <a:sym typeface="+mn-ea"/>
              </a:rPr>
              <a:t>允许多级移位右移或左移数据传输，而不干扰并行加载操作。</a:t>
            </a:r>
            <a:endParaRPr sz="2000">
              <a:latin typeface="Times New Roman" panose="02020603050405020304" charset="0"/>
              <a:ea typeface="微软雅黑" panose="020B0503020204020204" pitchFamily="34" charset="-122"/>
              <a:cs typeface="Times New Roman" panose="02020603050405020304" charset="0"/>
              <a:sym typeface="+mn-ea"/>
            </a:endParaRPr>
          </a:p>
          <a:p>
            <a:pPr marL="342900" indent="-342900" defTabSz="266700">
              <a:lnSpc>
                <a:spcPct val="150000"/>
              </a:lnSpc>
              <a:spcAft>
                <a:spcPct val="0"/>
              </a:spcAft>
              <a:buClr>
                <a:srgbClr val="FF0000"/>
              </a:buClr>
              <a:buFont typeface="Wingdings" panose="05000000000000000000" charset="0"/>
              <a:buChar char="l"/>
            </a:pPr>
            <a:r>
              <a:rPr sz="2000">
                <a:latin typeface="Times New Roman" panose="02020603050405020304" charset="0"/>
                <a:ea typeface="微软雅黑" panose="020B0503020204020204" pitchFamily="34" charset="-122"/>
                <a:cs typeface="Times New Roman" panose="02020603050405020304" charset="0"/>
                <a:sym typeface="+mn-ea"/>
              </a:rPr>
              <a:t>如果两个S</a:t>
            </a:r>
            <a:r>
              <a:rPr sz="2000" baseline="-25000">
                <a:latin typeface="Times New Roman" panose="02020603050405020304" charset="0"/>
                <a:ea typeface="微软雅黑" panose="020B0503020204020204" pitchFamily="34" charset="-122"/>
                <a:cs typeface="Times New Roman" panose="02020603050405020304" charset="0"/>
                <a:sym typeface="+mn-ea"/>
              </a:rPr>
              <a:t>0</a:t>
            </a:r>
            <a:r>
              <a:rPr sz="2000">
                <a:latin typeface="Times New Roman" panose="02020603050405020304" charset="0"/>
                <a:ea typeface="微软雅黑" panose="020B0503020204020204" pitchFamily="34" charset="-122"/>
                <a:cs typeface="Times New Roman" panose="02020603050405020304" charset="0"/>
                <a:sym typeface="+mn-ea"/>
              </a:rPr>
              <a:t>、S</a:t>
            </a:r>
            <a:r>
              <a:rPr sz="2000" baseline="-25000">
                <a:latin typeface="Times New Roman" panose="02020603050405020304" charset="0"/>
                <a:ea typeface="微软雅黑" panose="020B0503020204020204" pitchFamily="34" charset="-122"/>
                <a:cs typeface="Times New Roman" panose="02020603050405020304" charset="0"/>
                <a:sym typeface="+mn-ea"/>
              </a:rPr>
              <a:t>1</a:t>
            </a:r>
            <a:r>
              <a:rPr sz="2000">
                <a:latin typeface="Times New Roman" panose="02020603050405020304" charset="0"/>
                <a:ea typeface="微软雅黑" panose="020B0503020204020204" pitchFamily="34" charset="-122"/>
                <a:cs typeface="Times New Roman" panose="02020603050405020304" charset="0"/>
                <a:sym typeface="+mn-ea"/>
              </a:rPr>
              <a:t>都为低电平，现有数据以保持模式保留。</a:t>
            </a:r>
            <a:endParaRPr sz="2000">
              <a:latin typeface="Times New Roman" panose="02020603050405020304" charset="0"/>
              <a:ea typeface="微软雅黑" panose="020B0503020204020204" pitchFamily="34" charset="-122"/>
              <a:cs typeface="Times New Roman" panose="02020603050405020304" charset="0"/>
              <a:sym typeface="+mn-ea"/>
            </a:endParaRPr>
          </a:p>
        </p:txBody>
      </p:sp>
      <p:pic>
        <p:nvPicPr>
          <p:cNvPr id="2" name="图片 1"/>
          <p:cNvPicPr>
            <a:picLocks noChangeAspect="1"/>
          </p:cNvPicPr>
          <p:nvPr/>
        </p:nvPicPr>
        <p:blipFill>
          <a:blip r:embed="rId3"/>
          <a:stretch>
            <a:fillRect/>
          </a:stretch>
        </p:blipFill>
        <p:spPr>
          <a:xfrm>
            <a:off x="7366635" y="1292860"/>
            <a:ext cx="4758690" cy="2136140"/>
          </a:xfrm>
          <a:prstGeom prst="rect">
            <a:avLst/>
          </a:prstGeom>
        </p:spPr>
      </p:pic>
      <p:graphicFrame>
        <p:nvGraphicFramePr>
          <p:cNvPr id="4" name="Object 605"/>
          <p:cNvGraphicFramePr>
            <a:graphicFrameLocks noChangeAspect="1"/>
          </p:cNvGraphicFramePr>
          <p:nvPr/>
        </p:nvGraphicFramePr>
        <p:xfrm>
          <a:off x="2394585" y="1527810"/>
          <a:ext cx="329565" cy="240030"/>
        </p:xfrm>
        <a:graphic>
          <a:graphicData uri="http://schemas.openxmlformats.org/presentationml/2006/ole">
            <mc:AlternateContent xmlns:mc="http://schemas.openxmlformats.org/markup-compatibility/2006">
              <mc:Choice xmlns:v="urn:schemas-microsoft-com:vml" Requires="v">
                <p:oleObj spid="_x0000_s3076" name="" r:id="rId4" imgW="279400" imgH="203200" progId="Equation.KSEE3">
                  <p:embed/>
                </p:oleObj>
              </mc:Choice>
              <mc:Fallback>
                <p:oleObj name="" r:id="rId4" imgW="279400" imgH="203200" progId="Equation.KSEE3">
                  <p:embed/>
                  <p:pic>
                    <p:nvPicPr>
                      <p:cNvPr id="0" name="图片 3075"/>
                      <p:cNvPicPr/>
                      <p:nvPr/>
                    </p:nvPicPr>
                    <p:blipFill>
                      <a:blip r:embed="rId5"/>
                      <a:stretch>
                        <a:fillRect/>
                      </a:stretch>
                    </p:blipFill>
                    <p:spPr>
                      <a:xfrm>
                        <a:off x="2394585" y="1527810"/>
                        <a:ext cx="329565" cy="240030"/>
                      </a:xfrm>
                      <a:prstGeom prst="rect">
                        <a:avLst/>
                      </a:prstGeom>
                      <a:noFill/>
                      <a:ln w="38100">
                        <a:noFill/>
                        <a:miter/>
                      </a:ln>
                    </p:spPr>
                  </p:pic>
                </p:oleObj>
              </mc:Fallback>
            </mc:AlternateContent>
          </a:graphicData>
        </a:graphic>
      </p:graphicFrame>
      <p:pic>
        <p:nvPicPr>
          <p:cNvPr id="6" name="图片 5"/>
          <p:cNvPicPr>
            <a:picLocks noChangeAspect="1"/>
          </p:cNvPicPr>
          <p:nvPr/>
        </p:nvPicPr>
        <p:blipFill>
          <a:blip r:embed="rId6"/>
          <a:stretch>
            <a:fillRect/>
          </a:stretch>
        </p:blipFill>
        <p:spPr>
          <a:xfrm>
            <a:off x="7449820" y="3663315"/>
            <a:ext cx="4595495" cy="2959100"/>
          </a:xfrm>
          <a:prstGeom prst="rect">
            <a:avLst/>
          </a:prstGeom>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161925"/>
            <a:ext cx="3419475"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5.3</a:t>
            </a:r>
            <a:r>
              <a:rPr lang="en-US" sz="3200" dirty="0">
                <a:latin typeface="微软雅黑" panose="020B0503020204020204" pitchFamily="34" charset="-122"/>
                <a:ea typeface="微软雅黑" panose="020B0503020204020204" pitchFamily="34" charset="-122"/>
                <a:sym typeface="微软雅黑" panose="020B0503020204020204" pitchFamily="34" charset="-122"/>
              </a:rPr>
              <a:t>.3</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计数器</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 name="文本框 2"/>
          <p:cNvSpPr txBox="1"/>
          <p:nvPr/>
        </p:nvSpPr>
        <p:spPr>
          <a:xfrm>
            <a:off x="194310" y="758190"/>
            <a:ext cx="7259320" cy="5169535"/>
          </a:xfrm>
          <a:prstGeom prst="rect">
            <a:avLst/>
          </a:prstGeom>
          <a:noFill/>
        </p:spPr>
        <p:txBody>
          <a:bodyPr wrap="square" rtlCol="0" anchor="t">
            <a:spAutoFit/>
          </a:bodyPr>
          <a:p>
            <a:pPr indent="304800" defTabSz="266700">
              <a:lnSpc>
                <a:spcPct val="150000"/>
              </a:lnSpc>
              <a:spcAft>
                <a:spcPct val="0"/>
              </a:spcAft>
            </a:pPr>
            <a:r>
              <a:rPr lang="en-US" sz="2200">
                <a:latin typeface="Times New Roman" panose="02020603050405020304" charset="0"/>
                <a:ea typeface="微软雅黑" panose="020B0503020204020204" pitchFamily="34" charset="-122"/>
                <a:cs typeface="Times New Roman" panose="02020603050405020304" charset="0"/>
                <a:sym typeface="+mn-ea"/>
              </a:rPr>
              <a:t>   </a:t>
            </a:r>
            <a:r>
              <a:rPr sz="2200">
                <a:latin typeface="Times New Roman" panose="02020603050405020304" charset="0"/>
                <a:ea typeface="微软雅黑" panose="020B0503020204020204" pitchFamily="34" charset="-122"/>
                <a:cs typeface="Times New Roman" panose="02020603050405020304" charset="0"/>
                <a:sym typeface="+mn-ea"/>
              </a:rPr>
              <a:t>计数器是对输入脉冲个数进行计数的时序逻辑电路。</a:t>
            </a:r>
            <a:endParaRPr sz="2200">
              <a:latin typeface="Times New Roman" panose="02020603050405020304" charset="0"/>
              <a:ea typeface="微软雅黑" panose="020B0503020204020204" pitchFamily="34" charset="-122"/>
              <a:cs typeface="Times New Roman" panose="02020603050405020304" charset="0"/>
              <a:sym typeface="+mn-ea"/>
            </a:endParaRPr>
          </a:p>
          <a:p>
            <a:pPr indent="304800" defTabSz="266700">
              <a:lnSpc>
                <a:spcPct val="150000"/>
              </a:lnSpc>
              <a:spcAft>
                <a:spcPct val="0"/>
              </a:spcAft>
            </a:pPr>
            <a:r>
              <a:rPr sz="2200">
                <a:latin typeface="Times New Roman" panose="02020603050405020304" charset="0"/>
                <a:ea typeface="微软雅黑" panose="020B0503020204020204" pitchFamily="34" charset="-122"/>
                <a:cs typeface="Times New Roman" panose="02020603050405020304" charset="0"/>
                <a:sym typeface="+mn-ea"/>
              </a:rPr>
              <a:t> </a:t>
            </a:r>
            <a:r>
              <a:rPr lang="en-US" sz="2200">
                <a:latin typeface="Times New Roman" panose="02020603050405020304" charset="0"/>
                <a:ea typeface="微软雅黑" panose="020B0503020204020204" pitchFamily="34" charset="-122"/>
                <a:cs typeface="Times New Roman" panose="02020603050405020304" charset="0"/>
                <a:sym typeface="+mn-ea"/>
              </a:rPr>
              <a:t>  </a:t>
            </a:r>
            <a:r>
              <a:rPr sz="2200">
                <a:latin typeface="Times New Roman" panose="02020603050405020304" charset="0"/>
                <a:ea typeface="微软雅黑" panose="020B0503020204020204" pitchFamily="34" charset="-122"/>
                <a:cs typeface="Times New Roman" panose="02020603050405020304" charset="0"/>
                <a:sym typeface="+mn-ea"/>
              </a:rPr>
              <a:t>计数器除了直接用于计数外，还可以用于实现定时器、分频器、程序控制器、信号发生器等，是数字系统中重要的功能部件。</a:t>
            </a:r>
            <a:endParaRPr sz="2200">
              <a:latin typeface="Times New Roman" panose="02020603050405020304" charset="0"/>
              <a:ea typeface="微软雅黑" panose="020B0503020204020204" pitchFamily="34" charset="-122"/>
              <a:cs typeface="Times New Roman" panose="02020603050405020304" charset="0"/>
              <a:sym typeface="+mn-ea"/>
            </a:endParaRPr>
          </a:p>
          <a:p>
            <a:pPr marL="342900" indent="-342900" defTabSz="266700">
              <a:lnSpc>
                <a:spcPct val="150000"/>
              </a:lnSpc>
              <a:spcAft>
                <a:spcPct val="0"/>
              </a:spcAft>
              <a:buClr>
                <a:srgbClr val="FF0000"/>
              </a:buClr>
              <a:buFont typeface="Wingdings" panose="05000000000000000000" charset="0"/>
              <a:buChar char="l"/>
            </a:pPr>
            <a:r>
              <a:rPr sz="2200">
                <a:latin typeface="Times New Roman" panose="02020603050405020304" charset="0"/>
                <a:ea typeface="微软雅黑" panose="020B0503020204020204" pitchFamily="34" charset="-122"/>
                <a:cs typeface="Times New Roman" panose="02020603050405020304" charset="0"/>
                <a:sym typeface="+mn-ea"/>
              </a:rPr>
              <a:t>按计数器</a:t>
            </a:r>
            <a:r>
              <a:rPr sz="2200">
                <a:solidFill>
                  <a:srgbClr val="FF0000"/>
                </a:solidFill>
                <a:latin typeface="Times New Roman" panose="02020603050405020304" charset="0"/>
                <a:ea typeface="微软雅黑" panose="020B0503020204020204" pitchFamily="34" charset="-122"/>
                <a:cs typeface="Times New Roman" panose="02020603050405020304" charset="0"/>
                <a:sym typeface="+mn-ea"/>
              </a:rPr>
              <a:t>时钟控制</a:t>
            </a:r>
            <a:r>
              <a:rPr sz="2200">
                <a:latin typeface="Times New Roman" panose="02020603050405020304" charset="0"/>
                <a:ea typeface="微软雅黑" panose="020B0503020204020204" pitchFamily="34" charset="-122"/>
                <a:cs typeface="Times New Roman" panose="02020603050405020304" charset="0"/>
                <a:sym typeface="+mn-ea"/>
              </a:rPr>
              <a:t>方式，计数器可分为同步计数器、</a:t>
            </a:r>
            <a:r>
              <a:rPr lang="en-US" sz="2200">
                <a:latin typeface="Times New Roman" panose="02020603050405020304" charset="0"/>
                <a:ea typeface="微软雅黑" panose="020B0503020204020204" pitchFamily="34" charset="-122"/>
                <a:cs typeface="Times New Roman" panose="02020603050405020304" charset="0"/>
                <a:sym typeface="+mn-ea"/>
              </a:rPr>
              <a:t> </a:t>
            </a:r>
            <a:r>
              <a:rPr sz="2200">
                <a:latin typeface="Times New Roman" panose="02020603050405020304" charset="0"/>
                <a:ea typeface="微软雅黑" panose="020B0503020204020204" pitchFamily="34" charset="-122"/>
                <a:cs typeface="Times New Roman" panose="02020603050405020304" charset="0"/>
                <a:sym typeface="+mn-ea"/>
              </a:rPr>
              <a:t>异步计数器；</a:t>
            </a:r>
            <a:endParaRPr sz="2200">
              <a:latin typeface="Times New Roman" panose="02020603050405020304" charset="0"/>
              <a:ea typeface="微软雅黑" panose="020B0503020204020204" pitchFamily="34" charset="-122"/>
              <a:cs typeface="Times New Roman" panose="02020603050405020304" charset="0"/>
              <a:sym typeface="+mn-ea"/>
            </a:endParaRPr>
          </a:p>
          <a:p>
            <a:pPr marL="342900" indent="-342900" defTabSz="266700">
              <a:lnSpc>
                <a:spcPct val="150000"/>
              </a:lnSpc>
              <a:spcAft>
                <a:spcPct val="0"/>
              </a:spcAft>
              <a:buClr>
                <a:srgbClr val="FF0000"/>
              </a:buClr>
              <a:buFont typeface="Wingdings" panose="05000000000000000000" charset="0"/>
              <a:buChar char="l"/>
            </a:pPr>
            <a:r>
              <a:rPr sz="2200">
                <a:latin typeface="Times New Roman" panose="02020603050405020304" charset="0"/>
                <a:ea typeface="微软雅黑" panose="020B0503020204020204" pitchFamily="34" charset="-122"/>
                <a:cs typeface="Times New Roman" panose="02020603050405020304" charset="0"/>
                <a:sym typeface="+mn-ea"/>
              </a:rPr>
              <a:t>按计数器</a:t>
            </a:r>
            <a:r>
              <a:rPr sz="2200">
                <a:solidFill>
                  <a:srgbClr val="FF0000"/>
                </a:solidFill>
                <a:latin typeface="Times New Roman" panose="02020603050405020304" charset="0"/>
                <a:ea typeface="微软雅黑" panose="020B0503020204020204" pitchFamily="34" charset="-122"/>
                <a:cs typeface="Times New Roman" panose="02020603050405020304" charset="0"/>
                <a:sym typeface="+mn-ea"/>
              </a:rPr>
              <a:t>状态数</a:t>
            </a:r>
            <a:r>
              <a:rPr sz="2200">
                <a:latin typeface="Times New Roman" panose="02020603050405020304" charset="0"/>
                <a:ea typeface="微软雅黑" panose="020B0503020204020204" pitchFamily="34" charset="-122"/>
                <a:cs typeface="Times New Roman" panose="02020603050405020304" charset="0"/>
                <a:sym typeface="+mn-ea"/>
              </a:rPr>
              <a:t>可分为二进制计数器、十进制计数器、任意进制计数器；</a:t>
            </a:r>
            <a:endParaRPr sz="2200">
              <a:latin typeface="Times New Roman" panose="02020603050405020304" charset="0"/>
              <a:ea typeface="微软雅黑" panose="020B0503020204020204" pitchFamily="34" charset="-122"/>
              <a:cs typeface="Times New Roman" panose="02020603050405020304" charset="0"/>
              <a:sym typeface="+mn-ea"/>
            </a:endParaRPr>
          </a:p>
          <a:p>
            <a:pPr marL="342900" indent="-342900" defTabSz="266700">
              <a:lnSpc>
                <a:spcPct val="150000"/>
              </a:lnSpc>
              <a:spcAft>
                <a:spcPct val="0"/>
              </a:spcAft>
              <a:buClr>
                <a:srgbClr val="FF0000"/>
              </a:buClr>
              <a:buFont typeface="Wingdings" panose="05000000000000000000" charset="0"/>
              <a:buChar char="l"/>
            </a:pPr>
            <a:r>
              <a:rPr sz="2200">
                <a:latin typeface="Times New Roman" panose="02020603050405020304" charset="0"/>
                <a:ea typeface="微软雅黑" panose="020B0503020204020204" pitchFamily="34" charset="-122"/>
                <a:cs typeface="Times New Roman" panose="02020603050405020304" charset="0"/>
                <a:sym typeface="+mn-ea"/>
              </a:rPr>
              <a:t>按照</a:t>
            </a:r>
            <a:r>
              <a:rPr sz="2200">
                <a:solidFill>
                  <a:srgbClr val="FF0000"/>
                </a:solidFill>
                <a:latin typeface="Times New Roman" panose="02020603050405020304" charset="0"/>
                <a:ea typeface="微软雅黑" panose="020B0503020204020204" pitchFamily="34" charset="-122"/>
                <a:cs typeface="Times New Roman" panose="02020603050405020304" charset="0"/>
                <a:sym typeface="+mn-ea"/>
              </a:rPr>
              <a:t>计数增减趋势</a:t>
            </a:r>
            <a:r>
              <a:rPr sz="2200">
                <a:latin typeface="Times New Roman" panose="02020603050405020304" charset="0"/>
                <a:ea typeface="微软雅黑" panose="020B0503020204020204" pitchFamily="34" charset="-122"/>
                <a:cs typeface="Times New Roman" panose="02020603050405020304" charset="0"/>
                <a:sym typeface="+mn-ea"/>
              </a:rPr>
              <a:t>分为加法计数器、减法计数器和可逆计数器。</a:t>
            </a:r>
            <a:endParaRPr sz="2200">
              <a:latin typeface="Times New Roman" panose="02020603050405020304" charset="0"/>
              <a:ea typeface="微软雅黑" panose="020B0503020204020204" pitchFamily="34" charset="-122"/>
              <a:cs typeface="Times New Roman" panose="02020603050405020304" charset="0"/>
              <a:sym typeface="+mn-ea"/>
            </a:endParaRPr>
          </a:p>
        </p:txBody>
      </p:sp>
      <p:pic>
        <p:nvPicPr>
          <p:cNvPr id="5" name="图片 4"/>
          <p:cNvPicPr>
            <a:picLocks noChangeAspect="1"/>
          </p:cNvPicPr>
          <p:nvPr/>
        </p:nvPicPr>
        <p:blipFill>
          <a:blip r:embed="rId3"/>
          <a:stretch>
            <a:fillRect/>
          </a:stretch>
        </p:blipFill>
        <p:spPr>
          <a:xfrm>
            <a:off x="7567295" y="864870"/>
            <a:ext cx="4464050" cy="3506470"/>
          </a:xfrm>
          <a:prstGeom prst="rect">
            <a:avLst/>
          </a:prstGeom>
        </p:spPr>
      </p:pic>
      <p:pic>
        <p:nvPicPr>
          <p:cNvPr id="7" name="图片 6"/>
          <p:cNvPicPr>
            <a:picLocks noChangeAspect="1"/>
          </p:cNvPicPr>
          <p:nvPr/>
        </p:nvPicPr>
        <p:blipFill>
          <a:blip r:embed="rId4"/>
          <a:stretch>
            <a:fillRect/>
          </a:stretch>
        </p:blipFill>
        <p:spPr>
          <a:xfrm>
            <a:off x="8250555" y="4371340"/>
            <a:ext cx="2824480" cy="1738630"/>
          </a:xfrm>
          <a:prstGeom prst="rect">
            <a:avLst/>
          </a:prstGeom>
        </p:spPr>
      </p:pic>
      <p:sp>
        <p:nvSpPr>
          <p:cNvPr id="8" name="文本框 7"/>
          <p:cNvSpPr txBox="1"/>
          <p:nvPr/>
        </p:nvSpPr>
        <p:spPr>
          <a:xfrm>
            <a:off x="5937885" y="6327140"/>
            <a:ext cx="6093460" cy="398780"/>
          </a:xfrm>
          <a:prstGeom prst="rect">
            <a:avLst/>
          </a:prstGeom>
          <a:noFill/>
        </p:spPr>
        <p:txBody>
          <a:bodyPr wrap="square" rtlCol="0" anchor="t">
            <a:spAutoFit/>
          </a:bodyPr>
          <a:p>
            <a:pPr algn="ctr"/>
            <a:r>
              <a:rPr lang="zh-CN" sz="2000">
                <a:latin typeface="Times New Roman" panose="02020603050405020304" charset="0"/>
                <a:ea typeface="微软雅黑" panose="020B0503020204020204" pitchFamily="34" charset="-122"/>
                <a:cs typeface="Times New Roman" panose="02020603050405020304" charset="0"/>
                <a:sym typeface="+mn-ea"/>
              </a:rPr>
              <a:t>物品经过探头</a:t>
            </a:r>
            <a:r>
              <a:rPr lang="en-US" altLang="zh-CN" sz="2000">
                <a:latin typeface="Times New Roman" panose="02020603050405020304" charset="0"/>
                <a:ea typeface="微软雅黑" panose="020B0503020204020204" pitchFamily="34" charset="-122"/>
                <a:cs typeface="Times New Roman" panose="02020603050405020304" charset="0"/>
                <a:sym typeface="+mn-ea"/>
              </a:rPr>
              <a:t>1</a:t>
            </a:r>
            <a:r>
              <a:rPr lang="zh-CN" sz="2000">
                <a:latin typeface="Times New Roman" panose="02020603050405020304" charset="0"/>
                <a:ea typeface="微软雅黑" panose="020B0503020204020204" pitchFamily="34" charset="-122"/>
                <a:cs typeface="Times New Roman" panose="02020603050405020304" charset="0"/>
                <a:sym typeface="+mn-ea"/>
              </a:rPr>
              <a:t>次计数</a:t>
            </a:r>
            <a:r>
              <a:rPr lang="en-US" altLang="zh-CN" sz="2000">
                <a:latin typeface="Times New Roman" panose="02020603050405020304" charset="0"/>
                <a:ea typeface="微软雅黑" panose="020B0503020204020204" pitchFamily="34" charset="-122"/>
                <a:cs typeface="Times New Roman" panose="02020603050405020304" charset="0"/>
                <a:sym typeface="+mn-ea"/>
              </a:rPr>
              <a:t>1</a:t>
            </a:r>
            <a:r>
              <a:rPr lang="zh-CN" altLang="en-US" sz="2000">
                <a:latin typeface="Times New Roman" panose="02020603050405020304" charset="0"/>
                <a:ea typeface="微软雅黑" panose="020B0503020204020204" pitchFamily="34" charset="-122"/>
                <a:cs typeface="Times New Roman" panose="02020603050405020304" charset="0"/>
                <a:sym typeface="+mn-ea"/>
              </a:rPr>
              <a:t>次，感应距离</a:t>
            </a:r>
            <a:r>
              <a:rPr lang="en-US" altLang="zh-CN" sz="2000">
                <a:latin typeface="Times New Roman" panose="02020603050405020304" charset="0"/>
                <a:ea typeface="微软雅黑" panose="020B0503020204020204" pitchFamily="34" charset="-122"/>
                <a:cs typeface="Times New Roman" panose="02020603050405020304" charset="0"/>
                <a:sym typeface="+mn-ea"/>
              </a:rPr>
              <a:t>0-30cm</a:t>
            </a:r>
            <a:r>
              <a:rPr lang="zh-CN" altLang="en-US" sz="2000">
                <a:latin typeface="Times New Roman" panose="02020603050405020304" charset="0"/>
                <a:ea typeface="微软雅黑" panose="020B0503020204020204" pitchFamily="34" charset="-122"/>
                <a:cs typeface="Times New Roman" panose="02020603050405020304" charset="0"/>
                <a:sym typeface="+mn-ea"/>
              </a:rPr>
              <a:t>或</a:t>
            </a:r>
            <a:r>
              <a:rPr lang="en-US" altLang="zh-CN" sz="2000">
                <a:latin typeface="Times New Roman" panose="02020603050405020304" charset="0"/>
                <a:ea typeface="微软雅黑" panose="020B0503020204020204" pitchFamily="34" charset="-122"/>
                <a:cs typeface="Times New Roman" panose="02020603050405020304" charset="0"/>
                <a:sym typeface="+mn-ea"/>
              </a:rPr>
              <a:t>80cm</a:t>
            </a:r>
            <a:endParaRPr lang="en-US" altLang="zh-CN" sz="2000">
              <a:latin typeface="Times New Roman" panose="02020603050405020304" charset="0"/>
              <a:ea typeface="微软雅黑" panose="020B0503020204020204" pitchFamily="34" charset="-122"/>
              <a:cs typeface="Times New Roman" panose="02020603050405020304" charset="0"/>
              <a:sym typeface="+mn-ea"/>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rot="5400000">
            <a:off x="-531812" y="2909888"/>
            <a:ext cx="5113338" cy="1008063"/>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8" tIns="34289" rIns="68578" bIns="34289" rtlCol="0" anchor="ctr"/>
          <a:lstStyle/>
          <a:p>
            <a:pPr algn="ctr" fontAlgn="base"/>
            <a:endParaRPr lang="zh-CN" altLang="en-US" sz="1425" strike="noStrike" noProof="1"/>
          </a:p>
        </p:txBody>
      </p:sp>
      <p:grpSp>
        <p:nvGrpSpPr>
          <p:cNvPr id="24578" name="组 14"/>
          <p:cNvGrpSpPr/>
          <p:nvPr/>
        </p:nvGrpSpPr>
        <p:grpSpPr>
          <a:xfrm>
            <a:off x="1506538" y="5848350"/>
            <a:ext cx="954087" cy="152400"/>
            <a:chOff x="-22302" y="6654791"/>
            <a:chExt cx="1271471" cy="203210"/>
          </a:xfrm>
        </p:grpSpPr>
        <p:sp>
          <p:nvSpPr>
            <p:cNvPr id="9" name="圆角矩形 8"/>
            <p:cNvSpPr/>
            <p:nvPr/>
          </p:nvSpPr>
          <p:spPr>
            <a:xfrm flipV="1">
              <a:off x="240276" y="6654791"/>
              <a:ext cx="224807" cy="203210"/>
            </a:xfrm>
            <a:prstGeom prst="roundRect">
              <a:avLst>
                <a:gd name="adj" fmla="val 5039"/>
              </a:avLst>
            </a:prstGeom>
            <a:solidFill>
              <a:srgbClr val="4472C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425" strike="noStrike" noProof="1"/>
            </a:p>
          </p:txBody>
        </p:sp>
        <p:sp>
          <p:nvSpPr>
            <p:cNvPr id="10" name="圆角矩形 9"/>
            <p:cNvSpPr/>
            <p:nvPr/>
          </p:nvSpPr>
          <p:spPr>
            <a:xfrm flipV="1">
              <a:off x="-22302" y="6654791"/>
              <a:ext cx="224807" cy="203210"/>
            </a:xfrm>
            <a:prstGeom prst="roundRect">
              <a:avLst>
                <a:gd name="adj" fmla="val 5039"/>
              </a:avLst>
            </a:prstGeom>
            <a:solidFill>
              <a:schemeClr val="accent5">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425" strike="noStrike" noProof="1"/>
            </a:p>
          </p:txBody>
        </p:sp>
        <p:sp>
          <p:nvSpPr>
            <p:cNvPr id="11" name="圆角矩形 10"/>
            <p:cNvSpPr/>
            <p:nvPr/>
          </p:nvSpPr>
          <p:spPr>
            <a:xfrm flipV="1">
              <a:off x="755838" y="6654791"/>
              <a:ext cx="224807" cy="203210"/>
            </a:xfrm>
            <a:prstGeom prst="roundRect">
              <a:avLst>
                <a:gd name="adj" fmla="val 5039"/>
              </a:avLst>
            </a:prstGeom>
            <a:solidFill>
              <a:srgbClr val="4472C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425" strike="noStrike" noProof="1"/>
            </a:p>
          </p:txBody>
        </p:sp>
        <p:sp>
          <p:nvSpPr>
            <p:cNvPr id="12" name="圆角矩形 11"/>
            <p:cNvSpPr/>
            <p:nvPr/>
          </p:nvSpPr>
          <p:spPr>
            <a:xfrm flipV="1">
              <a:off x="493260" y="6654791"/>
              <a:ext cx="224807" cy="203210"/>
            </a:xfrm>
            <a:prstGeom prst="roundRect">
              <a:avLst>
                <a:gd name="adj" fmla="val 5039"/>
              </a:avLst>
            </a:prstGeom>
            <a:solidFill>
              <a:schemeClr val="accent5">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425" strike="noStrike" noProof="1"/>
            </a:p>
          </p:txBody>
        </p:sp>
        <p:sp>
          <p:nvSpPr>
            <p:cNvPr id="8" name="圆角矩形 7"/>
            <p:cNvSpPr/>
            <p:nvPr/>
          </p:nvSpPr>
          <p:spPr>
            <a:xfrm flipV="1">
              <a:off x="1024362" y="6654791"/>
              <a:ext cx="224807" cy="203210"/>
            </a:xfrm>
            <a:prstGeom prst="roundRect">
              <a:avLst>
                <a:gd name="adj" fmla="val 5039"/>
              </a:avLst>
            </a:prstGeom>
            <a:solidFill>
              <a:schemeClr val="accent5">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425" strike="noStrike" noProof="1"/>
            </a:p>
          </p:txBody>
        </p:sp>
      </p:grpSp>
      <p:sp>
        <p:nvSpPr>
          <p:cNvPr id="20" name="文本框 19"/>
          <p:cNvSpPr txBox="1"/>
          <p:nvPr/>
        </p:nvSpPr>
        <p:spPr>
          <a:xfrm>
            <a:off x="1611948" y="1041400"/>
            <a:ext cx="770890" cy="3389313"/>
          </a:xfrm>
          <a:prstGeom prst="rect">
            <a:avLst/>
          </a:prstGeom>
          <a:noFill/>
        </p:spPr>
        <p:txBody>
          <a:bodyPr vert="eaVert" wrap="square" lIns="68577" tIns="34288" rIns="68577" bIns="34288" rtlCol="0">
            <a:spAutoFit/>
          </a:bodyPr>
          <a:lstStyle/>
          <a:p>
            <a:r>
              <a:rPr lang="en-US" altLang="zh-CN" sz="4125" noProof="1" dirty="0">
                <a:solidFill>
                  <a:schemeClr val="bg1"/>
                </a:solidFill>
                <a:latin typeface="Eras Light ITC" pitchFamily="34" charset="0"/>
                <a:ea typeface="宋体" panose="02010600030101010101" pitchFamily="2" charset="-122"/>
                <a:cs typeface="+mn-cs"/>
              </a:rPr>
              <a:t>CONTENTS</a:t>
            </a:r>
            <a:endParaRPr lang="zh-CN" altLang="en-US" sz="4125" noProof="1" dirty="0">
              <a:solidFill>
                <a:schemeClr val="bg1"/>
              </a:solidFill>
              <a:latin typeface="Eras Light ITC" pitchFamily="34" charset="0"/>
            </a:endParaRPr>
          </a:p>
        </p:txBody>
      </p:sp>
      <p:pic>
        <p:nvPicPr>
          <p:cNvPr id="24585" name="图片 1" descr="48B3906C552A02AB9A112945B198EED6"/>
          <p:cNvPicPr>
            <a:picLocks noChangeAspect="1"/>
          </p:cNvPicPr>
          <p:nvPr>
            <p:custDataLst>
              <p:tags r:id="rId1"/>
            </p:custDataLst>
          </p:nvPr>
        </p:nvPicPr>
        <p:blipFill>
          <a:blip r:embed="rId2"/>
          <a:stretch>
            <a:fillRect/>
          </a:stretch>
        </p:blipFill>
        <p:spPr>
          <a:xfrm>
            <a:off x="9029065" y="198755"/>
            <a:ext cx="2674938" cy="774700"/>
          </a:xfrm>
          <a:prstGeom prst="rect">
            <a:avLst/>
          </a:prstGeom>
          <a:noFill/>
          <a:ln w="9525">
            <a:noFill/>
          </a:ln>
        </p:spPr>
      </p:pic>
      <p:cxnSp>
        <p:nvCxnSpPr>
          <p:cNvPr id="72" name="直接连接符 71"/>
          <p:cNvCxnSpPr/>
          <p:nvPr>
            <p:custDataLst>
              <p:tags r:id="rId3"/>
            </p:custDataLst>
          </p:nvPr>
        </p:nvCxnSpPr>
        <p:spPr>
          <a:xfrm>
            <a:off x="3422650" y="2062163"/>
            <a:ext cx="6064250" cy="0"/>
          </a:xfrm>
          <a:prstGeom prst="line">
            <a:avLst/>
          </a:prstGeom>
          <a:ln w="6350">
            <a:solidFill>
              <a:schemeClr val="tx2">
                <a:lumMod val="50000"/>
                <a:lumOff val="50000"/>
                <a:alpha val="20000"/>
              </a:schemeClr>
            </a:solidFill>
          </a:ln>
        </p:spPr>
        <p:style>
          <a:lnRef idx="2">
            <a:schemeClr val="accent1"/>
          </a:lnRef>
          <a:fillRef idx="0">
            <a:srgbClr val="FFFFFF"/>
          </a:fillRef>
          <a:effectRef idx="0">
            <a:srgbClr val="FFFFFF"/>
          </a:effectRef>
          <a:fontRef idx="minor">
            <a:schemeClr val="tx1"/>
          </a:fontRef>
        </p:style>
      </p:cxnSp>
      <p:sp>
        <p:nvSpPr>
          <p:cNvPr id="79" name="矩形 78"/>
          <p:cNvSpPr/>
          <p:nvPr>
            <p:custDataLst>
              <p:tags r:id="rId4"/>
            </p:custDataLst>
          </p:nvPr>
        </p:nvSpPr>
        <p:spPr>
          <a:xfrm>
            <a:off x="2716530" y="2924175"/>
            <a:ext cx="1148080" cy="567055"/>
          </a:xfrm>
          <a:prstGeom prst="rect">
            <a:avLst/>
          </a:prstGeom>
          <a:solidFill>
            <a:schemeClr val="bg1"/>
          </a:solidFill>
        </p:spPr>
        <p:style>
          <a:lnRef idx="2">
            <a:schemeClr val="accent1"/>
          </a:lnRef>
          <a:fillRef idx="0">
            <a:srgbClr val="FFFFFF"/>
          </a:fillRef>
          <a:effectRef idx="0">
            <a:srgbClr val="FFFFFF"/>
          </a:effectRef>
          <a:fontRef idx="minor">
            <a:schemeClr val="tx1"/>
          </a:fontRef>
        </p:style>
        <p:txBody>
          <a:bodyPr wrap="square" lIns="0" tIns="0" rIns="0" bIns="0" rtlCol="0" anchor="ctr" anchorCtr="0">
            <a:noAutofit/>
          </a:bodyPr>
          <a:lstStyle/>
          <a:p>
            <a:pPr algn="ctr" fontAlgn="base">
              <a:lnSpc>
                <a:spcPct val="110000"/>
              </a:lnSpc>
              <a:spcBef>
                <a:spcPct val="0"/>
              </a:spcBef>
              <a:spcAft>
                <a:spcPct val="0"/>
              </a:spcAft>
            </a:pPr>
            <a:r>
              <a:rPr lang="zh-CN" altLang="en-US" sz="1800" b="1" strike="noStrike" noProof="1">
                <a:solidFill>
                  <a:schemeClr val="tx1"/>
                </a:solidFill>
                <a:latin typeface="+mn-ea"/>
                <a:cs typeface="+mn-ea"/>
              </a:rPr>
              <a:t>电路特点</a:t>
            </a:r>
            <a:endParaRPr lang="zh-CN" altLang="en-US" sz="1800" b="1" strike="noStrike" noProof="1">
              <a:solidFill>
                <a:schemeClr val="tx1"/>
              </a:solidFill>
              <a:latin typeface="+mn-ea"/>
              <a:cs typeface="+mn-ea"/>
            </a:endParaRPr>
          </a:p>
        </p:txBody>
      </p:sp>
      <p:sp>
        <p:nvSpPr>
          <p:cNvPr id="81" name="任意多边形: 形状 36"/>
          <p:cNvSpPr/>
          <p:nvPr>
            <p:custDataLst>
              <p:tags r:id="rId5"/>
            </p:custDataLst>
          </p:nvPr>
        </p:nvSpPr>
        <p:spPr>
          <a:xfrm>
            <a:off x="2768600" y="1820863"/>
            <a:ext cx="271463" cy="236538"/>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1"/>
          </a:solidFill>
          <a:ln>
            <a:noFill/>
          </a:ln>
          <a:effectLst>
            <a:outerShdw blurRad="50800" dist="63500" dir="8100000" algn="tr"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z="1505" strike="noStrike" noProof="1">
              <a:solidFill>
                <a:schemeClr val="lt1"/>
              </a:solidFill>
            </a:endParaRPr>
          </a:p>
        </p:txBody>
      </p:sp>
      <p:sp>
        <p:nvSpPr>
          <p:cNvPr id="82" name="任意多边形: 形状 38"/>
          <p:cNvSpPr/>
          <p:nvPr>
            <p:custDataLst>
              <p:tags r:id="rId6"/>
            </p:custDataLst>
          </p:nvPr>
        </p:nvSpPr>
        <p:spPr>
          <a:xfrm>
            <a:off x="2895600" y="1820863"/>
            <a:ext cx="733425" cy="1011238"/>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1">
                  <a:lumMod val="40000"/>
                  <a:lumOff val="60000"/>
                </a:schemeClr>
              </a:gs>
              <a:gs pos="90000">
                <a:schemeClr val="accent1">
                  <a:alpha val="100000"/>
                </a:schemeClr>
              </a:gs>
            </a:gsLst>
            <a:lin ang="8100000" scaled="0"/>
            <a:tileRect/>
          </a:gradFill>
          <a:ln>
            <a:noFill/>
          </a:ln>
          <a:effectLst>
            <a:outerShdw blurRad="50800" dist="63500" dir="8100000" algn="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50032" tIns="59906" rIns="90125" bIns="240687"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fontAlgn="base">
              <a:spcBef>
                <a:spcPct val="0"/>
              </a:spcBef>
              <a:spcAft>
                <a:spcPct val="0"/>
              </a:spcAft>
              <a:buClrTx/>
              <a:buSzTx/>
              <a:buFontTx/>
            </a:pPr>
            <a:r>
              <a:rPr lang="en-US" altLang="zh-CN" sz="2005" b="1" strike="noStrike" noProof="1" dirty="0">
                <a:solidFill>
                  <a:schemeClr val="lt1">
                    <a:lumMod val="100000"/>
                  </a:schemeClr>
                </a:solidFill>
                <a:latin typeface="+mn-ea"/>
                <a:cs typeface="+mn-ea"/>
                <a:sym typeface="+mn-ea"/>
              </a:rPr>
              <a:t>01</a:t>
            </a:r>
            <a:endParaRPr lang="en-US" altLang="zh-CN" sz="2005" b="1" strike="noStrike" noProof="1" dirty="0">
              <a:solidFill>
                <a:schemeClr val="lt1">
                  <a:lumMod val="100000"/>
                </a:schemeClr>
              </a:solidFill>
              <a:latin typeface="+mn-ea"/>
              <a:cs typeface="+mn-ea"/>
              <a:sym typeface="+mn-ea"/>
            </a:endParaRPr>
          </a:p>
        </p:txBody>
      </p:sp>
      <p:sp>
        <p:nvSpPr>
          <p:cNvPr id="85" name="任意多边形: 形状 36"/>
          <p:cNvSpPr/>
          <p:nvPr>
            <p:custDataLst>
              <p:tags r:id="rId7"/>
            </p:custDataLst>
          </p:nvPr>
        </p:nvSpPr>
        <p:spPr>
          <a:xfrm>
            <a:off x="4086225" y="1820863"/>
            <a:ext cx="273050" cy="236538"/>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2"/>
          </a:solidFill>
          <a:ln>
            <a:noFill/>
          </a:ln>
          <a:effectLst>
            <a:outerShdw blurRad="50800" dist="63500" dir="8100000" algn="tr" rotWithShape="0">
              <a:schemeClr val="accent2">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z="1505" strike="noStrike" noProof="1">
              <a:solidFill>
                <a:schemeClr val="lt1"/>
              </a:solidFill>
            </a:endParaRPr>
          </a:p>
        </p:txBody>
      </p:sp>
      <p:sp>
        <p:nvSpPr>
          <p:cNvPr id="90" name="任意多边形: 形状 38"/>
          <p:cNvSpPr/>
          <p:nvPr>
            <p:custDataLst>
              <p:tags r:id="rId8"/>
            </p:custDataLst>
          </p:nvPr>
        </p:nvSpPr>
        <p:spPr>
          <a:xfrm>
            <a:off x="4213225" y="1820863"/>
            <a:ext cx="676275" cy="1011238"/>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2">
                  <a:lumMod val="40000"/>
                  <a:lumOff val="60000"/>
                </a:schemeClr>
              </a:gs>
              <a:gs pos="90000">
                <a:schemeClr val="accent2"/>
              </a:gs>
            </a:gsLst>
            <a:lin ang="8100000" scaled="0"/>
            <a:tileRect/>
          </a:gradFill>
          <a:ln>
            <a:noFill/>
          </a:ln>
          <a:effectLst>
            <a:outerShdw blurRad="50800" dist="63500" dir="8100000" algn="tr" rotWithShape="0">
              <a:schemeClr val="accent2">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50032" tIns="59906" rIns="90125" bIns="240687"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fontAlgn="base">
              <a:spcBef>
                <a:spcPct val="0"/>
              </a:spcBef>
              <a:spcAft>
                <a:spcPct val="0"/>
              </a:spcAft>
              <a:buClrTx/>
              <a:buSzTx/>
              <a:buFontTx/>
            </a:pPr>
            <a:r>
              <a:rPr lang="en-US" altLang="zh-CN" sz="2005" b="1" strike="noStrike" noProof="1">
                <a:solidFill>
                  <a:schemeClr val="lt1">
                    <a:lumMod val="100000"/>
                  </a:schemeClr>
                </a:solidFill>
                <a:latin typeface="+mn-ea"/>
                <a:cs typeface="+mn-ea"/>
                <a:sym typeface="+mn-ea"/>
              </a:rPr>
              <a:t>02</a:t>
            </a:r>
            <a:endParaRPr lang="en-US" altLang="zh-CN" sz="2005" b="1" strike="noStrike" noProof="1">
              <a:solidFill>
                <a:schemeClr val="lt1">
                  <a:lumMod val="100000"/>
                </a:schemeClr>
              </a:solidFill>
              <a:latin typeface="+mn-ea"/>
              <a:cs typeface="+mn-ea"/>
              <a:sym typeface="+mn-ea"/>
            </a:endParaRPr>
          </a:p>
        </p:txBody>
      </p:sp>
      <p:sp>
        <p:nvSpPr>
          <p:cNvPr id="97" name="任意多边形: 形状 36"/>
          <p:cNvSpPr/>
          <p:nvPr>
            <p:custDataLst>
              <p:tags r:id="rId9"/>
            </p:custDataLst>
          </p:nvPr>
        </p:nvSpPr>
        <p:spPr>
          <a:xfrm>
            <a:off x="5403850" y="1820863"/>
            <a:ext cx="273050" cy="236538"/>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3"/>
          </a:solidFill>
          <a:ln>
            <a:noFill/>
          </a:ln>
          <a:effectLst>
            <a:outerShdw blurRad="50800" dist="63500" dir="8100000" algn="tr" rotWithShape="0">
              <a:schemeClr val="accent3">
                <a:lumMod val="50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z="1505" strike="noStrike" noProof="1">
              <a:solidFill>
                <a:schemeClr val="lt1"/>
              </a:solidFill>
            </a:endParaRPr>
          </a:p>
        </p:txBody>
      </p:sp>
      <p:sp>
        <p:nvSpPr>
          <p:cNvPr id="98" name="任意多边形: 形状 38"/>
          <p:cNvSpPr/>
          <p:nvPr>
            <p:custDataLst>
              <p:tags r:id="rId10"/>
            </p:custDataLst>
          </p:nvPr>
        </p:nvSpPr>
        <p:spPr>
          <a:xfrm>
            <a:off x="5530850" y="1820863"/>
            <a:ext cx="735013" cy="1057275"/>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3">
                  <a:lumMod val="40000"/>
                  <a:lumOff val="60000"/>
                </a:schemeClr>
              </a:gs>
              <a:gs pos="80000">
                <a:schemeClr val="accent3"/>
              </a:gs>
            </a:gsLst>
            <a:lin ang="8100000" scaled="0"/>
            <a:tileRect/>
          </a:gradFill>
          <a:ln>
            <a:noFill/>
          </a:ln>
          <a:effectLst>
            <a:outerShdw blurRad="50800" dist="63500" dir="8100000" algn="tr" rotWithShape="0">
              <a:schemeClr val="accent3">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50032" tIns="59906" rIns="90125" bIns="240687"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fontAlgn="base">
              <a:spcBef>
                <a:spcPct val="0"/>
              </a:spcBef>
              <a:spcAft>
                <a:spcPct val="0"/>
              </a:spcAft>
              <a:buClrTx/>
              <a:buSzTx/>
              <a:buFontTx/>
            </a:pPr>
            <a:r>
              <a:rPr lang="en-US" altLang="zh-CN" sz="2005" b="1" strike="noStrike" noProof="1">
                <a:solidFill>
                  <a:schemeClr val="lt1">
                    <a:lumMod val="100000"/>
                  </a:schemeClr>
                </a:solidFill>
                <a:latin typeface="+mn-ea"/>
                <a:cs typeface="+mn-ea"/>
                <a:sym typeface="+mn-ea"/>
              </a:rPr>
              <a:t>03</a:t>
            </a:r>
            <a:endParaRPr lang="en-US" altLang="zh-CN" sz="2005" b="1" strike="noStrike" noProof="1">
              <a:solidFill>
                <a:schemeClr val="lt1">
                  <a:lumMod val="100000"/>
                </a:schemeClr>
              </a:solidFill>
              <a:latin typeface="+mn-ea"/>
              <a:cs typeface="+mn-ea"/>
              <a:sym typeface="+mn-ea"/>
            </a:endParaRPr>
          </a:p>
        </p:txBody>
      </p:sp>
      <p:sp>
        <p:nvSpPr>
          <p:cNvPr id="105" name="任意多边形: 形状 36"/>
          <p:cNvSpPr/>
          <p:nvPr>
            <p:custDataLst>
              <p:tags r:id="rId11"/>
            </p:custDataLst>
          </p:nvPr>
        </p:nvSpPr>
        <p:spPr>
          <a:xfrm>
            <a:off x="6721475" y="1820863"/>
            <a:ext cx="273050" cy="236538"/>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4"/>
          </a:solidFill>
          <a:ln>
            <a:noFill/>
          </a:ln>
          <a:effectLst>
            <a:outerShdw blurRad="50800" dist="63500" dir="8100000" algn="tr" rotWithShape="0">
              <a:schemeClr val="accent4">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z="1505" strike="noStrike" noProof="1">
              <a:solidFill>
                <a:schemeClr val="lt1"/>
              </a:solidFill>
            </a:endParaRPr>
          </a:p>
        </p:txBody>
      </p:sp>
      <p:sp>
        <p:nvSpPr>
          <p:cNvPr id="106" name="任意多边形: 形状 38"/>
          <p:cNvSpPr/>
          <p:nvPr>
            <p:custDataLst>
              <p:tags r:id="rId12"/>
            </p:custDataLst>
          </p:nvPr>
        </p:nvSpPr>
        <p:spPr>
          <a:xfrm>
            <a:off x="6848475" y="1820863"/>
            <a:ext cx="749300" cy="960438"/>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4">
                  <a:lumMod val="40000"/>
                  <a:lumOff val="60000"/>
                </a:schemeClr>
              </a:gs>
              <a:gs pos="90000">
                <a:schemeClr val="accent4"/>
              </a:gs>
            </a:gsLst>
            <a:lin ang="8100000" scaled="0"/>
            <a:tileRect/>
          </a:gradFill>
          <a:ln>
            <a:noFill/>
          </a:ln>
          <a:effectLst>
            <a:outerShdw blurRad="50800" dist="63500" dir="8100000" algn="tr" rotWithShape="0">
              <a:schemeClr val="accent4">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50032" tIns="59906" rIns="90125" bIns="240687"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fontAlgn="base">
              <a:spcBef>
                <a:spcPct val="0"/>
              </a:spcBef>
              <a:spcAft>
                <a:spcPct val="0"/>
              </a:spcAft>
              <a:buClrTx/>
              <a:buSzTx/>
              <a:buFontTx/>
            </a:pPr>
            <a:r>
              <a:rPr lang="en-US" altLang="zh-CN" sz="2005" b="1" strike="noStrike" noProof="1">
                <a:solidFill>
                  <a:schemeClr val="lt1">
                    <a:lumMod val="100000"/>
                  </a:schemeClr>
                </a:solidFill>
                <a:latin typeface="+mn-ea"/>
                <a:cs typeface="+mn-ea"/>
                <a:sym typeface="+mn-ea"/>
              </a:rPr>
              <a:t>04</a:t>
            </a:r>
            <a:endParaRPr lang="en-US" altLang="zh-CN" sz="2005" b="1" strike="noStrike" noProof="1">
              <a:solidFill>
                <a:schemeClr val="lt1">
                  <a:lumMod val="100000"/>
                </a:schemeClr>
              </a:solidFill>
              <a:latin typeface="+mn-ea"/>
              <a:cs typeface="+mn-ea"/>
              <a:sym typeface="+mn-ea"/>
            </a:endParaRPr>
          </a:p>
        </p:txBody>
      </p:sp>
      <p:sp>
        <p:nvSpPr>
          <p:cNvPr id="113" name="任意多边形: 形状 36"/>
          <p:cNvSpPr/>
          <p:nvPr>
            <p:custDataLst>
              <p:tags r:id="rId13"/>
            </p:custDataLst>
          </p:nvPr>
        </p:nvSpPr>
        <p:spPr>
          <a:xfrm>
            <a:off x="8039100" y="1820863"/>
            <a:ext cx="273050" cy="236538"/>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5"/>
          </a:solidFill>
          <a:ln>
            <a:noFill/>
          </a:ln>
          <a:effectLst>
            <a:outerShdw blurRad="50800" dist="63500" dir="8100000" algn="tr" rotWithShape="0">
              <a:schemeClr val="accent5">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z="1505" strike="noStrike" noProof="1">
              <a:solidFill>
                <a:schemeClr val="lt1"/>
              </a:solidFill>
            </a:endParaRPr>
          </a:p>
        </p:txBody>
      </p:sp>
      <p:sp>
        <p:nvSpPr>
          <p:cNvPr id="114" name="任意多边形: 形状 38"/>
          <p:cNvSpPr/>
          <p:nvPr>
            <p:custDataLst>
              <p:tags r:id="rId14"/>
            </p:custDataLst>
          </p:nvPr>
        </p:nvSpPr>
        <p:spPr>
          <a:xfrm>
            <a:off x="8166100" y="1820863"/>
            <a:ext cx="695325" cy="976313"/>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5">
                  <a:lumMod val="40000"/>
                  <a:lumOff val="60000"/>
                </a:schemeClr>
              </a:gs>
              <a:gs pos="90000">
                <a:schemeClr val="accent5"/>
              </a:gs>
            </a:gsLst>
            <a:lin ang="8100000" scaled="0"/>
            <a:tileRect/>
          </a:gradFill>
          <a:ln>
            <a:noFill/>
          </a:ln>
          <a:effectLst>
            <a:outerShdw blurRad="50800" dist="63500" dir="8100000" algn="tr" rotWithShape="0">
              <a:schemeClr val="accent5">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50032" tIns="59906" rIns="90125" bIns="240687"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fontAlgn="base">
              <a:spcBef>
                <a:spcPct val="0"/>
              </a:spcBef>
              <a:spcAft>
                <a:spcPct val="0"/>
              </a:spcAft>
              <a:buClrTx/>
              <a:buSzTx/>
              <a:buFontTx/>
            </a:pPr>
            <a:r>
              <a:rPr lang="en-US" altLang="zh-CN" sz="2005" b="1" strike="noStrike" noProof="1">
                <a:solidFill>
                  <a:schemeClr val="lt1">
                    <a:lumMod val="100000"/>
                  </a:schemeClr>
                </a:solidFill>
                <a:latin typeface="+mn-ea"/>
                <a:cs typeface="+mn-ea"/>
                <a:sym typeface="+mn-ea"/>
              </a:rPr>
              <a:t>05</a:t>
            </a:r>
            <a:endParaRPr lang="en-US" altLang="zh-CN" sz="2005" b="1" strike="noStrike" noProof="1">
              <a:solidFill>
                <a:schemeClr val="lt1">
                  <a:lumMod val="100000"/>
                </a:schemeClr>
              </a:solidFill>
              <a:latin typeface="+mn-ea"/>
              <a:cs typeface="+mn-ea"/>
              <a:sym typeface="+mn-ea"/>
            </a:endParaRPr>
          </a:p>
        </p:txBody>
      </p:sp>
      <p:sp>
        <p:nvSpPr>
          <p:cNvPr id="117" name="任意多边形: 形状 36"/>
          <p:cNvSpPr/>
          <p:nvPr>
            <p:custDataLst>
              <p:tags r:id="rId15"/>
            </p:custDataLst>
          </p:nvPr>
        </p:nvSpPr>
        <p:spPr>
          <a:xfrm>
            <a:off x="9356725" y="1820863"/>
            <a:ext cx="273050" cy="236538"/>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6"/>
          </a:solidFill>
          <a:ln>
            <a:noFill/>
          </a:ln>
          <a:effectLst>
            <a:outerShdw blurRad="50800" dist="63500" dir="8100000" algn="tr" rotWithShape="0">
              <a:schemeClr val="accent6">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base"/>
            <a:endParaRPr lang="zh-CN" altLang="en-US" sz="1505" strike="noStrike" noProof="1">
              <a:solidFill>
                <a:schemeClr val="lt1"/>
              </a:solidFill>
            </a:endParaRPr>
          </a:p>
        </p:txBody>
      </p:sp>
      <p:sp>
        <p:nvSpPr>
          <p:cNvPr id="118" name="任意多边形: 形状 38"/>
          <p:cNvSpPr/>
          <p:nvPr>
            <p:custDataLst>
              <p:tags r:id="rId16"/>
            </p:custDataLst>
          </p:nvPr>
        </p:nvSpPr>
        <p:spPr>
          <a:xfrm>
            <a:off x="9483725" y="1820863"/>
            <a:ext cx="654050" cy="912813"/>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6">
                  <a:lumMod val="40000"/>
                  <a:lumOff val="60000"/>
                </a:schemeClr>
              </a:gs>
              <a:gs pos="90000">
                <a:schemeClr val="accent6"/>
              </a:gs>
            </a:gsLst>
            <a:lin ang="8100000" scaled="0"/>
            <a:tileRect/>
          </a:gradFill>
          <a:ln>
            <a:noFill/>
          </a:ln>
          <a:effectLst>
            <a:outerShdw blurRad="50800" dist="63500" dir="8100000" algn="tr" rotWithShape="0">
              <a:schemeClr val="accent6">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50032" tIns="59906" rIns="90125" bIns="240687"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fontAlgn="base">
              <a:spcBef>
                <a:spcPct val="0"/>
              </a:spcBef>
              <a:spcAft>
                <a:spcPct val="0"/>
              </a:spcAft>
              <a:buClrTx/>
              <a:buSzTx/>
              <a:buFontTx/>
            </a:pPr>
            <a:r>
              <a:rPr lang="en-US" altLang="zh-CN" sz="2005" b="1" strike="noStrike" noProof="1">
                <a:solidFill>
                  <a:schemeClr val="lt1">
                    <a:lumMod val="100000"/>
                  </a:schemeClr>
                </a:solidFill>
                <a:latin typeface="+mn-ea"/>
                <a:cs typeface="+mn-ea"/>
                <a:sym typeface="+mn-ea"/>
              </a:rPr>
              <a:t>06</a:t>
            </a:r>
            <a:endParaRPr lang="en-US" altLang="zh-CN" sz="2005" b="1" strike="noStrike" noProof="1">
              <a:solidFill>
                <a:schemeClr val="lt1">
                  <a:lumMod val="100000"/>
                </a:schemeClr>
              </a:solidFill>
              <a:latin typeface="+mn-ea"/>
              <a:cs typeface="+mn-ea"/>
              <a:sym typeface="+mn-ea"/>
            </a:endParaRPr>
          </a:p>
        </p:txBody>
      </p:sp>
      <p:sp>
        <p:nvSpPr>
          <p:cNvPr id="119" name="矩形 118"/>
          <p:cNvSpPr/>
          <p:nvPr>
            <p:custDataLst>
              <p:tags r:id="rId17"/>
            </p:custDataLst>
          </p:nvPr>
        </p:nvSpPr>
        <p:spPr>
          <a:xfrm>
            <a:off x="4011613" y="2924175"/>
            <a:ext cx="1147763" cy="566738"/>
          </a:xfrm>
          <a:prstGeom prst="rect">
            <a:avLst/>
          </a:prstGeom>
          <a:solidFill>
            <a:schemeClr val="bg1"/>
          </a:solidFill>
        </p:spPr>
        <p:style>
          <a:lnRef idx="2">
            <a:schemeClr val="accent1"/>
          </a:lnRef>
          <a:fillRef idx="0">
            <a:srgbClr val="FFFFFF"/>
          </a:fillRef>
          <a:effectRef idx="0">
            <a:srgbClr val="FFFFFF"/>
          </a:effectRef>
          <a:fontRef idx="minor">
            <a:schemeClr val="tx1"/>
          </a:fontRef>
        </p:style>
        <p:txBody>
          <a:bodyPr wrap="square" lIns="0" tIns="0" rIns="0" bIns="0" rtlCol="0" anchor="ctr" anchorCtr="0">
            <a:noAutofit/>
          </a:bodyPr>
          <a:p>
            <a:pPr algn="ctr" fontAlgn="base">
              <a:spcBef>
                <a:spcPct val="0"/>
              </a:spcBef>
              <a:spcAft>
                <a:spcPct val="0"/>
              </a:spcAft>
            </a:pPr>
            <a:r>
              <a:rPr lang="zh-CN" altLang="en-US" sz="1800" b="1" strike="noStrike" noProof="1">
                <a:solidFill>
                  <a:schemeClr val="tx1"/>
                </a:solidFill>
                <a:latin typeface="+mn-ea"/>
                <a:cs typeface="+mn-ea"/>
              </a:rPr>
              <a:t>时序电路的分析与设计</a:t>
            </a:r>
            <a:endParaRPr lang="zh-CN" altLang="en-US" sz="1800" b="1" strike="noStrike" noProof="1">
              <a:solidFill>
                <a:schemeClr val="tx1"/>
              </a:solidFill>
              <a:latin typeface="+mn-ea"/>
              <a:cs typeface="+mn-ea"/>
            </a:endParaRPr>
          </a:p>
        </p:txBody>
      </p:sp>
      <p:sp>
        <p:nvSpPr>
          <p:cNvPr id="120" name="矩形 119"/>
          <p:cNvSpPr/>
          <p:nvPr>
            <p:custDataLst>
              <p:tags r:id="rId18"/>
            </p:custDataLst>
          </p:nvPr>
        </p:nvSpPr>
        <p:spPr>
          <a:xfrm>
            <a:off x="5332730" y="2924175"/>
            <a:ext cx="1148080" cy="583565"/>
          </a:xfrm>
          <a:prstGeom prst="rect">
            <a:avLst/>
          </a:prstGeom>
          <a:solidFill>
            <a:schemeClr val="bg1"/>
          </a:solidFill>
        </p:spPr>
        <p:style>
          <a:lnRef idx="2">
            <a:schemeClr val="accent1"/>
          </a:lnRef>
          <a:fillRef idx="0">
            <a:srgbClr val="FFFFFF"/>
          </a:fillRef>
          <a:effectRef idx="0">
            <a:srgbClr val="FFFFFF"/>
          </a:effectRef>
          <a:fontRef idx="minor">
            <a:schemeClr val="tx1"/>
          </a:fontRef>
        </p:style>
        <p:txBody>
          <a:bodyPr wrap="square" lIns="0" tIns="0" rIns="0" bIns="0" rtlCol="0" anchor="ctr" anchorCtr="0">
            <a:noAutofit/>
          </a:bodyPr>
          <a:lstStyle/>
          <a:p>
            <a:pPr algn="ctr" fontAlgn="base">
              <a:spcBef>
                <a:spcPct val="0"/>
              </a:spcBef>
              <a:spcAft>
                <a:spcPct val="0"/>
              </a:spcAft>
            </a:pPr>
            <a:r>
              <a:rPr lang="zh-CN" altLang="en-US" sz="1800" b="1" strike="noStrike" noProof="1">
                <a:solidFill>
                  <a:schemeClr val="tx1"/>
                </a:solidFill>
                <a:latin typeface="+mn-ea"/>
                <a:cs typeface="+mn-ea"/>
              </a:rPr>
              <a:t>时序逻辑</a:t>
            </a:r>
            <a:endParaRPr lang="zh-CN" altLang="en-US" sz="1800" b="1" strike="noStrike" noProof="1">
              <a:solidFill>
                <a:schemeClr val="tx1"/>
              </a:solidFill>
              <a:latin typeface="+mn-ea"/>
              <a:cs typeface="+mn-ea"/>
            </a:endParaRPr>
          </a:p>
          <a:p>
            <a:pPr algn="ctr" fontAlgn="base">
              <a:spcBef>
                <a:spcPct val="0"/>
              </a:spcBef>
              <a:spcAft>
                <a:spcPct val="0"/>
              </a:spcAft>
            </a:pPr>
            <a:r>
              <a:rPr lang="zh-CN" altLang="en-US" sz="1800" b="1" strike="noStrike" noProof="1">
                <a:solidFill>
                  <a:schemeClr val="tx1"/>
                </a:solidFill>
                <a:latin typeface="+mn-ea"/>
                <a:cs typeface="+mn-ea"/>
              </a:rPr>
              <a:t>器件使用</a:t>
            </a:r>
            <a:endParaRPr lang="zh-CN" altLang="en-US" sz="1800" b="1" strike="noStrike" noProof="1">
              <a:solidFill>
                <a:schemeClr val="tx1"/>
              </a:solidFill>
              <a:latin typeface="+mn-ea"/>
              <a:cs typeface="+mn-ea"/>
            </a:endParaRPr>
          </a:p>
        </p:txBody>
      </p:sp>
      <p:sp>
        <p:nvSpPr>
          <p:cNvPr id="121" name="矩形 120"/>
          <p:cNvSpPr/>
          <p:nvPr>
            <p:custDataLst>
              <p:tags r:id="rId19"/>
            </p:custDataLst>
          </p:nvPr>
        </p:nvSpPr>
        <p:spPr>
          <a:xfrm>
            <a:off x="6678613" y="2924175"/>
            <a:ext cx="1147763" cy="566738"/>
          </a:xfrm>
          <a:prstGeom prst="rect">
            <a:avLst/>
          </a:prstGeom>
          <a:solidFill>
            <a:schemeClr val="bg1"/>
          </a:solidFill>
        </p:spPr>
        <p:style>
          <a:lnRef idx="2">
            <a:schemeClr val="accent1"/>
          </a:lnRef>
          <a:fillRef idx="0">
            <a:srgbClr val="FFFFFF"/>
          </a:fillRef>
          <a:effectRef idx="0">
            <a:srgbClr val="FFFFFF"/>
          </a:effectRef>
          <a:fontRef idx="minor">
            <a:schemeClr val="tx1"/>
          </a:fontRef>
        </p:style>
        <p:txBody>
          <a:bodyPr wrap="square" lIns="0" tIns="0" rIns="0" bIns="0" rtlCol="0" anchor="b">
            <a:noAutofit/>
          </a:bodyPr>
          <a:lstStyle/>
          <a:p>
            <a:pPr algn="ctr" fontAlgn="base">
              <a:spcBef>
                <a:spcPct val="0"/>
              </a:spcBef>
              <a:spcAft>
                <a:spcPct val="0"/>
              </a:spcAft>
            </a:pPr>
            <a:r>
              <a:rPr lang="zh-CN" sz="1800" b="1" strike="noStrike" noProof="1">
                <a:solidFill>
                  <a:schemeClr val="tx1"/>
                </a:solidFill>
                <a:latin typeface="+mn-ea"/>
                <a:cs typeface="+mn-ea"/>
              </a:rPr>
              <a:t>脉冲波形的产生与整形</a:t>
            </a:r>
            <a:endParaRPr lang="zh-CN" sz="1800" b="1" strike="noStrike" noProof="1">
              <a:solidFill>
                <a:schemeClr val="tx1"/>
              </a:solidFill>
              <a:latin typeface="+mn-ea"/>
              <a:cs typeface="+mn-ea"/>
            </a:endParaRPr>
          </a:p>
        </p:txBody>
      </p:sp>
      <p:sp>
        <p:nvSpPr>
          <p:cNvPr id="123" name="矩形 122"/>
          <p:cNvSpPr/>
          <p:nvPr>
            <p:custDataLst>
              <p:tags r:id="rId20"/>
            </p:custDataLst>
          </p:nvPr>
        </p:nvSpPr>
        <p:spPr>
          <a:xfrm>
            <a:off x="9345930" y="2949575"/>
            <a:ext cx="1148080" cy="556260"/>
          </a:xfrm>
          <a:prstGeom prst="rect">
            <a:avLst/>
          </a:prstGeom>
          <a:solidFill>
            <a:schemeClr val="bg1"/>
          </a:solidFill>
        </p:spPr>
        <p:style>
          <a:lnRef idx="2">
            <a:schemeClr val="accent1"/>
          </a:lnRef>
          <a:fillRef idx="0">
            <a:srgbClr val="FFFFFF"/>
          </a:fillRef>
          <a:effectRef idx="0">
            <a:srgbClr val="FFFFFF"/>
          </a:effectRef>
          <a:fontRef idx="minor">
            <a:schemeClr val="tx1"/>
          </a:fontRef>
        </p:style>
        <p:txBody>
          <a:bodyPr wrap="square" lIns="0" tIns="0" rIns="0" bIns="0" rtlCol="0" anchor="ctr" anchorCtr="0">
            <a:noAutofit/>
          </a:bodyPr>
          <a:lstStyle/>
          <a:p>
            <a:pPr algn="ctr" fontAlgn="base">
              <a:spcBef>
                <a:spcPct val="0"/>
              </a:spcBef>
              <a:spcAft>
                <a:spcPct val="0"/>
              </a:spcAft>
            </a:pPr>
            <a:r>
              <a:rPr lang="zh-CN" altLang="en-US" sz="1800" b="1" strike="noStrike" noProof="1">
                <a:solidFill>
                  <a:schemeClr val="tx1"/>
                </a:solidFill>
                <a:latin typeface="+mn-ea"/>
                <a:cs typeface="+mn-ea"/>
              </a:rPr>
              <a:t>小结与作业</a:t>
            </a:r>
            <a:endParaRPr lang="zh-CN" altLang="en-US" sz="1800" b="1" strike="noStrike" noProof="1">
              <a:solidFill>
                <a:schemeClr val="tx1"/>
              </a:solidFill>
              <a:latin typeface="+mn-ea"/>
              <a:cs typeface="+mn-ea"/>
            </a:endParaRPr>
          </a:p>
        </p:txBody>
      </p:sp>
      <p:sp>
        <p:nvSpPr>
          <p:cNvPr id="124" name="文本框 123"/>
          <p:cNvSpPr txBox="1"/>
          <p:nvPr/>
        </p:nvSpPr>
        <p:spPr>
          <a:xfrm>
            <a:off x="4889500" y="857250"/>
            <a:ext cx="3302000" cy="635000"/>
          </a:xfrm>
          <a:prstGeom prst="rect">
            <a:avLst/>
          </a:prstGeom>
        </p:spPr>
        <p:style>
          <a:lnRef idx="0">
            <a:srgbClr val="FFFFFF"/>
          </a:lnRef>
          <a:fillRef idx="3">
            <a:schemeClr val="accent2"/>
          </a:fillRef>
          <a:effectRef idx="0">
            <a:srgbClr val="FFFFFF"/>
          </a:effectRef>
          <a:fontRef idx="minor">
            <a:schemeClr val="lt1"/>
          </a:fontRef>
        </p:style>
        <p:txBody>
          <a:bodyPr wrap="square" lIns="68577" tIns="34288" rIns="68577" bIns="34288" rtlCol="0">
            <a:noAutofit/>
          </a:bodyPr>
          <a:p>
            <a:pPr algn="ctr" fontAlgn="base"/>
            <a:r>
              <a:rPr lang="zh-CN" altLang="en-US" sz="3200" strike="noStrike" noProof="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时序逻辑电路</a:t>
            </a:r>
            <a:endParaRPr lang="zh-CN" altLang="en-US" sz="3200" strike="noStrike" noProof="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sym typeface="+mn-ea"/>
            </a:endParaRPr>
          </a:p>
        </p:txBody>
      </p:sp>
      <p:sp>
        <p:nvSpPr>
          <p:cNvPr id="125" name="文本框 124"/>
          <p:cNvSpPr txBox="1"/>
          <p:nvPr/>
        </p:nvSpPr>
        <p:spPr>
          <a:xfrm>
            <a:off x="4011930" y="3732530"/>
            <a:ext cx="6577965" cy="2870200"/>
          </a:xfrm>
          <a:prstGeom prst="rect">
            <a:avLst/>
          </a:prstGeom>
          <a:ln w="635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txBody>
          <a:bodyPr wrap="square" lIns="68577" tIns="34288" rIns="68577" bIns="34288" rtlCol="0">
            <a:noAutofit/>
          </a:bodyPr>
          <a:p>
            <a:pPr algn="l" fontAlgn="base">
              <a:lnSpc>
                <a:spcPct val="150000"/>
              </a:lnSpc>
            </a:pPr>
            <a:r>
              <a:rPr sz="2000" strike="noStrike" noProof="1" dirty="0">
                <a:effectLst>
                  <a:outerShdw blurRad="38100" dist="38100" dir="2700000" algn="tl">
                    <a:srgbClr val="000000">
                      <a:alpha val="43137"/>
                    </a:srgbClr>
                  </a:outerShdw>
                </a:effectLst>
                <a:latin typeface="Times New Roman" panose="02020603050405020304" charset="0"/>
                <a:ea typeface="微软雅黑" panose="020B0503020204020204" pitchFamily="34" charset="-122"/>
                <a:cs typeface="Times New Roman" panose="02020603050405020304" charset="0"/>
                <a:sym typeface="+mn-ea"/>
              </a:rPr>
              <a:t>5.1 Characteristics of Sequential Logic Circuits</a:t>
            </a:r>
            <a:endParaRPr sz="2000" strike="noStrike" noProof="1" dirty="0">
              <a:effectLst>
                <a:outerShdw blurRad="38100" dist="38100" dir="2700000" algn="tl">
                  <a:srgbClr val="000000">
                    <a:alpha val="43137"/>
                  </a:srgbClr>
                </a:outerShdw>
              </a:effectLst>
              <a:latin typeface="Times New Roman" panose="02020603050405020304" charset="0"/>
              <a:ea typeface="微软雅黑" panose="020B0503020204020204" pitchFamily="34" charset="-122"/>
              <a:cs typeface="Times New Roman" panose="02020603050405020304" charset="0"/>
              <a:sym typeface="+mn-ea"/>
            </a:endParaRPr>
          </a:p>
          <a:p>
            <a:pPr algn="l" fontAlgn="base">
              <a:lnSpc>
                <a:spcPct val="150000"/>
              </a:lnSpc>
            </a:pPr>
            <a:r>
              <a:rPr sz="2000" strike="noStrike" noProof="1" dirty="0">
                <a:effectLst>
                  <a:outerShdw blurRad="38100" dist="38100" dir="2700000" algn="tl">
                    <a:srgbClr val="000000">
                      <a:alpha val="43137"/>
                    </a:srgbClr>
                  </a:outerShdw>
                </a:effectLst>
                <a:latin typeface="Times New Roman" panose="02020603050405020304" charset="0"/>
                <a:ea typeface="微软雅黑" panose="020B0503020204020204" pitchFamily="34" charset="-122"/>
                <a:cs typeface="Times New Roman" panose="02020603050405020304" charset="0"/>
                <a:sym typeface="+mn-ea"/>
              </a:rPr>
              <a:t>5.2 Analysis and Design of Sequential Logic Circuits</a:t>
            </a:r>
            <a:endParaRPr sz="2000" strike="noStrike" noProof="1" dirty="0">
              <a:effectLst>
                <a:outerShdw blurRad="38100" dist="38100" dir="2700000" algn="tl">
                  <a:srgbClr val="000000">
                    <a:alpha val="43137"/>
                  </a:srgbClr>
                </a:outerShdw>
              </a:effectLst>
              <a:latin typeface="Times New Roman" panose="02020603050405020304" charset="0"/>
              <a:ea typeface="微软雅黑" panose="020B0503020204020204" pitchFamily="34" charset="-122"/>
              <a:cs typeface="Times New Roman" panose="02020603050405020304" charset="0"/>
              <a:sym typeface="+mn-ea"/>
            </a:endParaRPr>
          </a:p>
          <a:p>
            <a:pPr algn="l" fontAlgn="base">
              <a:lnSpc>
                <a:spcPct val="150000"/>
              </a:lnSpc>
            </a:pPr>
            <a:r>
              <a:rPr sz="2000" strike="noStrike" noProof="1" dirty="0">
                <a:effectLst>
                  <a:outerShdw blurRad="38100" dist="38100" dir="2700000" algn="tl">
                    <a:srgbClr val="000000">
                      <a:alpha val="43137"/>
                    </a:srgbClr>
                  </a:outerShdw>
                </a:effectLst>
                <a:latin typeface="Times New Roman" panose="02020603050405020304" charset="0"/>
                <a:ea typeface="微软雅黑" panose="020B0503020204020204" pitchFamily="34" charset="-122"/>
                <a:cs typeface="Times New Roman" panose="02020603050405020304" charset="0"/>
                <a:sym typeface="+mn-ea"/>
              </a:rPr>
              <a:t>5.3 Typical Sequential Logic Circuits</a:t>
            </a:r>
            <a:endParaRPr sz="2000" strike="noStrike" noProof="1" dirty="0">
              <a:effectLst>
                <a:outerShdw blurRad="38100" dist="38100" dir="2700000" algn="tl">
                  <a:srgbClr val="000000">
                    <a:alpha val="43137"/>
                  </a:srgbClr>
                </a:outerShdw>
              </a:effectLst>
              <a:latin typeface="Times New Roman" panose="02020603050405020304" charset="0"/>
              <a:ea typeface="微软雅黑" panose="020B0503020204020204" pitchFamily="34" charset="-122"/>
              <a:cs typeface="Times New Roman" panose="02020603050405020304" charset="0"/>
              <a:sym typeface="+mn-ea"/>
            </a:endParaRPr>
          </a:p>
          <a:p>
            <a:pPr algn="l" fontAlgn="base">
              <a:lnSpc>
                <a:spcPct val="150000"/>
              </a:lnSpc>
            </a:pPr>
            <a:r>
              <a:rPr sz="2000" strike="noStrike" noProof="1" dirty="0">
                <a:effectLst>
                  <a:outerShdw blurRad="38100" dist="38100" dir="2700000" algn="tl">
                    <a:srgbClr val="000000">
                      <a:alpha val="43137"/>
                    </a:srgbClr>
                  </a:outerShdw>
                </a:effectLst>
                <a:latin typeface="Times New Roman" panose="02020603050405020304" charset="0"/>
                <a:ea typeface="微软雅黑" panose="020B0503020204020204" pitchFamily="34" charset="-122"/>
                <a:cs typeface="Times New Roman" panose="02020603050405020304" charset="0"/>
                <a:sym typeface="+mn-ea"/>
              </a:rPr>
              <a:t>5.4 Programmable Logic Devices</a:t>
            </a:r>
            <a:endParaRPr sz="2000" strike="noStrike" noProof="1" dirty="0">
              <a:effectLst>
                <a:outerShdw blurRad="38100" dist="38100" dir="2700000" algn="tl">
                  <a:srgbClr val="000000">
                    <a:alpha val="43137"/>
                  </a:srgbClr>
                </a:outerShdw>
              </a:effectLst>
              <a:latin typeface="Times New Roman" panose="02020603050405020304" charset="0"/>
              <a:ea typeface="微软雅黑" panose="020B0503020204020204" pitchFamily="34" charset="-122"/>
              <a:cs typeface="Times New Roman" panose="02020603050405020304" charset="0"/>
              <a:sym typeface="+mn-ea"/>
            </a:endParaRPr>
          </a:p>
          <a:p>
            <a:pPr algn="l" fontAlgn="base">
              <a:lnSpc>
                <a:spcPct val="150000"/>
              </a:lnSpc>
            </a:pPr>
            <a:r>
              <a:rPr sz="2000" strike="noStrike" noProof="1" dirty="0">
                <a:effectLst>
                  <a:outerShdw blurRad="38100" dist="38100" dir="2700000" algn="tl">
                    <a:srgbClr val="000000">
                      <a:alpha val="43137"/>
                    </a:srgbClr>
                  </a:outerShdw>
                </a:effectLst>
                <a:latin typeface="Times New Roman" panose="02020603050405020304" charset="0"/>
                <a:ea typeface="微软雅黑" panose="020B0503020204020204" pitchFamily="34" charset="-122"/>
                <a:cs typeface="Times New Roman" panose="02020603050405020304" charset="0"/>
                <a:sym typeface="+mn-ea"/>
              </a:rPr>
              <a:t>5.5 Generation and shaping of pulse waveforms</a:t>
            </a:r>
            <a:endParaRPr sz="2000" strike="noStrike" noProof="1" dirty="0">
              <a:effectLst>
                <a:outerShdw blurRad="38100" dist="38100" dir="2700000" algn="tl">
                  <a:srgbClr val="000000">
                    <a:alpha val="43137"/>
                  </a:srgbClr>
                </a:outerShdw>
              </a:effectLst>
              <a:latin typeface="Times New Roman" panose="02020603050405020304" charset="0"/>
              <a:ea typeface="微软雅黑" panose="020B0503020204020204" pitchFamily="34" charset="-122"/>
              <a:cs typeface="Times New Roman" panose="02020603050405020304" charset="0"/>
              <a:sym typeface="+mn-ea"/>
            </a:endParaRPr>
          </a:p>
          <a:p>
            <a:pPr algn="l" fontAlgn="base">
              <a:lnSpc>
                <a:spcPct val="150000"/>
              </a:lnSpc>
            </a:pPr>
            <a:r>
              <a:rPr sz="2000" strike="noStrike" noProof="1" dirty="0">
                <a:effectLst>
                  <a:outerShdw blurRad="38100" dist="38100" dir="2700000" algn="tl">
                    <a:srgbClr val="000000">
                      <a:alpha val="43137"/>
                    </a:srgbClr>
                  </a:outerShdw>
                </a:effectLst>
                <a:latin typeface="Times New Roman" panose="02020603050405020304" charset="0"/>
                <a:ea typeface="微软雅黑" panose="020B0503020204020204" pitchFamily="34" charset="-122"/>
                <a:cs typeface="Times New Roman" panose="02020603050405020304" charset="0"/>
                <a:sym typeface="+mn-ea"/>
              </a:rPr>
              <a:t>5.6 Analog to Digital and Digital to Analog Converter</a:t>
            </a:r>
            <a:endParaRPr sz="2000" strike="noStrike" noProof="1" dirty="0">
              <a:effectLst>
                <a:outerShdw blurRad="38100" dist="38100" dir="2700000" algn="tl">
                  <a:srgbClr val="000000">
                    <a:alpha val="43137"/>
                  </a:srgbClr>
                </a:outerShdw>
              </a:effectLst>
              <a:latin typeface="Times New Roman" panose="02020603050405020304" charset="0"/>
              <a:ea typeface="微软雅黑" panose="020B0503020204020204" pitchFamily="34" charset="-122"/>
              <a:cs typeface="Times New Roman" panose="02020603050405020304" charset="0"/>
              <a:sym typeface="+mn-ea"/>
            </a:endParaRPr>
          </a:p>
          <a:p>
            <a:pPr algn="l" fontAlgn="base">
              <a:lnSpc>
                <a:spcPct val="150000"/>
              </a:lnSpc>
            </a:pPr>
            <a:endParaRPr sz="2000" strike="noStrike" noProof="1" dirty="0">
              <a:effectLst>
                <a:outerShdw blurRad="38100" dist="38100" dir="2700000" algn="tl">
                  <a:srgbClr val="000000">
                    <a:alpha val="43137"/>
                  </a:srgbClr>
                </a:outerShdw>
              </a:effectLst>
              <a:latin typeface="Times New Roman" panose="02020603050405020304" charset="0"/>
              <a:ea typeface="微软雅黑" panose="020B0503020204020204" pitchFamily="34" charset="-122"/>
              <a:cs typeface="Times New Roman" panose="02020603050405020304" charset="0"/>
              <a:sym typeface="+mn-ea"/>
            </a:endParaRPr>
          </a:p>
        </p:txBody>
      </p:sp>
      <p:sp>
        <p:nvSpPr>
          <p:cNvPr id="2" name="矩形 1"/>
          <p:cNvSpPr/>
          <p:nvPr>
            <p:custDataLst>
              <p:tags r:id="rId21"/>
            </p:custDataLst>
          </p:nvPr>
        </p:nvSpPr>
        <p:spPr>
          <a:xfrm>
            <a:off x="8011478" y="2924810"/>
            <a:ext cx="1147763" cy="566738"/>
          </a:xfrm>
          <a:prstGeom prst="rect">
            <a:avLst/>
          </a:prstGeom>
          <a:solidFill>
            <a:schemeClr val="bg1"/>
          </a:solidFill>
        </p:spPr>
        <p:style>
          <a:lnRef idx="2">
            <a:schemeClr val="accent1"/>
          </a:lnRef>
          <a:fillRef idx="0">
            <a:srgbClr val="FFFFFF"/>
          </a:fillRef>
          <a:effectRef idx="0">
            <a:srgbClr val="FFFFFF"/>
          </a:effectRef>
          <a:fontRef idx="minor">
            <a:schemeClr val="tx1"/>
          </a:fontRef>
        </p:style>
        <p:txBody>
          <a:bodyPr wrap="square" lIns="0" tIns="0" rIns="0" bIns="0" rtlCol="0" anchor="ctr" anchorCtr="0">
            <a:noAutofit/>
          </a:bodyPr>
          <a:p>
            <a:pPr algn="ctr" fontAlgn="base">
              <a:spcBef>
                <a:spcPct val="0"/>
              </a:spcBef>
              <a:spcAft>
                <a:spcPct val="0"/>
              </a:spcAft>
            </a:pPr>
            <a:r>
              <a:rPr lang="zh-CN" altLang="en-US" sz="1800" b="1" strike="noStrike" noProof="1">
                <a:solidFill>
                  <a:schemeClr val="tx1"/>
                </a:solidFill>
                <a:latin typeface="+mn-ea"/>
                <a:cs typeface="+mn-ea"/>
              </a:rPr>
              <a:t>模数和数模转换</a:t>
            </a:r>
            <a:endParaRPr lang="zh-CN" altLang="en-US" sz="1800" b="1" strike="noStrike" noProof="1">
              <a:solidFill>
                <a:schemeClr val="tx1"/>
              </a:solidFill>
              <a:latin typeface="+mn-ea"/>
              <a:cs typeface="+mn-ea"/>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161925"/>
            <a:ext cx="302895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5.3</a:t>
            </a:r>
            <a:r>
              <a:rPr lang="en-US" sz="3200" dirty="0">
                <a:latin typeface="微软雅黑" panose="020B0503020204020204" pitchFamily="34" charset="-122"/>
                <a:ea typeface="微软雅黑" panose="020B0503020204020204" pitchFamily="34" charset="-122"/>
                <a:sym typeface="微软雅黑" panose="020B0503020204020204" pitchFamily="34" charset="-122"/>
              </a:rPr>
              <a:t>.3</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计数器</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 name="文本框 2"/>
          <p:cNvSpPr txBox="1"/>
          <p:nvPr/>
        </p:nvSpPr>
        <p:spPr>
          <a:xfrm>
            <a:off x="194310" y="758190"/>
            <a:ext cx="6822440" cy="4799965"/>
          </a:xfrm>
          <a:prstGeom prst="rect">
            <a:avLst/>
          </a:prstGeom>
          <a:noFill/>
        </p:spPr>
        <p:txBody>
          <a:bodyPr wrap="square" rtlCol="0" anchor="t">
            <a:spAutoFit/>
          </a:bodyPr>
          <a:p>
            <a:pPr indent="304800" defTabSz="266700">
              <a:lnSpc>
                <a:spcPct val="150000"/>
              </a:lnSpc>
              <a:spcAft>
                <a:spcPct val="0"/>
              </a:spcAft>
            </a:pPr>
            <a:r>
              <a:rPr lang="en-US" sz="2400" b="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1</a:t>
            </a:r>
            <a:r>
              <a:rPr lang="zh-CN" altLang="en-US" sz="2400" b="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、同步和异步二进制计数器的比较</a:t>
            </a:r>
            <a:endParaRPr lang="zh-CN" altLang="en-US" sz="2400" b="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endParaRPr>
          </a:p>
          <a:p>
            <a:pPr indent="304800" defTabSz="266700">
              <a:lnSpc>
                <a:spcPct val="150000"/>
              </a:lnSpc>
              <a:spcAft>
                <a:spcPct val="0"/>
              </a:spcAft>
            </a:pPr>
            <a:r>
              <a:rPr lang="en-US" altLang="zh-CN" sz="2000">
                <a:solidFill>
                  <a:schemeClr val="tx1"/>
                </a:solidFill>
                <a:latin typeface="Times New Roman" panose="02020603050405020304" charset="0"/>
                <a:ea typeface="微软雅黑" panose="020B0503020204020204" pitchFamily="34" charset="-122"/>
                <a:cs typeface="Times New Roman" panose="02020603050405020304" charset="0"/>
                <a:sym typeface="+mn-ea"/>
              </a:rPr>
              <a:t>   </a:t>
            </a:r>
            <a:r>
              <a:rPr sz="2000">
                <a:latin typeface="Times New Roman" panose="02020603050405020304" charset="0"/>
                <a:ea typeface="微软雅黑" panose="020B0503020204020204" pitchFamily="34" charset="-122"/>
                <a:cs typeface="Times New Roman" panose="02020603050405020304" charset="0"/>
                <a:sym typeface="+mn-ea"/>
              </a:rPr>
              <a:t>异步计数器有电路结构简单等优点，但异步计数器的</a:t>
            </a:r>
            <a:r>
              <a:rPr sz="2000">
                <a:solidFill>
                  <a:srgbClr val="FF0000"/>
                </a:solidFill>
                <a:latin typeface="Times New Roman" panose="02020603050405020304" charset="0"/>
                <a:ea typeface="微软雅黑" panose="020B0503020204020204" pitchFamily="34" charset="-122"/>
                <a:cs typeface="Times New Roman" panose="02020603050405020304" charset="0"/>
                <a:sym typeface="+mn-ea"/>
              </a:rPr>
              <a:t>工作速度慢</a:t>
            </a:r>
            <a:r>
              <a:rPr sz="2000">
                <a:latin typeface="Times New Roman" panose="02020603050405020304" charset="0"/>
                <a:ea typeface="微软雅黑" panose="020B0503020204020204" pitchFamily="34" charset="-122"/>
                <a:cs typeface="Times New Roman" panose="02020603050405020304" charset="0"/>
                <a:sym typeface="+mn-ea"/>
              </a:rPr>
              <a:t>，在计数过程会出现中间状态。</a:t>
            </a:r>
            <a:endParaRPr sz="2000">
              <a:latin typeface="Times New Roman" panose="02020603050405020304" charset="0"/>
              <a:ea typeface="微软雅黑" panose="020B0503020204020204" pitchFamily="34" charset="-122"/>
              <a:cs typeface="Times New Roman" panose="02020603050405020304" charset="0"/>
              <a:sym typeface="+mn-ea"/>
            </a:endParaRPr>
          </a:p>
          <a:p>
            <a:pPr indent="304800" defTabSz="266700">
              <a:lnSpc>
                <a:spcPct val="150000"/>
              </a:lnSpc>
              <a:spcAft>
                <a:spcPct val="0"/>
              </a:spcAft>
            </a:pPr>
            <a:r>
              <a:rPr sz="2000">
                <a:latin typeface="Times New Roman" panose="02020603050405020304" charset="0"/>
                <a:ea typeface="微软雅黑" panose="020B0503020204020204" pitchFamily="34" charset="-122"/>
                <a:cs typeface="Times New Roman" panose="02020603050405020304" charset="0"/>
                <a:sym typeface="+mn-ea"/>
              </a:rPr>
              <a:t> </a:t>
            </a:r>
            <a:r>
              <a:rPr lang="en-US" sz="2000">
                <a:latin typeface="Times New Roman" panose="02020603050405020304" charset="0"/>
                <a:ea typeface="微软雅黑" panose="020B0503020204020204" pitchFamily="34" charset="-122"/>
                <a:cs typeface="Times New Roman" panose="02020603050405020304" charset="0"/>
                <a:sym typeface="+mn-ea"/>
              </a:rPr>
              <a:t>  </a:t>
            </a:r>
            <a:r>
              <a:rPr sz="2000">
                <a:latin typeface="Times New Roman" panose="02020603050405020304" charset="0"/>
                <a:ea typeface="微软雅黑" panose="020B0503020204020204" pitchFamily="34" charset="-122"/>
                <a:cs typeface="Times New Roman" panose="02020603050405020304" charset="0"/>
                <a:sym typeface="+mn-ea"/>
              </a:rPr>
              <a:t>同步计数器是指计数器中的各触发器的时钟脉冲输入端连接在一起，接到输入的计数脉冲的CP端，所以</a:t>
            </a:r>
            <a:r>
              <a:rPr sz="2000">
                <a:solidFill>
                  <a:srgbClr val="FF0000"/>
                </a:solidFill>
                <a:latin typeface="Times New Roman" panose="02020603050405020304" charset="0"/>
                <a:ea typeface="微软雅黑" panose="020B0503020204020204" pitchFamily="34" charset="-122"/>
                <a:cs typeface="Times New Roman" panose="02020603050405020304" charset="0"/>
                <a:sym typeface="+mn-ea"/>
              </a:rPr>
              <a:t>各触发器在同一时钟脉冲的作用下，其翻转是同步进行的</a:t>
            </a:r>
            <a:r>
              <a:rPr sz="2000">
                <a:latin typeface="Times New Roman" panose="02020603050405020304" charset="0"/>
                <a:ea typeface="微软雅黑" panose="020B0503020204020204" pitchFamily="34" charset="-122"/>
                <a:cs typeface="Times New Roman" panose="02020603050405020304" charset="0"/>
                <a:sym typeface="+mn-ea"/>
              </a:rPr>
              <a:t>。</a:t>
            </a:r>
            <a:endParaRPr sz="2000">
              <a:latin typeface="Times New Roman" panose="02020603050405020304" charset="0"/>
              <a:ea typeface="微软雅黑" panose="020B0503020204020204" pitchFamily="34" charset="-122"/>
              <a:cs typeface="Times New Roman" panose="02020603050405020304" charset="0"/>
              <a:sym typeface="+mn-ea"/>
            </a:endParaRPr>
          </a:p>
          <a:p>
            <a:pPr indent="304800" defTabSz="266700">
              <a:lnSpc>
                <a:spcPct val="150000"/>
              </a:lnSpc>
              <a:spcAft>
                <a:spcPct val="0"/>
              </a:spcAft>
            </a:pPr>
            <a:r>
              <a:rPr lang="en-US" sz="2000">
                <a:latin typeface="Times New Roman" panose="02020603050405020304" charset="0"/>
                <a:ea typeface="微软雅黑" panose="020B0503020204020204" pitchFamily="34" charset="-122"/>
                <a:cs typeface="Times New Roman" panose="02020603050405020304" charset="0"/>
                <a:sym typeface="+mn-ea"/>
              </a:rPr>
              <a:t>   </a:t>
            </a:r>
            <a:r>
              <a:rPr sz="2000">
                <a:latin typeface="Times New Roman" panose="02020603050405020304" charset="0"/>
                <a:ea typeface="微软雅黑" panose="020B0503020204020204" pitchFamily="34" charset="-122"/>
                <a:cs typeface="Times New Roman" panose="02020603050405020304" charset="0"/>
                <a:sym typeface="+mn-ea"/>
              </a:rPr>
              <a:t>如下图5-20所示为由4个T</a:t>
            </a:r>
            <a:r>
              <a:rPr sz="2000" b="1" baseline="60000">
                <a:effectLst>
                  <a:outerShdw blurRad="38100" dist="38100" dir="2700000" algn="tl">
                    <a:srgbClr val="000000">
                      <a:alpha val="43137"/>
                    </a:srgbClr>
                  </a:outerShdw>
                </a:effectLst>
                <a:latin typeface="Times New Roman" panose="02020603050405020304" charset="0"/>
                <a:ea typeface="微软雅黑" panose="020B0503020204020204" pitchFamily="34" charset="-122"/>
                <a:cs typeface="Times New Roman" panose="02020603050405020304" charset="0"/>
                <a:sym typeface="+mn-ea"/>
              </a:rPr>
              <a:t>,</a:t>
            </a:r>
            <a:r>
              <a:rPr lang="en-US" sz="2000" b="1" baseline="60000">
                <a:effectLst>
                  <a:outerShdw blurRad="38100" dist="38100" dir="2700000" algn="tl">
                    <a:srgbClr val="000000">
                      <a:alpha val="43137"/>
                    </a:srgbClr>
                  </a:outerShdw>
                </a:effectLst>
                <a:latin typeface="Times New Roman" panose="02020603050405020304" charset="0"/>
                <a:ea typeface="微软雅黑" panose="020B0503020204020204" pitchFamily="34" charset="-122"/>
                <a:cs typeface="Times New Roman" panose="02020603050405020304" charset="0"/>
                <a:sym typeface="+mn-ea"/>
              </a:rPr>
              <a:t> </a:t>
            </a:r>
            <a:r>
              <a:rPr sz="2000">
                <a:latin typeface="Times New Roman" panose="02020603050405020304" charset="0"/>
                <a:ea typeface="微软雅黑" panose="020B0503020204020204" pitchFamily="34" charset="-122"/>
                <a:cs typeface="Times New Roman" panose="02020603050405020304" charset="0"/>
                <a:sym typeface="+mn-ea"/>
              </a:rPr>
              <a:t>触发器组成异步二进制计数器，从电路结构上看前一级的Qn输出端作为后一级触发器的触发脉冲，在</a:t>
            </a:r>
            <a:r>
              <a:rPr lang="en-US" sz="2000">
                <a:latin typeface="Times New Roman" panose="02020603050405020304" charset="0"/>
                <a:ea typeface="微软雅黑" panose="020B0503020204020204" pitchFamily="34" charset="-122"/>
                <a:cs typeface="Times New Roman" panose="02020603050405020304" charset="0"/>
                <a:sym typeface="+mn-ea"/>
              </a:rPr>
              <a:t>       </a:t>
            </a:r>
            <a:r>
              <a:rPr sz="2000">
                <a:latin typeface="Times New Roman" panose="02020603050405020304" charset="0"/>
                <a:ea typeface="微软雅黑" panose="020B0503020204020204" pitchFamily="34" charset="-122"/>
                <a:cs typeface="Times New Roman" panose="02020603050405020304" charset="0"/>
                <a:sym typeface="+mn-ea"/>
              </a:rPr>
              <a:t>的下降沿时计数器状态发生翻转；同时具有</a:t>
            </a:r>
            <a:r>
              <a:rPr lang="en-US" sz="2000">
                <a:latin typeface="Times New Roman" panose="02020603050405020304" charset="0"/>
                <a:ea typeface="微软雅黑" panose="020B0503020204020204" pitchFamily="34" charset="-122"/>
                <a:cs typeface="Times New Roman" panose="02020603050405020304" charset="0"/>
                <a:sym typeface="+mn-ea"/>
              </a:rPr>
              <a:t>     </a:t>
            </a:r>
            <a:r>
              <a:rPr sz="2000">
                <a:latin typeface="Times New Roman" panose="02020603050405020304" charset="0"/>
                <a:ea typeface="微软雅黑" panose="020B0503020204020204" pitchFamily="34" charset="-122"/>
                <a:cs typeface="Times New Roman" panose="02020603050405020304" charset="0"/>
                <a:sym typeface="+mn-ea"/>
              </a:rPr>
              <a:t>=0时Q</a:t>
            </a:r>
            <a:r>
              <a:rPr sz="2000" baseline="-25000">
                <a:latin typeface="Times New Roman" panose="02020603050405020304" charset="0"/>
                <a:ea typeface="微软雅黑" panose="020B0503020204020204" pitchFamily="34" charset="-122"/>
                <a:cs typeface="Times New Roman" panose="02020603050405020304" charset="0"/>
                <a:sym typeface="+mn-ea"/>
              </a:rPr>
              <a:t>3</a:t>
            </a:r>
            <a:r>
              <a:rPr sz="2000">
                <a:latin typeface="Times New Roman" panose="02020603050405020304" charset="0"/>
                <a:ea typeface="微软雅黑" panose="020B0503020204020204" pitchFamily="34" charset="-122"/>
                <a:cs typeface="Times New Roman" panose="02020603050405020304" charset="0"/>
                <a:sym typeface="+mn-ea"/>
              </a:rPr>
              <a:t>Q</a:t>
            </a:r>
            <a:r>
              <a:rPr sz="2000" baseline="-25000">
                <a:latin typeface="Times New Roman" panose="02020603050405020304" charset="0"/>
                <a:ea typeface="微软雅黑" panose="020B0503020204020204" pitchFamily="34" charset="-122"/>
                <a:cs typeface="Times New Roman" panose="02020603050405020304" charset="0"/>
                <a:sym typeface="+mn-ea"/>
              </a:rPr>
              <a:t>2</a:t>
            </a:r>
            <a:r>
              <a:rPr sz="2000">
                <a:latin typeface="Times New Roman" panose="02020603050405020304" charset="0"/>
                <a:ea typeface="微软雅黑" panose="020B0503020204020204" pitchFamily="34" charset="-122"/>
                <a:cs typeface="Times New Roman" panose="02020603050405020304" charset="0"/>
                <a:sym typeface="+mn-ea"/>
              </a:rPr>
              <a:t>Q</a:t>
            </a:r>
            <a:r>
              <a:rPr sz="2000" baseline="-25000">
                <a:latin typeface="Times New Roman" panose="02020603050405020304" charset="0"/>
                <a:ea typeface="微软雅黑" panose="020B0503020204020204" pitchFamily="34" charset="-122"/>
                <a:cs typeface="Times New Roman" panose="02020603050405020304" charset="0"/>
                <a:sym typeface="+mn-ea"/>
              </a:rPr>
              <a:t>1</a:t>
            </a:r>
            <a:r>
              <a:rPr sz="2000">
                <a:latin typeface="Times New Roman" panose="02020603050405020304" charset="0"/>
                <a:ea typeface="微软雅黑" panose="020B0503020204020204" pitchFamily="34" charset="-122"/>
                <a:cs typeface="Times New Roman" panose="02020603050405020304" charset="0"/>
                <a:sym typeface="+mn-ea"/>
              </a:rPr>
              <a:t>Q</a:t>
            </a:r>
            <a:r>
              <a:rPr sz="2000" baseline="-25000">
                <a:latin typeface="Times New Roman" panose="02020603050405020304" charset="0"/>
                <a:ea typeface="微软雅黑" panose="020B0503020204020204" pitchFamily="34" charset="-122"/>
                <a:cs typeface="Times New Roman" panose="02020603050405020304" charset="0"/>
                <a:sym typeface="+mn-ea"/>
              </a:rPr>
              <a:t>0</a:t>
            </a:r>
            <a:r>
              <a:rPr sz="2000">
                <a:latin typeface="Times New Roman" panose="02020603050405020304" charset="0"/>
                <a:ea typeface="微软雅黑" panose="020B0503020204020204" pitchFamily="34" charset="-122"/>
                <a:cs typeface="Times New Roman" panose="02020603050405020304" charset="0"/>
                <a:sym typeface="+mn-ea"/>
              </a:rPr>
              <a:t>输出为0000的异步清零端。</a:t>
            </a:r>
            <a:endParaRPr sz="2000">
              <a:latin typeface="Times New Roman" panose="02020603050405020304" charset="0"/>
              <a:ea typeface="微软雅黑" panose="020B0503020204020204" pitchFamily="34" charset="-122"/>
              <a:cs typeface="Times New Roman" panose="02020603050405020304" charset="0"/>
              <a:sym typeface="+mn-ea"/>
            </a:endParaRPr>
          </a:p>
        </p:txBody>
      </p:sp>
      <p:pic>
        <p:nvPicPr>
          <p:cNvPr id="9" name="图片 8"/>
          <p:cNvPicPr>
            <a:picLocks noChangeAspect="1"/>
          </p:cNvPicPr>
          <p:nvPr/>
        </p:nvPicPr>
        <p:blipFill>
          <a:blip r:embed="rId3"/>
          <a:stretch>
            <a:fillRect/>
          </a:stretch>
        </p:blipFill>
        <p:spPr>
          <a:xfrm>
            <a:off x="7004685" y="1675765"/>
            <a:ext cx="5032375" cy="1753235"/>
          </a:xfrm>
          <a:prstGeom prst="rect">
            <a:avLst/>
          </a:prstGeom>
        </p:spPr>
      </p:pic>
      <p:pic>
        <p:nvPicPr>
          <p:cNvPr id="10" name="图片 9"/>
          <p:cNvPicPr>
            <a:picLocks noChangeAspect="1"/>
          </p:cNvPicPr>
          <p:nvPr/>
        </p:nvPicPr>
        <p:blipFill>
          <a:blip r:embed="rId4"/>
          <a:stretch>
            <a:fillRect/>
          </a:stretch>
        </p:blipFill>
        <p:spPr>
          <a:xfrm>
            <a:off x="7112635" y="3767455"/>
            <a:ext cx="4918710" cy="2083435"/>
          </a:xfrm>
          <a:prstGeom prst="rect">
            <a:avLst/>
          </a:prstGeom>
        </p:spPr>
      </p:pic>
      <p:graphicFrame>
        <p:nvGraphicFramePr>
          <p:cNvPr id="2" name="Object 611"/>
          <p:cNvGraphicFramePr>
            <a:graphicFrameLocks noChangeAspect="1"/>
          </p:cNvGraphicFramePr>
          <p:nvPr/>
        </p:nvGraphicFramePr>
        <p:xfrm>
          <a:off x="2134235" y="4740275"/>
          <a:ext cx="301625" cy="253365"/>
        </p:xfrm>
        <a:graphic>
          <a:graphicData uri="http://schemas.openxmlformats.org/presentationml/2006/ole">
            <mc:AlternateContent xmlns:mc="http://schemas.openxmlformats.org/markup-compatibility/2006">
              <mc:Choice xmlns:v="urn:schemas-microsoft-com:vml" Requires="v">
                <p:oleObj spid="_x0000_s11" name="" r:id="rId5" imgW="241300" imgH="215900" progId="Equation.KSEE3">
                  <p:embed/>
                </p:oleObj>
              </mc:Choice>
              <mc:Fallback>
                <p:oleObj name="" r:id="rId5" imgW="241300" imgH="215900" progId="Equation.KSEE3">
                  <p:embed/>
                  <p:pic>
                    <p:nvPicPr>
                      <p:cNvPr id="0" name="图片 10"/>
                      <p:cNvPicPr/>
                      <p:nvPr/>
                    </p:nvPicPr>
                    <p:blipFill>
                      <a:blip r:embed="rId6"/>
                      <a:stretch>
                        <a:fillRect/>
                      </a:stretch>
                    </p:blipFill>
                    <p:spPr>
                      <a:xfrm>
                        <a:off x="2134235" y="4740275"/>
                        <a:ext cx="301625" cy="253365"/>
                      </a:xfrm>
                      <a:prstGeom prst="rect">
                        <a:avLst/>
                      </a:prstGeom>
                      <a:noFill/>
                      <a:ln w="38100">
                        <a:noFill/>
                        <a:miter/>
                      </a:ln>
                    </p:spPr>
                  </p:pic>
                </p:oleObj>
              </mc:Fallback>
            </mc:AlternateContent>
          </a:graphicData>
        </a:graphic>
      </p:graphicFrame>
      <p:graphicFrame>
        <p:nvGraphicFramePr>
          <p:cNvPr id="4" name="Object 612"/>
          <p:cNvGraphicFramePr>
            <a:graphicFrameLocks noChangeAspect="1"/>
          </p:cNvGraphicFramePr>
          <p:nvPr/>
        </p:nvGraphicFramePr>
        <p:xfrm>
          <a:off x="813435" y="5175250"/>
          <a:ext cx="267970" cy="240030"/>
        </p:xfrm>
        <a:graphic>
          <a:graphicData uri="http://schemas.openxmlformats.org/presentationml/2006/ole">
            <mc:AlternateContent xmlns:mc="http://schemas.openxmlformats.org/markup-compatibility/2006">
              <mc:Choice xmlns:v="urn:schemas-microsoft-com:vml" Requires="v">
                <p:oleObj spid="_x0000_s12" name="" r:id="rId7" imgW="241300" imgH="215900" progId="Equation.KSEE3">
                  <p:embed/>
                </p:oleObj>
              </mc:Choice>
              <mc:Fallback>
                <p:oleObj name="" r:id="rId7" imgW="241300" imgH="215900" progId="Equation.KSEE3">
                  <p:embed/>
                  <p:pic>
                    <p:nvPicPr>
                      <p:cNvPr id="0" name="图片 11"/>
                      <p:cNvPicPr/>
                      <p:nvPr/>
                    </p:nvPicPr>
                    <p:blipFill>
                      <a:blip r:embed="rId8"/>
                      <a:stretch>
                        <a:fillRect/>
                      </a:stretch>
                    </p:blipFill>
                    <p:spPr>
                      <a:xfrm>
                        <a:off x="813435" y="5175250"/>
                        <a:ext cx="267970" cy="240030"/>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161925"/>
            <a:ext cx="2920365"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5.3</a:t>
            </a:r>
            <a:r>
              <a:rPr lang="en-US" sz="3200" dirty="0">
                <a:latin typeface="微软雅黑" panose="020B0503020204020204" pitchFamily="34" charset="-122"/>
                <a:ea typeface="微软雅黑" panose="020B0503020204020204" pitchFamily="34" charset="-122"/>
                <a:sym typeface="微软雅黑" panose="020B0503020204020204" pitchFamily="34" charset="-122"/>
              </a:rPr>
              <a:t>.3</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计数器</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 name="文本框 2"/>
          <p:cNvSpPr txBox="1"/>
          <p:nvPr/>
        </p:nvSpPr>
        <p:spPr>
          <a:xfrm>
            <a:off x="399415" y="773430"/>
            <a:ext cx="11271885" cy="3415030"/>
          </a:xfrm>
          <a:prstGeom prst="rect">
            <a:avLst/>
          </a:prstGeom>
          <a:noFill/>
        </p:spPr>
        <p:txBody>
          <a:bodyPr wrap="square" rtlCol="0" anchor="t">
            <a:spAutoFit/>
          </a:bodyPr>
          <a:p>
            <a:pPr indent="304800" defTabSz="266700">
              <a:lnSpc>
                <a:spcPct val="150000"/>
              </a:lnSpc>
              <a:spcAft>
                <a:spcPct val="0"/>
              </a:spcAft>
            </a:pPr>
            <a:r>
              <a:rPr lang="en-US" sz="2400" b="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1</a:t>
            </a:r>
            <a:r>
              <a:rPr lang="zh-CN" altLang="en-US" sz="2400" b="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、同步和异步二进制计数器的比较</a:t>
            </a:r>
            <a:endParaRPr lang="zh-CN" altLang="en-US" sz="2400" b="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endParaRPr>
          </a:p>
          <a:p>
            <a:pPr indent="304800" defTabSz="266700">
              <a:lnSpc>
                <a:spcPct val="150000"/>
              </a:lnSpc>
              <a:spcAft>
                <a:spcPct val="0"/>
              </a:spcAft>
            </a:pPr>
            <a:r>
              <a:rPr lang="en-US" altLang="zh-CN" sz="2000">
                <a:solidFill>
                  <a:schemeClr val="tx1"/>
                </a:solidFill>
                <a:latin typeface="Times New Roman" panose="02020603050405020304" charset="0"/>
                <a:ea typeface="微软雅黑" panose="020B0503020204020204" pitchFamily="34" charset="-122"/>
                <a:cs typeface="Times New Roman" panose="02020603050405020304" charset="0"/>
                <a:sym typeface="+mn-ea"/>
              </a:rPr>
              <a:t>   </a:t>
            </a:r>
            <a:r>
              <a:rPr sz="2000">
                <a:latin typeface="Times New Roman" panose="02020603050405020304" charset="0"/>
                <a:ea typeface="微软雅黑" panose="020B0503020204020204" pitchFamily="34" charset="-122"/>
                <a:cs typeface="Times New Roman" panose="02020603050405020304" charset="0"/>
                <a:sym typeface="+mn-ea"/>
              </a:rPr>
              <a:t>从图5-21所示的异步二进制计数器的时序图，可以看出</a:t>
            </a:r>
            <a:endParaRPr sz="2000">
              <a:latin typeface="Times New Roman" panose="02020603050405020304" charset="0"/>
              <a:ea typeface="微软雅黑" panose="020B0503020204020204" pitchFamily="34" charset="-122"/>
              <a:cs typeface="Times New Roman" panose="02020603050405020304" charset="0"/>
              <a:sym typeface="+mn-ea"/>
            </a:endParaRPr>
          </a:p>
          <a:p>
            <a:pPr indent="304800" defTabSz="266700">
              <a:lnSpc>
                <a:spcPct val="150000"/>
              </a:lnSpc>
              <a:spcAft>
                <a:spcPct val="0"/>
              </a:spcAft>
            </a:pPr>
            <a:endParaRPr sz="2000">
              <a:latin typeface="Times New Roman" panose="02020603050405020304" charset="0"/>
              <a:ea typeface="微软雅黑" panose="020B0503020204020204" pitchFamily="34" charset="-122"/>
              <a:cs typeface="Times New Roman" panose="02020603050405020304" charset="0"/>
              <a:sym typeface="+mn-ea"/>
            </a:endParaRPr>
          </a:p>
          <a:p>
            <a:pPr indent="304800" defTabSz="266700">
              <a:lnSpc>
                <a:spcPct val="150000"/>
              </a:lnSpc>
              <a:spcAft>
                <a:spcPct val="0"/>
              </a:spcAft>
            </a:pPr>
            <a:r>
              <a:rPr lang="en-US" sz="2000">
                <a:latin typeface="Times New Roman" panose="02020603050405020304" charset="0"/>
                <a:ea typeface="微软雅黑" panose="020B0503020204020204" pitchFamily="34" charset="-122"/>
                <a:cs typeface="Times New Roman" panose="02020603050405020304" charset="0"/>
                <a:sym typeface="+mn-ea"/>
              </a:rPr>
              <a:t>   </a:t>
            </a:r>
            <a:r>
              <a:rPr sz="2000">
                <a:latin typeface="Times New Roman" panose="02020603050405020304" charset="0"/>
                <a:ea typeface="微软雅黑" panose="020B0503020204020204" pitchFamily="34" charset="-122"/>
                <a:cs typeface="Times New Roman" panose="02020603050405020304" charset="0"/>
                <a:sym typeface="+mn-ea"/>
              </a:rPr>
              <a:t>因此本电路功能上不仅可以计数也可作为分频器使用。而且我们看到n级触发器可以得到1/2</a:t>
            </a:r>
            <a:r>
              <a:rPr sz="2000" baseline="30000">
                <a:latin typeface="Times New Roman" panose="02020603050405020304" charset="0"/>
                <a:ea typeface="微软雅黑" panose="020B0503020204020204" pitchFamily="34" charset="-122"/>
                <a:cs typeface="Times New Roman" panose="02020603050405020304" charset="0"/>
                <a:sym typeface="+mn-ea"/>
              </a:rPr>
              <a:t>n</a:t>
            </a:r>
            <a:r>
              <a:rPr sz="2000">
                <a:latin typeface="Times New Roman" panose="02020603050405020304" charset="0"/>
                <a:ea typeface="微软雅黑" panose="020B0503020204020204" pitchFamily="34" charset="-122"/>
                <a:cs typeface="Times New Roman" panose="02020603050405020304" charset="0"/>
                <a:sym typeface="+mn-ea"/>
              </a:rPr>
              <a:t>的最小分频值。</a:t>
            </a:r>
            <a:endParaRPr sz="2000">
              <a:latin typeface="Times New Roman" panose="02020603050405020304" charset="0"/>
              <a:ea typeface="微软雅黑" panose="020B0503020204020204" pitchFamily="34" charset="-122"/>
              <a:cs typeface="Times New Roman" panose="02020603050405020304" charset="0"/>
              <a:sym typeface="+mn-ea"/>
            </a:endParaRPr>
          </a:p>
          <a:p>
            <a:pPr indent="304800" defTabSz="266700">
              <a:lnSpc>
                <a:spcPct val="150000"/>
              </a:lnSpc>
              <a:spcAft>
                <a:spcPct val="0"/>
              </a:spcAft>
            </a:pPr>
            <a:r>
              <a:rPr lang="en-US" sz="2000">
                <a:latin typeface="Times New Roman" panose="02020603050405020304" charset="0"/>
                <a:ea typeface="微软雅黑" panose="020B0503020204020204" pitchFamily="34" charset="-122"/>
                <a:cs typeface="Times New Roman" panose="02020603050405020304" charset="0"/>
                <a:sym typeface="+mn-ea"/>
              </a:rPr>
              <a:t>   </a:t>
            </a:r>
            <a:r>
              <a:rPr sz="2000">
                <a:solidFill>
                  <a:srgbClr val="FF0000"/>
                </a:solidFill>
                <a:latin typeface="Times New Roman" panose="02020603050405020304" charset="0"/>
                <a:ea typeface="微软雅黑" panose="020B0503020204020204" pitchFamily="34" charset="-122"/>
                <a:cs typeface="Times New Roman" panose="02020603050405020304" charset="0"/>
                <a:sym typeface="+mn-ea"/>
              </a:rPr>
              <a:t>如考虑每个触发器都有1t</a:t>
            </a:r>
            <a:r>
              <a:rPr sz="2000" baseline="-25000">
                <a:solidFill>
                  <a:srgbClr val="FF0000"/>
                </a:solidFill>
                <a:latin typeface="Times New Roman" panose="02020603050405020304" charset="0"/>
                <a:ea typeface="微软雅黑" panose="020B0503020204020204" pitchFamily="34" charset="-122"/>
                <a:cs typeface="Times New Roman" panose="02020603050405020304" charset="0"/>
                <a:sym typeface="+mn-ea"/>
              </a:rPr>
              <a:t>pd</a:t>
            </a:r>
            <a:r>
              <a:rPr sz="2000">
                <a:solidFill>
                  <a:srgbClr val="FF0000"/>
                </a:solidFill>
                <a:latin typeface="Times New Roman" panose="02020603050405020304" charset="0"/>
                <a:ea typeface="微软雅黑" panose="020B0503020204020204" pitchFamily="34" charset="-122"/>
                <a:cs typeface="Times New Roman" panose="02020603050405020304" charset="0"/>
                <a:sym typeface="+mn-ea"/>
              </a:rPr>
              <a:t>的延时，电路会出现什么问题？</a:t>
            </a:r>
            <a:r>
              <a:rPr sz="2000">
                <a:latin typeface="Times New Roman" panose="02020603050405020304" charset="0"/>
                <a:ea typeface="微软雅黑" panose="020B0503020204020204" pitchFamily="34" charset="-122"/>
                <a:cs typeface="Times New Roman" panose="02020603050405020304" charset="0"/>
                <a:sym typeface="+mn-ea"/>
              </a:rPr>
              <a:t>如图5-22所示，我们在Q</a:t>
            </a:r>
            <a:r>
              <a:rPr sz="2000" baseline="-25000">
                <a:latin typeface="Times New Roman" panose="02020603050405020304" charset="0"/>
                <a:ea typeface="微软雅黑" panose="020B0503020204020204" pitchFamily="34" charset="-122"/>
                <a:cs typeface="Times New Roman" panose="02020603050405020304" charset="0"/>
                <a:sym typeface="+mn-ea"/>
              </a:rPr>
              <a:t>3</a:t>
            </a:r>
            <a:r>
              <a:rPr sz="2000">
                <a:latin typeface="Times New Roman" panose="02020603050405020304" charset="0"/>
                <a:ea typeface="微软雅黑" panose="020B0503020204020204" pitchFamily="34" charset="-122"/>
                <a:cs typeface="Times New Roman" panose="02020603050405020304" charset="0"/>
                <a:sym typeface="+mn-ea"/>
              </a:rPr>
              <a:t>处可以看到有4个t</a:t>
            </a:r>
            <a:r>
              <a:rPr sz="2000" baseline="-25000">
                <a:latin typeface="Times New Roman" panose="02020603050405020304" charset="0"/>
                <a:ea typeface="微软雅黑" panose="020B0503020204020204" pitchFamily="34" charset="-122"/>
                <a:cs typeface="Times New Roman" panose="02020603050405020304" charset="0"/>
                <a:sym typeface="+mn-ea"/>
              </a:rPr>
              <a:t>pd</a:t>
            </a:r>
            <a:r>
              <a:rPr sz="2000">
                <a:latin typeface="Times New Roman" panose="02020603050405020304" charset="0"/>
                <a:ea typeface="微软雅黑" panose="020B0503020204020204" pitchFamily="34" charset="-122"/>
                <a:cs typeface="Times New Roman" panose="02020603050405020304" charset="0"/>
                <a:sym typeface="+mn-ea"/>
              </a:rPr>
              <a:t>的延时。</a:t>
            </a:r>
            <a:endParaRPr sz="2000">
              <a:latin typeface="Times New Roman" panose="02020603050405020304" charset="0"/>
              <a:ea typeface="微软雅黑" panose="020B0503020204020204" pitchFamily="34" charset="-122"/>
              <a:cs typeface="Times New Roman" panose="02020603050405020304" charset="0"/>
              <a:sym typeface="+mn-ea"/>
            </a:endParaRPr>
          </a:p>
        </p:txBody>
      </p:sp>
      <p:graphicFrame>
        <p:nvGraphicFramePr>
          <p:cNvPr id="2" name="Object 613"/>
          <p:cNvGraphicFramePr>
            <a:graphicFrameLocks noChangeAspect="1"/>
          </p:cNvGraphicFramePr>
          <p:nvPr/>
        </p:nvGraphicFramePr>
        <p:xfrm>
          <a:off x="1487805" y="1758950"/>
          <a:ext cx="3950335" cy="508000"/>
        </p:xfrm>
        <a:graphic>
          <a:graphicData uri="http://schemas.openxmlformats.org/presentationml/2006/ole">
            <mc:AlternateContent xmlns:mc="http://schemas.openxmlformats.org/markup-compatibility/2006">
              <mc:Choice xmlns:v="urn:schemas-microsoft-com:vml" Requires="v">
                <p:oleObj spid="_x0000_s3076" name="" r:id="rId3" imgW="2984500" imgH="393700" progId="Equation.KSEE3">
                  <p:embed/>
                </p:oleObj>
              </mc:Choice>
              <mc:Fallback>
                <p:oleObj name="" r:id="rId3" imgW="2984500" imgH="393700" progId="Equation.KSEE3">
                  <p:embed/>
                  <p:pic>
                    <p:nvPicPr>
                      <p:cNvPr id="0" name="图片 3075"/>
                      <p:cNvPicPr/>
                      <p:nvPr/>
                    </p:nvPicPr>
                    <p:blipFill>
                      <a:blip r:embed="rId4"/>
                      <a:stretch>
                        <a:fillRect/>
                      </a:stretch>
                    </p:blipFill>
                    <p:spPr>
                      <a:xfrm>
                        <a:off x="1487805" y="1758950"/>
                        <a:ext cx="3950335" cy="508000"/>
                      </a:xfrm>
                      <a:prstGeom prst="rect">
                        <a:avLst/>
                      </a:prstGeom>
                      <a:noFill/>
                      <a:ln w="38100">
                        <a:noFill/>
                        <a:miter/>
                      </a:ln>
                    </p:spPr>
                  </p:pic>
                </p:oleObj>
              </mc:Fallback>
            </mc:AlternateContent>
          </a:graphicData>
        </a:graphic>
      </p:graphicFrame>
      <p:pic>
        <p:nvPicPr>
          <p:cNvPr id="5" name="图片 4"/>
          <p:cNvPicPr>
            <a:picLocks noChangeAspect="1"/>
          </p:cNvPicPr>
          <p:nvPr/>
        </p:nvPicPr>
        <p:blipFill>
          <a:blip r:embed="rId5"/>
          <a:stretch>
            <a:fillRect/>
          </a:stretch>
        </p:blipFill>
        <p:spPr>
          <a:xfrm>
            <a:off x="3410585" y="3790315"/>
            <a:ext cx="6036310" cy="2833370"/>
          </a:xfrm>
          <a:prstGeom prst="rect">
            <a:avLst/>
          </a:prstGeom>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161925"/>
            <a:ext cx="2691765"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5.3</a:t>
            </a:r>
            <a:r>
              <a:rPr lang="en-US" sz="3200" dirty="0">
                <a:latin typeface="微软雅黑" panose="020B0503020204020204" pitchFamily="34" charset="-122"/>
                <a:ea typeface="微软雅黑" panose="020B0503020204020204" pitchFamily="34" charset="-122"/>
                <a:sym typeface="微软雅黑" panose="020B0503020204020204" pitchFamily="34" charset="-122"/>
              </a:rPr>
              <a:t>.3</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计数器</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 name="文本框 2"/>
          <p:cNvSpPr txBox="1"/>
          <p:nvPr/>
        </p:nvSpPr>
        <p:spPr>
          <a:xfrm>
            <a:off x="182245" y="764540"/>
            <a:ext cx="11509375" cy="5659120"/>
          </a:xfrm>
          <a:prstGeom prst="rect">
            <a:avLst/>
          </a:prstGeom>
          <a:noFill/>
        </p:spPr>
        <p:txBody>
          <a:bodyPr wrap="square" rtlCol="0" anchor="t">
            <a:noAutofit/>
          </a:bodyPr>
          <a:p>
            <a:pPr indent="304800" defTabSz="266700">
              <a:lnSpc>
                <a:spcPct val="150000"/>
              </a:lnSpc>
              <a:spcAft>
                <a:spcPct val="0"/>
              </a:spcAft>
            </a:pPr>
            <a:r>
              <a:rPr lang="en-US" sz="2400" b="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1</a:t>
            </a:r>
            <a:r>
              <a:rPr lang="zh-CN" altLang="en-US" sz="2400" b="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、同步和异步二进制计数器的比较</a:t>
            </a:r>
            <a:endParaRPr lang="zh-CN" altLang="en-US" sz="2400" b="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endParaRPr>
          </a:p>
          <a:p>
            <a:pPr indent="304800" defTabSz="266700">
              <a:lnSpc>
                <a:spcPct val="150000"/>
              </a:lnSpc>
              <a:spcAft>
                <a:spcPct val="0"/>
              </a:spcAft>
            </a:pPr>
            <a:r>
              <a:rPr lang="en-US" altLang="zh-CN" sz="2000">
                <a:solidFill>
                  <a:schemeClr val="tx1"/>
                </a:solidFill>
                <a:latin typeface="Times New Roman" panose="02020603050405020304" charset="0"/>
                <a:ea typeface="微软雅黑" panose="020B0503020204020204" pitchFamily="34" charset="-122"/>
                <a:cs typeface="Times New Roman" panose="02020603050405020304" charset="0"/>
                <a:sym typeface="+mn-ea"/>
              </a:rPr>
              <a:t>   </a:t>
            </a:r>
            <a:r>
              <a:rPr sz="2000">
                <a:latin typeface="Times New Roman" panose="02020603050405020304" charset="0"/>
                <a:ea typeface="微软雅黑" panose="020B0503020204020204" pitchFamily="34" charset="-122"/>
                <a:cs typeface="Times New Roman" panose="02020603050405020304" charset="0"/>
                <a:sym typeface="+mn-ea"/>
              </a:rPr>
              <a:t>图5-2</a:t>
            </a:r>
            <a:r>
              <a:rPr lang="en-US" sz="2000">
                <a:latin typeface="Times New Roman" panose="02020603050405020304" charset="0"/>
                <a:ea typeface="微软雅黑" panose="020B0503020204020204" pitchFamily="34" charset="-122"/>
                <a:cs typeface="Times New Roman" panose="02020603050405020304" charset="0"/>
                <a:sym typeface="+mn-ea"/>
              </a:rPr>
              <a:t>3</a:t>
            </a:r>
            <a:r>
              <a:rPr sz="2000">
                <a:latin typeface="Times New Roman" panose="02020603050405020304" charset="0"/>
                <a:ea typeface="微软雅黑" panose="020B0503020204020204" pitchFamily="34" charset="-122"/>
                <a:cs typeface="Times New Roman" panose="02020603050405020304" charset="0"/>
                <a:sym typeface="+mn-ea"/>
              </a:rPr>
              <a:t>所示的异步二进制</a:t>
            </a:r>
            <a:r>
              <a:rPr lang="zh-CN" sz="2000">
                <a:latin typeface="Times New Roman" panose="02020603050405020304" charset="0"/>
                <a:ea typeface="微软雅黑" panose="020B0503020204020204" pitchFamily="34" charset="-122"/>
                <a:cs typeface="Times New Roman" panose="02020603050405020304" charset="0"/>
                <a:sym typeface="+mn-ea"/>
              </a:rPr>
              <a:t>加法和减法</a:t>
            </a:r>
            <a:r>
              <a:rPr sz="2000">
                <a:latin typeface="Times New Roman" panose="02020603050405020304" charset="0"/>
                <a:ea typeface="微软雅黑" panose="020B0503020204020204" pitchFamily="34" charset="-122"/>
                <a:cs typeface="Times New Roman" panose="02020603050405020304" charset="0"/>
                <a:sym typeface="+mn-ea"/>
              </a:rPr>
              <a:t>计数器</a:t>
            </a:r>
            <a:r>
              <a:rPr lang="zh-CN" sz="2000">
                <a:latin typeface="Times New Roman" panose="02020603050405020304" charset="0"/>
                <a:ea typeface="微软雅黑" panose="020B0503020204020204" pitchFamily="34" charset="-122"/>
                <a:cs typeface="Times New Roman" panose="02020603050405020304" charset="0"/>
                <a:sym typeface="+mn-ea"/>
              </a:rPr>
              <a:t>电路图，</a:t>
            </a:r>
            <a:r>
              <a:rPr lang="zh-CN" altLang="en-US" sz="2000">
                <a:latin typeface="Times New Roman" panose="02020603050405020304" charset="0"/>
                <a:ea typeface="微软雅黑" panose="020B0503020204020204" pitchFamily="34" charset="-122"/>
                <a:cs typeface="Times New Roman" panose="02020603050405020304" charset="0"/>
                <a:sym typeface="+mn-ea"/>
              </a:rPr>
              <a:t>图中</a:t>
            </a:r>
            <a:r>
              <a:rPr lang="zh-CN" sz="2000">
                <a:latin typeface="Times New Roman" panose="02020603050405020304" charset="0"/>
                <a:ea typeface="微软雅黑" panose="020B0503020204020204" pitchFamily="34" charset="-122"/>
                <a:cs typeface="Times New Roman" panose="02020603050405020304" charset="0"/>
                <a:sym typeface="+mn-ea"/>
              </a:rPr>
              <a:t>将每个触发器设置为</a:t>
            </a:r>
            <a:r>
              <a:rPr lang="zh-CN" sz="2000">
                <a:solidFill>
                  <a:srgbClr val="FF0000"/>
                </a:solidFill>
                <a:latin typeface="Times New Roman" panose="02020603050405020304" charset="0"/>
                <a:ea typeface="微软雅黑" panose="020B0503020204020204" pitchFamily="34" charset="-122"/>
                <a:cs typeface="Times New Roman" panose="02020603050405020304" charset="0"/>
                <a:sym typeface="+mn-ea"/>
              </a:rPr>
              <a:t>翻转计数状态</a:t>
            </a:r>
            <a:r>
              <a:rPr lang="zh-CN" sz="2000">
                <a:latin typeface="Times New Roman" panose="02020603050405020304" charset="0"/>
                <a:ea typeface="微软雅黑" panose="020B0503020204020204" pitchFamily="34" charset="-122"/>
                <a:cs typeface="Times New Roman" panose="02020603050405020304" charset="0"/>
                <a:sym typeface="+mn-ea"/>
              </a:rPr>
              <a:t>。</a:t>
            </a:r>
            <a:endParaRPr lang="zh-CN" sz="2000">
              <a:latin typeface="Times New Roman" panose="02020603050405020304" charset="0"/>
              <a:ea typeface="微软雅黑" panose="020B0503020204020204" pitchFamily="34" charset="-122"/>
              <a:cs typeface="Times New Roman" panose="02020603050405020304" charset="0"/>
              <a:sym typeface="+mn-ea"/>
            </a:endParaRPr>
          </a:p>
          <a:p>
            <a:pPr indent="304800" defTabSz="266700">
              <a:lnSpc>
                <a:spcPct val="150000"/>
              </a:lnSpc>
              <a:spcAft>
                <a:spcPct val="0"/>
              </a:spcAft>
            </a:pPr>
            <a:endParaRPr lang="zh-CN" sz="2000">
              <a:latin typeface="Times New Roman" panose="02020603050405020304" charset="0"/>
              <a:ea typeface="微软雅黑" panose="020B0503020204020204" pitchFamily="34" charset="-122"/>
              <a:cs typeface="Times New Roman" panose="02020603050405020304" charset="0"/>
              <a:sym typeface="+mn-ea"/>
            </a:endParaRPr>
          </a:p>
          <a:p>
            <a:pPr indent="304800" defTabSz="266700">
              <a:lnSpc>
                <a:spcPct val="150000"/>
              </a:lnSpc>
              <a:spcAft>
                <a:spcPct val="0"/>
              </a:spcAft>
            </a:pPr>
            <a:endParaRPr lang="zh-CN" sz="2000">
              <a:latin typeface="Times New Roman" panose="02020603050405020304" charset="0"/>
              <a:ea typeface="微软雅黑" panose="020B0503020204020204" pitchFamily="34" charset="-122"/>
              <a:cs typeface="Times New Roman" panose="02020603050405020304" charset="0"/>
              <a:sym typeface="+mn-ea"/>
            </a:endParaRPr>
          </a:p>
          <a:p>
            <a:pPr indent="304800" defTabSz="266700">
              <a:lnSpc>
                <a:spcPct val="150000"/>
              </a:lnSpc>
              <a:spcAft>
                <a:spcPct val="0"/>
              </a:spcAft>
            </a:pPr>
            <a:endParaRPr lang="zh-CN" sz="2000">
              <a:latin typeface="Times New Roman" panose="02020603050405020304" charset="0"/>
              <a:ea typeface="微软雅黑" panose="020B0503020204020204" pitchFamily="34" charset="-122"/>
              <a:cs typeface="Times New Roman" panose="02020603050405020304" charset="0"/>
              <a:sym typeface="+mn-ea"/>
            </a:endParaRPr>
          </a:p>
          <a:p>
            <a:pPr indent="304800" defTabSz="266700">
              <a:lnSpc>
                <a:spcPct val="150000"/>
              </a:lnSpc>
              <a:spcAft>
                <a:spcPct val="0"/>
              </a:spcAft>
            </a:pPr>
            <a:r>
              <a:rPr lang="zh-CN" sz="2000">
                <a:latin typeface="Times New Roman" panose="02020603050405020304" charset="0"/>
                <a:ea typeface="微软雅黑" panose="020B0503020204020204" pitchFamily="34" charset="-122"/>
                <a:cs typeface="Times New Roman" panose="02020603050405020304" charset="0"/>
                <a:sym typeface="+mn-ea"/>
              </a:rPr>
              <a:t>   </a:t>
            </a:r>
            <a:endParaRPr lang="zh-CN" sz="2000">
              <a:latin typeface="Times New Roman" panose="02020603050405020304" charset="0"/>
              <a:ea typeface="微软雅黑" panose="020B0503020204020204" pitchFamily="34" charset="-122"/>
              <a:cs typeface="Times New Roman" panose="02020603050405020304" charset="0"/>
              <a:sym typeface="+mn-ea"/>
            </a:endParaRPr>
          </a:p>
          <a:p>
            <a:pPr indent="304800" algn="ctr" defTabSz="266700">
              <a:lnSpc>
                <a:spcPct val="150000"/>
              </a:lnSpc>
              <a:spcAft>
                <a:spcPct val="0"/>
              </a:spcAft>
            </a:pPr>
            <a:r>
              <a:rPr lang="zh-CN" sz="2000">
                <a:latin typeface="Times New Roman" panose="02020603050405020304" charset="0"/>
                <a:ea typeface="微软雅黑" panose="020B0503020204020204" pitchFamily="34" charset="-122"/>
                <a:cs typeface="Times New Roman" panose="02020603050405020304" charset="0"/>
                <a:sym typeface="+mn-ea"/>
              </a:rPr>
              <a:t>（a）3位异步二进制加法计数器          （b）3位异步二进制减法计数器</a:t>
            </a:r>
            <a:endParaRPr lang="zh-CN" sz="2000">
              <a:latin typeface="Times New Roman" panose="02020603050405020304" charset="0"/>
              <a:ea typeface="微软雅黑" panose="020B0503020204020204" pitchFamily="34" charset="-122"/>
              <a:cs typeface="Times New Roman" panose="02020603050405020304" charset="0"/>
              <a:sym typeface="+mn-ea"/>
            </a:endParaRPr>
          </a:p>
          <a:p>
            <a:pPr indent="304800" algn="ctr" defTabSz="266700">
              <a:lnSpc>
                <a:spcPct val="150000"/>
              </a:lnSpc>
              <a:spcAft>
                <a:spcPct val="0"/>
              </a:spcAft>
            </a:pPr>
            <a:r>
              <a:rPr lang="zh-CN" sz="2000">
                <a:latin typeface="Times New Roman" panose="02020603050405020304" charset="0"/>
                <a:ea typeface="微软雅黑" panose="020B0503020204020204" pitchFamily="34" charset="-122"/>
                <a:cs typeface="Times New Roman" panose="02020603050405020304" charset="0"/>
                <a:sym typeface="+mn-ea"/>
              </a:rPr>
              <a:t>图5-23 二进制加法和减法计数器对比图</a:t>
            </a:r>
            <a:endParaRPr lang="en-US" sz="2000">
              <a:latin typeface="Times New Roman" panose="02020603050405020304" charset="0"/>
              <a:ea typeface="微软雅黑" panose="020B0503020204020204" pitchFamily="34" charset="-122"/>
              <a:cs typeface="Times New Roman" panose="02020603050405020304" charset="0"/>
              <a:sym typeface="+mn-ea"/>
            </a:endParaRPr>
          </a:p>
          <a:p>
            <a:pPr indent="304800" defTabSz="266700">
              <a:lnSpc>
                <a:spcPct val="150000"/>
              </a:lnSpc>
              <a:spcAft>
                <a:spcPct val="0"/>
              </a:spcAft>
            </a:pPr>
            <a:r>
              <a:rPr lang="en-US" sz="2000">
                <a:latin typeface="Times New Roman" panose="02020603050405020304" charset="0"/>
                <a:ea typeface="微软雅黑" panose="020B0503020204020204" pitchFamily="34" charset="-122"/>
                <a:cs typeface="Times New Roman" panose="02020603050405020304" charset="0"/>
                <a:sym typeface="+mn-ea"/>
              </a:rPr>
              <a:t>  </a:t>
            </a:r>
            <a:r>
              <a:rPr lang="zh-CN" sz="2000">
                <a:latin typeface="Times New Roman" panose="02020603050405020304" charset="0"/>
                <a:ea typeface="微软雅黑" panose="020B0503020204020204" pitchFamily="34" charset="-122"/>
                <a:cs typeface="Times New Roman" panose="02020603050405020304" charset="0"/>
                <a:sym typeface="+mn-ea"/>
              </a:rPr>
              <a:t>如（</a:t>
            </a:r>
            <a:r>
              <a:rPr lang="en-US" altLang="zh-CN" sz="2000">
                <a:latin typeface="Times New Roman" panose="02020603050405020304" charset="0"/>
                <a:ea typeface="微软雅黑" panose="020B0503020204020204" pitchFamily="34" charset="-122"/>
                <a:cs typeface="Times New Roman" panose="02020603050405020304" charset="0"/>
                <a:sym typeface="+mn-ea"/>
              </a:rPr>
              <a:t>a</a:t>
            </a:r>
            <a:r>
              <a:rPr lang="zh-CN" sz="2000">
                <a:latin typeface="Times New Roman" panose="02020603050405020304" charset="0"/>
                <a:ea typeface="微软雅黑" panose="020B0503020204020204" pitchFamily="34" charset="-122"/>
                <a:cs typeface="Times New Roman" panose="02020603050405020304" charset="0"/>
                <a:sym typeface="+mn-ea"/>
              </a:rPr>
              <a:t>）</a:t>
            </a:r>
            <a:r>
              <a:rPr lang="zh-CN" sz="2000">
                <a:highlight>
                  <a:srgbClr val="FFFF00"/>
                </a:highlight>
                <a:latin typeface="Times New Roman" panose="02020603050405020304" charset="0"/>
                <a:ea typeface="微软雅黑" panose="020B0503020204020204" pitchFamily="34" charset="-122"/>
                <a:cs typeface="Times New Roman" panose="02020603050405020304" charset="0"/>
                <a:sym typeface="+mn-ea"/>
              </a:rPr>
              <a:t>加法计数器</a:t>
            </a:r>
            <a:r>
              <a:rPr lang="zh-CN" sz="2000">
                <a:latin typeface="Times New Roman" panose="02020603050405020304" charset="0"/>
                <a:ea typeface="微软雅黑" panose="020B0503020204020204" pitchFamily="34" charset="-122"/>
                <a:cs typeface="Times New Roman" panose="02020603050405020304" charset="0"/>
                <a:sym typeface="+mn-ea"/>
              </a:rPr>
              <a:t>电路中，对照</a:t>
            </a:r>
            <a:r>
              <a:rPr lang="zh-CN" altLang="en-US" sz="2000">
                <a:latin typeface="Times New Roman" panose="02020603050405020304" charset="0"/>
                <a:ea typeface="微软雅黑" panose="020B0503020204020204" pitchFamily="34" charset="-122"/>
                <a:cs typeface="Times New Roman" panose="02020603050405020304" charset="0"/>
                <a:sym typeface="+mn-ea"/>
              </a:rPr>
              <a:t>逻辑状态表，我们发现</a:t>
            </a:r>
            <a:r>
              <a:rPr lang="en-US" altLang="zh-CN" sz="2000">
                <a:latin typeface="Times New Roman" panose="02020603050405020304" charset="0"/>
                <a:ea typeface="微软雅黑" panose="020B0503020204020204" pitchFamily="34" charset="-122"/>
                <a:cs typeface="Times New Roman" panose="02020603050405020304" charset="0"/>
                <a:sym typeface="+mn-ea"/>
              </a:rPr>
              <a:t>00</a:t>
            </a:r>
            <a:r>
              <a:rPr lang="en-US" altLang="zh-CN" sz="2000">
                <a:solidFill>
                  <a:srgbClr val="FF0000"/>
                </a:solidFill>
                <a:latin typeface="Times New Roman" panose="02020603050405020304" charset="0"/>
                <a:ea typeface="微软雅黑" panose="020B0503020204020204" pitchFamily="34" charset="-122"/>
                <a:cs typeface="Times New Roman" panose="02020603050405020304" charset="0"/>
                <a:sym typeface="+mn-ea"/>
              </a:rPr>
              <a:t>0</a:t>
            </a:r>
            <a:r>
              <a:rPr lang="en-US" altLang="zh-CN" sz="2000">
                <a:latin typeface="Times New Roman" panose="02020603050405020304" charset="0"/>
                <a:ea typeface="微软雅黑" panose="020B0503020204020204" pitchFamily="34" charset="-122"/>
                <a:cs typeface="Times New Roman" panose="02020603050405020304" charset="0"/>
                <a:sym typeface="+mn-ea"/>
              </a:rPr>
              <a:t>-0</a:t>
            </a:r>
            <a:r>
              <a:rPr lang="en-US" altLang="zh-CN" sz="2000">
                <a:solidFill>
                  <a:srgbClr val="0070C0"/>
                </a:solidFill>
                <a:latin typeface="Times New Roman" panose="02020603050405020304" charset="0"/>
                <a:ea typeface="微软雅黑" panose="020B0503020204020204" pitchFamily="34" charset="-122"/>
                <a:cs typeface="Times New Roman" panose="02020603050405020304" charset="0"/>
                <a:sym typeface="+mn-ea"/>
              </a:rPr>
              <a:t>0</a:t>
            </a:r>
            <a:r>
              <a:rPr lang="en-US" altLang="zh-CN" sz="2000">
                <a:solidFill>
                  <a:srgbClr val="FF0000"/>
                </a:solidFill>
                <a:latin typeface="Times New Roman" panose="02020603050405020304" charset="0"/>
                <a:ea typeface="微软雅黑" panose="020B0503020204020204" pitchFamily="34" charset="-122"/>
                <a:cs typeface="Times New Roman" panose="02020603050405020304" charset="0"/>
                <a:sym typeface="+mn-ea"/>
              </a:rPr>
              <a:t>1</a:t>
            </a:r>
            <a:r>
              <a:rPr lang="en-US" altLang="zh-CN" sz="2000">
                <a:latin typeface="Times New Roman" panose="02020603050405020304" charset="0"/>
                <a:ea typeface="微软雅黑" panose="020B0503020204020204" pitchFamily="34" charset="-122"/>
                <a:cs typeface="Times New Roman" panose="02020603050405020304" charset="0"/>
                <a:sym typeface="+mn-ea"/>
              </a:rPr>
              <a:t>-0</a:t>
            </a:r>
            <a:r>
              <a:rPr lang="en-US" altLang="zh-CN" sz="2000">
                <a:solidFill>
                  <a:srgbClr val="0070C0"/>
                </a:solidFill>
                <a:latin typeface="Times New Roman" panose="02020603050405020304" charset="0"/>
                <a:ea typeface="微软雅黑" panose="020B0503020204020204" pitchFamily="34" charset="-122"/>
                <a:cs typeface="Times New Roman" panose="02020603050405020304" charset="0"/>
                <a:sym typeface="+mn-ea"/>
              </a:rPr>
              <a:t>1</a:t>
            </a:r>
            <a:r>
              <a:rPr lang="en-US" altLang="zh-CN" sz="2000">
                <a:solidFill>
                  <a:srgbClr val="FF0000"/>
                </a:solidFill>
                <a:latin typeface="Times New Roman" panose="02020603050405020304" charset="0"/>
                <a:ea typeface="微软雅黑" panose="020B0503020204020204" pitchFamily="34" charset="-122"/>
                <a:cs typeface="Times New Roman" panose="02020603050405020304" charset="0"/>
                <a:sym typeface="+mn-ea"/>
              </a:rPr>
              <a:t>0</a:t>
            </a:r>
            <a:r>
              <a:rPr lang="en-US" altLang="zh-CN" sz="2000">
                <a:latin typeface="Times New Roman" panose="02020603050405020304" charset="0"/>
                <a:ea typeface="微软雅黑" panose="020B0503020204020204" pitchFamily="34" charset="-122"/>
                <a:cs typeface="Times New Roman" panose="02020603050405020304" charset="0"/>
                <a:sym typeface="+mn-ea"/>
              </a:rPr>
              <a:t>-0</a:t>
            </a:r>
            <a:r>
              <a:rPr lang="en-US" altLang="zh-CN" sz="2000" u="sng">
                <a:solidFill>
                  <a:srgbClr val="7030A0"/>
                </a:solidFill>
                <a:latin typeface="Times New Roman" panose="02020603050405020304" charset="0"/>
                <a:ea typeface="微软雅黑" panose="020B0503020204020204" pitchFamily="34" charset="-122"/>
                <a:cs typeface="Times New Roman" panose="02020603050405020304" charset="0"/>
                <a:sym typeface="+mn-ea"/>
              </a:rPr>
              <a:t>1</a:t>
            </a:r>
            <a:r>
              <a:rPr lang="en-US" altLang="zh-CN" sz="2000">
                <a:solidFill>
                  <a:srgbClr val="FF0000"/>
                </a:solidFill>
                <a:latin typeface="Times New Roman" panose="02020603050405020304" charset="0"/>
                <a:ea typeface="微软雅黑" panose="020B0503020204020204" pitchFamily="34" charset="-122"/>
                <a:cs typeface="Times New Roman" panose="02020603050405020304" charset="0"/>
                <a:sym typeface="+mn-ea"/>
              </a:rPr>
              <a:t>1</a:t>
            </a:r>
            <a:r>
              <a:rPr lang="en-US" altLang="zh-CN" sz="2000">
                <a:latin typeface="Times New Roman" panose="02020603050405020304" charset="0"/>
                <a:ea typeface="微软雅黑" panose="020B0503020204020204" pitchFamily="34" charset="-122"/>
                <a:cs typeface="Times New Roman" panose="02020603050405020304" charset="0"/>
                <a:sym typeface="+mn-ea"/>
              </a:rPr>
              <a:t>-</a:t>
            </a:r>
            <a:r>
              <a:rPr lang="en-US" altLang="zh-CN" sz="2000" u="sng">
                <a:solidFill>
                  <a:srgbClr val="7030A0"/>
                </a:solidFill>
                <a:latin typeface="Times New Roman" panose="02020603050405020304" charset="0"/>
                <a:ea typeface="微软雅黑" panose="020B0503020204020204" pitchFamily="34" charset="-122"/>
                <a:cs typeface="Times New Roman" panose="02020603050405020304" charset="0"/>
                <a:sym typeface="+mn-ea"/>
              </a:rPr>
              <a:t>1</a:t>
            </a:r>
            <a:r>
              <a:rPr lang="en-US" altLang="zh-CN" sz="2000">
                <a:solidFill>
                  <a:srgbClr val="0070C0"/>
                </a:solidFill>
                <a:latin typeface="Times New Roman" panose="02020603050405020304" charset="0"/>
                <a:ea typeface="微软雅黑" panose="020B0503020204020204" pitchFamily="34" charset="-122"/>
                <a:cs typeface="Times New Roman" panose="02020603050405020304" charset="0"/>
                <a:sym typeface="+mn-ea"/>
              </a:rPr>
              <a:t>0</a:t>
            </a:r>
            <a:r>
              <a:rPr lang="en-US" altLang="zh-CN" sz="2000">
                <a:solidFill>
                  <a:srgbClr val="FF0000"/>
                </a:solidFill>
                <a:latin typeface="Times New Roman" panose="02020603050405020304" charset="0"/>
                <a:ea typeface="微软雅黑" panose="020B0503020204020204" pitchFamily="34" charset="-122"/>
                <a:cs typeface="Times New Roman" panose="02020603050405020304" charset="0"/>
                <a:sym typeface="+mn-ea"/>
              </a:rPr>
              <a:t>0</a:t>
            </a:r>
            <a:r>
              <a:rPr lang="en-US" altLang="zh-CN" sz="2000">
                <a:latin typeface="Times New Roman" panose="02020603050405020304" charset="0"/>
                <a:ea typeface="微软雅黑" panose="020B0503020204020204" pitchFamily="34" charset="-122"/>
                <a:cs typeface="Times New Roman" panose="02020603050405020304" charset="0"/>
                <a:sym typeface="+mn-ea"/>
              </a:rPr>
              <a:t>-10</a:t>
            </a:r>
            <a:r>
              <a:rPr lang="en-US" altLang="zh-CN" sz="2000">
                <a:solidFill>
                  <a:srgbClr val="FF0000"/>
                </a:solidFill>
                <a:latin typeface="Times New Roman" panose="02020603050405020304" charset="0"/>
                <a:ea typeface="微软雅黑" panose="020B0503020204020204" pitchFamily="34" charset="-122"/>
                <a:cs typeface="Times New Roman" panose="02020603050405020304" charset="0"/>
                <a:sym typeface="+mn-ea"/>
              </a:rPr>
              <a:t>1</a:t>
            </a:r>
            <a:r>
              <a:rPr lang="en-US" altLang="zh-CN" sz="2000">
                <a:latin typeface="Times New Roman" panose="02020603050405020304" charset="0"/>
                <a:ea typeface="微软雅黑" panose="020B0503020204020204" pitchFamily="34" charset="-122"/>
                <a:cs typeface="Times New Roman" panose="02020603050405020304" charset="0"/>
                <a:sym typeface="+mn-ea"/>
              </a:rPr>
              <a:t>-1</a:t>
            </a:r>
            <a:r>
              <a:rPr lang="en-US" altLang="zh-CN" sz="2000">
                <a:solidFill>
                  <a:srgbClr val="0070C0"/>
                </a:solidFill>
                <a:latin typeface="Times New Roman" panose="02020603050405020304" charset="0"/>
                <a:ea typeface="微软雅黑" panose="020B0503020204020204" pitchFamily="34" charset="-122"/>
                <a:cs typeface="Times New Roman" panose="02020603050405020304" charset="0"/>
                <a:sym typeface="+mn-ea"/>
              </a:rPr>
              <a:t>1</a:t>
            </a:r>
            <a:r>
              <a:rPr lang="en-US" altLang="zh-CN" sz="2000">
                <a:solidFill>
                  <a:srgbClr val="FF0000"/>
                </a:solidFill>
                <a:latin typeface="Times New Roman" panose="02020603050405020304" charset="0"/>
                <a:ea typeface="微软雅黑" panose="020B0503020204020204" pitchFamily="34" charset="-122"/>
                <a:cs typeface="Times New Roman" panose="02020603050405020304" charset="0"/>
                <a:sym typeface="+mn-ea"/>
              </a:rPr>
              <a:t>0</a:t>
            </a:r>
            <a:r>
              <a:rPr lang="en-US" altLang="zh-CN" sz="2000">
                <a:latin typeface="Times New Roman" panose="02020603050405020304" charset="0"/>
                <a:ea typeface="微软雅黑" panose="020B0503020204020204" pitchFamily="34" charset="-122"/>
                <a:cs typeface="Times New Roman" panose="02020603050405020304" charset="0"/>
                <a:sym typeface="+mn-ea"/>
              </a:rPr>
              <a:t>-11</a:t>
            </a:r>
            <a:r>
              <a:rPr lang="en-US" altLang="zh-CN" sz="2000">
                <a:solidFill>
                  <a:srgbClr val="FF0000"/>
                </a:solidFill>
                <a:latin typeface="Times New Roman" panose="02020603050405020304" charset="0"/>
                <a:ea typeface="微软雅黑" panose="020B0503020204020204" pitchFamily="34" charset="-122"/>
                <a:cs typeface="Times New Roman" panose="02020603050405020304" charset="0"/>
                <a:sym typeface="+mn-ea"/>
              </a:rPr>
              <a:t>1</a:t>
            </a:r>
            <a:r>
              <a:rPr lang="zh-CN" altLang="en-US" sz="2000">
                <a:latin typeface="Times New Roman" panose="02020603050405020304" charset="0"/>
                <a:ea typeface="微软雅黑" panose="020B0503020204020204" pitchFamily="34" charset="-122"/>
                <a:cs typeface="Times New Roman" panose="02020603050405020304" charset="0"/>
                <a:sym typeface="+mn-ea"/>
              </a:rPr>
              <a:t>，低位</a:t>
            </a:r>
            <a:r>
              <a:rPr lang="en-US" altLang="zh-CN" sz="2000">
                <a:latin typeface="Times New Roman" panose="02020603050405020304" charset="0"/>
                <a:ea typeface="微软雅黑" panose="020B0503020204020204" pitchFamily="34" charset="-122"/>
                <a:cs typeface="Times New Roman" panose="02020603050405020304" charset="0"/>
                <a:sym typeface="+mn-ea"/>
              </a:rPr>
              <a:t> </a:t>
            </a:r>
            <a:r>
              <a:rPr lang="zh-CN" altLang="en-US" sz="2000">
                <a:latin typeface="Times New Roman" panose="02020603050405020304" charset="0"/>
                <a:ea typeface="微软雅黑" panose="020B0503020204020204" pitchFamily="34" charset="-122"/>
                <a:cs typeface="Times New Roman" panose="02020603050405020304" charset="0"/>
                <a:sym typeface="+mn-ea"/>
              </a:rPr>
              <a:t>计数器当</a:t>
            </a:r>
            <a:r>
              <a:rPr lang="en-US" altLang="zh-CN" sz="2000">
                <a:latin typeface="Times New Roman" panose="02020603050405020304" charset="0"/>
                <a:ea typeface="微软雅黑" panose="020B0503020204020204" pitchFamily="34" charset="-122"/>
                <a:cs typeface="Times New Roman" panose="02020603050405020304" charset="0"/>
                <a:sym typeface="+mn-ea"/>
              </a:rPr>
              <a:t>CP</a:t>
            </a:r>
            <a:r>
              <a:rPr lang="en-US" altLang="zh-CN" sz="2000" baseline="-25000">
                <a:latin typeface="Times New Roman" panose="02020603050405020304" charset="0"/>
                <a:ea typeface="微软雅黑" panose="020B0503020204020204" pitchFamily="34" charset="-122"/>
                <a:cs typeface="Times New Roman" panose="02020603050405020304" charset="0"/>
                <a:sym typeface="+mn-ea"/>
              </a:rPr>
              <a:t>0</a:t>
            </a:r>
            <a:r>
              <a:rPr lang="zh-CN" altLang="en-US" sz="2000">
                <a:latin typeface="Times New Roman" panose="02020603050405020304" charset="0"/>
                <a:ea typeface="微软雅黑" panose="020B0503020204020204" pitchFamily="34" charset="-122"/>
                <a:cs typeface="Times New Roman" panose="02020603050405020304" charset="0"/>
                <a:sym typeface="+mn-ea"/>
              </a:rPr>
              <a:t>从</a:t>
            </a:r>
            <a:r>
              <a:rPr lang="en-US" altLang="zh-CN" sz="2000">
                <a:latin typeface="Times New Roman" panose="02020603050405020304" charset="0"/>
                <a:ea typeface="微软雅黑" panose="020B0503020204020204" pitchFamily="34" charset="-122"/>
                <a:cs typeface="Times New Roman" panose="02020603050405020304" charset="0"/>
                <a:sym typeface="+mn-ea"/>
              </a:rPr>
              <a:t>1</a:t>
            </a:r>
            <a:r>
              <a:rPr lang="zh-CN" altLang="en-US" sz="2000">
                <a:latin typeface="Times New Roman" panose="02020603050405020304" charset="0"/>
                <a:ea typeface="微软雅黑" panose="020B0503020204020204" pitchFamily="34" charset="-122"/>
                <a:cs typeface="Times New Roman" panose="02020603050405020304" charset="0"/>
                <a:sym typeface="+mn-ea"/>
              </a:rPr>
              <a:t>到</a:t>
            </a:r>
            <a:r>
              <a:rPr lang="en-US" altLang="zh-CN" sz="2000">
                <a:latin typeface="Times New Roman" panose="02020603050405020304" charset="0"/>
                <a:ea typeface="微软雅黑" panose="020B0503020204020204" pitchFamily="34" charset="-122"/>
                <a:cs typeface="Times New Roman" panose="02020603050405020304" charset="0"/>
                <a:sym typeface="+mn-ea"/>
              </a:rPr>
              <a:t>0</a:t>
            </a:r>
            <a:r>
              <a:rPr lang="zh-CN" altLang="en-US" sz="2000">
                <a:latin typeface="Times New Roman" panose="02020603050405020304" charset="0"/>
                <a:ea typeface="微软雅黑" panose="020B0503020204020204" pitchFamily="34" charset="-122"/>
                <a:cs typeface="Times New Roman" panose="02020603050405020304" charset="0"/>
                <a:sym typeface="+mn-ea"/>
              </a:rPr>
              <a:t>的下降沿瞬间翻转；第</a:t>
            </a:r>
            <a:r>
              <a:rPr lang="en-US" altLang="zh-CN" sz="2000">
                <a:latin typeface="Times New Roman" panose="02020603050405020304" charset="0"/>
                <a:ea typeface="微软雅黑" panose="020B0503020204020204" pitchFamily="34" charset="-122"/>
                <a:cs typeface="Times New Roman" panose="02020603050405020304" charset="0"/>
                <a:sym typeface="+mn-ea"/>
              </a:rPr>
              <a:t>2</a:t>
            </a:r>
            <a:r>
              <a:rPr lang="zh-CN" altLang="en-US" sz="2000">
                <a:latin typeface="Times New Roman" panose="02020603050405020304" charset="0"/>
                <a:ea typeface="微软雅黑" panose="020B0503020204020204" pitchFamily="34" charset="-122"/>
                <a:cs typeface="Times New Roman" panose="02020603050405020304" charset="0"/>
                <a:sym typeface="+mn-ea"/>
              </a:rPr>
              <a:t>级触发器需要</a:t>
            </a:r>
            <a:r>
              <a:rPr lang="en-US" altLang="zh-CN" sz="2000">
                <a:latin typeface="Times New Roman" panose="02020603050405020304" charset="0"/>
                <a:ea typeface="微软雅黑" panose="020B0503020204020204" pitchFamily="34" charset="-122"/>
                <a:cs typeface="Times New Roman" panose="02020603050405020304" charset="0"/>
                <a:sym typeface="+mn-ea"/>
              </a:rPr>
              <a:t>Q</a:t>
            </a:r>
            <a:r>
              <a:rPr lang="en-US" altLang="zh-CN" sz="2000" baseline="-25000">
                <a:latin typeface="Times New Roman" panose="02020603050405020304" charset="0"/>
                <a:ea typeface="微软雅黑" panose="020B0503020204020204" pitchFamily="34" charset="-122"/>
                <a:cs typeface="Times New Roman" panose="02020603050405020304" charset="0"/>
                <a:sym typeface="+mn-ea"/>
              </a:rPr>
              <a:t>0</a:t>
            </a:r>
            <a:r>
              <a:rPr lang="en-US" altLang="zh-CN" sz="2000">
                <a:latin typeface="Times New Roman" panose="02020603050405020304" charset="0"/>
                <a:ea typeface="微软雅黑" panose="020B0503020204020204" pitchFamily="34" charset="-122"/>
                <a:cs typeface="Times New Roman" panose="02020603050405020304" charset="0"/>
                <a:sym typeface="+mn-ea"/>
              </a:rPr>
              <a:t>=1</a:t>
            </a:r>
            <a:r>
              <a:rPr lang="zh-CN" sz="2000">
                <a:latin typeface="Times New Roman" panose="02020603050405020304" charset="0"/>
                <a:ea typeface="微软雅黑" panose="020B0503020204020204" pitchFamily="34" charset="-122"/>
                <a:cs typeface="Times New Roman" panose="02020603050405020304" charset="0"/>
                <a:sym typeface="+mn-ea"/>
              </a:rPr>
              <a:t>到</a:t>
            </a:r>
            <a:r>
              <a:rPr lang="en-US" altLang="zh-CN" sz="2000">
                <a:latin typeface="Times New Roman" panose="02020603050405020304" charset="0"/>
                <a:ea typeface="微软雅黑" panose="020B0503020204020204" pitchFamily="34" charset="-122"/>
                <a:cs typeface="Times New Roman" panose="02020603050405020304" charset="0"/>
                <a:sym typeface="+mn-ea"/>
              </a:rPr>
              <a:t>0</a:t>
            </a:r>
            <a:r>
              <a:rPr lang="zh-CN" altLang="en-US" sz="2000">
                <a:latin typeface="Times New Roman" panose="02020603050405020304" charset="0"/>
                <a:ea typeface="微软雅黑" panose="020B0503020204020204" pitchFamily="34" charset="-122"/>
                <a:cs typeface="Times New Roman" panose="02020603050405020304" charset="0"/>
                <a:sym typeface="+mn-ea"/>
              </a:rPr>
              <a:t>的下降沿瞬间；第</a:t>
            </a:r>
            <a:r>
              <a:rPr lang="en-US" altLang="zh-CN" sz="2000">
                <a:latin typeface="Times New Roman" panose="02020603050405020304" charset="0"/>
                <a:ea typeface="微软雅黑" panose="020B0503020204020204" pitchFamily="34" charset="-122"/>
                <a:cs typeface="Times New Roman" panose="02020603050405020304" charset="0"/>
                <a:sym typeface="+mn-ea"/>
              </a:rPr>
              <a:t>3</a:t>
            </a:r>
            <a:r>
              <a:rPr lang="zh-CN" altLang="en-US" sz="2000">
                <a:latin typeface="Times New Roman" panose="02020603050405020304" charset="0"/>
                <a:ea typeface="微软雅黑" panose="020B0503020204020204" pitchFamily="34" charset="-122"/>
                <a:cs typeface="Times New Roman" panose="02020603050405020304" charset="0"/>
                <a:sym typeface="+mn-ea"/>
              </a:rPr>
              <a:t>级触发器需要</a:t>
            </a:r>
            <a:r>
              <a:rPr lang="en-US" altLang="zh-CN" sz="2000">
                <a:latin typeface="Times New Roman" panose="02020603050405020304" charset="0"/>
                <a:ea typeface="微软雅黑" panose="020B0503020204020204" pitchFamily="34" charset="-122"/>
                <a:cs typeface="Times New Roman" panose="02020603050405020304" charset="0"/>
                <a:sym typeface="+mn-ea"/>
              </a:rPr>
              <a:t>Q</a:t>
            </a:r>
            <a:r>
              <a:rPr lang="en-US" altLang="zh-CN" sz="2000" baseline="-25000">
                <a:latin typeface="Times New Roman" panose="02020603050405020304" charset="0"/>
                <a:ea typeface="微软雅黑" panose="020B0503020204020204" pitchFamily="34" charset="-122"/>
                <a:cs typeface="Times New Roman" panose="02020603050405020304" charset="0"/>
                <a:sym typeface="+mn-ea"/>
              </a:rPr>
              <a:t>1</a:t>
            </a:r>
            <a:r>
              <a:rPr lang="en-US" altLang="zh-CN" sz="2000">
                <a:latin typeface="Times New Roman" panose="02020603050405020304" charset="0"/>
                <a:ea typeface="微软雅黑" panose="020B0503020204020204" pitchFamily="34" charset="-122"/>
                <a:cs typeface="Times New Roman" panose="02020603050405020304" charset="0"/>
                <a:sym typeface="+mn-ea"/>
              </a:rPr>
              <a:t>=1</a:t>
            </a:r>
            <a:r>
              <a:rPr lang="zh-CN" sz="2000">
                <a:latin typeface="Times New Roman" panose="02020603050405020304" charset="0"/>
                <a:ea typeface="微软雅黑" panose="020B0503020204020204" pitchFamily="34" charset="-122"/>
                <a:cs typeface="Times New Roman" panose="02020603050405020304" charset="0"/>
                <a:sym typeface="+mn-ea"/>
              </a:rPr>
              <a:t>到</a:t>
            </a:r>
            <a:r>
              <a:rPr lang="en-US" altLang="zh-CN" sz="2000">
                <a:latin typeface="Times New Roman" panose="02020603050405020304" charset="0"/>
                <a:ea typeface="微软雅黑" panose="020B0503020204020204" pitchFamily="34" charset="-122"/>
                <a:cs typeface="Times New Roman" panose="02020603050405020304" charset="0"/>
                <a:sym typeface="+mn-ea"/>
              </a:rPr>
              <a:t>0</a:t>
            </a:r>
            <a:r>
              <a:rPr lang="zh-CN" altLang="en-US" sz="2000">
                <a:latin typeface="Times New Roman" panose="02020603050405020304" charset="0"/>
                <a:ea typeface="微软雅黑" panose="020B0503020204020204" pitchFamily="34" charset="-122"/>
                <a:cs typeface="Times New Roman" panose="02020603050405020304" charset="0"/>
                <a:sym typeface="+mn-ea"/>
              </a:rPr>
              <a:t>的下降沿瞬间。所以：</a:t>
            </a:r>
            <a:r>
              <a:rPr lang="en-US" altLang="zh-CN" sz="2000">
                <a:latin typeface="Times New Roman" panose="02020603050405020304" charset="0"/>
                <a:ea typeface="微软雅黑" panose="020B0503020204020204" pitchFamily="34" charset="-122"/>
                <a:cs typeface="Times New Roman" panose="02020603050405020304" charset="0"/>
                <a:sym typeface="+mn-ea"/>
              </a:rPr>
              <a:t>Q</a:t>
            </a:r>
            <a:r>
              <a:rPr lang="en-US" altLang="zh-CN" sz="2000" baseline="-25000">
                <a:latin typeface="Times New Roman" panose="02020603050405020304" charset="0"/>
                <a:ea typeface="微软雅黑" panose="020B0503020204020204" pitchFamily="34" charset="-122"/>
                <a:cs typeface="Times New Roman" panose="02020603050405020304" charset="0"/>
                <a:sym typeface="+mn-ea"/>
              </a:rPr>
              <a:t>0</a:t>
            </a:r>
            <a:r>
              <a:rPr lang="zh-CN" altLang="en-US" sz="2000">
                <a:latin typeface="Times New Roman" panose="02020603050405020304" charset="0"/>
                <a:ea typeface="微软雅黑" panose="020B0503020204020204" pitchFamily="34" charset="-122"/>
                <a:cs typeface="Times New Roman" panose="02020603050405020304" charset="0"/>
                <a:sym typeface="+mn-ea"/>
              </a:rPr>
              <a:t>接</a:t>
            </a:r>
            <a:r>
              <a:rPr lang="en-US" altLang="zh-CN" sz="2000">
                <a:latin typeface="Times New Roman" panose="02020603050405020304" charset="0"/>
                <a:ea typeface="微软雅黑" panose="020B0503020204020204" pitchFamily="34" charset="-122"/>
                <a:cs typeface="Times New Roman" panose="02020603050405020304" charset="0"/>
                <a:sym typeface="+mn-ea"/>
              </a:rPr>
              <a:t>CP</a:t>
            </a:r>
            <a:r>
              <a:rPr lang="en-US" altLang="zh-CN" sz="2000" baseline="-25000">
                <a:latin typeface="Times New Roman" panose="02020603050405020304" charset="0"/>
                <a:ea typeface="微软雅黑" panose="020B0503020204020204" pitchFamily="34" charset="-122"/>
                <a:cs typeface="Times New Roman" panose="02020603050405020304" charset="0"/>
                <a:sym typeface="+mn-ea"/>
              </a:rPr>
              <a:t>1</a:t>
            </a:r>
            <a:r>
              <a:rPr lang="zh-CN" altLang="en-US" sz="2000">
                <a:latin typeface="Times New Roman" panose="02020603050405020304" charset="0"/>
                <a:ea typeface="微软雅黑" panose="020B0503020204020204" pitchFamily="34" charset="-122"/>
                <a:cs typeface="Times New Roman" panose="02020603050405020304" charset="0"/>
                <a:sym typeface="+mn-ea"/>
              </a:rPr>
              <a:t>、</a:t>
            </a:r>
            <a:r>
              <a:rPr lang="en-US" altLang="zh-CN" sz="2000">
                <a:latin typeface="Times New Roman" panose="02020603050405020304" charset="0"/>
                <a:ea typeface="微软雅黑" panose="020B0503020204020204" pitchFamily="34" charset="-122"/>
                <a:cs typeface="Times New Roman" panose="02020603050405020304" charset="0"/>
                <a:sym typeface="+mn-ea"/>
              </a:rPr>
              <a:t>Q</a:t>
            </a:r>
            <a:r>
              <a:rPr lang="en-US" altLang="zh-CN" sz="2000" baseline="-25000">
                <a:latin typeface="Times New Roman" panose="02020603050405020304" charset="0"/>
                <a:ea typeface="微软雅黑" panose="020B0503020204020204" pitchFamily="34" charset="-122"/>
                <a:cs typeface="Times New Roman" panose="02020603050405020304" charset="0"/>
                <a:sym typeface="+mn-ea"/>
              </a:rPr>
              <a:t>1</a:t>
            </a:r>
            <a:r>
              <a:rPr lang="zh-CN" altLang="en-US" sz="2000">
                <a:latin typeface="Times New Roman" panose="02020603050405020304" charset="0"/>
                <a:ea typeface="微软雅黑" panose="020B0503020204020204" pitchFamily="34" charset="-122"/>
                <a:cs typeface="Times New Roman" panose="02020603050405020304" charset="0"/>
                <a:sym typeface="+mn-ea"/>
              </a:rPr>
              <a:t>接</a:t>
            </a:r>
            <a:r>
              <a:rPr lang="en-US" altLang="zh-CN" sz="2000">
                <a:latin typeface="Times New Roman" panose="02020603050405020304" charset="0"/>
                <a:ea typeface="微软雅黑" panose="020B0503020204020204" pitchFamily="34" charset="-122"/>
                <a:cs typeface="Times New Roman" panose="02020603050405020304" charset="0"/>
                <a:sym typeface="+mn-ea"/>
              </a:rPr>
              <a:t>CP</a:t>
            </a:r>
            <a:r>
              <a:rPr lang="en-US" altLang="zh-CN" sz="2000" baseline="-25000">
                <a:latin typeface="Times New Roman" panose="02020603050405020304" charset="0"/>
                <a:ea typeface="微软雅黑" panose="020B0503020204020204" pitchFamily="34" charset="-122"/>
                <a:cs typeface="Times New Roman" panose="02020603050405020304" charset="0"/>
                <a:sym typeface="+mn-ea"/>
              </a:rPr>
              <a:t>2</a:t>
            </a:r>
            <a:r>
              <a:rPr lang="zh-CN" altLang="en-US" sz="2000">
                <a:latin typeface="Times New Roman" panose="02020603050405020304" charset="0"/>
                <a:ea typeface="微软雅黑" panose="020B0503020204020204" pitchFamily="34" charset="-122"/>
                <a:cs typeface="Times New Roman" panose="02020603050405020304" charset="0"/>
                <a:sym typeface="+mn-ea"/>
              </a:rPr>
              <a:t>作为</a:t>
            </a:r>
            <a:r>
              <a:rPr lang="zh-CN" altLang="en-US" sz="2000">
                <a:solidFill>
                  <a:srgbClr val="FF0000"/>
                </a:solidFill>
                <a:latin typeface="Times New Roman" panose="02020603050405020304" charset="0"/>
                <a:ea typeface="微软雅黑" panose="020B0503020204020204" pitchFamily="34" charset="-122"/>
                <a:cs typeface="Times New Roman" panose="02020603050405020304" charset="0"/>
                <a:sym typeface="+mn-ea"/>
              </a:rPr>
              <a:t>触发条件</a:t>
            </a:r>
            <a:r>
              <a:rPr lang="zh-CN" sz="2000">
                <a:latin typeface="Times New Roman" panose="02020603050405020304" charset="0"/>
                <a:ea typeface="微软雅黑" panose="020B0503020204020204" pitchFamily="34" charset="-122"/>
                <a:cs typeface="Times New Roman" panose="02020603050405020304" charset="0"/>
                <a:sym typeface="+mn-ea"/>
              </a:rPr>
              <a:t>。</a:t>
            </a:r>
            <a:endParaRPr lang="zh-CN" altLang="en-US" sz="2000">
              <a:latin typeface="Times New Roman" panose="02020603050405020304" charset="0"/>
              <a:ea typeface="微软雅黑" panose="020B0503020204020204" pitchFamily="34" charset="-122"/>
              <a:cs typeface="Times New Roman" panose="02020603050405020304" charset="0"/>
              <a:sym typeface="+mn-ea"/>
            </a:endParaRPr>
          </a:p>
          <a:p>
            <a:pPr indent="304800" defTabSz="266700">
              <a:lnSpc>
                <a:spcPct val="150000"/>
              </a:lnSpc>
              <a:spcAft>
                <a:spcPct val="0"/>
              </a:spcAft>
            </a:pPr>
            <a:r>
              <a:rPr lang="zh-CN" altLang="en-US" sz="2000">
                <a:latin typeface="Times New Roman" panose="02020603050405020304" charset="0"/>
                <a:ea typeface="微软雅黑" panose="020B0503020204020204" pitchFamily="34" charset="-122"/>
                <a:cs typeface="Times New Roman" panose="02020603050405020304" charset="0"/>
                <a:sym typeface="+mn-ea"/>
              </a:rPr>
              <a:t> </a:t>
            </a:r>
            <a:r>
              <a:rPr lang="en-US" altLang="zh-CN" sz="2000">
                <a:latin typeface="Times New Roman" panose="02020603050405020304" charset="0"/>
                <a:ea typeface="微软雅黑" panose="020B0503020204020204" pitchFamily="34" charset="-122"/>
                <a:cs typeface="Times New Roman" panose="02020603050405020304" charset="0"/>
                <a:sym typeface="+mn-ea"/>
              </a:rPr>
              <a:t> </a:t>
            </a:r>
            <a:r>
              <a:rPr lang="zh-CN" sz="2000">
                <a:latin typeface="Times New Roman" panose="02020603050405020304" charset="0"/>
                <a:ea typeface="微软雅黑" panose="020B0503020204020204" pitchFamily="34" charset="-122"/>
                <a:cs typeface="Times New Roman" panose="02020603050405020304" charset="0"/>
                <a:sym typeface="+mn-ea"/>
              </a:rPr>
              <a:t>（</a:t>
            </a:r>
            <a:r>
              <a:rPr lang="en-US" altLang="zh-CN" sz="2000">
                <a:latin typeface="Times New Roman" panose="02020603050405020304" charset="0"/>
                <a:ea typeface="微软雅黑" panose="020B0503020204020204" pitchFamily="34" charset="-122"/>
                <a:cs typeface="Times New Roman" panose="02020603050405020304" charset="0"/>
                <a:sym typeface="+mn-ea"/>
              </a:rPr>
              <a:t>b</a:t>
            </a:r>
            <a:r>
              <a:rPr lang="zh-CN" sz="2000">
                <a:latin typeface="Times New Roman" panose="02020603050405020304" charset="0"/>
                <a:ea typeface="微软雅黑" panose="020B0503020204020204" pitchFamily="34" charset="-122"/>
                <a:cs typeface="Times New Roman" panose="02020603050405020304" charset="0"/>
                <a:sym typeface="+mn-ea"/>
              </a:rPr>
              <a:t>）</a:t>
            </a:r>
            <a:r>
              <a:rPr lang="zh-CN" sz="2000">
                <a:highlight>
                  <a:srgbClr val="FFFF00"/>
                </a:highlight>
                <a:latin typeface="Times New Roman" panose="02020603050405020304" charset="0"/>
                <a:ea typeface="微软雅黑" panose="020B0503020204020204" pitchFamily="34" charset="-122"/>
                <a:cs typeface="Times New Roman" panose="02020603050405020304" charset="0"/>
                <a:sym typeface="+mn-ea"/>
              </a:rPr>
              <a:t>减法计数器</a:t>
            </a:r>
            <a:r>
              <a:rPr lang="zh-CN" sz="2000">
                <a:latin typeface="Times New Roman" panose="02020603050405020304" charset="0"/>
                <a:ea typeface="微软雅黑" panose="020B0503020204020204" pitchFamily="34" charset="-122"/>
                <a:cs typeface="Times New Roman" panose="02020603050405020304" charset="0"/>
                <a:sym typeface="+mn-ea"/>
              </a:rPr>
              <a:t>电路中，</a:t>
            </a:r>
            <a:endParaRPr lang="zh-CN" altLang="en-US" sz="2000">
              <a:latin typeface="Times New Roman" panose="02020603050405020304" charset="0"/>
              <a:ea typeface="微软雅黑" panose="020B0503020204020204" pitchFamily="34" charset="-122"/>
              <a:cs typeface="Times New Roman" panose="02020603050405020304" charset="0"/>
              <a:sym typeface="+mn-ea"/>
            </a:endParaRPr>
          </a:p>
        </p:txBody>
      </p:sp>
      <p:pic>
        <p:nvPicPr>
          <p:cNvPr id="2" name="图片 -2147482008" descr="5t19"/>
          <p:cNvPicPr>
            <a:picLocks noChangeAspect="1"/>
          </p:cNvPicPr>
          <p:nvPr/>
        </p:nvPicPr>
        <p:blipFill>
          <a:blip r:embed="rId3"/>
          <a:stretch>
            <a:fillRect/>
          </a:stretch>
        </p:blipFill>
        <p:spPr>
          <a:xfrm>
            <a:off x="1638935" y="1988185"/>
            <a:ext cx="4526280" cy="1517015"/>
          </a:xfrm>
          <a:prstGeom prst="rect">
            <a:avLst/>
          </a:prstGeom>
          <a:noFill/>
          <a:ln w="9525">
            <a:noFill/>
          </a:ln>
        </p:spPr>
      </p:pic>
      <p:pic>
        <p:nvPicPr>
          <p:cNvPr id="4" name="图片 -2147481486" descr="5t21"/>
          <p:cNvPicPr>
            <a:picLocks noChangeAspect="1"/>
          </p:cNvPicPr>
          <p:nvPr/>
        </p:nvPicPr>
        <p:blipFill>
          <a:blip r:embed="rId4"/>
          <a:stretch>
            <a:fillRect/>
          </a:stretch>
        </p:blipFill>
        <p:spPr>
          <a:xfrm>
            <a:off x="6618605" y="2147570"/>
            <a:ext cx="4027170" cy="1424305"/>
          </a:xfrm>
          <a:prstGeom prst="rect">
            <a:avLst/>
          </a:prstGeom>
          <a:noFill/>
          <a:ln w="9525">
            <a:noFill/>
          </a:ln>
        </p:spPr>
      </p:pic>
      <p:graphicFrame>
        <p:nvGraphicFramePr>
          <p:cNvPr id="5" name="对象 4">
            <a:hlinkClick r:id="" action="ppaction://ole?verb="/>
          </p:cNvPr>
          <p:cNvGraphicFramePr>
            <a:graphicFrameLocks noChangeAspect="1"/>
          </p:cNvGraphicFramePr>
          <p:nvPr/>
        </p:nvGraphicFramePr>
        <p:xfrm>
          <a:off x="3613785" y="6052185"/>
          <a:ext cx="4221480" cy="447040"/>
        </p:xfrm>
        <a:graphic>
          <a:graphicData uri="http://schemas.openxmlformats.org/presentationml/2006/ole">
            <mc:AlternateContent xmlns:mc="http://schemas.openxmlformats.org/markup-compatibility/2006">
              <mc:Choice xmlns:v="urn:schemas-microsoft-com:vml" Requires="v">
                <p:oleObj spid="_x0000_s1025" name="" r:id="rId5" imgW="1993900" imgH="254000" progId="Equation.KSEE3">
                  <p:embed/>
                </p:oleObj>
              </mc:Choice>
              <mc:Fallback>
                <p:oleObj name="" r:id="rId5" imgW="1993900" imgH="254000" progId="Equation.KSEE3">
                  <p:embed/>
                  <p:pic>
                    <p:nvPicPr>
                      <p:cNvPr id="0" name="图片 1024"/>
                      <p:cNvPicPr/>
                      <p:nvPr/>
                    </p:nvPicPr>
                    <p:blipFill>
                      <a:blip r:embed="rId6"/>
                      <a:stretch>
                        <a:fillRect/>
                      </a:stretch>
                    </p:blipFill>
                    <p:spPr>
                      <a:xfrm>
                        <a:off x="3613785" y="6052185"/>
                        <a:ext cx="4221480" cy="447040"/>
                      </a:xfrm>
                      <a:prstGeom prst="rect">
                        <a:avLst/>
                      </a:prstGeom>
                    </p:spPr>
                  </p:pic>
                </p:oleObj>
              </mc:Fallback>
            </mc:AlternateContent>
          </a:graphicData>
        </a:graphic>
      </p:graphicFrame>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161925"/>
            <a:ext cx="289814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5.3</a:t>
            </a:r>
            <a:r>
              <a:rPr lang="en-US" sz="3200" dirty="0">
                <a:latin typeface="微软雅黑" panose="020B0503020204020204" pitchFamily="34" charset="-122"/>
                <a:ea typeface="微软雅黑" panose="020B0503020204020204" pitchFamily="34" charset="-122"/>
                <a:sym typeface="微软雅黑" panose="020B0503020204020204" pitchFamily="34" charset="-122"/>
              </a:rPr>
              <a:t>.3</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计数器</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 name="文本框 2"/>
          <p:cNvSpPr txBox="1"/>
          <p:nvPr/>
        </p:nvSpPr>
        <p:spPr>
          <a:xfrm>
            <a:off x="194310" y="939800"/>
            <a:ext cx="11926570" cy="2184400"/>
          </a:xfrm>
          <a:prstGeom prst="rect">
            <a:avLst/>
          </a:prstGeom>
          <a:noFill/>
        </p:spPr>
        <p:txBody>
          <a:bodyPr wrap="square" rtlCol="0" anchor="t">
            <a:noAutofit/>
          </a:bodyPr>
          <a:p>
            <a:pPr indent="304800" defTabSz="266700">
              <a:lnSpc>
                <a:spcPct val="150000"/>
              </a:lnSpc>
              <a:spcAft>
                <a:spcPct val="0"/>
              </a:spcAft>
            </a:pPr>
            <a:r>
              <a:rPr lang="en-US" sz="2400" b="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1</a:t>
            </a:r>
            <a:r>
              <a:rPr lang="zh-CN" altLang="en-US" sz="2400" b="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、同步和异步二进制计数器的比较</a:t>
            </a:r>
            <a:endParaRPr lang="zh-CN" altLang="en-US" sz="2400" b="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endParaRPr>
          </a:p>
          <a:p>
            <a:pPr indent="304800" defTabSz="266700">
              <a:lnSpc>
                <a:spcPct val="150000"/>
              </a:lnSpc>
              <a:spcAft>
                <a:spcPct val="0"/>
              </a:spcAft>
            </a:pPr>
            <a:r>
              <a:rPr lang="en-US" altLang="zh-CN" sz="2000">
                <a:solidFill>
                  <a:schemeClr val="tx1"/>
                </a:solidFill>
                <a:latin typeface="Times New Roman" panose="02020603050405020304" charset="0"/>
                <a:ea typeface="微软雅黑" panose="020B0503020204020204" pitchFamily="34" charset="-122"/>
                <a:cs typeface="Times New Roman" panose="02020603050405020304" charset="0"/>
                <a:sym typeface="+mn-ea"/>
              </a:rPr>
              <a:t>   </a:t>
            </a:r>
            <a:r>
              <a:rPr sz="2000">
                <a:latin typeface="Times New Roman" panose="02020603050405020304" charset="0"/>
                <a:ea typeface="微软雅黑" panose="020B0503020204020204" pitchFamily="34" charset="-122"/>
                <a:cs typeface="Times New Roman" panose="02020603050405020304" charset="0"/>
                <a:sym typeface="+mn-ea"/>
              </a:rPr>
              <a:t>同步计数器适用于</a:t>
            </a:r>
            <a:r>
              <a:rPr sz="2000">
                <a:solidFill>
                  <a:srgbClr val="FF0000"/>
                </a:solidFill>
                <a:latin typeface="Times New Roman" panose="02020603050405020304" charset="0"/>
                <a:ea typeface="微软雅黑" panose="020B0503020204020204" pitchFamily="34" charset="-122"/>
                <a:cs typeface="Times New Roman" panose="02020603050405020304" charset="0"/>
                <a:sym typeface="+mn-ea"/>
              </a:rPr>
              <a:t>需要精确计数</a:t>
            </a:r>
            <a:r>
              <a:rPr sz="2000">
                <a:latin typeface="Times New Roman" panose="02020603050405020304" charset="0"/>
                <a:ea typeface="微软雅黑" panose="020B0503020204020204" pitchFamily="34" charset="-122"/>
                <a:cs typeface="Times New Roman" panose="02020603050405020304" charset="0"/>
                <a:sym typeface="+mn-ea"/>
              </a:rPr>
              <a:t>的应用场景，如时钟发生器和分频器、数字信号处理和通信系统等。异步计数器则适用于</a:t>
            </a:r>
            <a:r>
              <a:rPr sz="2000">
                <a:solidFill>
                  <a:srgbClr val="FF0000"/>
                </a:solidFill>
                <a:latin typeface="Times New Roman" panose="02020603050405020304" charset="0"/>
                <a:ea typeface="微软雅黑" panose="020B0503020204020204" pitchFamily="34" charset="-122"/>
                <a:cs typeface="Times New Roman" panose="02020603050405020304" charset="0"/>
                <a:sym typeface="+mn-ea"/>
              </a:rPr>
              <a:t>对速度要求不高</a:t>
            </a:r>
            <a:r>
              <a:rPr sz="2000">
                <a:latin typeface="Times New Roman" panose="02020603050405020304" charset="0"/>
                <a:ea typeface="微软雅黑" panose="020B0503020204020204" pitchFamily="34" charset="-122"/>
                <a:cs typeface="Times New Roman" panose="02020603050405020304" charset="0"/>
                <a:sym typeface="+mn-ea"/>
              </a:rPr>
              <a:t>但需要</a:t>
            </a:r>
            <a:r>
              <a:rPr sz="2000">
                <a:solidFill>
                  <a:srgbClr val="FF0000"/>
                </a:solidFill>
                <a:latin typeface="Times New Roman" panose="02020603050405020304" charset="0"/>
                <a:ea typeface="微软雅黑" panose="020B0503020204020204" pitchFamily="34" charset="-122"/>
                <a:cs typeface="Times New Roman" panose="02020603050405020304" charset="0"/>
                <a:sym typeface="+mn-ea"/>
              </a:rPr>
              <a:t>保证计数值准确性</a:t>
            </a:r>
            <a:r>
              <a:rPr sz="2000">
                <a:latin typeface="Times New Roman" panose="02020603050405020304" charset="0"/>
                <a:ea typeface="微软雅黑" panose="020B0503020204020204" pitchFamily="34" charset="-122"/>
                <a:cs typeface="Times New Roman" panose="02020603050405020304" charset="0"/>
                <a:sym typeface="+mn-ea"/>
              </a:rPr>
              <a:t>的应用场景，如事件计数器、数据传输协议和智能仪表等‌</a:t>
            </a:r>
            <a:r>
              <a:rPr lang="zh-CN" sz="2000">
                <a:latin typeface="Times New Roman" panose="02020603050405020304" charset="0"/>
                <a:ea typeface="微软雅黑" panose="020B0503020204020204" pitchFamily="34" charset="-122"/>
                <a:cs typeface="Times New Roman" panose="02020603050405020304" charset="0"/>
                <a:sym typeface="+mn-ea"/>
              </a:rPr>
              <a:t>。</a:t>
            </a:r>
            <a:r>
              <a:rPr sz="2000">
                <a:latin typeface="Times New Roman" panose="02020603050405020304" charset="0"/>
                <a:ea typeface="微软雅黑" panose="020B0503020204020204" pitchFamily="34" charset="-122"/>
                <a:cs typeface="Times New Roman" panose="02020603050405020304" charset="0"/>
                <a:sym typeface="+mn-ea"/>
              </a:rPr>
              <a:t> </a:t>
            </a:r>
            <a:r>
              <a:rPr lang="en-US" sz="2000">
                <a:latin typeface="Times New Roman" panose="02020603050405020304" charset="0"/>
                <a:ea typeface="微软雅黑" panose="020B0503020204020204" pitchFamily="34" charset="-122"/>
                <a:cs typeface="Times New Roman" panose="02020603050405020304" charset="0"/>
                <a:sym typeface="+mn-ea"/>
              </a:rPr>
              <a:t> </a:t>
            </a:r>
            <a:endParaRPr sz="2000">
              <a:latin typeface="Times New Roman" panose="02020603050405020304" charset="0"/>
              <a:ea typeface="微软雅黑" panose="020B0503020204020204" pitchFamily="34" charset="-122"/>
              <a:cs typeface="Times New Roman" panose="02020603050405020304" charset="0"/>
              <a:sym typeface="+mn-ea"/>
            </a:endParaRPr>
          </a:p>
        </p:txBody>
      </p:sp>
      <p:pic>
        <p:nvPicPr>
          <p:cNvPr id="5" name="图片 4"/>
          <p:cNvPicPr>
            <a:picLocks noChangeAspect="1"/>
          </p:cNvPicPr>
          <p:nvPr/>
        </p:nvPicPr>
        <p:blipFill>
          <a:blip r:embed="rId3"/>
          <a:stretch>
            <a:fillRect/>
          </a:stretch>
        </p:blipFill>
        <p:spPr>
          <a:xfrm>
            <a:off x="2031365" y="2728595"/>
            <a:ext cx="8740775" cy="2397125"/>
          </a:xfrm>
          <a:prstGeom prst="rect">
            <a:avLst/>
          </a:prstGeom>
        </p:spPr>
      </p:pic>
      <p:pic>
        <p:nvPicPr>
          <p:cNvPr id="6" name="图片 5"/>
          <p:cNvPicPr>
            <a:picLocks noChangeAspect="1"/>
          </p:cNvPicPr>
          <p:nvPr/>
        </p:nvPicPr>
        <p:blipFill>
          <a:blip r:embed="rId4"/>
          <a:srcRect l="41978"/>
          <a:stretch>
            <a:fillRect/>
          </a:stretch>
        </p:blipFill>
        <p:spPr>
          <a:xfrm>
            <a:off x="5650865" y="5492115"/>
            <a:ext cx="5570855" cy="1169035"/>
          </a:xfrm>
          <a:prstGeom prst="rect">
            <a:avLst/>
          </a:prstGeom>
        </p:spPr>
      </p:pic>
      <p:graphicFrame>
        <p:nvGraphicFramePr>
          <p:cNvPr id="7" name="表格 6"/>
          <p:cNvGraphicFramePr/>
          <p:nvPr>
            <p:custDataLst>
              <p:tags r:id="rId5"/>
            </p:custDataLst>
          </p:nvPr>
        </p:nvGraphicFramePr>
        <p:xfrm>
          <a:off x="661670" y="5199380"/>
          <a:ext cx="4989195" cy="1591310"/>
        </p:xfrm>
        <a:graphic>
          <a:graphicData uri="http://schemas.openxmlformats.org/drawingml/2006/table">
            <a:tbl>
              <a:tblPr/>
              <a:tblGrid>
                <a:gridCol w="4592320"/>
                <a:gridCol w="396875"/>
              </a:tblGrid>
              <a:tr h="795655">
                <a:tc>
                  <a:txBody>
                    <a:bodyPr/>
                    <a:p>
                      <a:pPr marL="387985" indent="0" algn="just">
                        <a:spcBef>
                          <a:spcPct val="0"/>
                        </a:spcBef>
                        <a:spcAft>
                          <a:spcPct val="0"/>
                        </a:spcAft>
                      </a:pPr>
                      <a:r>
                        <a:rPr lang="zh-CN" sz="2000" b="1">
                          <a:solidFill>
                            <a:schemeClr val="tx1"/>
                          </a:solidFill>
                          <a:latin typeface="宋体" panose="02010600030101010101" pitchFamily="2" charset="-122"/>
                          <a:ea typeface="宋体" panose="02010600030101010101" pitchFamily="2" charset="-122"/>
                        </a:rPr>
                        <a:t>加法计数器：</a:t>
                      </a:r>
                      <a:endParaRPr lang="zh-CN" sz="2000" b="1">
                        <a:solidFill>
                          <a:schemeClr val="tx1"/>
                        </a:solidFill>
                        <a:latin typeface="宋体" panose="02010600030101010101" pitchFamily="2" charset="-122"/>
                        <a:ea typeface="宋体" panose="02010600030101010101" pitchFamily="2" charset="-122"/>
                      </a:endParaRPr>
                    </a:p>
                  </a:txBody>
                  <a:tcPr marL="68580" marR="68580" marT="0" marB="0" anchor="ctr" anchorCtr="0">
                    <a:lnL>
                      <a:noFill/>
                    </a:lnL>
                    <a:lnR>
                      <a:noFill/>
                    </a:lnR>
                    <a:lnT>
                      <a:noFill/>
                    </a:lnT>
                    <a:lnB>
                      <a:noFill/>
                    </a:lnB>
                    <a:noFill/>
                  </a:tcPr>
                </a:tc>
                <a:tc>
                  <a:txBody>
                    <a:bodyPr/>
                    <a:p>
                      <a:pPr marL="387985" indent="0" algn="l">
                        <a:lnSpc>
                          <a:spcPts val="1800"/>
                        </a:lnSpc>
                        <a:spcBef>
                          <a:spcPct val="0"/>
                        </a:spcBef>
                        <a:spcAft>
                          <a:spcPct val="0"/>
                        </a:spcAft>
                      </a:pPr>
                      <a:endParaRPr sz="2000" b="1">
                        <a:solidFill>
                          <a:schemeClr val="tx1"/>
                        </a:solidFill>
                        <a:latin typeface="宋体" panose="02010600030101010101" pitchFamily="2" charset="-122"/>
                        <a:ea typeface="宋体" panose="02010600030101010101" pitchFamily="2" charset="-122"/>
                      </a:endParaRPr>
                    </a:p>
                  </a:txBody>
                  <a:tcPr marL="68580" marR="68580" marT="0" marB="0" anchor="ctr" anchorCtr="0">
                    <a:lnL>
                      <a:noFill/>
                    </a:lnL>
                    <a:lnR>
                      <a:noFill/>
                    </a:lnR>
                    <a:lnT>
                      <a:noFill/>
                    </a:lnT>
                    <a:lnB>
                      <a:noFill/>
                    </a:lnB>
                    <a:noFill/>
                  </a:tcPr>
                </a:tc>
              </a:tr>
              <a:tr h="795655">
                <a:tc>
                  <a:txBody>
                    <a:bodyPr/>
                    <a:p>
                      <a:pPr marL="387985" indent="0" algn="just">
                        <a:spcBef>
                          <a:spcPct val="0"/>
                        </a:spcBef>
                        <a:spcAft>
                          <a:spcPct val="0"/>
                        </a:spcAft>
                      </a:pPr>
                      <a:r>
                        <a:rPr lang="zh-CN" sz="2000" b="1">
                          <a:solidFill>
                            <a:schemeClr val="tx1"/>
                          </a:solidFill>
                          <a:latin typeface="宋体" panose="02010600030101010101" pitchFamily="2" charset="-122"/>
                          <a:ea typeface="宋体" panose="02010600030101010101" pitchFamily="2" charset="-122"/>
                        </a:rPr>
                        <a:t>减法计数器：</a:t>
                      </a:r>
                      <a:endParaRPr lang="zh-CN" sz="2000" b="1">
                        <a:solidFill>
                          <a:schemeClr val="tx1"/>
                        </a:solidFill>
                        <a:latin typeface="宋体" panose="02010600030101010101" pitchFamily="2" charset="-122"/>
                        <a:ea typeface="宋体" panose="02010600030101010101" pitchFamily="2" charset="-122"/>
                      </a:endParaRPr>
                    </a:p>
                  </a:txBody>
                  <a:tcPr marL="68580" marR="68580" marT="0" marB="0" anchor="ctr" anchorCtr="0">
                    <a:lnL>
                      <a:noFill/>
                    </a:lnL>
                    <a:lnR>
                      <a:noFill/>
                    </a:lnR>
                    <a:lnT>
                      <a:noFill/>
                    </a:lnT>
                    <a:lnB>
                      <a:noFill/>
                    </a:lnB>
                    <a:noFill/>
                  </a:tcPr>
                </a:tc>
                <a:tc>
                  <a:txBody>
                    <a:bodyPr/>
                    <a:p>
                      <a:pPr marL="387985" indent="0" algn="l">
                        <a:lnSpc>
                          <a:spcPts val="1800"/>
                        </a:lnSpc>
                        <a:spcBef>
                          <a:spcPct val="0"/>
                        </a:spcBef>
                        <a:spcAft>
                          <a:spcPct val="0"/>
                        </a:spcAft>
                      </a:pPr>
                      <a:endParaRPr sz="2000" b="1">
                        <a:solidFill>
                          <a:schemeClr val="tx1"/>
                        </a:solidFill>
                        <a:latin typeface="宋体" panose="02010600030101010101" pitchFamily="2" charset="-122"/>
                        <a:ea typeface="宋体" panose="02010600030101010101" pitchFamily="2" charset="-122"/>
                      </a:endParaRPr>
                    </a:p>
                  </a:txBody>
                  <a:tcPr marL="68580" marR="68580" marT="0" marB="0" anchor="ctr" anchorCtr="0">
                    <a:lnL>
                      <a:noFill/>
                    </a:lnL>
                    <a:lnR>
                      <a:noFill/>
                    </a:lnR>
                    <a:lnT>
                      <a:noFill/>
                    </a:lnT>
                    <a:lnB>
                      <a:noFill/>
                    </a:lnB>
                    <a:noFill/>
                  </a:tcPr>
                </a:tc>
              </a:tr>
            </a:tbl>
          </a:graphicData>
        </a:graphic>
      </p:graphicFrame>
      <p:pic>
        <p:nvPicPr>
          <p:cNvPr id="13" name="图片 12"/>
          <p:cNvPicPr/>
          <p:nvPr/>
        </p:nvPicPr>
        <p:blipFill>
          <a:blip r:embed="rId6"/>
        </p:blipFill>
        <p:spPr>
          <a:xfrm>
            <a:off x="2720975" y="5299710"/>
            <a:ext cx="2212975" cy="466725"/>
          </a:xfrm>
          <a:prstGeom prst="rect">
            <a:avLst/>
          </a:prstGeom>
        </p:spPr>
      </p:pic>
      <p:pic>
        <p:nvPicPr>
          <p:cNvPr id="15" name="图片 14"/>
          <p:cNvPicPr/>
          <p:nvPr/>
        </p:nvPicPr>
        <p:blipFill>
          <a:blip r:embed="rId7"/>
        </p:blipFill>
        <p:spPr>
          <a:xfrm>
            <a:off x="2654935" y="6222365"/>
            <a:ext cx="2213610" cy="438785"/>
          </a:xfrm>
          <a:prstGeom prst="rect">
            <a:avLst/>
          </a:prstGeom>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296545" y="161925"/>
            <a:ext cx="2811145"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5.3</a:t>
            </a:r>
            <a:r>
              <a:rPr lang="en-US" sz="3200" dirty="0">
                <a:latin typeface="微软雅黑" panose="020B0503020204020204" pitchFamily="34" charset="-122"/>
                <a:ea typeface="微软雅黑" panose="020B0503020204020204" pitchFamily="34" charset="-122"/>
                <a:sym typeface="微软雅黑" panose="020B0503020204020204" pitchFamily="34" charset="-122"/>
              </a:rPr>
              <a:t>.3</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计数器</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 name="文本框 2"/>
          <p:cNvSpPr txBox="1"/>
          <p:nvPr/>
        </p:nvSpPr>
        <p:spPr>
          <a:xfrm>
            <a:off x="194310" y="745490"/>
            <a:ext cx="10949940" cy="1345565"/>
          </a:xfrm>
          <a:prstGeom prst="rect">
            <a:avLst/>
          </a:prstGeom>
          <a:noFill/>
        </p:spPr>
        <p:txBody>
          <a:bodyPr wrap="square" rtlCol="0" anchor="t">
            <a:noAutofit/>
          </a:bodyPr>
          <a:p>
            <a:pPr indent="304800" defTabSz="266700" eaLnBrk="1">
              <a:lnSpc>
                <a:spcPct val="100000"/>
              </a:lnSpc>
              <a:spcAft>
                <a:spcPct val="0"/>
              </a:spcAft>
            </a:pPr>
            <a:r>
              <a:rPr lang="en-US" sz="2400" b="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2</a:t>
            </a:r>
            <a:r>
              <a:rPr lang="zh-CN" altLang="en-US" sz="2400" b="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、常用计数器的使用</a:t>
            </a:r>
            <a:endParaRPr lang="zh-CN" altLang="en-US" sz="2400" b="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endParaRPr>
          </a:p>
          <a:p>
            <a:pPr indent="304800" defTabSz="266700" eaLnBrk="1">
              <a:lnSpc>
                <a:spcPct val="100000"/>
              </a:lnSpc>
              <a:spcAft>
                <a:spcPct val="0"/>
              </a:spcAft>
            </a:pPr>
            <a:r>
              <a:rPr lang="en-US" altLang="zh-CN" sz="2400">
                <a:solidFill>
                  <a:schemeClr val="tx1"/>
                </a:solidFill>
                <a:latin typeface="Times New Roman" panose="02020603050405020304" charset="0"/>
                <a:ea typeface="微软雅黑" panose="020B0503020204020204" pitchFamily="34" charset="-122"/>
                <a:cs typeface="Times New Roman" panose="02020603050405020304" charset="0"/>
                <a:sym typeface="+mn-ea"/>
              </a:rPr>
              <a:t>  </a:t>
            </a:r>
            <a:r>
              <a:rPr sz="2000">
                <a:latin typeface="Times New Roman" panose="02020603050405020304" charset="0"/>
                <a:ea typeface="微软雅黑" panose="020B0503020204020204" pitchFamily="34" charset="-122"/>
                <a:cs typeface="Times New Roman" panose="02020603050405020304" charset="0"/>
                <a:sym typeface="+mn-ea"/>
              </a:rPr>
              <a:t>74LS161是一个十六进制加法计数器，其具有如下四种功能：</a:t>
            </a:r>
            <a:r>
              <a:rPr sz="2000">
                <a:solidFill>
                  <a:srgbClr val="FF0000"/>
                </a:solidFill>
                <a:latin typeface="Times New Roman" panose="02020603050405020304" charset="0"/>
                <a:ea typeface="微软雅黑" panose="020B0503020204020204" pitchFamily="34" charset="-122"/>
                <a:cs typeface="Times New Roman" panose="02020603050405020304" charset="0"/>
                <a:sym typeface="+mn-ea"/>
              </a:rPr>
              <a:t>异步清零、同步并行置数、保持、计数功能</a:t>
            </a:r>
            <a:r>
              <a:rPr sz="2000">
                <a:latin typeface="Times New Roman" panose="02020603050405020304" charset="0"/>
                <a:ea typeface="微软雅黑" panose="020B0503020204020204" pitchFamily="34" charset="-122"/>
                <a:cs typeface="Times New Roman" panose="02020603050405020304" charset="0"/>
                <a:sym typeface="+mn-ea"/>
              </a:rPr>
              <a:t>。其中</a:t>
            </a:r>
            <a:r>
              <a:rPr lang="en-US" sz="2000">
                <a:latin typeface="Times New Roman" panose="02020603050405020304" charset="0"/>
                <a:ea typeface="微软雅黑" panose="020B0503020204020204" pitchFamily="34" charset="-122"/>
                <a:cs typeface="Times New Roman" panose="02020603050405020304" charset="0"/>
                <a:sym typeface="+mn-ea"/>
              </a:rPr>
              <a:t> </a:t>
            </a:r>
            <a:r>
              <a:rPr sz="2000">
                <a:latin typeface="Times New Roman" panose="02020603050405020304" charset="0"/>
                <a:ea typeface="微软雅黑" panose="020B0503020204020204" pitchFamily="34" charset="-122"/>
                <a:cs typeface="Times New Roman" panose="02020603050405020304" charset="0"/>
                <a:sym typeface="+mn-ea"/>
              </a:rPr>
              <a:t>清零采用的是异步方式，置数采用的是同步方式。 </a:t>
            </a:r>
            <a:r>
              <a:rPr lang="en-US" sz="2000">
                <a:latin typeface="Times New Roman" panose="02020603050405020304" charset="0"/>
                <a:ea typeface="微软雅黑" panose="020B0503020204020204" pitchFamily="34" charset="-122"/>
                <a:cs typeface="Times New Roman" panose="02020603050405020304" charset="0"/>
                <a:sym typeface="+mn-ea"/>
              </a:rPr>
              <a:t> </a:t>
            </a:r>
            <a:endParaRPr lang="en-US" sz="2000">
              <a:latin typeface="Times New Roman" panose="02020603050405020304" charset="0"/>
              <a:ea typeface="微软雅黑" panose="020B0503020204020204" pitchFamily="34" charset="-122"/>
              <a:cs typeface="Times New Roman" panose="02020603050405020304" charset="0"/>
              <a:sym typeface="+mn-ea"/>
            </a:endParaRPr>
          </a:p>
          <a:p>
            <a:pPr indent="304800" defTabSz="266700" eaLnBrk="1">
              <a:lnSpc>
                <a:spcPct val="200000"/>
              </a:lnSpc>
              <a:spcAft>
                <a:spcPct val="0"/>
              </a:spcAft>
            </a:pPr>
            <a:r>
              <a:rPr lang="en-US" altLang="zh-CN" sz="2000">
                <a:latin typeface="Times New Roman" panose="02020603050405020304" charset="0"/>
                <a:ea typeface="微软雅黑" panose="020B0503020204020204" pitchFamily="34" charset="-122"/>
                <a:cs typeface="Times New Roman" panose="02020603050405020304" charset="0"/>
                <a:sym typeface="+mn-ea"/>
              </a:rPr>
              <a:t>   </a:t>
            </a:r>
            <a:endParaRPr lang="zh-CN" sz="2000">
              <a:latin typeface="Times New Roman" panose="02020603050405020304" charset="0"/>
              <a:ea typeface="微软雅黑" panose="020B0503020204020204" pitchFamily="34" charset="-122"/>
              <a:cs typeface="Times New Roman" panose="02020603050405020304" charset="0"/>
              <a:sym typeface="+mn-ea"/>
            </a:endParaRPr>
          </a:p>
        </p:txBody>
      </p:sp>
      <p:pic>
        <p:nvPicPr>
          <p:cNvPr id="2" name="图片 1"/>
          <p:cNvPicPr>
            <a:picLocks noChangeAspect="1"/>
          </p:cNvPicPr>
          <p:nvPr/>
        </p:nvPicPr>
        <p:blipFill>
          <a:blip r:embed="rId3"/>
          <a:srcRect b="6516"/>
          <a:stretch>
            <a:fillRect/>
          </a:stretch>
        </p:blipFill>
        <p:spPr>
          <a:xfrm>
            <a:off x="1609725" y="1929765"/>
            <a:ext cx="4324350" cy="4693920"/>
          </a:xfrm>
          <a:prstGeom prst="rect">
            <a:avLst/>
          </a:prstGeom>
        </p:spPr>
      </p:pic>
      <p:sp>
        <p:nvSpPr>
          <p:cNvPr id="8" name="文本框 7"/>
          <p:cNvSpPr txBox="1"/>
          <p:nvPr/>
        </p:nvSpPr>
        <p:spPr>
          <a:xfrm>
            <a:off x="1924685" y="6520815"/>
            <a:ext cx="3612515" cy="337185"/>
          </a:xfrm>
          <a:prstGeom prst="rect">
            <a:avLst/>
          </a:prstGeom>
        </p:spPr>
        <p:txBody>
          <a:bodyPr wrap="square">
            <a:spAutoFit/>
          </a:bodyPr>
          <a:p>
            <a:pPr marL="0" indent="0" algn="just" defTabSz="266700">
              <a:spcAft>
                <a:spcPct val="0"/>
              </a:spcAft>
            </a:pPr>
            <a:r>
              <a:rPr lang="zh-CN" altLang="en-US" sz="1600">
                <a:latin typeface="宋体" panose="02010600030101010101" pitchFamily="2" charset="-122"/>
                <a:ea typeface="宋体" panose="02010600030101010101" pitchFamily="2" charset="-122"/>
              </a:rPr>
              <a:t>图</a:t>
            </a:r>
            <a:r>
              <a:rPr lang="en-US" altLang="zh-CN" sz="1600">
                <a:latin typeface="宋体" panose="02010600030101010101" pitchFamily="2" charset="-122"/>
                <a:ea typeface="宋体" panose="02010600030101010101" pitchFamily="2" charset="-122"/>
              </a:rPr>
              <a:t>5-24  74LS161</a:t>
            </a:r>
            <a:r>
              <a:rPr lang="zh-CN" altLang="en-US" sz="1600">
                <a:latin typeface="宋体" panose="02010600030101010101" pitchFamily="2" charset="-122"/>
                <a:ea typeface="宋体" panose="02010600030101010101" pitchFamily="2" charset="-122"/>
              </a:rPr>
              <a:t>逻辑电路图和引脚图</a:t>
            </a:r>
            <a:endParaRPr lang="zh-CN" altLang="en-US" sz="1600">
              <a:latin typeface="宋体" panose="02010600030101010101" pitchFamily="2" charset="-122"/>
              <a:ea typeface="宋体" panose="02010600030101010101" pitchFamily="2" charset="-122"/>
            </a:endParaRPr>
          </a:p>
        </p:txBody>
      </p:sp>
      <p:grpSp>
        <p:nvGrpSpPr>
          <p:cNvPr id="9" name="Group 195"/>
          <p:cNvGrpSpPr/>
          <p:nvPr/>
        </p:nvGrpSpPr>
        <p:grpSpPr>
          <a:xfrm>
            <a:off x="6690360" y="2069037"/>
            <a:ext cx="3335020" cy="4486703"/>
            <a:chOff x="2382" y="244"/>
            <a:chExt cx="3220" cy="3929"/>
          </a:xfrm>
        </p:grpSpPr>
        <p:sp>
          <p:nvSpPr>
            <p:cNvPr id="92170" name="Rectangle 17"/>
            <p:cNvSpPr/>
            <p:nvPr/>
          </p:nvSpPr>
          <p:spPr>
            <a:xfrm>
              <a:off x="2540" y="244"/>
              <a:ext cx="876" cy="565"/>
            </a:xfrm>
            <a:prstGeom prst="rect">
              <a:avLst/>
            </a:prstGeom>
            <a:noFill/>
            <a:ln w="9525">
              <a:noFill/>
            </a:ln>
          </p:spPr>
          <p:txBody>
            <a:bodyPr wrap="square" anchor="ctr" anchorCtr="0">
              <a:spAutoFit/>
            </a:bodyPr>
            <a:p>
              <a:r>
                <a:rPr lang="en-US" altLang="zh-CN" sz="900" b="0" dirty="0">
                  <a:latin typeface="Arial" panose="020B0604020202020204" pitchFamily="34" charset="0"/>
                  <a:ea typeface="黑体" panose="02010609060101010101" charset="-122"/>
                </a:rPr>
                <a:t>4</a:t>
              </a:r>
              <a:r>
                <a:rPr lang="zh-CN" altLang="en-US" sz="900" b="0" dirty="0">
                  <a:latin typeface="Arial" panose="020B0604020202020204" pitchFamily="34" charset="0"/>
                  <a:ea typeface="黑体" panose="02010609060101010101" charset="-122"/>
                </a:rPr>
                <a:t>位二进制计数器状态表</a:t>
              </a:r>
              <a:endParaRPr lang="zh-CN" altLang="en-US" sz="1100" b="0" dirty="0">
                <a:latin typeface="Tahoma" panose="020B0604030504040204" pitchFamily="34" charset="0"/>
                <a:ea typeface="黑体" panose="02010609060101010101" charset="-122"/>
              </a:endParaRPr>
            </a:p>
            <a:p>
              <a:pPr eaLnBrk="0" hangingPunct="0"/>
              <a:endParaRPr lang="en-US" altLang="zh-CN" sz="1800" b="0" dirty="0">
                <a:latin typeface="Arial" panose="020B0604020202020204" pitchFamily="34" charset="0"/>
                <a:ea typeface="黑体" panose="02010609060101010101" charset="-122"/>
              </a:endParaRPr>
            </a:p>
          </p:txBody>
        </p:sp>
        <p:sp>
          <p:nvSpPr>
            <p:cNvPr id="92171" name="Rectangle 19"/>
            <p:cNvSpPr/>
            <p:nvPr/>
          </p:nvSpPr>
          <p:spPr>
            <a:xfrm>
              <a:off x="4851" y="3972"/>
              <a:ext cx="751"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0</a:t>
              </a:r>
              <a:endParaRPr lang="en-US" altLang="zh-CN" sz="1500" dirty="0">
                <a:solidFill>
                  <a:srgbClr val="000066"/>
                </a:solidFill>
                <a:latin typeface="Times New Roman" panose="02020603050405020304" charset="0"/>
                <a:ea typeface="Times New Roman" panose="02020603050405020304" charset="0"/>
              </a:endParaRPr>
            </a:p>
          </p:txBody>
        </p:sp>
        <p:sp>
          <p:nvSpPr>
            <p:cNvPr id="92172" name="Rectangle 20"/>
            <p:cNvSpPr/>
            <p:nvPr/>
          </p:nvSpPr>
          <p:spPr>
            <a:xfrm>
              <a:off x="4447" y="3972"/>
              <a:ext cx="404"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0</a:t>
              </a:r>
              <a:endParaRPr lang="en-US" altLang="zh-CN" sz="1500" dirty="0">
                <a:solidFill>
                  <a:srgbClr val="000066"/>
                </a:solidFill>
                <a:latin typeface="Times New Roman" panose="02020603050405020304" charset="0"/>
                <a:ea typeface="Times New Roman" panose="02020603050405020304" charset="0"/>
              </a:endParaRPr>
            </a:p>
          </p:txBody>
        </p:sp>
        <p:sp>
          <p:nvSpPr>
            <p:cNvPr id="92173" name="Rectangle 21"/>
            <p:cNvSpPr/>
            <p:nvPr/>
          </p:nvSpPr>
          <p:spPr>
            <a:xfrm>
              <a:off x="3992" y="3972"/>
              <a:ext cx="455"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0</a:t>
              </a:r>
              <a:endParaRPr lang="en-US" altLang="zh-CN" sz="1500" dirty="0">
                <a:solidFill>
                  <a:srgbClr val="000066"/>
                </a:solidFill>
                <a:latin typeface="Times New Roman" panose="02020603050405020304" charset="0"/>
                <a:ea typeface="Times New Roman" panose="02020603050405020304" charset="0"/>
              </a:endParaRPr>
            </a:p>
          </p:txBody>
        </p:sp>
        <p:sp>
          <p:nvSpPr>
            <p:cNvPr id="92174" name="Rectangle 22"/>
            <p:cNvSpPr/>
            <p:nvPr/>
          </p:nvSpPr>
          <p:spPr>
            <a:xfrm>
              <a:off x="3562" y="3972"/>
              <a:ext cx="430"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0</a:t>
              </a:r>
              <a:endParaRPr lang="en-US" altLang="zh-CN" sz="1500" dirty="0">
                <a:solidFill>
                  <a:srgbClr val="000066"/>
                </a:solidFill>
                <a:latin typeface="Times New Roman" panose="02020603050405020304" charset="0"/>
                <a:ea typeface="Times New Roman" panose="02020603050405020304" charset="0"/>
              </a:endParaRPr>
            </a:p>
          </p:txBody>
        </p:sp>
        <p:sp>
          <p:nvSpPr>
            <p:cNvPr id="92175" name="Rectangle 23"/>
            <p:cNvSpPr/>
            <p:nvPr/>
          </p:nvSpPr>
          <p:spPr>
            <a:xfrm>
              <a:off x="3133" y="3972"/>
              <a:ext cx="429"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0</a:t>
              </a:r>
              <a:endParaRPr lang="en-US" altLang="zh-CN" sz="1500" dirty="0">
                <a:solidFill>
                  <a:srgbClr val="000066"/>
                </a:solidFill>
                <a:latin typeface="Times New Roman" panose="02020603050405020304" charset="0"/>
                <a:ea typeface="Times New Roman" panose="02020603050405020304" charset="0"/>
              </a:endParaRPr>
            </a:p>
          </p:txBody>
        </p:sp>
        <p:sp>
          <p:nvSpPr>
            <p:cNvPr id="92176" name="Rectangle 24"/>
            <p:cNvSpPr/>
            <p:nvPr/>
          </p:nvSpPr>
          <p:spPr>
            <a:xfrm>
              <a:off x="2382" y="3972"/>
              <a:ext cx="751"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16</a:t>
              </a:r>
              <a:endParaRPr lang="en-US" altLang="zh-CN" sz="1500" dirty="0">
                <a:solidFill>
                  <a:srgbClr val="000066"/>
                </a:solidFill>
                <a:latin typeface="Times New Roman" panose="02020603050405020304" charset="0"/>
                <a:ea typeface="Times New Roman" panose="02020603050405020304" charset="0"/>
              </a:endParaRPr>
            </a:p>
          </p:txBody>
        </p:sp>
        <p:sp>
          <p:nvSpPr>
            <p:cNvPr id="92177" name="Rectangle 25"/>
            <p:cNvSpPr/>
            <p:nvPr/>
          </p:nvSpPr>
          <p:spPr>
            <a:xfrm>
              <a:off x="4851" y="3771"/>
              <a:ext cx="751"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1</a:t>
              </a:r>
              <a:endParaRPr lang="en-US" altLang="zh-CN" sz="1500" dirty="0">
                <a:solidFill>
                  <a:srgbClr val="000066"/>
                </a:solidFill>
                <a:latin typeface="Times New Roman" panose="02020603050405020304" charset="0"/>
                <a:ea typeface="Times New Roman" panose="02020603050405020304" charset="0"/>
              </a:endParaRPr>
            </a:p>
          </p:txBody>
        </p:sp>
        <p:sp>
          <p:nvSpPr>
            <p:cNvPr id="92178" name="Rectangle 26"/>
            <p:cNvSpPr/>
            <p:nvPr/>
          </p:nvSpPr>
          <p:spPr>
            <a:xfrm>
              <a:off x="4447" y="3771"/>
              <a:ext cx="404"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1</a:t>
              </a:r>
              <a:endParaRPr lang="en-US" altLang="zh-CN" sz="1500" dirty="0">
                <a:solidFill>
                  <a:srgbClr val="000066"/>
                </a:solidFill>
                <a:latin typeface="Times New Roman" panose="02020603050405020304" charset="0"/>
                <a:ea typeface="Times New Roman" panose="02020603050405020304" charset="0"/>
              </a:endParaRPr>
            </a:p>
          </p:txBody>
        </p:sp>
        <p:sp>
          <p:nvSpPr>
            <p:cNvPr id="92179" name="Rectangle 27"/>
            <p:cNvSpPr/>
            <p:nvPr/>
          </p:nvSpPr>
          <p:spPr>
            <a:xfrm>
              <a:off x="3992" y="3771"/>
              <a:ext cx="455"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1</a:t>
              </a:r>
              <a:endParaRPr lang="en-US" altLang="zh-CN" sz="1500" dirty="0">
                <a:solidFill>
                  <a:srgbClr val="000066"/>
                </a:solidFill>
                <a:latin typeface="Times New Roman" panose="02020603050405020304" charset="0"/>
                <a:ea typeface="Times New Roman" panose="02020603050405020304" charset="0"/>
              </a:endParaRPr>
            </a:p>
          </p:txBody>
        </p:sp>
        <p:sp>
          <p:nvSpPr>
            <p:cNvPr id="92180" name="Rectangle 28"/>
            <p:cNvSpPr/>
            <p:nvPr/>
          </p:nvSpPr>
          <p:spPr>
            <a:xfrm>
              <a:off x="3562" y="3771"/>
              <a:ext cx="430"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1</a:t>
              </a:r>
              <a:endParaRPr lang="en-US" altLang="zh-CN" sz="1500" dirty="0">
                <a:solidFill>
                  <a:srgbClr val="000066"/>
                </a:solidFill>
                <a:latin typeface="Times New Roman" panose="02020603050405020304" charset="0"/>
                <a:ea typeface="Times New Roman" panose="02020603050405020304" charset="0"/>
              </a:endParaRPr>
            </a:p>
          </p:txBody>
        </p:sp>
        <p:sp>
          <p:nvSpPr>
            <p:cNvPr id="92181" name="Rectangle 29"/>
            <p:cNvSpPr/>
            <p:nvPr/>
          </p:nvSpPr>
          <p:spPr>
            <a:xfrm>
              <a:off x="3133" y="3771"/>
              <a:ext cx="429"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1</a:t>
              </a:r>
              <a:endParaRPr lang="en-US" altLang="zh-CN" sz="1500" dirty="0">
                <a:solidFill>
                  <a:srgbClr val="000066"/>
                </a:solidFill>
                <a:latin typeface="Times New Roman" panose="02020603050405020304" charset="0"/>
                <a:ea typeface="Times New Roman" panose="02020603050405020304" charset="0"/>
              </a:endParaRPr>
            </a:p>
          </p:txBody>
        </p:sp>
        <p:sp>
          <p:nvSpPr>
            <p:cNvPr id="92182" name="Rectangle 30"/>
            <p:cNvSpPr/>
            <p:nvPr/>
          </p:nvSpPr>
          <p:spPr>
            <a:xfrm>
              <a:off x="2382" y="3771"/>
              <a:ext cx="751"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15</a:t>
              </a:r>
              <a:endParaRPr lang="en-US" altLang="zh-CN" sz="1500" dirty="0">
                <a:solidFill>
                  <a:srgbClr val="000066"/>
                </a:solidFill>
                <a:latin typeface="Times New Roman" panose="02020603050405020304" charset="0"/>
                <a:ea typeface="Times New Roman" panose="02020603050405020304" charset="0"/>
              </a:endParaRPr>
            </a:p>
          </p:txBody>
        </p:sp>
        <p:sp>
          <p:nvSpPr>
            <p:cNvPr id="92183" name="Rectangle 31"/>
            <p:cNvSpPr/>
            <p:nvPr/>
          </p:nvSpPr>
          <p:spPr>
            <a:xfrm>
              <a:off x="4851" y="3570"/>
              <a:ext cx="751"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0</a:t>
              </a:r>
              <a:endParaRPr lang="en-US" altLang="zh-CN" sz="1500" dirty="0">
                <a:solidFill>
                  <a:srgbClr val="000066"/>
                </a:solidFill>
                <a:latin typeface="Times New Roman" panose="02020603050405020304" charset="0"/>
                <a:ea typeface="Times New Roman" panose="02020603050405020304" charset="0"/>
              </a:endParaRPr>
            </a:p>
          </p:txBody>
        </p:sp>
        <p:sp>
          <p:nvSpPr>
            <p:cNvPr id="92184" name="Rectangle 32"/>
            <p:cNvSpPr/>
            <p:nvPr/>
          </p:nvSpPr>
          <p:spPr>
            <a:xfrm>
              <a:off x="4447" y="3570"/>
              <a:ext cx="404"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0</a:t>
              </a:r>
              <a:endParaRPr lang="en-US" altLang="zh-CN" sz="1500" dirty="0">
                <a:solidFill>
                  <a:srgbClr val="000066"/>
                </a:solidFill>
                <a:latin typeface="Times New Roman" panose="02020603050405020304" charset="0"/>
                <a:ea typeface="Times New Roman" panose="02020603050405020304" charset="0"/>
              </a:endParaRPr>
            </a:p>
          </p:txBody>
        </p:sp>
        <p:sp>
          <p:nvSpPr>
            <p:cNvPr id="92185" name="Rectangle 33"/>
            <p:cNvSpPr/>
            <p:nvPr/>
          </p:nvSpPr>
          <p:spPr>
            <a:xfrm>
              <a:off x="3992" y="3570"/>
              <a:ext cx="455"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1</a:t>
              </a:r>
              <a:endParaRPr lang="en-US" altLang="zh-CN" sz="1500" dirty="0">
                <a:solidFill>
                  <a:srgbClr val="000066"/>
                </a:solidFill>
                <a:latin typeface="Times New Roman" panose="02020603050405020304" charset="0"/>
                <a:ea typeface="Times New Roman" panose="02020603050405020304" charset="0"/>
              </a:endParaRPr>
            </a:p>
          </p:txBody>
        </p:sp>
        <p:sp>
          <p:nvSpPr>
            <p:cNvPr id="92186" name="Rectangle 34"/>
            <p:cNvSpPr/>
            <p:nvPr/>
          </p:nvSpPr>
          <p:spPr>
            <a:xfrm>
              <a:off x="3562" y="3570"/>
              <a:ext cx="430"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1</a:t>
              </a:r>
              <a:endParaRPr lang="en-US" altLang="zh-CN" sz="1500" dirty="0">
                <a:solidFill>
                  <a:srgbClr val="000066"/>
                </a:solidFill>
                <a:latin typeface="Times New Roman" panose="02020603050405020304" charset="0"/>
                <a:ea typeface="Times New Roman" panose="02020603050405020304" charset="0"/>
              </a:endParaRPr>
            </a:p>
          </p:txBody>
        </p:sp>
        <p:sp>
          <p:nvSpPr>
            <p:cNvPr id="92187" name="Rectangle 35"/>
            <p:cNvSpPr/>
            <p:nvPr/>
          </p:nvSpPr>
          <p:spPr>
            <a:xfrm>
              <a:off x="3133" y="3570"/>
              <a:ext cx="429"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1</a:t>
              </a:r>
              <a:endParaRPr lang="en-US" altLang="zh-CN" sz="1500" dirty="0">
                <a:solidFill>
                  <a:srgbClr val="000066"/>
                </a:solidFill>
                <a:latin typeface="Times New Roman" panose="02020603050405020304" charset="0"/>
                <a:ea typeface="Times New Roman" panose="02020603050405020304" charset="0"/>
              </a:endParaRPr>
            </a:p>
          </p:txBody>
        </p:sp>
        <p:sp>
          <p:nvSpPr>
            <p:cNvPr id="92188" name="Rectangle 36"/>
            <p:cNvSpPr/>
            <p:nvPr/>
          </p:nvSpPr>
          <p:spPr>
            <a:xfrm>
              <a:off x="2382" y="3570"/>
              <a:ext cx="751"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14</a:t>
              </a:r>
              <a:endParaRPr lang="en-US" altLang="zh-CN" sz="1500" dirty="0">
                <a:solidFill>
                  <a:srgbClr val="000066"/>
                </a:solidFill>
                <a:latin typeface="Times New Roman" panose="02020603050405020304" charset="0"/>
                <a:ea typeface="Times New Roman" panose="02020603050405020304" charset="0"/>
              </a:endParaRPr>
            </a:p>
          </p:txBody>
        </p:sp>
        <p:sp>
          <p:nvSpPr>
            <p:cNvPr id="92189" name="Rectangle 37"/>
            <p:cNvSpPr/>
            <p:nvPr/>
          </p:nvSpPr>
          <p:spPr>
            <a:xfrm>
              <a:off x="4851" y="3369"/>
              <a:ext cx="751"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0</a:t>
              </a:r>
              <a:endParaRPr lang="en-US" altLang="zh-CN" sz="1500" dirty="0">
                <a:solidFill>
                  <a:srgbClr val="000066"/>
                </a:solidFill>
                <a:latin typeface="Times New Roman" panose="02020603050405020304" charset="0"/>
                <a:ea typeface="Times New Roman" panose="02020603050405020304" charset="0"/>
              </a:endParaRPr>
            </a:p>
          </p:txBody>
        </p:sp>
        <p:sp>
          <p:nvSpPr>
            <p:cNvPr id="92190" name="Rectangle 38"/>
            <p:cNvSpPr/>
            <p:nvPr/>
          </p:nvSpPr>
          <p:spPr>
            <a:xfrm>
              <a:off x="4447" y="3369"/>
              <a:ext cx="404"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1</a:t>
              </a:r>
              <a:endParaRPr lang="en-US" altLang="zh-CN" sz="1500" dirty="0">
                <a:solidFill>
                  <a:srgbClr val="000066"/>
                </a:solidFill>
                <a:latin typeface="Times New Roman" panose="02020603050405020304" charset="0"/>
                <a:ea typeface="Times New Roman" panose="02020603050405020304" charset="0"/>
              </a:endParaRPr>
            </a:p>
          </p:txBody>
        </p:sp>
        <p:sp>
          <p:nvSpPr>
            <p:cNvPr id="92191" name="Rectangle 39"/>
            <p:cNvSpPr/>
            <p:nvPr/>
          </p:nvSpPr>
          <p:spPr>
            <a:xfrm>
              <a:off x="3992" y="3369"/>
              <a:ext cx="455"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0</a:t>
              </a:r>
              <a:endParaRPr lang="en-US" altLang="zh-CN" sz="1500" dirty="0">
                <a:solidFill>
                  <a:srgbClr val="000066"/>
                </a:solidFill>
                <a:latin typeface="Times New Roman" panose="02020603050405020304" charset="0"/>
                <a:ea typeface="Times New Roman" panose="02020603050405020304" charset="0"/>
              </a:endParaRPr>
            </a:p>
          </p:txBody>
        </p:sp>
        <p:sp>
          <p:nvSpPr>
            <p:cNvPr id="92192" name="Rectangle 40"/>
            <p:cNvSpPr/>
            <p:nvPr/>
          </p:nvSpPr>
          <p:spPr>
            <a:xfrm>
              <a:off x="3562" y="3369"/>
              <a:ext cx="430"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1</a:t>
              </a:r>
              <a:endParaRPr lang="en-US" altLang="zh-CN" sz="1500" dirty="0">
                <a:solidFill>
                  <a:srgbClr val="000066"/>
                </a:solidFill>
                <a:latin typeface="Times New Roman" panose="02020603050405020304" charset="0"/>
                <a:ea typeface="Times New Roman" panose="02020603050405020304" charset="0"/>
              </a:endParaRPr>
            </a:p>
          </p:txBody>
        </p:sp>
        <p:sp>
          <p:nvSpPr>
            <p:cNvPr id="92193" name="Rectangle 41"/>
            <p:cNvSpPr/>
            <p:nvPr/>
          </p:nvSpPr>
          <p:spPr>
            <a:xfrm>
              <a:off x="3133" y="3369"/>
              <a:ext cx="429"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1</a:t>
              </a:r>
              <a:endParaRPr lang="en-US" altLang="zh-CN" sz="1500" dirty="0">
                <a:solidFill>
                  <a:srgbClr val="000066"/>
                </a:solidFill>
                <a:latin typeface="Times New Roman" panose="02020603050405020304" charset="0"/>
                <a:ea typeface="Times New Roman" panose="02020603050405020304" charset="0"/>
              </a:endParaRPr>
            </a:p>
          </p:txBody>
        </p:sp>
        <p:sp>
          <p:nvSpPr>
            <p:cNvPr id="92194" name="Rectangle 42"/>
            <p:cNvSpPr/>
            <p:nvPr/>
          </p:nvSpPr>
          <p:spPr>
            <a:xfrm>
              <a:off x="2382" y="3369"/>
              <a:ext cx="751"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13</a:t>
              </a:r>
              <a:endParaRPr lang="en-US" altLang="zh-CN" sz="1500" dirty="0">
                <a:solidFill>
                  <a:srgbClr val="000066"/>
                </a:solidFill>
                <a:latin typeface="Times New Roman" panose="02020603050405020304" charset="0"/>
                <a:ea typeface="Times New Roman" panose="02020603050405020304" charset="0"/>
              </a:endParaRPr>
            </a:p>
          </p:txBody>
        </p:sp>
        <p:sp>
          <p:nvSpPr>
            <p:cNvPr id="92195" name="Rectangle 43"/>
            <p:cNvSpPr/>
            <p:nvPr/>
          </p:nvSpPr>
          <p:spPr>
            <a:xfrm>
              <a:off x="4851" y="3168"/>
              <a:ext cx="751"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0</a:t>
              </a:r>
              <a:endParaRPr lang="en-US" altLang="zh-CN" sz="1500" dirty="0">
                <a:solidFill>
                  <a:srgbClr val="000066"/>
                </a:solidFill>
                <a:latin typeface="Times New Roman" panose="02020603050405020304" charset="0"/>
                <a:ea typeface="Times New Roman" panose="02020603050405020304" charset="0"/>
              </a:endParaRPr>
            </a:p>
          </p:txBody>
        </p:sp>
        <p:sp>
          <p:nvSpPr>
            <p:cNvPr id="92196" name="Rectangle 44"/>
            <p:cNvSpPr/>
            <p:nvPr/>
          </p:nvSpPr>
          <p:spPr>
            <a:xfrm>
              <a:off x="4447" y="3168"/>
              <a:ext cx="404"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0</a:t>
              </a:r>
              <a:endParaRPr lang="en-US" altLang="zh-CN" sz="1500" dirty="0">
                <a:solidFill>
                  <a:srgbClr val="000066"/>
                </a:solidFill>
                <a:latin typeface="Times New Roman" panose="02020603050405020304" charset="0"/>
                <a:ea typeface="Times New Roman" panose="02020603050405020304" charset="0"/>
              </a:endParaRPr>
            </a:p>
          </p:txBody>
        </p:sp>
        <p:sp>
          <p:nvSpPr>
            <p:cNvPr id="92197" name="Rectangle 45"/>
            <p:cNvSpPr/>
            <p:nvPr/>
          </p:nvSpPr>
          <p:spPr>
            <a:xfrm>
              <a:off x="3992" y="3168"/>
              <a:ext cx="455"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0</a:t>
              </a:r>
              <a:endParaRPr lang="en-US" altLang="zh-CN" sz="1500" dirty="0">
                <a:solidFill>
                  <a:srgbClr val="000066"/>
                </a:solidFill>
                <a:latin typeface="Times New Roman" panose="02020603050405020304" charset="0"/>
                <a:ea typeface="Times New Roman" panose="02020603050405020304" charset="0"/>
              </a:endParaRPr>
            </a:p>
          </p:txBody>
        </p:sp>
        <p:sp>
          <p:nvSpPr>
            <p:cNvPr id="92198" name="Rectangle 46"/>
            <p:cNvSpPr/>
            <p:nvPr/>
          </p:nvSpPr>
          <p:spPr>
            <a:xfrm>
              <a:off x="3562" y="3168"/>
              <a:ext cx="430"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1</a:t>
              </a:r>
              <a:endParaRPr lang="en-US" altLang="zh-CN" sz="1500" dirty="0">
                <a:solidFill>
                  <a:srgbClr val="000066"/>
                </a:solidFill>
                <a:latin typeface="Times New Roman" panose="02020603050405020304" charset="0"/>
                <a:ea typeface="Times New Roman" panose="02020603050405020304" charset="0"/>
              </a:endParaRPr>
            </a:p>
          </p:txBody>
        </p:sp>
        <p:sp>
          <p:nvSpPr>
            <p:cNvPr id="92199" name="Rectangle 47"/>
            <p:cNvSpPr/>
            <p:nvPr/>
          </p:nvSpPr>
          <p:spPr>
            <a:xfrm>
              <a:off x="3133" y="3168"/>
              <a:ext cx="429"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1</a:t>
              </a:r>
              <a:endParaRPr lang="en-US" altLang="zh-CN" sz="1500" dirty="0">
                <a:solidFill>
                  <a:srgbClr val="000066"/>
                </a:solidFill>
                <a:latin typeface="Times New Roman" panose="02020603050405020304" charset="0"/>
                <a:ea typeface="Times New Roman" panose="02020603050405020304" charset="0"/>
              </a:endParaRPr>
            </a:p>
          </p:txBody>
        </p:sp>
        <p:sp>
          <p:nvSpPr>
            <p:cNvPr id="92200" name="Rectangle 48"/>
            <p:cNvSpPr/>
            <p:nvPr/>
          </p:nvSpPr>
          <p:spPr>
            <a:xfrm>
              <a:off x="2382" y="3168"/>
              <a:ext cx="751"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12</a:t>
              </a:r>
              <a:endParaRPr lang="en-US" altLang="zh-CN" sz="1500" dirty="0">
                <a:solidFill>
                  <a:srgbClr val="000066"/>
                </a:solidFill>
                <a:latin typeface="Times New Roman" panose="02020603050405020304" charset="0"/>
                <a:ea typeface="Times New Roman" panose="02020603050405020304" charset="0"/>
              </a:endParaRPr>
            </a:p>
          </p:txBody>
        </p:sp>
        <p:sp>
          <p:nvSpPr>
            <p:cNvPr id="92201" name="Rectangle 49"/>
            <p:cNvSpPr/>
            <p:nvPr/>
          </p:nvSpPr>
          <p:spPr>
            <a:xfrm>
              <a:off x="4851" y="2967"/>
              <a:ext cx="751"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0</a:t>
              </a:r>
              <a:endParaRPr lang="en-US" altLang="zh-CN" sz="1500" dirty="0">
                <a:solidFill>
                  <a:srgbClr val="000066"/>
                </a:solidFill>
                <a:latin typeface="Times New Roman" panose="02020603050405020304" charset="0"/>
                <a:ea typeface="Times New Roman" panose="02020603050405020304" charset="0"/>
              </a:endParaRPr>
            </a:p>
          </p:txBody>
        </p:sp>
        <p:sp>
          <p:nvSpPr>
            <p:cNvPr id="92202" name="Rectangle 50"/>
            <p:cNvSpPr/>
            <p:nvPr/>
          </p:nvSpPr>
          <p:spPr>
            <a:xfrm>
              <a:off x="4447" y="2967"/>
              <a:ext cx="404"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1</a:t>
              </a:r>
              <a:endParaRPr lang="en-US" altLang="zh-CN" sz="1500" dirty="0">
                <a:solidFill>
                  <a:srgbClr val="000066"/>
                </a:solidFill>
                <a:latin typeface="Times New Roman" panose="02020603050405020304" charset="0"/>
                <a:ea typeface="Times New Roman" panose="02020603050405020304" charset="0"/>
              </a:endParaRPr>
            </a:p>
          </p:txBody>
        </p:sp>
        <p:sp>
          <p:nvSpPr>
            <p:cNvPr id="92203" name="Rectangle 51"/>
            <p:cNvSpPr/>
            <p:nvPr/>
          </p:nvSpPr>
          <p:spPr>
            <a:xfrm>
              <a:off x="3992" y="2967"/>
              <a:ext cx="455"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1</a:t>
              </a:r>
              <a:endParaRPr lang="en-US" altLang="zh-CN" sz="1500" dirty="0">
                <a:solidFill>
                  <a:srgbClr val="000066"/>
                </a:solidFill>
                <a:latin typeface="Times New Roman" panose="02020603050405020304" charset="0"/>
                <a:ea typeface="Times New Roman" panose="02020603050405020304" charset="0"/>
              </a:endParaRPr>
            </a:p>
          </p:txBody>
        </p:sp>
        <p:sp>
          <p:nvSpPr>
            <p:cNvPr id="92204" name="Rectangle 52"/>
            <p:cNvSpPr/>
            <p:nvPr/>
          </p:nvSpPr>
          <p:spPr>
            <a:xfrm>
              <a:off x="3562" y="2967"/>
              <a:ext cx="430"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0</a:t>
              </a:r>
              <a:endParaRPr lang="en-US" altLang="zh-CN" sz="1500" dirty="0">
                <a:solidFill>
                  <a:srgbClr val="000066"/>
                </a:solidFill>
                <a:latin typeface="Times New Roman" panose="02020603050405020304" charset="0"/>
                <a:ea typeface="Times New Roman" panose="02020603050405020304" charset="0"/>
              </a:endParaRPr>
            </a:p>
          </p:txBody>
        </p:sp>
        <p:sp>
          <p:nvSpPr>
            <p:cNvPr id="92205" name="Rectangle 53"/>
            <p:cNvSpPr/>
            <p:nvPr/>
          </p:nvSpPr>
          <p:spPr>
            <a:xfrm>
              <a:off x="3133" y="2967"/>
              <a:ext cx="429"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1</a:t>
              </a:r>
              <a:endParaRPr lang="en-US" altLang="zh-CN" sz="1500" dirty="0">
                <a:solidFill>
                  <a:srgbClr val="000066"/>
                </a:solidFill>
                <a:latin typeface="Times New Roman" panose="02020603050405020304" charset="0"/>
                <a:ea typeface="Times New Roman" panose="02020603050405020304" charset="0"/>
              </a:endParaRPr>
            </a:p>
          </p:txBody>
        </p:sp>
        <p:sp>
          <p:nvSpPr>
            <p:cNvPr id="92206" name="Rectangle 54"/>
            <p:cNvSpPr/>
            <p:nvPr/>
          </p:nvSpPr>
          <p:spPr>
            <a:xfrm>
              <a:off x="2382" y="2967"/>
              <a:ext cx="751"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11</a:t>
              </a:r>
              <a:endParaRPr lang="en-US" altLang="zh-CN" sz="1500" dirty="0">
                <a:solidFill>
                  <a:srgbClr val="000066"/>
                </a:solidFill>
                <a:latin typeface="Times New Roman" panose="02020603050405020304" charset="0"/>
                <a:ea typeface="Times New Roman" panose="02020603050405020304" charset="0"/>
              </a:endParaRPr>
            </a:p>
          </p:txBody>
        </p:sp>
        <p:sp>
          <p:nvSpPr>
            <p:cNvPr id="92207" name="Rectangle 55"/>
            <p:cNvSpPr/>
            <p:nvPr/>
          </p:nvSpPr>
          <p:spPr>
            <a:xfrm>
              <a:off x="4851" y="2766"/>
              <a:ext cx="751"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0</a:t>
              </a:r>
              <a:endParaRPr lang="en-US" altLang="zh-CN" sz="1500" dirty="0">
                <a:solidFill>
                  <a:srgbClr val="000066"/>
                </a:solidFill>
                <a:latin typeface="Times New Roman" panose="02020603050405020304" charset="0"/>
                <a:ea typeface="Times New Roman" panose="02020603050405020304" charset="0"/>
              </a:endParaRPr>
            </a:p>
          </p:txBody>
        </p:sp>
        <p:sp>
          <p:nvSpPr>
            <p:cNvPr id="92208" name="Rectangle 56"/>
            <p:cNvSpPr/>
            <p:nvPr/>
          </p:nvSpPr>
          <p:spPr>
            <a:xfrm>
              <a:off x="4447" y="2766"/>
              <a:ext cx="404"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0</a:t>
              </a:r>
              <a:endParaRPr lang="en-US" altLang="zh-CN" sz="1500" dirty="0">
                <a:solidFill>
                  <a:srgbClr val="000066"/>
                </a:solidFill>
                <a:latin typeface="Times New Roman" panose="02020603050405020304" charset="0"/>
                <a:ea typeface="Times New Roman" panose="02020603050405020304" charset="0"/>
              </a:endParaRPr>
            </a:p>
          </p:txBody>
        </p:sp>
        <p:sp>
          <p:nvSpPr>
            <p:cNvPr id="92209" name="Rectangle 57"/>
            <p:cNvSpPr/>
            <p:nvPr/>
          </p:nvSpPr>
          <p:spPr>
            <a:xfrm>
              <a:off x="3992" y="2766"/>
              <a:ext cx="455"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1</a:t>
              </a:r>
              <a:endParaRPr lang="en-US" altLang="zh-CN" sz="1500" dirty="0">
                <a:solidFill>
                  <a:srgbClr val="000066"/>
                </a:solidFill>
                <a:latin typeface="Times New Roman" panose="02020603050405020304" charset="0"/>
                <a:ea typeface="Times New Roman" panose="02020603050405020304" charset="0"/>
              </a:endParaRPr>
            </a:p>
          </p:txBody>
        </p:sp>
        <p:sp>
          <p:nvSpPr>
            <p:cNvPr id="92210" name="Rectangle 58"/>
            <p:cNvSpPr/>
            <p:nvPr/>
          </p:nvSpPr>
          <p:spPr>
            <a:xfrm>
              <a:off x="3562" y="2766"/>
              <a:ext cx="430"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0</a:t>
              </a:r>
              <a:endParaRPr lang="en-US" altLang="zh-CN" sz="1500" dirty="0">
                <a:solidFill>
                  <a:srgbClr val="000066"/>
                </a:solidFill>
                <a:latin typeface="Times New Roman" panose="02020603050405020304" charset="0"/>
                <a:ea typeface="Times New Roman" panose="02020603050405020304" charset="0"/>
              </a:endParaRPr>
            </a:p>
          </p:txBody>
        </p:sp>
        <p:sp>
          <p:nvSpPr>
            <p:cNvPr id="92211" name="Rectangle 59"/>
            <p:cNvSpPr/>
            <p:nvPr/>
          </p:nvSpPr>
          <p:spPr>
            <a:xfrm>
              <a:off x="3133" y="2766"/>
              <a:ext cx="429"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1</a:t>
              </a:r>
              <a:endParaRPr lang="en-US" altLang="zh-CN" sz="1500" dirty="0">
                <a:solidFill>
                  <a:srgbClr val="000066"/>
                </a:solidFill>
                <a:latin typeface="Times New Roman" panose="02020603050405020304" charset="0"/>
                <a:ea typeface="Times New Roman" panose="02020603050405020304" charset="0"/>
              </a:endParaRPr>
            </a:p>
          </p:txBody>
        </p:sp>
        <p:sp>
          <p:nvSpPr>
            <p:cNvPr id="92212" name="Rectangle 60"/>
            <p:cNvSpPr/>
            <p:nvPr/>
          </p:nvSpPr>
          <p:spPr>
            <a:xfrm>
              <a:off x="2382" y="2766"/>
              <a:ext cx="751"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10</a:t>
              </a:r>
              <a:endParaRPr lang="en-US" altLang="zh-CN" sz="1500" dirty="0">
                <a:solidFill>
                  <a:srgbClr val="000066"/>
                </a:solidFill>
                <a:latin typeface="Times New Roman" panose="02020603050405020304" charset="0"/>
                <a:ea typeface="Times New Roman" panose="02020603050405020304" charset="0"/>
              </a:endParaRPr>
            </a:p>
          </p:txBody>
        </p:sp>
        <p:sp>
          <p:nvSpPr>
            <p:cNvPr id="92213" name="Rectangle 61"/>
            <p:cNvSpPr/>
            <p:nvPr/>
          </p:nvSpPr>
          <p:spPr>
            <a:xfrm>
              <a:off x="4851" y="2565"/>
              <a:ext cx="751"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0</a:t>
              </a:r>
              <a:endParaRPr lang="en-US" altLang="zh-CN" sz="1500" dirty="0">
                <a:solidFill>
                  <a:srgbClr val="000066"/>
                </a:solidFill>
                <a:latin typeface="Times New Roman" panose="02020603050405020304" charset="0"/>
                <a:ea typeface="Times New Roman" panose="02020603050405020304" charset="0"/>
              </a:endParaRPr>
            </a:p>
          </p:txBody>
        </p:sp>
        <p:sp>
          <p:nvSpPr>
            <p:cNvPr id="92214" name="Rectangle 62"/>
            <p:cNvSpPr/>
            <p:nvPr/>
          </p:nvSpPr>
          <p:spPr>
            <a:xfrm>
              <a:off x="4447" y="2565"/>
              <a:ext cx="404"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1</a:t>
              </a:r>
              <a:endParaRPr lang="en-US" altLang="zh-CN" sz="1500" dirty="0">
                <a:solidFill>
                  <a:srgbClr val="000066"/>
                </a:solidFill>
                <a:latin typeface="Times New Roman" panose="02020603050405020304" charset="0"/>
                <a:ea typeface="Times New Roman" panose="02020603050405020304" charset="0"/>
              </a:endParaRPr>
            </a:p>
          </p:txBody>
        </p:sp>
        <p:sp>
          <p:nvSpPr>
            <p:cNvPr id="92215" name="Rectangle 63"/>
            <p:cNvSpPr/>
            <p:nvPr/>
          </p:nvSpPr>
          <p:spPr>
            <a:xfrm>
              <a:off x="3992" y="2565"/>
              <a:ext cx="455"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0</a:t>
              </a:r>
              <a:endParaRPr lang="en-US" altLang="zh-CN" sz="1500" dirty="0">
                <a:solidFill>
                  <a:srgbClr val="000066"/>
                </a:solidFill>
                <a:latin typeface="Times New Roman" panose="02020603050405020304" charset="0"/>
                <a:ea typeface="Times New Roman" panose="02020603050405020304" charset="0"/>
              </a:endParaRPr>
            </a:p>
          </p:txBody>
        </p:sp>
        <p:sp>
          <p:nvSpPr>
            <p:cNvPr id="92216" name="Rectangle 64"/>
            <p:cNvSpPr/>
            <p:nvPr/>
          </p:nvSpPr>
          <p:spPr>
            <a:xfrm>
              <a:off x="3562" y="2565"/>
              <a:ext cx="430"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0</a:t>
              </a:r>
              <a:endParaRPr lang="en-US" altLang="zh-CN" sz="1500" dirty="0">
                <a:solidFill>
                  <a:srgbClr val="000066"/>
                </a:solidFill>
                <a:latin typeface="Times New Roman" panose="02020603050405020304" charset="0"/>
                <a:ea typeface="Times New Roman" panose="02020603050405020304" charset="0"/>
              </a:endParaRPr>
            </a:p>
          </p:txBody>
        </p:sp>
        <p:sp>
          <p:nvSpPr>
            <p:cNvPr id="92217" name="Rectangle 65"/>
            <p:cNvSpPr/>
            <p:nvPr/>
          </p:nvSpPr>
          <p:spPr>
            <a:xfrm>
              <a:off x="3133" y="2565"/>
              <a:ext cx="429"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1</a:t>
              </a:r>
              <a:endParaRPr lang="en-US" altLang="zh-CN" sz="1500" dirty="0">
                <a:solidFill>
                  <a:srgbClr val="000066"/>
                </a:solidFill>
                <a:latin typeface="Times New Roman" panose="02020603050405020304" charset="0"/>
                <a:ea typeface="Times New Roman" panose="02020603050405020304" charset="0"/>
              </a:endParaRPr>
            </a:p>
          </p:txBody>
        </p:sp>
        <p:sp>
          <p:nvSpPr>
            <p:cNvPr id="92218" name="Rectangle 66"/>
            <p:cNvSpPr/>
            <p:nvPr/>
          </p:nvSpPr>
          <p:spPr>
            <a:xfrm>
              <a:off x="2382" y="2565"/>
              <a:ext cx="751"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9</a:t>
              </a:r>
              <a:endParaRPr lang="en-US" altLang="zh-CN" sz="1500" dirty="0">
                <a:solidFill>
                  <a:srgbClr val="000066"/>
                </a:solidFill>
                <a:latin typeface="Times New Roman" panose="02020603050405020304" charset="0"/>
                <a:ea typeface="Times New Roman" panose="02020603050405020304" charset="0"/>
              </a:endParaRPr>
            </a:p>
          </p:txBody>
        </p:sp>
        <p:sp>
          <p:nvSpPr>
            <p:cNvPr id="92219" name="Rectangle 67"/>
            <p:cNvSpPr/>
            <p:nvPr/>
          </p:nvSpPr>
          <p:spPr>
            <a:xfrm>
              <a:off x="4851" y="2364"/>
              <a:ext cx="751"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0</a:t>
              </a:r>
              <a:endParaRPr lang="en-US" altLang="zh-CN" sz="1500" dirty="0">
                <a:solidFill>
                  <a:srgbClr val="000066"/>
                </a:solidFill>
                <a:latin typeface="Times New Roman" panose="02020603050405020304" charset="0"/>
                <a:ea typeface="Times New Roman" panose="02020603050405020304" charset="0"/>
              </a:endParaRPr>
            </a:p>
          </p:txBody>
        </p:sp>
        <p:sp>
          <p:nvSpPr>
            <p:cNvPr id="92220" name="Rectangle 68"/>
            <p:cNvSpPr/>
            <p:nvPr/>
          </p:nvSpPr>
          <p:spPr>
            <a:xfrm>
              <a:off x="4447" y="2364"/>
              <a:ext cx="404"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0</a:t>
              </a:r>
              <a:endParaRPr lang="en-US" altLang="zh-CN" sz="1500" dirty="0">
                <a:solidFill>
                  <a:srgbClr val="000066"/>
                </a:solidFill>
                <a:latin typeface="Times New Roman" panose="02020603050405020304" charset="0"/>
                <a:ea typeface="Times New Roman" panose="02020603050405020304" charset="0"/>
              </a:endParaRPr>
            </a:p>
          </p:txBody>
        </p:sp>
        <p:sp>
          <p:nvSpPr>
            <p:cNvPr id="92221" name="Rectangle 69"/>
            <p:cNvSpPr/>
            <p:nvPr/>
          </p:nvSpPr>
          <p:spPr>
            <a:xfrm>
              <a:off x="3992" y="2364"/>
              <a:ext cx="455"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0</a:t>
              </a:r>
              <a:endParaRPr lang="en-US" altLang="zh-CN" sz="1500" dirty="0">
                <a:solidFill>
                  <a:srgbClr val="000066"/>
                </a:solidFill>
                <a:latin typeface="Times New Roman" panose="02020603050405020304" charset="0"/>
                <a:ea typeface="Times New Roman" panose="02020603050405020304" charset="0"/>
              </a:endParaRPr>
            </a:p>
          </p:txBody>
        </p:sp>
        <p:sp>
          <p:nvSpPr>
            <p:cNvPr id="92222" name="Rectangle 70"/>
            <p:cNvSpPr/>
            <p:nvPr/>
          </p:nvSpPr>
          <p:spPr>
            <a:xfrm>
              <a:off x="3562" y="2364"/>
              <a:ext cx="430"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0</a:t>
              </a:r>
              <a:endParaRPr lang="en-US" altLang="zh-CN" sz="1500" dirty="0">
                <a:solidFill>
                  <a:srgbClr val="000066"/>
                </a:solidFill>
                <a:latin typeface="Times New Roman" panose="02020603050405020304" charset="0"/>
                <a:ea typeface="Times New Roman" panose="02020603050405020304" charset="0"/>
              </a:endParaRPr>
            </a:p>
          </p:txBody>
        </p:sp>
        <p:sp>
          <p:nvSpPr>
            <p:cNvPr id="92223" name="Rectangle 71"/>
            <p:cNvSpPr/>
            <p:nvPr/>
          </p:nvSpPr>
          <p:spPr>
            <a:xfrm>
              <a:off x="3133" y="2364"/>
              <a:ext cx="429"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1</a:t>
              </a:r>
              <a:endParaRPr lang="en-US" altLang="zh-CN" sz="1500" dirty="0">
                <a:solidFill>
                  <a:srgbClr val="000066"/>
                </a:solidFill>
                <a:latin typeface="Times New Roman" panose="02020603050405020304" charset="0"/>
                <a:ea typeface="Times New Roman" panose="02020603050405020304" charset="0"/>
              </a:endParaRPr>
            </a:p>
          </p:txBody>
        </p:sp>
        <p:sp>
          <p:nvSpPr>
            <p:cNvPr id="92224" name="Rectangle 72"/>
            <p:cNvSpPr/>
            <p:nvPr/>
          </p:nvSpPr>
          <p:spPr>
            <a:xfrm>
              <a:off x="2382" y="2364"/>
              <a:ext cx="751"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8</a:t>
              </a:r>
              <a:endParaRPr lang="en-US" altLang="zh-CN" sz="1500" dirty="0">
                <a:solidFill>
                  <a:srgbClr val="000066"/>
                </a:solidFill>
                <a:latin typeface="Times New Roman" panose="02020603050405020304" charset="0"/>
                <a:ea typeface="Times New Roman" panose="02020603050405020304" charset="0"/>
              </a:endParaRPr>
            </a:p>
          </p:txBody>
        </p:sp>
        <p:sp>
          <p:nvSpPr>
            <p:cNvPr id="92225" name="Rectangle 73"/>
            <p:cNvSpPr/>
            <p:nvPr/>
          </p:nvSpPr>
          <p:spPr>
            <a:xfrm>
              <a:off x="4851" y="2163"/>
              <a:ext cx="751"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0</a:t>
              </a:r>
              <a:endParaRPr lang="en-US" altLang="zh-CN" sz="1500" dirty="0">
                <a:solidFill>
                  <a:srgbClr val="000066"/>
                </a:solidFill>
                <a:latin typeface="Times New Roman" panose="02020603050405020304" charset="0"/>
                <a:ea typeface="Times New Roman" panose="02020603050405020304" charset="0"/>
              </a:endParaRPr>
            </a:p>
          </p:txBody>
        </p:sp>
        <p:sp>
          <p:nvSpPr>
            <p:cNvPr id="92226" name="Rectangle 74"/>
            <p:cNvSpPr/>
            <p:nvPr/>
          </p:nvSpPr>
          <p:spPr>
            <a:xfrm>
              <a:off x="4447" y="2163"/>
              <a:ext cx="404"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1</a:t>
              </a:r>
              <a:endParaRPr lang="en-US" altLang="zh-CN" sz="1500" dirty="0">
                <a:solidFill>
                  <a:srgbClr val="000066"/>
                </a:solidFill>
                <a:latin typeface="Times New Roman" panose="02020603050405020304" charset="0"/>
                <a:ea typeface="Times New Roman" panose="02020603050405020304" charset="0"/>
              </a:endParaRPr>
            </a:p>
          </p:txBody>
        </p:sp>
        <p:sp>
          <p:nvSpPr>
            <p:cNvPr id="92227" name="Rectangle 75"/>
            <p:cNvSpPr/>
            <p:nvPr/>
          </p:nvSpPr>
          <p:spPr>
            <a:xfrm>
              <a:off x="3992" y="2163"/>
              <a:ext cx="455"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1</a:t>
              </a:r>
              <a:endParaRPr lang="en-US" altLang="zh-CN" sz="1500" dirty="0">
                <a:solidFill>
                  <a:srgbClr val="000066"/>
                </a:solidFill>
                <a:latin typeface="Times New Roman" panose="02020603050405020304" charset="0"/>
                <a:ea typeface="Times New Roman" panose="02020603050405020304" charset="0"/>
              </a:endParaRPr>
            </a:p>
          </p:txBody>
        </p:sp>
        <p:sp>
          <p:nvSpPr>
            <p:cNvPr id="92228" name="Rectangle 76"/>
            <p:cNvSpPr/>
            <p:nvPr/>
          </p:nvSpPr>
          <p:spPr>
            <a:xfrm>
              <a:off x="3562" y="2163"/>
              <a:ext cx="430"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1</a:t>
              </a:r>
              <a:endParaRPr lang="en-US" altLang="zh-CN" sz="1500" dirty="0">
                <a:solidFill>
                  <a:srgbClr val="000066"/>
                </a:solidFill>
                <a:latin typeface="Times New Roman" panose="02020603050405020304" charset="0"/>
                <a:ea typeface="Times New Roman" panose="02020603050405020304" charset="0"/>
              </a:endParaRPr>
            </a:p>
          </p:txBody>
        </p:sp>
        <p:sp>
          <p:nvSpPr>
            <p:cNvPr id="92229" name="Rectangle 77"/>
            <p:cNvSpPr/>
            <p:nvPr/>
          </p:nvSpPr>
          <p:spPr>
            <a:xfrm>
              <a:off x="3133" y="2163"/>
              <a:ext cx="429"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0</a:t>
              </a:r>
              <a:endParaRPr lang="en-US" altLang="zh-CN" sz="1500" dirty="0">
                <a:solidFill>
                  <a:srgbClr val="000066"/>
                </a:solidFill>
                <a:latin typeface="Times New Roman" panose="02020603050405020304" charset="0"/>
                <a:ea typeface="Times New Roman" panose="02020603050405020304" charset="0"/>
              </a:endParaRPr>
            </a:p>
          </p:txBody>
        </p:sp>
        <p:sp>
          <p:nvSpPr>
            <p:cNvPr id="92230" name="Rectangle 78"/>
            <p:cNvSpPr/>
            <p:nvPr/>
          </p:nvSpPr>
          <p:spPr>
            <a:xfrm>
              <a:off x="2382" y="2163"/>
              <a:ext cx="751"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7</a:t>
              </a:r>
              <a:endParaRPr lang="en-US" altLang="zh-CN" sz="1500" dirty="0">
                <a:solidFill>
                  <a:srgbClr val="000066"/>
                </a:solidFill>
                <a:latin typeface="Times New Roman" panose="02020603050405020304" charset="0"/>
                <a:ea typeface="Times New Roman" panose="02020603050405020304" charset="0"/>
              </a:endParaRPr>
            </a:p>
          </p:txBody>
        </p:sp>
        <p:sp>
          <p:nvSpPr>
            <p:cNvPr id="92231" name="Rectangle 79"/>
            <p:cNvSpPr/>
            <p:nvPr/>
          </p:nvSpPr>
          <p:spPr>
            <a:xfrm>
              <a:off x="4851" y="1962"/>
              <a:ext cx="751"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0</a:t>
              </a:r>
              <a:endParaRPr lang="en-US" altLang="zh-CN" sz="1500" dirty="0">
                <a:solidFill>
                  <a:srgbClr val="000066"/>
                </a:solidFill>
                <a:latin typeface="Times New Roman" panose="02020603050405020304" charset="0"/>
                <a:ea typeface="Times New Roman" panose="02020603050405020304" charset="0"/>
              </a:endParaRPr>
            </a:p>
          </p:txBody>
        </p:sp>
        <p:sp>
          <p:nvSpPr>
            <p:cNvPr id="92232" name="Rectangle 80"/>
            <p:cNvSpPr/>
            <p:nvPr/>
          </p:nvSpPr>
          <p:spPr>
            <a:xfrm>
              <a:off x="4447" y="1962"/>
              <a:ext cx="404"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0</a:t>
              </a:r>
              <a:endParaRPr lang="en-US" altLang="zh-CN" sz="1500" dirty="0">
                <a:solidFill>
                  <a:srgbClr val="000066"/>
                </a:solidFill>
                <a:latin typeface="Times New Roman" panose="02020603050405020304" charset="0"/>
                <a:ea typeface="Times New Roman" panose="02020603050405020304" charset="0"/>
              </a:endParaRPr>
            </a:p>
          </p:txBody>
        </p:sp>
        <p:sp>
          <p:nvSpPr>
            <p:cNvPr id="92233" name="Rectangle 81"/>
            <p:cNvSpPr/>
            <p:nvPr/>
          </p:nvSpPr>
          <p:spPr>
            <a:xfrm>
              <a:off x="3992" y="1962"/>
              <a:ext cx="455"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1</a:t>
              </a:r>
              <a:endParaRPr lang="en-US" altLang="zh-CN" sz="1500" dirty="0">
                <a:solidFill>
                  <a:srgbClr val="000066"/>
                </a:solidFill>
                <a:latin typeface="Times New Roman" panose="02020603050405020304" charset="0"/>
                <a:ea typeface="Times New Roman" panose="02020603050405020304" charset="0"/>
              </a:endParaRPr>
            </a:p>
          </p:txBody>
        </p:sp>
        <p:sp>
          <p:nvSpPr>
            <p:cNvPr id="92234" name="Rectangle 82"/>
            <p:cNvSpPr/>
            <p:nvPr/>
          </p:nvSpPr>
          <p:spPr>
            <a:xfrm>
              <a:off x="3562" y="1962"/>
              <a:ext cx="430"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1</a:t>
              </a:r>
              <a:endParaRPr lang="en-US" altLang="zh-CN" sz="1500" dirty="0">
                <a:solidFill>
                  <a:srgbClr val="000066"/>
                </a:solidFill>
                <a:latin typeface="Times New Roman" panose="02020603050405020304" charset="0"/>
                <a:ea typeface="Times New Roman" panose="02020603050405020304" charset="0"/>
              </a:endParaRPr>
            </a:p>
          </p:txBody>
        </p:sp>
        <p:sp>
          <p:nvSpPr>
            <p:cNvPr id="92235" name="Rectangle 83"/>
            <p:cNvSpPr/>
            <p:nvPr/>
          </p:nvSpPr>
          <p:spPr>
            <a:xfrm>
              <a:off x="3133" y="1962"/>
              <a:ext cx="429"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0</a:t>
              </a:r>
              <a:endParaRPr lang="en-US" altLang="zh-CN" sz="1500" dirty="0">
                <a:solidFill>
                  <a:srgbClr val="000066"/>
                </a:solidFill>
                <a:latin typeface="Times New Roman" panose="02020603050405020304" charset="0"/>
                <a:ea typeface="Times New Roman" panose="02020603050405020304" charset="0"/>
              </a:endParaRPr>
            </a:p>
          </p:txBody>
        </p:sp>
        <p:sp>
          <p:nvSpPr>
            <p:cNvPr id="92236" name="Rectangle 84"/>
            <p:cNvSpPr/>
            <p:nvPr/>
          </p:nvSpPr>
          <p:spPr>
            <a:xfrm>
              <a:off x="2382" y="1962"/>
              <a:ext cx="751"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6</a:t>
              </a:r>
              <a:endParaRPr lang="en-US" altLang="zh-CN" sz="1500" dirty="0">
                <a:solidFill>
                  <a:srgbClr val="000066"/>
                </a:solidFill>
                <a:latin typeface="Times New Roman" panose="02020603050405020304" charset="0"/>
                <a:ea typeface="Times New Roman" panose="02020603050405020304" charset="0"/>
              </a:endParaRPr>
            </a:p>
          </p:txBody>
        </p:sp>
        <p:sp>
          <p:nvSpPr>
            <p:cNvPr id="92237" name="Rectangle 85"/>
            <p:cNvSpPr/>
            <p:nvPr/>
          </p:nvSpPr>
          <p:spPr>
            <a:xfrm>
              <a:off x="4851" y="1759"/>
              <a:ext cx="751" cy="203"/>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0</a:t>
              </a:r>
              <a:endParaRPr lang="en-US" altLang="zh-CN" sz="1500" dirty="0">
                <a:solidFill>
                  <a:srgbClr val="000066"/>
                </a:solidFill>
                <a:latin typeface="Times New Roman" panose="02020603050405020304" charset="0"/>
                <a:ea typeface="Times New Roman" panose="02020603050405020304" charset="0"/>
              </a:endParaRPr>
            </a:p>
          </p:txBody>
        </p:sp>
        <p:sp>
          <p:nvSpPr>
            <p:cNvPr id="92238" name="Rectangle 86"/>
            <p:cNvSpPr/>
            <p:nvPr/>
          </p:nvSpPr>
          <p:spPr>
            <a:xfrm>
              <a:off x="4447" y="1759"/>
              <a:ext cx="404" cy="203"/>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1</a:t>
              </a:r>
              <a:endParaRPr lang="en-US" altLang="zh-CN" sz="1500" dirty="0">
                <a:solidFill>
                  <a:srgbClr val="000066"/>
                </a:solidFill>
                <a:latin typeface="Times New Roman" panose="02020603050405020304" charset="0"/>
                <a:ea typeface="Times New Roman" panose="02020603050405020304" charset="0"/>
              </a:endParaRPr>
            </a:p>
          </p:txBody>
        </p:sp>
        <p:sp>
          <p:nvSpPr>
            <p:cNvPr id="92239" name="Rectangle 87"/>
            <p:cNvSpPr/>
            <p:nvPr/>
          </p:nvSpPr>
          <p:spPr>
            <a:xfrm>
              <a:off x="3992" y="1759"/>
              <a:ext cx="455" cy="203"/>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0</a:t>
              </a:r>
              <a:endParaRPr lang="en-US" altLang="zh-CN" sz="1500" dirty="0">
                <a:solidFill>
                  <a:srgbClr val="000066"/>
                </a:solidFill>
                <a:latin typeface="Times New Roman" panose="02020603050405020304" charset="0"/>
                <a:ea typeface="Times New Roman" panose="02020603050405020304" charset="0"/>
              </a:endParaRPr>
            </a:p>
          </p:txBody>
        </p:sp>
        <p:sp>
          <p:nvSpPr>
            <p:cNvPr id="92240" name="Rectangle 88"/>
            <p:cNvSpPr/>
            <p:nvPr/>
          </p:nvSpPr>
          <p:spPr>
            <a:xfrm>
              <a:off x="3562" y="1759"/>
              <a:ext cx="430" cy="203"/>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1</a:t>
              </a:r>
              <a:endParaRPr lang="en-US" altLang="zh-CN" sz="1500" dirty="0">
                <a:solidFill>
                  <a:srgbClr val="000066"/>
                </a:solidFill>
                <a:latin typeface="Times New Roman" panose="02020603050405020304" charset="0"/>
                <a:ea typeface="Times New Roman" panose="02020603050405020304" charset="0"/>
              </a:endParaRPr>
            </a:p>
          </p:txBody>
        </p:sp>
        <p:sp>
          <p:nvSpPr>
            <p:cNvPr id="92241" name="Rectangle 89"/>
            <p:cNvSpPr/>
            <p:nvPr/>
          </p:nvSpPr>
          <p:spPr>
            <a:xfrm>
              <a:off x="3133" y="1759"/>
              <a:ext cx="429" cy="203"/>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0</a:t>
              </a:r>
              <a:endParaRPr lang="en-US" altLang="zh-CN" sz="1500" dirty="0">
                <a:solidFill>
                  <a:srgbClr val="000066"/>
                </a:solidFill>
                <a:latin typeface="Times New Roman" panose="02020603050405020304" charset="0"/>
                <a:ea typeface="Times New Roman" panose="02020603050405020304" charset="0"/>
              </a:endParaRPr>
            </a:p>
          </p:txBody>
        </p:sp>
        <p:sp>
          <p:nvSpPr>
            <p:cNvPr id="92242" name="Rectangle 90"/>
            <p:cNvSpPr/>
            <p:nvPr/>
          </p:nvSpPr>
          <p:spPr>
            <a:xfrm>
              <a:off x="2382" y="1759"/>
              <a:ext cx="751" cy="203"/>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5</a:t>
              </a:r>
              <a:endParaRPr lang="en-US" altLang="zh-CN" sz="1500" dirty="0">
                <a:solidFill>
                  <a:srgbClr val="000066"/>
                </a:solidFill>
                <a:latin typeface="Times New Roman" panose="02020603050405020304" charset="0"/>
                <a:ea typeface="Times New Roman" panose="02020603050405020304" charset="0"/>
              </a:endParaRPr>
            </a:p>
          </p:txBody>
        </p:sp>
        <p:sp>
          <p:nvSpPr>
            <p:cNvPr id="92243" name="Rectangle 91"/>
            <p:cNvSpPr/>
            <p:nvPr/>
          </p:nvSpPr>
          <p:spPr>
            <a:xfrm>
              <a:off x="4851" y="1558"/>
              <a:ext cx="751"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0</a:t>
              </a:r>
              <a:endParaRPr lang="en-US" altLang="zh-CN" sz="1500" dirty="0">
                <a:solidFill>
                  <a:srgbClr val="000066"/>
                </a:solidFill>
                <a:latin typeface="Times New Roman" panose="02020603050405020304" charset="0"/>
                <a:ea typeface="Times New Roman" panose="02020603050405020304" charset="0"/>
              </a:endParaRPr>
            </a:p>
          </p:txBody>
        </p:sp>
        <p:sp>
          <p:nvSpPr>
            <p:cNvPr id="92244" name="Rectangle 92"/>
            <p:cNvSpPr/>
            <p:nvPr/>
          </p:nvSpPr>
          <p:spPr>
            <a:xfrm>
              <a:off x="4447" y="1558"/>
              <a:ext cx="404"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0</a:t>
              </a:r>
              <a:endParaRPr lang="en-US" altLang="zh-CN" sz="1500" dirty="0">
                <a:solidFill>
                  <a:srgbClr val="000066"/>
                </a:solidFill>
                <a:latin typeface="Times New Roman" panose="02020603050405020304" charset="0"/>
                <a:ea typeface="Times New Roman" panose="02020603050405020304" charset="0"/>
              </a:endParaRPr>
            </a:p>
          </p:txBody>
        </p:sp>
        <p:sp>
          <p:nvSpPr>
            <p:cNvPr id="92245" name="Rectangle 93"/>
            <p:cNvSpPr/>
            <p:nvPr/>
          </p:nvSpPr>
          <p:spPr>
            <a:xfrm>
              <a:off x="3992" y="1558"/>
              <a:ext cx="455"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0</a:t>
              </a:r>
              <a:endParaRPr lang="en-US" altLang="zh-CN" sz="1500" dirty="0">
                <a:solidFill>
                  <a:srgbClr val="000066"/>
                </a:solidFill>
                <a:latin typeface="Times New Roman" panose="02020603050405020304" charset="0"/>
                <a:ea typeface="Times New Roman" panose="02020603050405020304" charset="0"/>
              </a:endParaRPr>
            </a:p>
          </p:txBody>
        </p:sp>
        <p:sp>
          <p:nvSpPr>
            <p:cNvPr id="92246" name="Rectangle 94"/>
            <p:cNvSpPr/>
            <p:nvPr/>
          </p:nvSpPr>
          <p:spPr>
            <a:xfrm>
              <a:off x="3562" y="1558"/>
              <a:ext cx="430"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1</a:t>
              </a:r>
              <a:endParaRPr lang="en-US" altLang="zh-CN" sz="1500" dirty="0">
                <a:solidFill>
                  <a:srgbClr val="000066"/>
                </a:solidFill>
                <a:latin typeface="Times New Roman" panose="02020603050405020304" charset="0"/>
                <a:ea typeface="Times New Roman" panose="02020603050405020304" charset="0"/>
              </a:endParaRPr>
            </a:p>
          </p:txBody>
        </p:sp>
        <p:sp>
          <p:nvSpPr>
            <p:cNvPr id="92247" name="Rectangle 95"/>
            <p:cNvSpPr/>
            <p:nvPr/>
          </p:nvSpPr>
          <p:spPr>
            <a:xfrm>
              <a:off x="3133" y="1558"/>
              <a:ext cx="429"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0</a:t>
              </a:r>
              <a:endParaRPr lang="en-US" altLang="zh-CN" sz="1500" dirty="0">
                <a:solidFill>
                  <a:srgbClr val="000066"/>
                </a:solidFill>
                <a:latin typeface="Times New Roman" panose="02020603050405020304" charset="0"/>
                <a:ea typeface="Times New Roman" panose="02020603050405020304" charset="0"/>
              </a:endParaRPr>
            </a:p>
          </p:txBody>
        </p:sp>
        <p:sp>
          <p:nvSpPr>
            <p:cNvPr id="92248" name="Rectangle 96"/>
            <p:cNvSpPr/>
            <p:nvPr/>
          </p:nvSpPr>
          <p:spPr>
            <a:xfrm>
              <a:off x="2382" y="1558"/>
              <a:ext cx="751"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4</a:t>
              </a:r>
              <a:endParaRPr lang="en-US" altLang="zh-CN" sz="1500" dirty="0">
                <a:solidFill>
                  <a:srgbClr val="000066"/>
                </a:solidFill>
                <a:latin typeface="Times New Roman" panose="02020603050405020304" charset="0"/>
                <a:ea typeface="Times New Roman" panose="02020603050405020304" charset="0"/>
              </a:endParaRPr>
            </a:p>
          </p:txBody>
        </p:sp>
        <p:sp>
          <p:nvSpPr>
            <p:cNvPr id="92249" name="Rectangle 97"/>
            <p:cNvSpPr/>
            <p:nvPr/>
          </p:nvSpPr>
          <p:spPr>
            <a:xfrm>
              <a:off x="4851" y="1357"/>
              <a:ext cx="751"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0</a:t>
              </a:r>
              <a:endParaRPr lang="en-US" altLang="zh-CN" sz="1500" dirty="0">
                <a:solidFill>
                  <a:srgbClr val="000066"/>
                </a:solidFill>
                <a:latin typeface="Times New Roman" panose="02020603050405020304" charset="0"/>
                <a:ea typeface="Times New Roman" panose="02020603050405020304" charset="0"/>
              </a:endParaRPr>
            </a:p>
          </p:txBody>
        </p:sp>
        <p:sp>
          <p:nvSpPr>
            <p:cNvPr id="92250" name="Rectangle 98"/>
            <p:cNvSpPr/>
            <p:nvPr/>
          </p:nvSpPr>
          <p:spPr>
            <a:xfrm>
              <a:off x="4447" y="1357"/>
              <a:ext cx="404"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1</a:t>
              </a:r>
              <a:endParaRPr lang="en-US" altLang="zh-CN" sz="1500" dirty="0">
                <a:solidFill>
                  <a:srgbClr val="000066"/>
                </a:solidFill>
                <a:latin typeface="Times New Roman" panose="02020603050405020304" charset="0"/>
                <a:ea typeface="Times New Roman" panose="02020603050405020304" charset="0"/>
              </a:endParaRPr>
            </a:p>
          </p:txBody>
        </p:sp>
        <p:sp>
          <p:nvSpPr>
            <p:cNvPr id="92251" name="Rectangle 99"/>
            <p:cNvSpPr/>
            <p:nvPr/>
          </p:nvSpPr>
          <p:spPr>
            <a:xfrm>
              <a:off x="3992" y="1357"/>
              <a:ext cx="455"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1</a:t>
              </a:r>
              <a:endParaRPr lang="en-US" altLang="zh-CN" sz="1500" dirty="0">
                <a:solidFill>
                  <a:srgbClr val="000066"/>
                </a:solidFill>
                <a:latin typeface="Times New Roman" panose="02020603050405020304" charset="0"/>
                <a:ea typeface="Times New Roman" panose="02020603050405020304" charset="0"/>
              </a:endParaRPr>
            </a:p>
          </p:txBody>
        </p:sp>
        <p:sp>
          <p:nvSpPr>
            <p:cNvPr id="92252" name="Rectangle 100"/>
            <p:cNvSpPr/>
            <p:nvPr/>
          </p:nvSpPr>
          <p:spPr>
            <a:xfrm>
              <a:off x="3562" y="1357"/>
              <a:ext cx="430"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0</a:t>
              </a:r>
              <a:endParaRPr lang="en-US" altLang="zh-CN" sz="1500" dirty="0">
                <a:solidFill>
                  <a:srgbClr val="000066"/>
                </a:solidFill>
                <a:latin typeface="Times New Roman" panose="02020603050405020304" charset="0"/>
                <a:ea typeface="Times New Roman" panose="02020603050405020304" charset="0"/>
              </a:endParaRPr>
            </a:p>
          </p:txBody>
        </p:sp>
        <p:sp>
          <p:nvSpPr>
            <p:cNvPr id="92253" name="Rectangle 101"/>
            <p:cNvSpPr/>
            <p:nvPr/>
          </p:nvSpPr>
          <p:spPr>
            <a:xfrm>
              <a:off x="3133" y="1357"/>
              <a:ext cx="429"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0</a:t>
              </a:r>
              <a:endParaRPr lang="en-US" altLang="zh-CN" sz="1500" dirty="0">
                <a:solidFill>
                  <a:srgbClr val="000066"/>
                </a:solidFill>
                <a:latin typeface="Times New Roman" panose="02020603050405020304" charset="0"/>
                <a:ea typeface="Times New Roman" panose="02020603050405020304" charset="0"/>
              </a:endParaRPr>
            </a:p>
          </p:txBody>
        </p:sp>
        <p:sp>
          <p:nvSpPr>
            <p:cNvPr id="92254" name="Rectangle 102"/>
            <p:cNvSpPr/>
            <p:nvPr/>
          </p:nvSpPr>
          <p:spPr>
            <a:xfrm>
              <a:off x="2382" y="1357"/>
              <a:ext cx="751"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3</a:t>
              </a:r>
              <a:endParaRPr lang="en-US" altLang="zh-CN" sz="1500" dirty="0">
                <a:solidFill>
                  <a:srgbClr val="000066"/>
                </a:solidFill>
                <a:latin typeface="Times New Roman" panose="02020603050405020304" charset="0"/>
                <a:ea typeface="Times New Roman" panose="02020603050405020304" charset="0"/>
              </a:endParaRPr>
            </a:p>
          </p:txBody>
        </p:sp>
        <p:sp>
          <p:nvSpPr>
            <p:cNvPr id="92255" name="Rectangle 103"/>
            <p:cNvSpPr/>
            <p:nvPr/>
          </p:nvSpPr>
          <p:spPr>
            <a:xfrm>
              <a:off x="4851" y="1156"/>
              <a:ext cx="751"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0</a:t>
              </a:r>
              <a:endParaRPr lang="en-US" altLang="zh-CN" sz="1500" dirty="0">
                <a:solidFill>
                  <a:srgbClr val="000066"/>
                </a:solidFill>
                <a:latin typeface="Times New Roman" panose="02020603050405020304" charset="0"/>
                <a:ea typeface="Times New Roman" panose="02020603050405020304" charset="0"/>
              </a:endParaRPr>
            </a:p>
          </p:txBody>
        </p:sp>
        <p:sp>
          <p:nvSpPr>
            <p:cNvPr id="92256" name="Rectangle 104"/>
            <p:cNvSpPr/>
            <p:nvPr/>
          </p:nvSpPr>
          <p:spPr>
            <a:xfrm>
              <a:off x="4447" y="1156"/>
              <a:ext cx="404"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0</a:t>
              </a:r>
              <a:endParaRPr lang="en-US" altLang="zh-CN" sz="1500" dirty="0">
                <a:solidFill>
                  <a:srgbClr val="000066"/>
                </a:solidFill>
                <a:latin typeface="Times New Roman" panose="02020603050405020304" charset="0"/>
                <a:ea typeface="Times New Roman" panose="02020603050405020304" charset="0"/>
              </a:endParaRPr>
            </a:p>
          </p:txBody>
        </p:sp>
        <p:sp>
          <p:nvSpPr>
            <p:cNvPr id="92257" name="Rectangle 105"/>
            <p:cNvSpPr/>
            <p:nvPr/>
          </p:nvSpPr>
          <p:spPr>
            <a:xfrm>
              <a:off x="3992" y="1156"/>
              <a:ext cx="455"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1</a:t>
              </a:r>
              <a:endParaRPr lang="en-US" altLang="zh-CN" sz="1500" dirty="0">
                <a:solidFill>
                  <a:srgbClr val="000066"/>
                </a:solidFill>
                <a:latin typeface="Times New Roman" panose="02020603050405020304" charset="0"/>
                <a:ea typeface="Times New Roman" panose="02020603050405020304" charset="0"/>
              </a:endParaRPr>
            </a:p>
          </p:txBody>
        </p:sp>
        <p:sp>
          <p:nvSpPr>
            <p:cNvPr id="92258" name="Rectangle 106"/>
            <p:cNvSpPr/>
            <p:nvPr/>
          </p:nvSpPr>
          <p:spPr>
            <a:xfrm>
              <a:off x="3562" y="1156"/>
              <a:ext cx="430"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0</a:t>
              </a:r>
              <a:endParaRPr lang="en-US" altLang="zh-CN" sz="1500" dirty="0">
                <a:solidFill>
                  <a:srgbClr val="000066"/>
                </a:solidFill>
                <a:latin typeface="Times New Roman" panose="02020603050405020304" charset="0"/>
                <a:ea typeface="Times New Roman" panose="02020603050405020304" charset="0"/>
              </a:endParaRPr>
            </a:p>
          </p:txBody>
        </p:sp>
        <p:sp>
          <p:nvSpPr>
            <p:cNvPr id="92259" name="Rectangle 107"/>
            <p:cNvSpPr/>
            <p:nvPr/>
          </p:nvSpPr>
          <p:spPr>
            <a:xfrm>
              <a:off x="3133" y="1156"/>
              <a:ext cx="429"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0</a:t>
              </a:r>
              <a:endParaRPr lang="en-US" altLang="zh-CN" sz="1500" dirty="0">
                <a:solidFill>
                  <a:srgbClr val="000066"/>
                </a:solidFill>
                <a:latin typeface="Times New Roman" panose="02020603050405020304" charset="0"/>
                <a:ea typeface="Times New Roman" panose="02020603050405020304" charset="0"/>
              </a:endParaRPr>
            </a:p>
          </p:txBody>
        </p:sp>
        <p:sp>
          <p:nvSpPr>
            <p:cNvPr id="92260" name="Rectangle 108"/>
            <p:cNvSpPr/>
            <p:nvPr/>
          </p:nvSpPr>
          <p:spPr>
            <a:xfrm>
              <a:off x="2382" y="1156"/>
              <a:ext cx="751"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2</a:t>
              </a:r>
              <a:endParaRPr lang="en-US" altLang="zh-CN" sz="1500" dirty="0">
                <a:solidFill>
                  <a:srgbClr val="000066"/>
                </a:solidFill>
                <a:latin typeface="Times New Roman" panose="02020603050405020304" charset="0"/>
                <a:ea typeface="Times New Roman" panose="02020603050405020304" charset="0"/>
              </a:endParaRPr>
            </a:p>
          </p:txBody>
        </p:sp>
        <p:sp>
          <p:nvSpPr>
            <p:cNvPr id="92261" name="Rectangle 109"/>
            <p:cNvSpPr/>
            <p:nvPr/>
          </p:nvSpPr>
          <p:spPr>
            <a:xfrm>
              <a:off x="4851" y="955"/>
              <a:ext cx="751"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0</a:t>
              </a:r>
              <a:endParaRPr lang="en-US" altLang="zh-CN" sz="1500" dirty="0">
                <a:solidFill>
                  <a:srgbClr val="000066"/>
                </a:solidFill>
                <a:latin typeface="Times New Roman" panose="02020603050405020304" charset="0"/>
                <a:ea typeface="Times New Roman" panose="02020603050405020304" charset="0"/>
              </a:endParaRPr>
            </a:p>
          </p:txBody>
        </p:sp>
        <p:sp>
          <p:nvSpPr>
            <p:cNvPr id="92262" name="Rectangle 110"/>
            <p:cNvSpPr/>
            <p:nvPr/>
          </p:nvSpPr>
          <p:spPr>
            <a:xfrm>
              <a:off x="4447" y="955"/>
              <a:ext cx="404"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1</a:t>
              </a:r>
              <a:endParaRPr lang="en-US" altLang="zh-CN" sz="1500" dirty="0">
                <a:solidFill>
                  <a:srgbClr val="000066"/>
                </a:solidFill>
                <a:latin typeface="Times New Roman" panose="02020603050405020304" charset="0"/>
                <a:ea typeface="Times New Roman" panose="02020603050405020304" charset="0"/>
              </a:endParaRPr>
            </a:p>
          </p:txBody>
        </p:sp>
        <p:sp>
          <p:nvSpPr>
            <p:cNvPr id="92263" name="Rectangle 111"/>
            <p:cNvSpPr/>
            <p:nvPr/>
          </p:nvSpPr>
          <p:spPr>
            <a:xfrm>
              <a:off x="3992" y="955"/>
              <a:ext cx="455"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0</a:t>
              </a:r>
              <a:endParaRPr lang="en-US" altLang="zh-CN" sz="1500" dirty="0">
                <a:solidFill>
                  <a:srgbClr val="000066"/>
                </a:solidFill>
                <a:latin typeface="Times New Roman" panose="02020603050405020304" charset="0"/>
                <a:ea typeface="Times New Roman" panose="02020603050405020304" charset="0"/>
              </a:endParaRPr>
            </a:p>
          </p:txBody>
        </p:sp>
        <p:sp>
          <p:nvSpPr>
            <p:cNvPr id="92264" name="Rectangle 112"/>
            <p:cNvSpPr/>
            <p:nvPr/>
          </p:nvSpPr>
          <p:spPr>
            <a:xfrm>
              <a:off x="3562" y="955"/>
              <a:ext cx="430"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0</a:t>
              </a:r>
              <a:endParaRPr lang="en-US" altLang="zh-CN" sz="1500" dirty="0">
                <a:solidFill>
                  <a:srgbClr val="000066"/>
                </a:solidFill>
                <a:latin typeface="Times New Roman" panose="02020603050405020304" charset="0"/>
                <a:ea typeface="Times New Roman" panose="02020603050405020304" charset="0"/>
              </a:endParaRPr>
            </a:p>
          </p:txBody>
        </p:sp>
        <p:sp>
          <p:nvSpPr>
            <p:cNvPr id="92265" name="Rectangle 113"/>
            <p:cNvSpPr/>
            <p:nvPr/>
          </p:nvSpPr>
          <p:spPr>
            <a:xfrm>
              <a:off x="3133" y="955"/>
              <a:ext cx="429"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0</a:t>
              </a:r>
              <a:endParaRPr lang="en-US" altLang="zh-CN" sz="1500" dirty="0">
                <a:solidFill>
                  <a:srgbClr val="000066"/>
                </a:solidFill>
                <a:latin typeface="Times New Roman" panose="02020603050405020304" charset="0"/>
                <a:ea typeface="Times New Roman" panose="02020603050405020304" charset="0"/>
              </a:endParaRPr>
            </a:p>
          </p:txBody>
        </p:sp>
        <p:sp>
          <p:nvSpPr>
            <p:cNvPr id="92266" name="Rectangle 114"/>
            <p:cNvSpPr/>
            <p:nvPr/>
          </p:nvSpPr>
          <p:spPr>
            <a:xfrm>
              <a:off x="2382" y="955"/>
              <a:ext cx="751"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1</a:t>
              </a:r>
              <a:endParaRPr lang="en-US" altLang="zh-CN" sz="1500" dirty="0">
                <a:solidFill>
                  <a:srgbClr val="000066"/>
                </a:solidFill>
                <a:latin typeface="Times New Roman" panose="02020603050405020304" charset="0"/>
                <a:ea typeface="Times New Roman" panose="02020603050405020304" charset="0"/>
              </a:endParaRPr>
            </a:p>
          </p:txBody>
        </p:sp>
        <p:sp>
          <p:nvSpPr>
            <p:cNvPr id="92267" name="Rectangle 115"/>
            <p:cNvSpPr/>
            <p:nvPr/>
          </p:nvSpPr>
          <p:spPr>
            <a:xfrm>
              <a:off x="4851" y="754"/>
              <a:ext cx="751"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0</a:t>
              </a:r>
              <a:endParaRPr lang="en-US" altLang="zh-CN" sz="1500" dirty="0">
                <a:solidFill>
                  <a:srgbClr val="000066"/>
                </a:solidFill>
                <a:latin typeface="Times New Roman" panose="02020603050405020304" charset="0"/>
                <a:ea typeface="Times New Roman" panose="02020603050405020304" charset="0"/>
              </a:endParaRPr>
            </a:p>
          </p:txBody>
        </p:sp>
        <p:sp>
          <p:nvSpPr>
            <p:cNvPr id="92268" name="Rectangle 116"/>
            <p:cNvSpPr/>
            <p:nvPr/>
          </p:nvSpPr>
          <p:spPr>
            <a:xfrm>
              <a:off x="4447" y="754"/>
              <a:ext cx="404"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0</a:t>
              </a:r>
              <a:endParaRPr lang="en-US" altLang="zh-CN" sz="1500" dirty="0">
                <a:solidFill>
                  <a:srgbClr val="000066"/>
                </a:solidFill>
                <a:latin typeface="Times New Roman" panose="02020603050405020304" charset="0"/>
                <a:ea typeface="Times New Roman" panose="02020603050405020304" charset="0"/>
              </a:endParaRPr>
            </a:p>
          </p:txBody>
        </p:sp>
        <p:sp>
          <p:nvSpPr>
            <p:cNvPr id="92269" name="Rectangle 117"/>
            <p:cNvSpPr/>
            <p:nvPr/>
          </p:nvSpPr>
          <p:spPr>
            <a:xfrm>
              <a:off x="3992" y="754"/>
              <a:ext cx="455"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0</a:t>
              </a:r>
              <a:endParaRPr lang="en-US" altLang="zh-CN" sz="1500" dirty="0">
                <a:solidFill>
                  <a:srgbClr val="000066"/>
                </a:solidFill>
                <a:latin typeface="Times New Roman" panose="02020603050405020304" charset="0"/>
                <a:ea typeface="Times New Roman" panose="02020603050405020304" charset="0"/>
              </a:endParaRPr>
            </a:p>
          </p:txBody>
        </p:sp>
        <p:sp>
          <p:nvSpPr>
            <p:cNvPr id="92270" name="Rectangle 118"/>
            <p:cNvSpPr/>
            <p:nvPr/>
          </p:nvSpPr>
          <p:spPr>
            <a:xfrm>
              <a:off x="3562" y="754"/>
              <a:ext cx="430"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0</a:t>
              </a:r>
              <a:endParaRPr lang="en-US" altLang="zh-CN" sz="1500" dirty="0">
                <a:solidFill>
                  <a:srgbClr val="000066"/>
                </a:solidFill>
                <a:latin typeface="Times New Roman" panose="02020603050405020304" charset="0"/>
                <a:ea typeface="Times New Roman" panose="02020603050405020304" charset="0"/>
              </a:endParaRPr>
            </a:p>
          </p:txBody>
        </p:sp>
        <p:sp>
          <p:nvSpPr>
            <p:cNvPr id="92271" name="Rectangle 119"/>
            <p:cNvSpPr/>
            <p:nvPr/>
          </p:nvSpPr>
          <p:spPr>
            <a:xfrm>
              <a:off x="3133" y="754"/>
              <a:ext cx="429"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0</a:t>
              </a:r>
              <a:endParaRPr lang="en-US" altLang="zh-CN" sz="1500" dirty="0">
                <a:solidFill>
                  <a:srgbClr val="000066"/>
                </a:solidFill>
                <a:latin typeface="Times New Roman" panose="02020603050405020304" charset="0"/>
                <a:ea typeface="Times New Roman" panose="02020603050405020304" charset="0"/>
              </a:endParaRPr>
            </a:p>
          </p:txBody>
        </p:sp>
        <p:sp>
          <p:nvSpPr>
            <p:cNvPr id="92272" name="Rectangle 120"/>
            <p:cNvSpPr/>
            <p:nvPr/>
          </p:nvSpPr>
          <p:spPr>
            <a:xfrm>
              <a:off x="2382" y="754"/>
              <a:ext cx="751" cy="201"/>
            </a:xfrm>
            <a:prstGeom prst="rect">
              <a:avLst/>
            </a:prstGeom>
            <a:solidFill>
              <a:schemeClr val="bg1"/>
            </a:solidFill>
            <a:ln w="9525">
              <a:noFill/>
            </a:ln>
          </p:spPr>
          <p:txBody>
            <a:bodyPr anchor="ctr" anchorCtr="0"/>
            <a:p>
              <a:pPr algn="ctr"/>
              <a:r>
                <a:rPr lang="en-US" altLang="zh-CN" sz="1500" dirty="0">
                  <a:solidFill>
                    <a:srgbClr val="000066"/>
                  </a:solidFill>
                  <a:latin typeface="Times New Roman" panose="02020603050405020304" charset="0"/>
                  <a:ea typeface="宋体" panose="02010600030101010101" pitchFamily="2" charset="-122"/>
                </a:rPr>
                <a:t>0</a:t>
              </a:r>
              <a:endParaRPr lang="en-US" altLang="zh-CN" sz="1500" dirty="0">
                <a:solidFill>
                  <a:srgbClr val="000066"/>
                </a:solidFill>
                <a:latin typeface="Times New Roman" panose="02020603050405020304" charset="0"/>
                <a:ea typeface="Times New Roman" panose="02020603050405020304" charset="0"/>
              </a:endParaRPr>
            </a:p>
          </p:txBody>
        </p:sp>
        <p:sp>
          <p:nvSpPr>
            <p:cNvPr id="92273" name="Rectangle 121"/>
            <p:cNvSpPr/>
            <p:nvPr/>
          </p:nvSpPr>
          <p:spPr>
            <a:xfrm>
              <a:off x="4447" y="553"/>
              <a:ext cx="404" cy="201"/>
            </a:xfrm>
            <a:prstGeom prst="rect">
              <a:avLst/>
            </a:prstGeom>
            <a:solidFill>
              <a:schemeClr val="bg1"/>
            </a:solidFill>
            <a:ln w="9525">
              <a:noFill/>
            </a:ln>
          </p:spPr>
          <p:txBody>
            <a:bodyPr anchor="ctr" anchorCtr="0"/>
            <a:p>
              <a:pPr algn="ctr"/>
              <a:r>
                <a:rPr lang="en-US" altLang="zh-CN" sz="1500" i="1" dirty="0">
                  <a:solidFill>
                    <a:srgbClr val="000066"/>
                  </a:solidFill>
                  <a:latin typeface="Times New Roman" panose="02020603050405020304" charset="0"/>
                  <a:ea typeface="宋体" panose="02010600030101010101" pitchFamily="2" charset="-122"/>
                </a:rPr>
                <a:t>Q</a:t>
              </a:r>
              <a:r>
                <a:rPr lang="en-US" altLang="zh-CN" sz="1500" baseline="-30000" dirty="0">
                  <a:solidFill>
                    <a:srgbClr val="000066"/>
                  </a:solidFill>
                  <a:latin typeface="Times New Roman" panose="02020603050405020304" charset="0"/>
                  <a:ea typeface="宋体" panose="02010600030101010101" pitchFamily="2" charset="-122"/>
                </a:rPr>
                <a:t>0</a:t>
              </a:r>
              <a:endParaRPr lang="en-US" altLang="zh-CN" sz="1500" dirty="0">
                <a:solidFill>
                  <a:srgbClr val="000066"/>
                </a:solidFill>
                <a:latin typeface="Times New Roman" panose="02020603050405020304" charset="0"/>
                <a:ea typeface="Times New Roman" panose="02020603050405020304" charset="0"/>
              </a:endParaRPr>
            </a:p>
          </p:txBody>
        </p:sp>
        <p:sp>
          <p:nvSpPr>
            <p:cNvPr id="92274" name="Rectangle 122"/>
            <p:cNvSpPr/>
            <p:nvPr/>
          </p:nvSpPr>
          <p:spPr>
            <a:xfrm>
              <a:off x="3992" y="553"/>
              <a:ext cx="455" cy="201"/>
            </a:xfrm>
            <a:prstGeom prst="rect">
              <a:avLst/>
            </a:prstGeom>
            <a:solidFill>
              <a:schemeClr val="bg1"/>
            </a:solidFill>
            <a:ln w="9525">
              <a:noFill/>
            </a:ln>
          </p:spPr>
          <p:txBody>
            <a:bodyPr anchor="ctr" anchorCtr="0"/>
            <a:p>
              <a:pPr algn="ctr"/>
              <a:r>
                <a:rPr lang="en-US" altLang="zh-CN" sz="1500" i="1" dirty="0">
                  <a:solidFill>
                    <a:srgbClr val="000066"/>
                  </a:solidFill>
                  <a:latin typeface="Times New Roman" panose="02020603050405020304" charset="0"/>
                  <a:ea typeface="宋体" panose="02010600030101010101" pitchFamily="2" charset="-122"/>
                </a:rPr>
                <a:t>Q</a:t>
              </a:r>
              <a:r>
                <a:rPr lang="en-US" altLang="zh-CN" sz="1500" baseline="-30000" dirty="0">
                  <a:solidFill>
                    <a:srgbClr val="000066"/>
                  </a:solidFill>
                  <a:latin typeface="Times New Roman" panose="02020603050405020304" charset="0"/>
                  <a:ea typeface="宋体" panose="02010600030101010101" pitchFamily="2" charset="-122"/>
                </a:rPr>
                <a:t>1</a:t>
              </a:r>
              <a:endParaRPr lang="en-US" altLang="zh-CN" sz="1500" dirty="0">
                <a:solidFill>
                  <a:srgbClr val="000066"/>
                </a:solidFill>
                <a:latin typeface="Times New Roman" panose="02020603050405020304" charset="0"/>
                <a:ea typeface="Times New Roman" panose="02020603050405020304" charset="0"/>
              </a:endParaRPr>
            </a:p>
          </p:txBody>
        </p:sp>
        <p:sp>
          <p:nvSpPr>
            <p:cNvPr id="92275" name="Rectangle 123"/>
            <p:cNvSpPr/>
            <p:nvPr/>
          </p:nvSpPr>
          <p:spPr>
            <a:xfrm>
              <a:off x="3562" y="553"/>
              <a:ext cx="430" cy="201"/>
            </a:xfrm>
            <a:prstGeom prst="rect">
              <a:avLst/>
            </a:prstGeom>
            <a:solidFill>
              <a:schemeClr val="bg1"/>
            </a:solidFill>
            <a:ln w="9525">
              <a:noFill/>
            </a:ln>
          </p:spPr>
          <p:txBody>
            <a:bodyPr anchor="ctr" anchorCtr="0"/>
            <a:p>
              <a:pPr algn="ctr"/>
              <a:r>
                <a:rPr lang="en-US" altLang="zh-CN" sz="1500" i="1" dirty="0">
                  <a:solidFill>
                    <a:srgbClr val="000066"/>
                  </a:solidFill>
                  <a:latin typeface="Times New Roman" panose="02020603050405020304" charset="0"/>
                  <a:ea typeface="宋体" panose="02010600030101010101" pitchFamily="2" charset="-122"/>
                </a:rPr>
                <a:t>Q</a:t>
              </a:r>
              <a:r>
                <a:rPr lang="en-US" altLang="zh-CN" sz="1500" baseline="-30000" dirty="0">
                  <a:solidFill>
                    <a:srgbClr val="000066"/>
                  </a:solidFill>
                  <a:latin typeface="Times New Roman" panose="02020603050405020304" charset="0"/>
                  <a:ea typeface="宋体" panose="02010600030101010101" pitchFamily="2" charset="-122"/>
                </a:rPr>
                <a:t>2</a:t>
              </a:r>
              <a:endParaRPr lang="en-US" altLang="zh-CN" sz="1500" dirty="0">
                <a:solidFill>
                  <a:srgbClr val="000066"/>
                </a:solidFill>
                <a:latin typeface="Times New Roman" panose="02020603050405020304" charset="0"/>
                <a:ea typeface="Times New Roman" panose="02020603050405020304" charset="0"/>
              </a:endParaRPr>
            </a:p>
          </p:txBody>
        </p:sp>
        <p:sp>
          <p:nvSpPr>
            <p:cNvPr id="92276" name="Rectangle 124"/>
            <p:cNvSpPr/>
            <p:nvPr/>
          </p:nvSpPr>
          <p:spPr>
            <a:xfrm>
              <a:off x="3133" y="553"/>
              <a:ext cx="429" cy="201"/>
            </a:xfrm>
            <a:prstGeom prst="rect">
              <a:avLst/>
            </a:prstGeom>
            <a:solidFill>
              <a:schemeClr val="bg1"/>
            </a:solidFill>
            <a:ln w="9525">
              <a:noFill/>
            </a:ln>
          </p:spPr>
          <p:txBody>
            <a:bodyPr anchor="ctr" anchorCtr="0"/>
            <a:p>
              <a:pPr algn="ctr"/>
              <a:r>
                <a:rPr lang="en-US" altLang="zh-CN" sz="1500" i="1" dirty="0">
                  <a:solidFill>
                    <a:srgbClr val="000066"/>
                  </a:solidFill>
                  <a:latin typeface="Times New Roman" panose="02020603050405020304" charset="0"/>
                  <a:ea typeface="宋体" panose="02010600030101010101" pitchFamily="2" charset="-122"/>
                </a:rPr>
                <a:t>Q</a:t>
              </a:r>
              <a:r>
                <a:rPr lang="en-US" altLang="zh-CN" sz="1500" baseline="-30000" dirty="0">
                  <a:solidFill>
                    <a:srgbClr val="000066"/>
                  </a:solidFill>
                  <a:latin typeface="Times New Roman" panose="02020603050405020304" charset="0"/>
                  <a:ea typeface="宋体" panose="02010600030101010101" pitchFamily="2" charset="-122"/>
                </a:rPr>
                <a:t>3</a:t>
              </a:r>
              <a:endParaRPr lang="en-US" altLang="zh-CN" sz="1500" dirty="0">
                <a:solidFill>
                  <a:srgbClr val="000066"/>
                </a:solidFill>
                <a:latin typeface="Times New Roman" panose="02020603050405020304" charset="0"/>
                <a:ea typeface="Times New Roman" panose="02020603050405020304" charset="0"/>
              </a:endParaRPr>
            </a:p>
          </p:txBody>
        </p:sp>
        <p:sp>
          <p:nvSpPr>
            <p:cNvPr id="92277" name="Rectangle 125"/>
            <p:cNvSpPr/>
            <p:nvPr/>
          </p:nvSpPr>
          <p:spPr>
            <a:xfrm>
              <a:off x="4851" y="323"/>
              <a:ext cx="751" cy="431"/>
            </a:xfrm>
            <a:prstGeom prst="rect">
              <a:avLst/>
            </a:prstGeom>
            <a:solidFill>
              <a:schemeClr val="bg1"/>
            </a:solidFill>
            <a:ln w="9525">
              <a:noFill/>
            </a:ln>
          </p:spPr>
          <p:txBody>
            <a:bodyPr anchor="ctr" anchorCtr="0"/>
            <a:p>
              <a:pPr algn="ctr"/>
              <a:r>
                <a:rPr lang="zh-CN" altLang="en-US" sz="1800" dirty="0">
                  <a:solidFill>
                    <a:srgbClr val="000066"/>
                  </a:solidFill>
                  <a:latin typeface="Times New Roman" panose="02020603050405020304" charset="0"/>
                  <a:ea typeface="楷体_GB2312" pitchFamily="49" charset="-122"/>
                </a:rPr>
                <a:t>进位输出</a:t>
              </a:r>
              <a:endParaRPr lang="zh-CN" altLang="en-US" sz="1800" dirty="0">
                <a:solidFill>
                  <a:srgbClr val="000066"/>
                </a:solidFill>
                <a:latin typeface="Times New Roman" panose="02020603050405020304" charset="0"/>
                <a:ea typeface="楷体_GB2312" pitchFamily="49" charset="-122"/>
              </a:endParaRPr>
            </a:p>
          </p:txBody>
        </p:sp>
        <p:sp>
          <p:nvSpPr>
            <p:cNvPr id="92278" name="Rectangle 126"/>
            <p:cNvSpPr/>
            <p:nvPr/>
          </p:nvSpPr>
          <p:spPr>
            <a:xfrm>
              <a:off x="3133" y="323"/>
              <a:ext cx="1718" cy="230"/>
            </a:xfrm>
            <a:prstGeom prst="rect">
              <a:avLst/>
            </a:prstGeom>
            <a:solidFill>
              <a:schemeClr val="bg1"/>
            </a:solidFill>
            <a:ln w="9525">
              <a:noFill/>
            </a:ln>
          </p:spPr>
          <p:txBody>
            <a:bodyPr anchor="ctr" anchorCtr="0"/>
            <a:p>
              <a:pPr algn="ctr"/>
              <a:r>
                <a:rPr lang="zh-CN" altLang="en-US" sz="1800" dirty="0">
                  <a:solidFill>
                    <a:srgbClr val="000066"/>
                  </a:solidFill>
                  <a:latin typeface="Times New Roman" panose="02020603050405020304" charset="0"/>
                  <a:ea typeface="楷体_GB2312" pitchFamily="49" charset="-122"/>
                </a:rPr>
                <a:t>电路状态</a:t>
              </a:r>
              <a:endParaRPr lang="zh-CN" altLang="en-US" sz="1800" dirty="0">
                <a:solidFill>
                  <a:srgbClr val="000066"/>
                </a:solidFill>
                <a:latin typeface="Times New Roman" panose="02020603050405020304" charset="0"/>
                <a:ea typeface="楷体_GB2312" pitchFamily="49" charset="-122"/>
              </a:endParaRPr>
            </a:p>
          </p:txBody>
        </p:sp>
        <p:sp>
          <p:nvSpPr>
            <p:cNvPr id="92279" name="Rectangle 127"/>
            <p:cNvSpPr/>
            <p:nvPr/>
          </p:nvSpPr>
          <p:spPr>
            <a:xfrm>
              <a:off x="2382" y="323"/>
              <a:ext cx="751" cy="431"/>
            </a:xfrm>
            <a:prstGeom prst="rect">
              <a:avLst/>
            </a:prstGeom>
            <a:solidFill>
              <a:schemeClr val="bg1"/>
            </a:solidFill>
            <a:ln w="9525">
              <a:noFill/>
            </a:ln>
          </p:spPr>
          <p:txBody>
            <a:bodyPr anchor="ctr" anchorCtr="0"/>
            <a:p>
              <a:pPr algn="ctr"/>
              <a:r>
                <a:rPr lang="zh-CN" altLang="en-US" sz="1800" dirty="0">
                  <a:solidFill>
                    <a:srgbClr val="000066"/>
                  </a:solidFill>
                  <a:latin typeface="Times New Roman" panose="02020603050405020304" charset="0"/>
                  <a:ea typeface="楷体_GB2312" pitchFamily="49" charset="-122"/>
                </a:rPr>
                <a:t>计数顺序</a:t>
              </a:r>
              <a:endParaRPr lang="zh-CN" altLang="en-US" sz="1800" dirty="0">
                <a:solidFill>
                  <a:srgbClr val="000066"/>
                </a:solidFill>
                <a:latin typeface="Times New Roman" panose="02020603050405020304" charset="0"/>
                <a:ea typeface="楷体_GB2312" pitchFamily="49" charset="-122"/>
              </a:endParaRPr>
            </a:p>
          </p:txBody>
        </p:sp>
        <p:sp>
          <p:nvSpPr>
            <p:cNvPr id="92280" name="Line 128"/>
            <p:cNvSpPr/>
            <p:nvPr/>
          </p:nvSpPr>
          <p:spPr>
            <a:xfrm>
              <a:off x="2382" y="323"/>
              <a:ext cx="3220" cy="0"/>
            </a:xfrm>
            <a:prstGeom prst="line">
              <a:avLst/>
            </a:prstGeom>
            <a:ln w="25400" cap="rnd" cmpd="sng">
              <a:solidFill>
                <a:srgbClr val="000000"/>
              </a:solidFill>
              <a:prstDash val="solid"/>
              <a:round/>
              <a:headEnd type="none" w="med" len="med"/>
              <a:tailEnd type="none" w="med" len="med"/>
            </a:ln>
          </p:spPr>
        </p:sp>
        <p:sp>
          <p:nvSpPr>
            <p:cNvPr id="92281" name="Line 129"/>
            <p:cNvSpPr/>
            <p:nvPr/>
          </p:nvSpPr>
          <p:spPr>
            <a:xfrm>
              <a:off x="2382" y="4173"/>
              <a:ext cx="3220" cy="0"/>
            </a:xfrm>
            <a:prstGeom prst="line">
              <a:avLst/>
            </a:prstGeom>
            <a:ln w="25400" cap="rnd" cmpd="sng">
              <a:solidFill>
                <a:srgbClr val="000000"/>
              </a:solidFill>
              <a:prstDash val="solid"/>
              <a:round/>
              <a:headEnd type="none" w="med" len="med"/>
              <a:tailEnd type="none" w="med" len="med"/>
            </a:ln>
          </p:spPr>
        </p:sp>
        <p:sp>
          <p:nvSpPr>
            <p:cNvPr id="92282" name="Line 130"/>
            <p:cNvSpPr/>
            <p:nvPr/>
          </p:nvSpPr>
          <p:spPr>
            <a:xfrm>
              <a:off x="2382" y="323"/>
              <a:ext cx="0" cy="3850"/>
            </a:xfrm>
            <a:prstGeom prst="line">
              <a:avLst/>
            </a:prstGeom>
            <a:ln w="9525" cap="rnd" cmpd="sng">
              <a:solidFill>
                <a:srgbClr val="000000"/>
              </a:solidFill>
              <a:prstDash val="solid"/>
              <a:round/>
              <a:headEnd type="none" w="med" len="med"/>
              <a:tailEnd type="none" w="med" len="med"/>
            </a:ln>
          </p:spPr>
        </p:sp>
        <p:sp>
          <p:nvSpPr>
            <p:cNvPr id="92283" name="Line 131"/>
            <p:cNvSpPr/>
            <p:nvPr/>
          </p:nvSpPr>
          <p:spPr>
            <a:xfrm>
              <a:off x="5602" y="323"/>
              <a:ext cx="0" cy="3850"/>
            </a:xfrm>
            <a:prstGeom prst="line">
              <a:avLst/>
            </a:prstGeom>
            <a:ln w="9525" cap="rnd" cmpd="sng">
              <a:solidFill>
                <a:srgbClr val="000000"/>
              </a:solidFill>
              <a:prstDash val="solid"/>
              <a:round/>
              <a:headEnd type="none" w="med" len="med"/>
              <a:tailEnd type="none" w="med" len="med"/>
            </a:ln>
          </p:spPr>
        </p:sp>
        <p:sp>
          <p:nvSpPr>
            <p:cNvPr id="92284" name="Line 132"/>
            <p:cNvSpPr/>
            <p:nvPr/>
          </p:nvSpPr>
          <p:spPr>
            <a:xfrm>
              <a:off x="2382" y="754"/>
              <a:ext cx="3220" cy="0"/>
            </a:xfrm>
            <a:prstGeom prst="line">
              <a:avLst/>
            </a:prstGeom>
            <a:ln w="12700" cap="rnd" cmpd="sng">
              <a:solidFill>
                <a:srgbClr val="000000"/>
              </a:solidFill>
              <a:prstDash val="solid"/>
              <a:round/>
              <a:headEnd type="none" w="med" len="med"/>
              <a:tailEnd type="none" w="med" len="med"/>
            </a:ln>
          </p:spPr>
        </p:sp>
        <p:sp>
          <p:nvSpPr>
            <p:cNvPr id="92285" name="Line 133"/>
            <p:cNvSpPr/>
            <p:nvPr/>
          </p:nvSpPr>
          <p:spPr>
            <a:xfrm>
              <a:off x="3133" y="323"/>
              <a:ext cx="0" cy="3850"/>
            </a:xfrm>
            <a:prstGeom prst="line">
              <a:avLst/>
            </a:prstGeom>
            <a:ln w="9525" cap="rnd" cmpd="sng">
              <a:solidFill>
                <a:srgbClr val="000000"/>
              </a:solidFill>
              <a:prstDash val="solid"/>
              <a:round/>
              <a:headEnd type="none" w="med" len="med"/>
              <a:tailEnd type="none" w="med" len="med"/>
            </a:ln>
          </p:spPr>
        </p:sp>
        <p:sp>
          <p:nvSpPr>
            <p:cNvPr id="92286" name="Line 134"/>
            <p:cNvSpPr/>
            <p:nvPr/>
          </p:nvSpPr>
          <p:spPr>
            <a:xfrm>
              <a:off x="3562" y="553"/>
              <a:ext cx="0" cy="3620"/>
            </a:xfrm>
            <a:prstGeom prst="line">
              <a:avLst/>
            </a:prstGeom>
            <a:ln w="9525" cap="rnd" cmpd="sng">
              <a:solidFill>
                <a:srgbClr val="000000"/>
              </a:solidFill>
              <a:prstDash val="solid"/>
              <a:round/>
              <a:headEnd type="none" w="med" len="med"/>
              <a:tailEnd type="none" w="med" len="med"/>
            </a:ln>
          </p:spPr>
        </p:sp>
        <p:sp>
          <p:nvSpPr>
            <p:cNvPr id="92287" name="Line 135"/>
            <p:cNvSpPr/>
            <p:nvPr/>
          </p:nvSpPr>
          <p:spPr>
            <a:xfrm>
              <a:off x="3133" y="553"/>
              <a:ext cx="1718" cy="0"/>
            </a:xfrm>
            <a:prstGeom prst="line">
              <a:avLst/>
            </a:prstGeom>
            <a:ln w="12700" cap="rnd" cmpd="sng">
              <a:solidFill>
                <a:srgbClr val="000000"/>
              </a:solidFill>
              <a:prstDash val="solid"/>
              <a:round/>
              <a:headEnd type="none" w="med" len="med"/>
              <a:tailEnd type="none" w="med" len="med"/>
            </a:ln>
          </p:spPr>
        </p:sp>
        <p:sp>
          <p:nvSpPr>
            <p:cNvPr id="92288" name="Line 136"/>
            <p:cNvSpPr/>
            <p:nvPr/>
          </p:nvSpPr>
          <p:spPr>
            <a:xfrm>
              <a:off x="4851" y="323"/>
              <a:ext cx="0" cy="3850"/>
            </a:xfrm>
            <a:prstGeom prst="line">
              <a:avLst/>
            </a:prstGeom>
            <a:ln w="9525" cap="rnd" cmpd="sng">
              <a:solidFill>
                <a:srgbClr val="000000"/>
              </a:solidFill>
              <a:prstDash val="solid"/>
              <a:round/>
              <a:headEnd type="none" w="med" len="med"/>
              <a:tailEnd type="none" w="med" len="med"/>
            </a:ln>
          </p:spPr>
        </p:sp>
        <p:sp>
          <p:nvSpPr>
            <p:cNvPr id="92289" name="Line 137"/>
            <p:cNvSpPr/>
            <p:nvPr/>
          </p:nvSpPr>
          <p:spPr>
            <a:xfrm>
              <a:off x="3992" y="553"/>
              <a:ext cx="0" cy="3620"/>
            </a:xfrm>
            <a:prstGeom prst="line">
              <a:avLst/>
            </a:prstGeom>
            <a:ln w="9525" cap="rnd" cmpd="sng">
              <a:solidFill>
                <a:srgbClr val="000000"/>
              </a:solidFill>
              <a:prstDash val="solid"/>
              <a:round/>
              <a:headEnd type="none" w="med" len="med"/>
              <a:tailEnd type="none" w="med" len="med"/>
            </a:ln>
          </p:spPr>
        </p:sp>
        <p:sp>
          <p:nvSpPr>
            <p:cNvPr id="92290" name="Line 138"/>
            <p:cNvSpPr/>
            <p:nvPr/>
          </p:nvSpPr>
          <p:spPr>
            <a:xfrm>
              <a:off x="4447" y="553"/>
              <a:ext cx="0" cy="3620"/>
            </a:xfrm>
            <a:prstGeom prst="line">
              <a:avLst/>
            </a:prstGeom>
            <a:ln w="9525" cap="rnd" cmpd="sng">
              <a:solidFill>
                <a:srgbClr val="000000"/>
              </a:solidFill>
              <a:prstDash val="solid"/>
              <a:round/>
              <a:headEnd type="none" w="med" len="med"/>
              <a:tailEnd type="none" w="med" len="med"/>
            </a:ln>
          </p:spPr>
        </p:sp>
        <p:sp>
          <p:nvSpPr>
            <p:cNvPr id="92291" name="Line 139"/>
            <p:cNvSpPr/>
            <p:nvPr/>
          </p:nvSpPr>
          <p:spPr>
            <a:xfrm>
              <a:off x="2382" y="955"/>
              <a:ext cx="3220" cy="0"/>
            </a:xfrm>
            <a:prstGeom prst="line">
              <a:avLst/>
            </a:prstGeom>
            <a:ln w="9525" cap="rnd" cmpd="sng">
              <a:solidFill>
                <a:srgbClr val="000000"/>
              </a:solidFill>
              <a:prstDash val="solid"/>
              <a:round/>
              <a:headEnd type="none" w="med" len="med"/>
              <a:tailEnd type="none" w="med" len="med"/>
            </a:ln>
          </p:spPr>
        </p:sp>
        <p:sp>
          <p:nvSpPr>
            <p:cNvPr id="92292" name="Line 140"/>
            <p:cNvSpPr/>
            <p:nvPr/>
          </p:nvSpPr>
          <p:spPr>
            <a:xfrm>
              <a:off x="2382" y="1156"/>
              <a:ext cx="3220" cy="0"/>
            </a:xfrm>
            <a:prstGeom prst="line">
              <a:avLst/>
            </a:prstGeom>
            <a:ln w="9525" cap="rnd" cmpd="sng">
              <a:solidFill>
                <a:srgbClr val="000000"/>
              </a:solidFill>
              <a:prstDash val="solid"/>
              <a:round/>
              <a:headEnd type="none" w="med" len="med"/>
              <a:tailEnd type="none" w="med" len="med"/>
            </a:ln>
          </p:spPr>
        </p:sp>
        <p:sp>
          <p:nvSpPr>
            <p:cNvPr id="92293" name="Line 141"/>
            <p:cNvSpPr/>
            <p:nvPr/>
          </p:nvSpPr>
          <p:spPr>
            <a:xfrm>
              <a:off x="2382" y="1357"/>
              <a:ext cx="3220" cy="0"/>
            </a:xfrm>
            <a:prstGeom prst="line">
              <a:avLst/>
            </a:prstGeom>
            <a:ln w="9525" cap="rnd" cmpd="sng">
              <a:solidFill>
                <a:srgbClr val="000000"/>
              </a:solidFill>
              <a:prstDash val="solid"/>
              <a:round/>
              <a:headEnd type="none" w="med" len="med"/>
              <a:tailEnd type="none" w="med" len="med"/>
            </a:ln>
          </p:spPr>
        </p:sp>
        <p:sp>
          <p:nvSpPr>
            <p:cNvPr id="92294" name="Line 142"/>
            <p:cNvSpPr/>
            <p:nvPr/>
          </p:nvSpPr>
          <p:spPr>
            <a:xfrm>
              <a:off x="2382" y="1558"/>
              <a:ext cx="3220" cy="0"/>
            </a:xfrm>
            <a:prstGeom prst="line">
              <a:avLst/>
            </a:prstGeom>
            <a:ln w="9525" cap="rnd" cmpd="sng">
              <a:solidFill>
                <a:srgbClr val="000000"/>
              </a:solidFill>
              <a:prstDash val="solid"/>
              <a:round/>
              <a:headEnd type="none" w="med" len="med"/>
              <a:tailEnd type="none" w="med" len="med"/>
            </a:ln>
          </p:spPr>
        </p:sp>
        <p:sp>
          <p:nvSpPr>
            <p:cNvPr id="92295" name="Line 143"/>
            <p:cNvSpPr/>
            <p:nvPr/>
          </p:nvSpPr>
          <p:spPr>
            <a:xfrm>
              <a:off x="2382" y="1759"/>
              <a:ext cx="3220" cy="0"/>
            </a:xfrm>
            <a:prstGeom prst="line">
              <a:avLst/>
            </a:prstGeom>
            <a:ln w="9525" cap="rnd" cmpd="sng">
              <a:solidFill>
                <a:srgbClr val="000000"/>
              </a:solidFill>
              <a:prstDash val="solid"/>
              <a:round/>
              <a:headEnd type="none" w="med" len="med"/>
              <a:tailEnd type="none" w="med" len="med"/>
            </a:ln>
          </p:spPr>
        </p:sp>
        <p:sp>
          <p:nvSpPr>
            <p:cNvPr id="92296" name="Line 144"/>
            <p:cNvSpPr/>
            <p:nvPr/>
          </p:nvSpPr>
          <p:spPr>
            <a:xfrm>
              <a:off x="2382" y="1962"/>
              <a:ext cx="3220" cy="0"/>
            </a:xfrm>
            <a:prstGeom prst="line">
              <a:avLst/>
            </a:prstGeom>
            <a:ln w="9525" cap="rnd" cmpd="sng">
              <a:solidFill>
                <a:srgbClr val="000000"/>
              </a:solidFill>
              <a:prstDash val="solid"/>
              <a:round/>
              <a:headEnd type="none" w="med" len="med"/>
              <a:tailEnd type="none" w="med" len="med"/>
            </a:ln>
          </p:spPr>
        </p:sp>
        <p:sp>
          <p:nvSpPr>
            <p:cNvPr id="92297" name="Line 145"/>
            <p:cNvSpPr/>
            <p:nvPr/>
          </p:nvSpPr>
          <p:spPr>
            <a:xfrm>
              <a:off x="2382" y="2163"/>
              <a:ext cx="3220" cy="0"/>
            </a:xfrm>
            <a:prstGeom prst="line">
              <a:avLst/>
            </a:prstGeom>
            <a:ln w="9525" cap="rnd" cmpd="sng">
              <a:solidFill>
                <a:srgbClr val="000000"/>
              </a:solidFill>
              <a:prstDash val="solid"/>
              <a:round/>
              <a:headEnd type="none" w="med" len="med"/>
              <a:tailEnd type="none" w="med" len="med"/>
            </a:ln>
          </p:spPr>
        </p:sp>
        <p:sp>
          <p:nvSpPr>
            <p:cNvPr id="92298" name="Line 146"/>
            <p:cNvSpPr/>
            <p:nvPr/>
          </p:nvSpPr>
          <p:spPr>
            <a:xfrm>
              <a:off x="2382" y="2364"/>
              <a:ext cx="3220" cy="0"/>
            </a:xfrm>
            <a:prstGeom prst="line">
              <a:avLst/>
            </a:prstGeom>
            <a:ln w="9525" cap="rnd" cmpd="sng">
              <a:solidFill>
                <a:srgbClr val="000000"/>
              </a:solidFill>
              <a:prstDash val="solid"/>
              <a:round/>
              <a:headEnd type="none" w="med" len="med"/>
              <a:tailEnd type="none" w="med" len="med"/>
            </a:ln>
          </p:spPr>
        </p:sp>
        <p:sp>
          <p:nvSpPr>
            <p:cNvPr id="92299" name="Line 147"/>
            <p:cNvSpPr/>
            <p:nvPr/>
          </p:nvSpPr>
          <p:spPr>
            <a:xfrm>
              <a:off x="2382" y="2565"/>
              <a:ext cx="3220" cy="0"/>
            </a:xfrm>
            <a:prstGeom prst="line">
              <a:avLst/>
            </a:prstGeom>
            <a:ln w="9525" cap="rnd" cmpd="sng">
              <a:solidFill>
                <a:srgbClr val="000000"/>
              </a:solidFill>
              <a:prstDash val="solid"/>
              <a:round/>
              <a:headEnd type="none" w="med" len="med"/>
              <a:tailEnd type="none" w="med" len="med"/>
            </a:ln>
          </p:spPr>
        </p:sp>
        <p:sp>
          <p:nvSpPr>
            <p:cNvPr id="92300" name="Line 148"/>
            <p:cNvSpPr/>
            <p:nvPr/>
          </p:nvSpPr>
          <p:spPr>
            <a:xfrm>
              <a:off x="2382" y="2766"/>
              <a:ext cx="3220" cy="0"/>
            </a:xfrm>
            <a:prstGeom prst="line">
              <a:avLst/>
            </a:prstGeom>
            <a:ln w="9525" cap="rnd" cmpd="sng">
              <a:solidFill>
                <a:srgbClr val="000000"/>
              </a:solidFill>
              <a:prstDash val="solid"/>
              <a:round/>
              <a:headEnd type="none" w="med" len="med"/>
              <a:tailEnd type="none" w="med" len="med"/>
            </a:ln>
          </p:spPr>
        </p:sp>
        <p:sp>
          <p:nvSpPr>
            <p:cNvPr id="92301" name="Line 149"/>
            <p:cNvSpPr/>
            <p:nvPr/>
          </p:nvSpPr>
          <p:spPr>
            <a:xfrm>
              <a:off x="2382" y="2967"/>
              <a:ext cx="3220" cy="0"/>
            </a:xfrm>
            <a:prstGeom prst="line">
              <a:avLst/>
            </a:prstGeom>
            <a:ln w="9525" cap="rnd" cmpd="sng">
              <a:solidFill>
                <a:srgbClr val="000000"/>
              </a:solidFill>
              <a:prstDash val="solid"/>
              <a:round/>
              <a:headEnd type="none" w="med" len="med"/>
              <a:tailEnd type="none" w="med" len="med"/>
            </a:ln>
          </p:spPr>
        </p:sp>
        <p:sp>
          <p:nvSpPr>
            <p:cNvPr id="92302" name="Line 150"/>
            <p:cNvSpPr/>
            <p:nvPr/>
          </p:nvSpPr>
          <p:spPr>
            <a:xfrm>
              <a:off x="2382" y="3168"/>
              <a:ext cx="3220" cy="0"/>
            </a:xfrm>
            <a:prstGeom prst="line">
              <a:avLst/>
            </a:prstGeom>
            <a:ln w="9525" cap="rnd" cmpd="sng">
              <a:solidFill>
                <a:srgbClr val="000000"/>
              </a:solidFill>
              <a:prstDash val="solid"/>
              <a:round/>
              <a:headEnd type="none" w="med" len="med"/>
              <a:tailEnd type="none" w="med" len="med"/>
            </a:ln>
          </p:spPr>
        </p:sp>
        <p:sp>
          <p:nvSpPr>
            <p:cNvPr id="92303" name="Line 151"/>
            <p:cNvSpPr/>
            <p:nvPr/>
          </p:nvSpPr>
          <p:spPr>
            <a:xfrm>
              <a:off x="2382" y="3369"/>
              <a:ext cx="3220" cy="0"/>
            </a:xfrm>
            <a:prstGeom prst="line">
              <a:avLst/>
            </a:prstGeom>
            <a:ln w="9525" cap="rnd" cmpd="sng">
              <a:solidFill>
                <a:srgbClr val="000000"/>
              </a:solidFill>
              <a:prstDash val="solid"/>
              <a:round/>
              <a:headEnd type="none" w="med" len="med"/>
              <a:tailEnd type="none" w="med" len="med"/>
            </a:ln>
          </p:spPr>
        </p:sp>
        <p:sp>
          <p:nvSpPr>
            <p:cNvPr id="92304" name="Line 152"/>
            <p:cNvSpPr/>
            <p:nvPr/>
          </p:nvSpPr>
          <p:spPr>
            <a:xfrm>
              <a:off x="2382" y="3570"/>
              <a:ext cx="3220" cy="0"/>
            </a:xfrm>
            <a:prstGeom prst="line">
              <a:avLst/>
            </a:prstGeom>
            <a:ln w="9525" cap="rnd" cmpd="sng">
              <a:solidFill>
                <a:srgbClr val="000000"/>
              </a:solidFill>
              <a:prstDash val="solid"/>
              <a:round/>
              <a:headEnd type="none" w="med" len="med"/>
              <a:tailEnd type="none" w="med" len="med"/>
            </a:ln>
          </p:spPr>
        </p:sp>
        <p:sp>
          <p:nvSpPr>
            <p:cNvPr id="92305" name="Line 153"/>
            <p:cNvSpPr/>
            <p:nvPr/>
          </p:nvSpPr>
          <p:spPr>
            <a:xfrm>
              <a:off x="2382" y="3771"/>
              <a:ext cx="3220" cy="0"/>
            </a:xfrm>
            <a:prstGeom prst="line">
              <a:avLst/>
            </a:prstGeom>
            <a:ln w="9525" cap="rnd" cmpd="sng">
              <a:solidFill>
                <a:srgbClr val="000000"/>
              </a:solidFill>
              <a:prstDash val="solid"/>
              <a:round/>
              <a:headEnd type="none" w="med" len="med"/>
              <a:tailEnd type="none" w="med" len="med"/>
            </a:ln>
          </p:spPr>
        </p:sp>
        <p:sp>
          <p:nvSpPr>
            <p:cNvPr id="92306" name="Line 154"/>
            <p:cNvSpPr/>
            <p:nvPr/>
          </p:nvSpPr>
          <p:spPr>
            <a:xfrm>
              <a:off x="2382" y="3972"/>
              <a:ext cx="3220" cy="0"/>
            </a:xfrm>
            <a:prstGeom prst="line">
              <a:avLst/>
            </a:prstGeom>
            <a:ln w="9525" cap="rnd" cmpd="sng">
              <a:solidFill>
                <a:srgbClr val="000000"/>
              </a:solidFill>
              <a:prstDash val="solid"/>
              <a:round/>
              <a:headEnd type="none" w="med" len="med"/>
              <a:tailEnd type="none" w="med" len="med"/>
            </a:ln>
          </p:spPr>
        </p:sp>
        <p:sp>
          <p:nvSpPr>
            <p:cNvPr id="92307" name="AutoShape 156"/>
            <p:cNvSpPr/>
            <p:nvPr/>
          </p:nvSpPr>
          <p:spPr>
            <a:xfrm>
              <a:off x="4151" y="935"/>
              <a:ext cx="204" cy="367"/>
            </a:xfrm>
            <a:prstGeom prst="roundRect">
              <a:avLst>
                <a:gd name="adj" fmla="val 16667"/>
              </a:avLst>
            </a:prstGeom>
            <a:noFill/>
            <a:ln w="38100" cap="flat" cmpd="sng">
              <a:solidFill>
                <a:srgbClr val="FF3399"/>
              </a:solidFill>
              <a:prstDash val="solid"/>
              <a:round/>
              <a:headEnd type="none" w="med" len="med"/>
              <a:tailEnd type="none" w="med" len="med"/>
            </a:ln>
          </p:spPr>
          <p:txBody>
            <a:bodyPr wrap="none" anchor="ctr" anchorCtr="0"/>
            <a:p>
              <a:pPr algn="ctr"/>
              <a:endParaRPr lang="zh-CN" altLang="en-US" dirty="0">
                <a:latin typeface="Arial Narrow" pitchFamily="34" charset="0"/>
                <a:ea typeface="宋体" panose="02010600030101010101" pitchFamily="2" charset="-122"/>
              </a:endParaRPr>
            </a:p>
          </p:txBody>
        </p:sp>
        <p:sp>
          <p:nvSpPr>
            <p:cNvPr id="92308" name="AutoShape 157"/>
            <p:cNvSpPr/>
            <p:nvPr/>
          </p:nvSpPr>
          <p:spPr>
            <a:xfrm>
              <a:off x="4151" y="1733"/>
              <a:ext cx="204" cy="367"/>
            </a:xfrm>
            <a:prstGeom prst="roundRect">
              <a:avLst>
                <a:gd name="adj" fmla="val 16667"/>
              </a:avLst>
            </a:prstGeom>
            <a:noFill/>
            <a:ln w="38100" cap="flat" cmpd="sng">
              <a:solidFill>
                <a:srgbClr val="FF3399"/>
              </a:solidFill>
              <a:prstDash val="solid"/>
              <a:round/>
              <a:headEnd type="none" w="med" len="med"/>
              <a:tailEnd type="none" w="med" len="med"/>
            </a:ln>
          </p:spPr>
          <p:txBody>
            <a:bodyPr wrap="none" anchor="ctr" anchorCtr="0"/>
            <a:p>
              <a:pPr algn="ctr"/>
              <a:endParaRPr lang="zh-CN" altLang="en-US" dirty="0">
                <a:latin typeface="Arial Narrow" pitchFamily="34" charset="0"/>
                <a:ea typeface="宋体" panose="02010600030101010101" pitchFamily="2" charset="-122"/>
              </a:endParaRPr>
            </a:p>
          </p:txBody>
        </p:sp>
        <p:sp>
          <p:nvSpPr>
            <p:cNvPr id="92309" name="AutoShape 158"/>
            <p:cNvSpPr/>
            <p:nvPr/>
          </p:nvSpPr>
          <p:spPr>
            <a:xfrm>
              <a:off x="4151" y="2510"/>
              <a:ext cx="204" cy="367"/>
            </a:xfrm>
            <a:prstGeom prst="roundRect">
              <a:avLst>
                <a:gd name="adj" fmla="val 16667"/>
              </a:avLst>
            </a:prstGeom>
            <a:noFill/>
            <a:ln w="38100" cap="flat" cmpd="sng">
              <a:solidFill>
                <a:srgbClr val="FF3399"/>
              </a:solidFill>
              <a:prstDash val="solid"/>
              <a:round/>
              <a:headEnd type="none" w="med" len="med"/>
              <a:tailEnd type="none" w="med" len="med"/>
            </a:ln>
          </p:spPr>
          <p:txBody>
            <a:bodyPr wrap="none" anchor="ctr" anchorCtr="0"/>
            <a:p>
              <a:pPr algn="ctr"/>
              <a:endParaRPr lang="zh-CN" altLang="en-US" dirty="0">
                <a:latin typeface="Arial Narrow" pitchFamily="34" charset="0"/>
                <a:ea typeface="宋体" panose="02010600030101010101" pitchFamily="2" charset="-122"/>
              </a:endParaRPr>
            </a:p>
          </p:txBody>
        </p:sp>
        <p:sp>
          <p:nvSpPr>
            <p:cNvPr id="92310" name="AutoShape 159"/>
            <p:cNvSpPr/>
            <p:nvPr/>
          </p:nvSpPr>
          <p:spPr>
            <a:xfrm>
              <a:off x="4151" y="2941"/>
              <a:ext cx="204" cy="367"/>
            </a:xfrm>
            <a:prstGeom prst="roundRect">
              <a:avLst>
                <a:gd name="adj" fmla="val 16667"/>
              </a:avLst>
            </a:prstGeom>
            <a:noFill/>
            <a:ln w="38100" cap="flat" cmpd="sng">
              <a:solidFill>
                <a:srgbClr val="FF3399"/>
              </a:solidFill>
              <a:prstDash val="solid"/>
              <a:round/>
              <a:headEnd type="none" w="med" len="med"/>
              <a:tailEnd type="none" w="med" len="med"/>
            </a:ln>
          </p:spPr>
          <p:txBody>
            <a:bodyPr wrap="none" anchor="ctr" anchorCtr="0"/>
            <a:p>
              <a:pPr algn="ctr"/>
              <a:endParaRPr lang="zh-CN" altLang="en-US" dirty="0">
                <a:latin typeface="Arial Narrow" pitchFamily="34" charset="0"/>
                <a:ea typeface="宋体" panose="02010600030101010101" pitchFamily="2" charset="-122"/>
              </a:endParaRPr>
            </a:p>
          </p:txBody>
        </p:sp>
        <p:sp>
          <p:nvSpPr>
            <p:cNvPr id="92311" name="AutoShape 160"/>
            <p:cNvSpPr/>
            <p:nvPr/>
          </p:nvSpPr>
          <p:spPr>
            <a:xfrm>
              <a:off x="4151" y="3351"/>
              <a:ext cx="204" cy="367"/>
            </a:xfrm>
            <a:prstGeom prst="roundRect">
              <a:avLst>
                <a:gd name="adj" fmla="val 16667"/>
              </a:avLst>
            </a:prstGeom>
            <a:noFill/>
            <a:ln w="38100" cap="flat" cmpd="sng">
              <a:solidFill>
                <a:srgbClr val="FF3399"/>
              </a:solidFill>
              <a:prstDash val="solid"/>
              <a:round/>
              <a:headEnd type="none" w="med" len="med"/>
              <a:tailEnd type="none" w="med" len="med"/>
            </a:ln>
          </p:spPr>
          <p:txBody>
            <a:bodyPr wrap="none" anchor="ctr" anchorCtr="0"/>
            <a:p>
              <a:pPr algn="ctr"/>
              <a:endParaRPr lang="zh-CN" altLang="en-US" dirty="0">
                <a:latin typeface="Arial Narrow" pitchFamily="34" charset="0"/>
                <a:ea typeface="宋体" panose="02010600030101010101" pitchFamily="2" charset="-122"/>
              </a:endParaRPr>
            </a:p>
          </p:txBody>
        </p:sp>
        <p:sp>
          <p:nvSpPr>
            <p:cNvPr id="92312" name="AutoShape 161"/>
            <p:cNvSpPr/>
            <p:nvPr/>
          </p:nvSpPr>
          <p:spPr>
            <a:xfrm>
              <a:off x="4151" y="1345"/>
              <a:ext cx="204" cy="367"/>
            </a:xfrm>
            <a:prstGeom prst="roundRect">
              <a:avLst>
                <a:gd name="adj" fmla="val 16667"/>
              </a:avLst>
            </a:prstGeom>
            <a:noFill/>
            <a:ln w="38100" cap="flat" cmpd="sng">
              <a:solidFill>
                <a:srgbClr val="FF3399"/>
              </a:solidFill>
              <a:prstDash val="solid"/>
              <a:round/>
              <a:headEnd type="none" w="med" len="med"/>
              <a:tailEnd type="none" w="med" len="med"/>
            </a:ln>
          </p:spPr>
          <p:txBody>
            <a:bodyPr wrap="none" anchor="ctr" anchorCtr="0"/>
            <a:p>
              <a:pPr algn="ctr"/>
              <a:endParaRPr lang="zh-CN" altLang="en-US" dirty="0">
                <a:latin typeface="Arial Narrow" pitchFamily="34" charset="0"/>
                <a:ea typeface="宋体" panose="02010600030101010101" pitchFamily="2" charset="-122"/>
              </a:endParaRPr>
            </a:p>
          </p:txBody>
        </p:sp>
        <p:sp>
          <p:nvSpPr>
            <p:cNvPr id="92313" name="AutoShape 162"/>
            <p:cNvSpPr/>
            <p:nvPr/>
          </p:nvSpPr>
          <p:spPr>
            <a:xfrm>
              <a:off x="4151" y="2121"/>
              <a:ext cx="204" cy="367"/>
            </a:xfrm>
            <a:prstGeom prst="roundRect">
              <a:avLst>
                <a:gd name="adj" fmla="val 16667"/>
              </a:avLst>
            </a:prstGeom>
            <a:noFill/>
            <a:ln w="38100" cap="flat" cmpd="sng">
              <a:solidFill>
                <a:srgbClr val="FF3399"/>
              </a:solidFill>
              <a:prstDash val="solid"/>
              <a:round/>
              <a:headEnd type="none" w="med" len="med"/>
              <a:tailEnd type="none" w="med" len="med"/>
            </a:ln>
          </p:spPr>
          <p:txBody>
            <a:bodyPr wrap="none" anchor="ctr" anchorCtr="0"/>
            <a:p>
              <a:pPr algn="ctr"/>
              <a:endParaRPr lang="zh-CN" altLang="en-US" dirty="0">
                <a:latin typeface="Arial Narrow" pitchFamily="34" charset="0"/>
                <a:ea typeface="宋体" panose="02010600030101010101" pitchFamily="2" charset="-122"/>
              </a:endParaRPr>
            </a:p>
          </p:txBody>
        </p:sp>
        <p:sp>
          <p:nvSpPr>
            <p:cNvPr id="92314" name="AutoShape 163"/>
            <p:cNvSpPr/>
            <p:nvPr/>
          </p:nvSpPr>
          <p:spPr>
            <a:xfrm>
              <a:off x="4151" y="1733"/>
              <a:ext cx="204" cy="367"/>
            </a:xfrm>
            <a:prstGeom prst="roundRect">
              <a:avLst>
                <a:gd name="adj" fmla="val 16667"/>
              </a:avLst>
            </a:prstGeom>
            <a:noFill/>
            <a:ln w="38100" cap="flat" cmpd="sng">
              <a:solidFill>
                <a:srgbClr val="FF3399"/>
              </a:solidFill>
              <a:prstDash val="solid"/>
              <a:round/>
              <a:headEnd type="none" w="med" len="med"/>
              <a:tailEnd type="none" w="med" len="med"/>
            </a:ln>
          </p:spPr>
          <p:txBody>
            <a:bodyPr wrap="none" anchor="ctr" anchorCtr="0"/>
            <a:p>
              <a:pPr algn="ctr"/>
              <a:endParaRPr lang="zh-CN" altLang="en-US" dirty="0">
                <a:latin typeface="Arial Narrow" pitchFamily="34" charset="0"/>
                <a:ea typeface="宋体" panose="02010600030101010101" pitchFamily="2" charset="-122"/>
              </a:endParaRPr>
            </a:p>
          </p:txBody>
        </p:sp>
        <p:sp>
          <p:nvSpPr>
            <p:cNvPr id="92315" name="AutoShape 164"/>
            <p:cNvSpPr/>
            <p:nvPr/>
          </p:nvSpPr>
          <p:spPr>
            <a:xfrm>
              <a:off x="4151" y="3766"/>
              <a:ext cx="204" cy="367"/>
            </a:xfrm>
            <a:prstGeom prst="roundRect">
              <a:avLst>
                <a:gd name="adj" fmla="val 16667"/>
              </a:avLst>
            </a:prstGeom>
            <a:noFill/>
            <a:ln w="38100" cap="flat" cmpd="sng">
              <a:solidFill>
                <a:srgbClr val="FF3399"/>
              </a:solidFill>
              <a:prstDash val="solid"/>
              <a:round/>
              <a:headEnd type="none" w="med" len="med"/>
              <a:tailEnd type="none" w="med" len="med"/>
            </a:ln>
          </p:spPr>
          <p:txBody>
            <a:bodyPr wrap="none" anchor="ctr" anchorCtr="0"/>
            <a:p>
              <a:pPr algn="ctr"/>
              <a:endParaRPr lang="zh-CN" altLang="en-US" dirty="0">
                <a:latin typeface="Arial Narrow" pitchFamily="34" charset="0"/>
                <a:ea typeface="宋体" panose="02010600030101010101" pitchFamily="2" charset="-122"/>
              </a:endParaRPr>
            </a:p>
          </p:txBody>
        </p:sp>
        <p:sp>
          <p:nvSpPr>
            <p:cNvPr id="92316" name="AutoShape 171"/>
            <p:cNvSpPr/>
            <p:nvPr/>
          </p:nvSpPr>
          <p:spPr>
            <a:xfrm>
              <a:off x="4105" y="1389"/>
              <a:ext cx="657" cy="169"/>
            </a:xfrm>
            <a:prstGeom prst="roundRect">
              <a:avLst>
                <a:gd name="adj" fmla="val 16667"/>
              </a:avLst>
            </a:prstGeom>
            <a:noFill/>
            <a:ln w="38100" cap="flat" cmpd="sng">
              <a:solidFill>
                <a:schemeClr val="accent1"/>
              </a:solidFill>
              <a:prstDash val="solid"/>
              <a:round/>
              <a:headEnd type="none" w="med" len="med"/>
              <a:tailEnd type="none" w="med" len="med"/>
            </a:ln>
          </p:spPr>
          <p:txBody>
            <a:bodyPr wrap="none" anchor="ctr" anchorCtr="0"/>
            <a:p>
              <a:pPr algn="ctr"/>
              <a:endParaRPr lang="zh-CN" altLang="en-US" dirty="0">
                <a:latin typeface="Arial Narrow" pitchFamily="34" charset="0"/>
                <a:ea typeface="宋体" panose="02010600030101010101" pitchFamily="2" charset="-122"/>
              </a:endParaRPr>
            </a:p>
          </p:txBody>
        </p:sp>
        <p:sp>
          <p:nvSpPr>
            <p:cNvPr id="92317" name="AutoShape 172"/>
            <p:cNvSpPr/>
            <p:nvPr/>
          </p:nvSpPr>
          <p:spPr>
            <a:xfrm>
              <a:off x="4105" y="2167"/>
              <a:ext cx="657" cy="169"/>
            </a:xfrm>
            <a:prstGeom prst="roundRect">
              <a:avLst>
                <a:gd name="adj" fmla="val 16667"/>
              </a:avLst>
            </a:prstGeom>
            <a:noFill/>
            <a:ln w="38100" cap="flat" cmpd="sng">
              <a:solidFill>
                <a:schemeClr val="accent1"/>
              </a:solidFill>
              <a:prstDash val="solid"/>
              <a:round/>
              <a:headEnd type="none" w="med" len="med"/>
              <a:tailEnd type="none" w="med" len="med"/>
            </a:ln>
          </p:spPr>
          <p:txBody>
            <a:bodyPr wrap="none" anchor="ctr" anchorCtr="0"/>
            <a:p>
              <a:pPr algn="ctr"/>
              <a:endParaRPr lang="zh-CN" altLang="en-US" dirty="0">
                <a:latin typeface="Arial Narrow" pitchFamily="34" charset="0"/>
                <a:ea typeface="宋体" panose="02010600030101010101" pitchFamily="2" charset="-122"/>
              </a:endParaRPr>
            </a:p>
          </p:txBody>
        </p:sp>
        <p:sp>
          <p:nvSpPr>
            <p:cNvPr id="92318" name="AutoShape 173"/>
            <p:cNvSpPr/>
            <p:nvPr/>
          </p:nvSpPr>
          <p:spPr>
            <a:xfrm>
              <a:off x="4105" y="2944"/>
              <a:ext cx="657" cy="169"/>
            </a:xfrm>
            <a:prstGeom prst="roundRect">
              <a:avLst>
                <a:gd name="adj" fmla="val 16667"/>
              </a:avLst>
            </a:prstGeom>
            <a:noFill/>
            <a:ln w="38100" cap="flat" cmpd="sng">
              <a:solidFill>
                <a:schemeClr val="accent1"/>
              </a:solidFill>
              <a:prstDash val="solid"/>
              <a:round/>
              <a:headEnd type="none" w="med" len="med"/>
              <a:tailEnd type="none" w="med" len="med"/>
            </a:ln>
          </p:spPr>
          <p:txBody>
            <a:bodyPr wrap="none" anchor="ctr" anchorCtr="0"/>
            <a:p>
              <a:pPr algn="ctr"/>
              <a:endParaRPr lang="zh-CN" altLang="en-US" dirty="0">
                <a:latin typeface="Arial Narrow" pitchFamily="34" charset="0"/>
                <a:ea typeface="宋体" panose="02010600030101010101" pitchFamily="2" charset="-122"/>
              </a:endParaRPr>
            </a:p>
          </p:txBody>
        </p:sp>
        <p:sp>
          <p:nvSpPr>
            <p:cNvPr id="92319" name="AutoShape 176"/>
            <p:cNvSpPr/>
            <p:nvPr/>
          </p:nvSpPr>
          <p:spPr>
            <a:xfrm>
              <a:off x="4287" y="3756"/>
              <a:ext cx="657" cy="173"/>
            </a:xfrm>
            <a:prstGeom prst="roundRect">
              <a:avLst>
                <a:gd name="adj" fmla="val 16667"/>
              </a:avLst>
            </a:prstGeom>
            <a:noFill/>
            <a:ln w="38100" cap="flat" cmpd="sng">
              <a:solidFill>
                <a:schemeClr val="accent1"/>
              </a:solidFill>
              <a:prstDash val="solid"/>
              <a:round/>
              <a:headEnd type="none" w="med" len="med"/>
              <a:tailEnd type="none" w="med" len="med"/>
            </a:ln>
          </p:spPr>
          <p:txBody>
            <a:bodyPr wrap="none" anchor="ctr" anchorCtr="0"/>
            <a:p>
              <a:pPr algn="ctr"/>
              <a:endParaRPr lang="zh-CN" altLang="en-US" dirty="0">
                <a:latin typeface="Arial Narrow" pitchFamily="34" charset="0"/>
                <a:ea typeface="宋体" panose="02010600030101010101" pitchFamily="2" charset="-122"/>
              </a:endParaRPr>
            </a:p>
          </p:txBody>
        </p:sp>
        <p:sp>
          <p:nvSpPr>
            <p:cNvPr id="92320" name="AutoShape 177"/>
            <p:cNvSpPr/>
            <p:nvPr/>
          </p:nvSpPr>
          <p:spPr>
            <a:xfrm>
              <a:off x="3742" y="2160"/>
              <a:ext cx="1248" cy="173"/>
            </a:xfrm>
            <a:prstGeom prst="roundRect">
              <a:avLst>
                <a:gd name="adj" fmla="val 16667"/>
              </a:avLst>
            </a:prstGeom>
            <a:noFill/>
            <a:ln w="38100" cap="flat" cmpd="sng">
              <a:solidFill>
                <a:srgbClr val="FF9933"/>
              </a:solidFill>
              <a:prstDash val="solid"/>
              <a:round/>
              <a:headEnd type="none" w="med" len="med"/>
              <a:tailEnd type="none" w="med" len="med"/>
            </a:ln>
          </p:spPr>
          <p:txBody>
            <a:bodyPr wrap="none" anchor="ctr" anchorCtr="0"/>
            <a:p>
              <a:pPr algn="ctr"/>
              <a:endParaRPr lang="zh-CN" altLang="en-US" dirty="0">
                <a:latin typeface="Arial Narrow" pitchFamily="34" charset="0"/>
                <a:ea typeface="宋体" panose="02010600030101010101" pitchFamily="2" charset="-122"/>
              </a:endParaRPr>
            </a:p>
          </p:txBody>
        </p:sp>
        <p:sp>
          <p:nvSpPr>
            <p:cNvPr id="92321" name="AutoShape 178"/>
            <p:cNvSpPr/>
            <p:nvPr/>
          </p:nvSpPr>
          <p:spPr>
            <a:xfrm>
              <a:off x="3720" y="3756"/>
              <a:ext cx="1248" cy="173"/>
            </a:xfrm>
            <a:prstGeom prst="roundRect">
              <a:avLst>
                <a:gd name="adj" fmla="val 16667"/>
              </a:avLst>
            </a:prstGeom>
            <a:noFill/>
            <a:ln w="38100" cap="flat" cmpd="sng">
              <a:solidFill>
                <a:srgbClr val="FF9933"/>
              </a:solidFill>
              <a:prstDash val="solid"/>
              <a:round/>
              <a:headEnd type="none" w="med" len="med"/>
              <a:tailEnd type="none" w="med" len="med"/>
            </a:ln>
          </p:spPr>
          <p:txBody>
            <a:bodyPr wrap="none" anchor="ctr" anchorCtr="0"/>
            <a:p>
              <a:pPr algn="ctr"/>
              <a:endParaRPr lang="zh-CN" altLang="en-US" dirty="0">
                <a:latin typeface="Arial Narrow" pitchFamily="34" charset="0"/>
                <a:ea typeface="宋体" panose="02010600030101010101" pitchFamily="2" charset="-122"/>
              </a:endParaRPr>
            </a:p>
          </p:txBody>
        </p:sp>
        <p:sp>
          <p:nvSpPr>
            <p:cNvPr id="92322" name="AutoShape 180"/>
            <p:cNvSpPr/>
            <p:nvPr/>
          </p:nvSpPr>
          <p:spPr>
            <a:xfrm>
              <a:off x="3243" y="2138"/>
              <a:ext cx="204" cy="372"/>
            </a:xfrm>
            <a:prstGeom prst="roundRect">
              <a:avLst>
                <a:gd name="adj" fmla="val 16667"/>
              </a:avLst>
            </a:prstGeom>
            <a:noFill/>
            <a:ln w="38100" cap="flat" cmpd="sng">
              <a:solidFill>
                <a:srgbClr val="FF9933"/>
              </a:solidFill>
              <a:prstDash val="solid"/>
              <a:round/>
              <a:headEnd type="none" w="med" len="med"/>
              <a:tailEnd type="none" w="med" len="med"/>
            </a:ln>
          </p:spPr>
          <p:txBody>
            <a:bodyPr wrap="none" anchor="ctr" anchorCtr="0"/>
            <a:p>
              <a:pPr algn="ctr"/>
              <a:endParaRPr lang="zh-CN" altLang="en-US" dirty="0">
                <a:latin typeface="Arial Narrow" pitchFamily="34" charset="0"/>
                <a:ea typeface="宋体" panose="02010600030101010101" pitchFamily="2" charset="-122"/>
              </a:endParaRPr>
            </a:p>
          </p:txBody>
        </p:sp>
        <p:sp>
          <p:nvSpPr>
            <p:cNvPr id="92323" name="AutoShape 181"/>
            <p:cNvSpPr/>
            <p:nvPr/>
          </p:nvSpPr>
          <p:spPr>
            <a:xfrm>
              <a:off x="3243" y="3784"/>
              <a:ext cx="204" cy="372"/>
            </a:xfrm>
            <a:prstGeom prst="roundRect">
              <a:avLst>
                <a:gd name="adj" fmla="val 16667"/>
              </a:avLst>
            </a:prstGeom>
            <a:noFill/>
            <a:ln w="38100" cap="flat" cmpd="sng">
              <a:solidFill>
                <a:srgbClr val="FF9933"/>
              </a:solidFill>
              <a:prstDash val="solid"/>
              <a:round/>
              <a:headEnd type="none" w="med" len="med"/>
              <a:tailEnd type="none" w="med" len="med"/>
            </a:ln>
          </p:spPr>
          <p:txBody>
            <a:bodyPr wrap="none" anchor="ctr" anchorCtr="0"/>
            <a:p>
              <a:pPr algn="ctr"/>
              <a:endParaRPr lang="zh-CN" altLang="en-US" dirty="0">
                <a:latin typeface="Arial Narrow" pitchFamily="34" charset="0"/>
                <a:ea typeface="宋体" panose="02010600030101010101" pitchFamily="2" charset="-122"/>
              </a:endParaRPr>
            </a:p>
          </p:txBody>
        </p:sp>
        <p:sp>
          <p:nvSpPr>
            <p:cNvPr id="92324" name="AutoShape 186"/>
            <p:cNvSpPr/>
            <p:nvPr/>
          </p:nvSpPr>
          <p:spPr>
            <a:xfrm>
              <a:off x="3697" y="1344"/>
              <a:ext cx="204" cy="367"/>
            </a:xfrm>
            <a:prstGeom prst="roundRect">
              <a:avLst>
                <a:gd name="adj" fmla="val 16667"/>
              </a:avLst>
            </a:prstGeom>
            <a:noFill/>
            <a:ln w="38100" cap="flat" cmpd="sng">
              <a:solidFill>
                <a:schemeClr val="accent1"/>
              </a:solidFill>
              <a:prstDash val="solid"/>
              <a:round/>
              <a:headEnd type="none" w="med" len="med"/>
              <a:tailEnd type="none" w="med" len="med"/>
            </a:ln>
          </p:spPr>
          <p:txBody>
            <a:bodyPr wrap="none" anchor="ctr" anchorCtr="0"/>
            <a:p>
              <a:pPr algn="ctr"/>
              <a:endParaRPr lang="zh-CN" altLang="en-US" dirty="0">
                <a:latin typeface="Arial Narrow" pitchFamily="34" charset="0"/>
                <a:ea typeface="宋体" panose="02010600030101010101" pitchFamily="2" charset="-122"/>
              </a:endParaRPr>
            </a:p>
          </p:txBody>
        </p:sp>
        <p:sp>
          <p:nvSpPr>
            <p:cNvPr id="92325" name="AutoShape 187"/>
            <p:cNvSpPr/>
            <p:nvPr/>
          </p:nvSpPr>
          <p:spPr>
            <a:xfrm>
              <a:off x="3720" y="2963"/>
              <a:ext cx="204" cy="368"/>
            </a:xfrm>
            <a:prstGeom prst="roundRect">
              <a:avLst>
                <a:gd name="adj" fmla="val 16667"/>
              </a:avLst>
            </a:prstGeom>
            <a:noFill/>
            <a:ln w="38100" cap="flat" cmpd="sng">
              <a:solidFill>
                <a:schemeClr val="accent1"/>
              </a:solidFill>
              <a:prstDash val="solid"/>
              <a:round/>
              <a:headEnd type="none" w="med" len="med"/>
              <a:tailEnd type="none" w="med" len="med"/>
            </a:ln>
          </p:spPr>
          <p:txBody>
            <a:bodyPr wrap="none" anchor="ctr" anchorCtr="0"/>
            <a:p>
              <a:pPr algn="ctr"/>
              <a:endParaRPr lang="zh-CN" altLang="en-US" dirty="0">
                <a:latin typeface="Arial Narrow" pitchFamily="34" charset="0"/>
                <a:ea typeface="宋体" panose="02010600030101010101" pitchFamily="2" charset="-122"/>
              </a:endParaRPr>
            </a:p>
          </p:txBody>
        </p:sp>
        <p:sp>
          <p:nvSpPr>
            <p:cNvPr id="92326" name="AutoShape 188"/>
            <p:cNvSpPr/>
            <p:nvPr/>
          </p:nvSpPr>
          <p:spPr>
            <a:xfrm>
              <a:off x="3720" y="3789"/>
              <a:ext cx="204" cy="367"/>
            </a:xfrm>
            <a:prstGeom prst="roundRect">
              <a:avLst>
                <a:gd name="adj" fmla="val 16667"/>
              </a:avLst>
            </a:prstGeom>
            <a:noFill/>
            <a:ln w="38100" cap="flat" cmpd="sng">
              <a:solidFill>
                <a:schemeClr val="accent1"/>
              </a:solidFill>
              <a:prstDash val="solid"/>
              <a:round/>
              <a:headEnd type="none" w="med" len="med"/>
              <a:tailEnd type="none" w="med" len="med"/>
            </a:ln>
          </p:spPr>
          <p:txBody>
            <a:bodyPr wrap="none" anchor="ctr" anchorCtr="0"/>
            <a:p>
              <a:pPr algn="ctr"/>
              <a:endParaRPr lang="zh-CN" altLang="en-US" dirty="0">
                <a:latin typeface="Arial Narrow" pitchFamily="34" charset="0"/>
                <a:ea typeface="宋体" panose="02010600030101010101" pitchFamily="2" charset="-122"/>
              </a:endParaRPr>
            </a:p>
          </p:txBody>
        </p:sp>
        <p:sp>
          <p:nvSpPr>
            <p:cNvPr id="92327" name="AutoShape 189"/>
            <p:cNvSpPr/>
            <p:nvPr/>
          </p:nvSpPr>
          <p:spPr>
            <a:xfrm>
              <a:off x="3697" y="2160"/>
              <a:ext cx="204" cy="368"/>
            </a:xfrm>
            <a:prstGeom prst="roundRect">
              <a:avLst>
                <a:gd name="adj" fmla="val 16667"/>
              </a:avLst>
            </a:prstGeom>
            <a:noFill/>
            <a:ln w="38100" cap="flat" cmpd="sng">
              <a:solidFill>
                <a:schemeClr val="accent1"/>
              </a:solidFill>
              <a:prstDash val="solid"/>
              <a:round/>
              <a:headEnd type="none" w="med" len="med"/>
              <a:tailEnd type="none" w="med" len="med"/>
            </a:ln>
          </p:spPr>
          <p:txBody>
            <a:bodyPr wrap="none" anchor="ctr" anchorCtr="0"/>
            <a:p>
              <a:pPr algn="ctr"/>
              <a:endParaRPr lang="zh-CN" altLang="en-US" dirty="0">
                <a:latin typeface="Arial Narrow" pitchFamily="34" charset="0"/>
                <a:ea typeface="宋体"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161925"/>
            <a:ext cx="2811145"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5.3</a:t>
            </a:r>
            <a:r>
              <a:rPr lang="en-US" sz="3200" dirty="0">
                <a:latin typeface="微软雅黑" panose="020B0503020204020204" pitchFamily="34" charset="-122"/>
                <a:ea typeface="微软雅黑" panose="020B0503020204020204" pitchFamily="34" charset="-122"/>
                <a:sym typeface="微软雅黑" panose="020B0503020204020204" pitchFamily="34" charset="-122"/>
              </a:rPr>
              <a:t>.3</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计数器</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 name="文本框 2"/>
          <p:cNvSpPr txBox="1"/>
          <p:nvPr/>
        </p:nvSpPr>
        <p:spPr>
          <a:xfrm>
            <a:off x="194310" y="961390"/>
            <a:ext cx="11383010" cy="1672590"/>
          </a:xfrm>
          <a:prstGeom prst="rect">
            <a:avLst/>
          </a:prstGeom>
          <a:noFill/>
        </p:spPr>
        <p:txBody>
          <a:bodyPr wrap="square" rtlCol="0" anchor="t">
            <a:noAutofit/>
          </a:bodyPr>
          <a:p>
            <a:pPr indent="304800" defTabSz="266700" eaLnBrk="1">
              <a:lnSpc>
                <a:spcPct val="150000"/>
              </a:lnSpc>
              <a:spcAft>
                <a:spcPct val="0"/>
              </a:spcAft>
            </a:pPr>
            <a:r>
              <a:rPr lang="en-US" sz="2000" b="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2</a:t>
            </a:r>
            <a:r>
              <a:rPr lang="zh-CN" altLang="en-US" sz="2000" b="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、常用计数器的使用</a:t>
            </a:r>
            <a:endParaRPr lang="zh-CN" altLang="en-US" sz="2000" b="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endParaRPr>
          </a:p>
          <a:p>
            <a:pPr indent="304800" defTabSz="266700" eaLnBrk="1">
              <a:lnSpc>
                <a:spcPct val="150000"/>
              </a:lnSpc>
              <a:spcAft>
                <a:spcPct val="0"/>
              </a:spcAft>
            </a:pPr>
            <a:r>
              <a:rPr lang="en-US" altLang="zh-CN" sz="2000">
                <a:solidFill>
                  <a:schemeClr val="tx1"/>
                </a:solidFill>
                <a:latin typeface="Times New Roman" panose="02020603050405020304" charset="0"/>
                <a:ea typeface="微软雅黑" panose="020B0503020204020204" pitchFamily="34" charset="-122"/>
                <a:cs typeface="Times New Roman" panose="02020603050405020304" charset="0"/>
                <a:sym typeface="+mn-ea"/>
              </a:rPr>
              <a:t>   </a:t>
            </a:r>
            <a:r>
              <a:rPr sz="2000">
                <a:latin typeface="Times New Roman" panose="02020603050405020304" charset="0"/>
                <a:ea typeface="微软雅黑" panose="020B0503020204020204" pitchFamily="34" charset="-122"/>
                <a:cs typeface="Times New Roman" panose="02020603050405020304" charset="0"/>
                <a:sym typeface="+mn-ea"/>
              </a:rPr>
              <a:t>74LS161是一个十六进制加法计数器，其具有如下四种功能：</a:t>
            </a:r>
            <a:r>
              <a:rPr sz="2000">
                <a:solidFill>
                  <a:srgbClr val="FF0000"/>
                </a:solidFill>
                <a:latin typeface="Times New Roman" panose="02020603050405020304" charset="0"/>
                <a:ea typeface="微软雅黑" panose="020B0503020204020204" pitchFamily="34" charset="-122"/>
                <a:cs typeface="Times New Roman" panose="02020603050405020304" charset="0"/>
                <a:sym typeface="+mn-ea"/>
              </a:rPr>
              <a:t>异步清零、同步并行置数、保持、计数功能</a:t>
            </a:r>
            <a:r>
              <a:rPr sz="2000">
                <a:latin typeface="Times New Roman" panose="02020603050405020304" charset="0"/>
                <a:ea typeface="微软雅黑" panose="020B0503020204020204" pitchFamily="34" charset="-122"/>
                <a:cs typeface="Times New Roman" panose="02020603050405020304" charset="0"/>
                <a:sym typeface="+mn-ea"/>
              </a:rPr>
              <a:t>。其中清零采用的是异步方式，置数采用的是同步方式。 </a:t>
            </a:r>
            <a:r>
              <a:rPr lang="en-US" sz="2000">
                <a:latin typeface="Times New Roman" panose="02020603050405020304" charset="0"/>
                <a:ea typeface="微软雅黑" panose="020B0503020204020204" pitchFamily="34" charset="-122"/>
                <a:cs typeface="Times New Roman" panose="02020603050405020304" charset="0"/>
                <a:sym typeface="+mn-ea"/>
              </a:rPr>
              <a:t> </a:t>
            </a:r>
            <a:endParaRPr sz="2000">
              <a:latin typeface="Times New Roman" panose="02020603050405020304" charset="0"/>
              <a:ea typeface="微软雅黑" panose="020B0503020204020204" pitchFamily="34" charset="-122"/>
              <a:cs typeface="Times New Roman" panose="02020603050405020304" charset="0"/>
              <a:sym typeface="+mn-ea"/>
            </a:endParaRPr>
          </a:p>
        </p:txBody>
      </p:sp>
      <p:pic>
        <p:nvPicPr>
          <p:cNvPr id="5" name="图片 4"/>
          <p:cNvPicPr>
            <a:picLocks noChangeAspect="1"/>
          </p:cNvPicPr>
          <p:nvPr/>
        </p:nvPicPr>
        <p:blipFill>
          <a:blip r:embed="rId3"/>
          <a:stretch>
            <a:fillRect/>
          </a:stretch>
        </p:blipFill>
        <p:spPr>
          <a:xfrm>
            <a:off x="99060" y="2886075"/>
            <a:ext cx="4865370" cy="3093720"/>
          </a:xfrm>
          <a:prstGeom prst="rect">
            <a:avLst/>
          </a:prstGeom>
        </p:spPr>
      </p:pic>
      <p:pic>
        <p:nvPicPr>
          <p:cNvPr id="6" name="图片 5"/>
          <p:cNvPicPr>
            <a:picLocks noChangeAspect="1"/>
          </p:cNvPicPr>
          <p:nvPr/>
        </p:nvPicPr>
        <p:blipFill>
          <a:blip r:embed="rId4"/>
          <a:stretch>
            <a:fillRect/>
          </a:stretch>
        </p:blipFill>
        <p:spPr>
          <a:xfrm>
            <a:off x="5007610" y="3575685"/>
            <a:ext cx="7113905" cy="2028825"/>
          </a:xfrm>
          <a:prstGeom prst="rect">
            <a:avLst/>
          </a:prstGeom>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161925"/>
            <a:ext cx="2811145"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5.3</a:t>
            </a:r>
            <a:r>
              <a:rPr lang="en-US" sz="3200" dirty="0">
                <a:latin typeface="微软雅黑" panose="020B0503020204020204" pitchFamily="34" charset="-122"/>
                <a:ea typeface="微软雅黑" panose="020B0503020204020204" pitchFamily="34" charset="-122"/>
                <a:sym typeface="微软雅黑" panose="020B0503020204020204" pitchFamily="34" charset="-122"/>
              </a:rPr>
              <a:t>.3</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计数器</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 name="文本框 2"/>
          <p:cNvSpPr txBox="1"/>
          <p:nvPr/>
        </p:nvSpPr>
        <p:spPr>
          <a:xfrm>
            <a:off x="194310" y="733425"/>
            <a:ext cx="11927840" cy="2580640"/>
          </a:xfrm>
          <a:prstGeom prst="rect">
            <a:avLst/>
          </a:prstGeom>
          <a:noFill/>
        </p:spPr>
        <p:txBody>
          <a:bodyPr wrap="square" rtlCol="0" anchor="t">
            <a:noAutofit/>
          </a:bodyPr>
          <a:p>
            <a:pPr indent="304800" defTabSz="266700" eaLnBrk="1">
              <a:lnSpc>
                <a:spcPct val="150000"/>
              </a:lnSpc>
              <a:spcAft>
                <a:spcPct val="0"/>
              </a:spcAft>
            </a:pPr>
            <a:r>
              <a:rPr lang="en-US" sz="2000" b="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2</a:t>
            </a:r>
            <a:r>
              <a:rPr lang="zh-CN" altLang="en-US" sz="2000" b="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、常用计数器的使用</a:t>
            </a:r>
            <a:endParaRPr lang="zh-CN" altLang="en-US" sz="2000" b="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endParaRPr>
          </a:p>
          <a:p>
            <a:pPr indent="304800" defTabSz="266700" eaLnBrk="1">
              <a:lnSpc>
                <a:spcPct val="150000"/>
              </a:lnSpc>
              <a:spcAft>
                <a:spcPct val="0"/>
              </a:spcAft>
            </a:pPr>
            <a:r>
              <a:rPr lang="en-US" altLang="zh-CN" sz="2000">
                <a:solidFill>
                  <a:schemeClr val="tx1"/>
                </a:solidFill>
                <a:latin typeface="Times New Roman" panose="02020603050405020304" charset="0"/>
                <a:ea typeface="微软雅黑" panose="020B0503020204020204" pitchFamily="34" charset="-122"/>
                <a:cs typeface="Times New Roman" panose="02020603050405020304" charset="0"/>
                <a:sym typeface="+mn-ea"/>
              </a:rPr>
              <a:t>    </a:t>
            </a:r>
            <a:r>
              <a:rPr sz="2000">
                <a:latin typeface="Times New Roman" panose="02020603050405020304" charset="0"/>
                <a:ea typeface="微软雅黑" panose="020B0503020204020204" pitchFamily="34" charset="-122"/>
                <a:cs typeface="Times New Roman" panose="02020603050405020304" charset="0"/>
                <a:sym typeface="+mn-ea"/>
              </a:rPr>
              <a:t>(1)置数法：适合于有预置数功能的计数器。它的工作原理是：通过给计数器置入某个数值的方法跳过N-M个状态，置数操作可以在电路的任何一个状态下进行。分为同步预置数和异步预置数两种。</a:t>
            </a:r>
            <a:r>
              <a:rPr lang="en-US" sz="2000">
                <a:latin typeface="Times New Roman" panose="02020603050405020304" charset="0"/>
                <a:ea typeface="微软雅黑" panose="020B0503020204020204" pitchFamily="34" charset="-122"/>
                <a:cs typeface="Times New Roman" panose="02020603050405020304" charset="0"/>
                <a:sym typeface="+mn-ea"/>
              </a:rPr>
              <a:t> </a:t>
            </a:r>
            <a:endParaRPr lang="en-US" sz="2000">
              <a:latin typeface="Times New Roman" panose="02020603050405020304" charset="0"/>
              <a:ea typeface="微软雅黑" panose="020B0503020204020204" pitchFamily="34" charset="-122"/>
              <a:cs typeface="Times New Roman" panose="02020603050405020304" charset="0"/>
              <a:sym typeface="+mn-ea"/>
            </a:endParaRPr>
          </a:p>
          <a:p>
            <a:pPr indent="304800" defTabSz="266700" eaLnBrk="1">
              <a:lnSpc>
                <a:spcPct val="150000"/>
              </a:lnSpc>
              <a:spcAft>
                <a:spcPct val="0"/>
              </a:spcAft>
            </a:pPr>
            <a:r>
              <a:rPr lang="en-US" altLang="zh-CN" sz="2600">
                <a:latin typeface="Times New Roman" panose="02020603050405020304" charset="0"/>
                <a:ea typeface="微软雅黑" panose="020B0503020204020204" pitchFamily="34" charset="-122"/>
                <a:cs typeface="Times New Roman" panose="02020603050405020304" charset="0"/>
                <a:sym typeface="+mn-ea"/>
              </a:rPr>
              <a:t>   </a:t>
            </a:r>
            <a:endParaRPr lang="zh-CN" sz="2600">
              <a:latin typeface="Times New Roman" panose="02020603050405020304" charset="0"/>
              <a:ea typeface="微软雅黑" panose="020B0503020204020204" pitchFamily="34" charset="-122"/>
              <a:cs typeface="Times New Roman" panose="02020603050405020304" charset="0"/>
              <a:sym typeface="+mn-ea"/>
            </a:endParaRPr>
          </a:p>
        </p:txBody>
      </p:sp>
      <p:sp>
        <p:nvSpPr>
          <p:cNvPr id="4" name="文本框 3"/>
          <p:cNvSpPr txBox="1"/>
          <p:nvPr/>
        </p:nvSpPr>
        <p:spPr>
          <a:xfrm>
            <a:off x="495300" y="2239010"/>
            <a:ext cx="10757535" cy="645160"/>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pPr indent="304800" defTabSz="266700" eaLnBrk="1">
              <a:lnSpc>
                <a:spcPct val="150000"/>
              </a:lnSpc>
              <a:spcAft>
                <a:spcPct val="0"/>
              </a:spcAft>
            </a:pPr>
            <a:r>
              <a:rPr lang="en-US" sz="2400">
                <a:latin typeface="Times New Roman" panose="02020603050405020304" charset="0"/>
                <a:ea typeface="微软雅黑" panose="020B0503020204020204" pitchFamily="34" charset="-122"/>
                <a:cs typeface="Times New Roman" panose="02020603050405020304" charset="0"/>
                <a:sym typeface="+mn-ea"/>
              </a:rPr>
              <a:t>例5-6：用置数法将74LS161接成六进制计数器，计数状态为0100~1001。</a:t>
            </a:r>
            <a:endParaRPr lang="en-US" sz="2400">
              <a:latin typeface="Times New Roman" panose="02020603050405020304" charset="0"/>
              <a:ea typeface="微软雅黑" panose="020B0503020204020204" pitchFamily="34" charset="-122"/>
              <a:cs typeface="Times New Roman" panose="02020603050405020304" charset="0"/>
            </a:endParaRPr>
          </a:p>
        </p:txBody>
      </p:sp>
      <p:pic>
        <p:nvPicPr>
          <p:cNvPr id="5" name="图片 4"/>
          <p:cNvPicPr>
            <a:picLocks noChangeAspect="1"/>
          </p:cNvPicPr>
          <p:nvPr/>
        </p:nvPicPr>
        <p:blipFill>
          <a:blip r:embed="rId3"/>
          <a:srcRect t="50367"/>
          <a:stretch>
            <a:fillRect/>
          </a:stretch>
        </p:blipFill>
        <p:spPr>
          <a:xfrm>
            <a:off x="5907405" y="3090545"/>
            <a:ext cx="5476875" cy="3304540"/>
          </a:xfrm>
          <a:prstGeom prst="rect">
            <a:avLst/>
          </a:prstGeom>
        </p:spPr>
      </p:pic>
      <p:pic>
        <p:nvPicPr>
          <p:cNvPr id="2" name="图片 -2147481995" descr="13t38"/>
          <p:cNvPicPr>
            <a:picLocks noChangeAspect="1"/>
          </p:cNvPicPr>
          <p:nvPr/>
        </p:nvPicPr>
        <p:blipFill>
          <a:blip r:embed="rId4"/>
          <a:stretch>
            <a:fillRect/>
          </a:stretch>
        </p:blipFill>
        <p:spPr>
          <a:xfrm>
            <a:off x="1000125" y="3209925"/>
            <a:ext cx="4076700" cy="3065780"/>
          </a:xfrm>
          <a:prstGeom prst="rect">
            <a:avLst/>
          </a:prstGeom>
          <a:noFill/>
          <a:ln w="9525">
            <a:noFill/>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161925"/>
            <a:ext cx="2811145"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5.3</a:t>
            </a:r>
            <a:r>
              <a:rPr lang="en-US" sz="3200" dirty="0">
                <a:latin typeface="微软雅黑" panose="020B0503020204020204" pitchFamily="34" charset="-122"/>
                <a:ea typeface="微软雅黑" panose="020B0503020204020204" pitchFamily="34" charset="-122"/>
                <a:sym typeface="微软雅黑" panose="020B0503020204020204" pitchFamily="34" charset="-122"/>
              </a:rPr>
              <a:t>.3</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计数器</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 name="文本框 2"/>
          <p:cNvSpPr txBox="1"/>
          <p:nvPr/>
        </p:nvSpPr>
        <p:spPr>
          <a:xfrm>
            <a:off x="194310" y="1010920"/>
            <a:ext cx="11786870" cy="2580640"/>
          </a:xfrm>
          <a:prstGeom prst="rect">
            <a:avLst/>
          </a:prstGeom>
          <a:noFill/>
        </p:spPr>
        <p:txBody>
          <a:bodyPr wrap="square" rtlCol="0" anchor="t">
            <a:noAutofit/>
          </a:bodyPr>
          <a:p>
            <a:pPr indent="304800" defTabSz="266700" eaLnBrk="1">
              <a:lnSpc>
                <a:spcPct val="150000"/>
              </a:lnSpc>
              <a:spcAft>
                <a:spcPct val="0"/>
              </a:spcAft>
            </a:pPr>
            <a:r>
              <a:rPr lang="en-US" sz="2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sz="2000" b="1">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带有同步预置数功能的计数器（如74LS160、74LS161等），</a:t>
            </a:r>
            <a:r>
              <a:rPr lang="en-US" sz="2000" b="1">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    </a:t>
            </a:r>
            <a:r>
              <a:rPr sz="2000" b="1">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=0的信号只有在下一个CP信号到来时，才将要置入的数据置入计数器，因此稳定状态包含此置入的状态。</a:t>
            </a:r>
            <a:endParaRPr sz="2000" b="1">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304800" defTabSz="266700" eaLnBrk="1">
              <a:lnSpc>
                <a:spcPct val="150000"/>
              </a:lnSpc>
              <a:spcAft>
                <a:spcPct val="0"/>
              </a:spcAft>
            </a:pPr>
            <a:r>
              <a:rPr sz="2000" b="1">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sz="2000" b="1">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  </a:t>
            </a:r>
            <a:r>
              <a:rPr sz="2000" b="1">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带有异步预置数功能的计数器（74LS190、74LS191、74LS192等），只要</a:t>
            </a:r>
            <a:r>
              <a:rPr lang="en-US" sz="2000" b="1">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      </a:t>
            </a:r>
            <a:r>
              <a:rPr sz="2000" b="1">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=0信号一出现，立即会将数据置入计数器中。因此，</a:t>
            </a:r>
            <a:r>
              <a:rPr lang="en-US" sz="2000" b="1">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    </a:t>
            </a:r>
            <a:r>
              <a:rPr sz="2000" b="1">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=0的信号应该从最后一个有效状态的下一个状态译出。</a:t>
            </a:r>
            <a:r>
              <a:rPr lang="en-US" sz="2000">
                <a:effectLst/>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sz="2000">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304800" defTabSz="266700" eaLnBrk="1">
              <a:lnSpc>
                <a:spcPct val="150000"/>
              </a:lnSpc>
              <a:spcAft>
                <a:spcPct val="0"/>
              </a:spcAft>
            </a:pPr>
            <a:r>
              <a:rPr lang="en-US" altLang="zh-CN" sz="2600">
                <a:latin typeface="Times New Roman" panose="02020603050405020304" charset="0"/>
                <a:ea typeface="微软雅黑" panose="020B0503020204020204" pitchFamily="34" charset="-122"/>
                <a:cs typeface="Times New Roman" panose="02020603050405020304" charset="0"/>
                <a:sym typeface="+mn-ea"/>
              </a:rPr>
              <a:t>   </a:t>
            </a:r>
            <a:endParaRPr lang="zh-CN" sz="2600">
              <a:latin typeface="Times New Roman" panose="02020603050405020304" charset="0"/>
              <a:ea typeface="微软雅黑" panose="020B0503020204020204" pitchFamily="34" charset="-122"/>
              <a:cs typeface="Times New Roman" panose="02020603050405020304" charset="0"/>
              <a:sym typeface="+mn-ea"/>
            </a:endParaRPr>
          </a:p>
        </p:txBody>
      </p:sp>
      <p:pic>
        <p:nvPicPr>
          <p:cNvPr id="7" name="图片 6"/>
          <p:cNvPicPr>
            <a:picLocks noChangeAspect="1"/>
          </p:cNvPicPr>
          <p:nvPr/>
        </p:nvPicPr>
        <p:blipFill>
          <a:blip r:embed="rId3"/>
          <a:stretch>
            <a:fillRect/>
          </a:stretch>
        </p:blipFill>
        <p:spPr>
          <a:xfrm>
            <a:off x="945515" y="3429000"/>
            <a:ext cx="10207625" cy="2641600"/>
          </a:xfrm>
          <a:prstGeom prst="rect">
            <a:avLst/>
          </a:prstGeom>
        </p:spPr>
      </p:pic>
      <p:graphicFrame>
        <p:nvGraphicFramePr>
          <p:cNvPr id="2" name="Object 633"/>
          <p:cNvGraphicFramePr>
            <a:graphicFrameLocks noChangeAspect="1"/>
          </p:cNvGraphicFramePr>
          <p:nvPr/>
        </p:nvGraphicFramePr>
        <p:xfrm>
          <a:off x="7773035" y="1084580"/>
          <a:ext cx="360045" cy="401320"/>
        </p:xfrm>
        <a:graphic>
          <a:graphicData uri="http://schemas.openxmlformats.org/presentationml/2006/ole">
            <mc:AlternateContent xmlns:mc="http://schemas.openxmlformats.org/markup-compatibility/2006">
              <mc:Choice xmlns:v="urn:schemas-microsoft-com:vml" Requires="v">
                <p:oleObj spid="_x0000_s3076" name="" r:id="rId4" imgW="215900" imgH="241300" progId="Equation.KSEE3">
                  <p:embed/>
                </p:oleObj>
              </mc:Choice>
              <mc:Fallback>
                <p:oleObj name="" r:id="rId4" imgW="215900" imgH="241300" progId="Equation.KSEE3">
                  <p:embed/>
                  <p:pic>
                    <p:nvPicPr>
                      <p:cNvPr id="0" name="图片 3075"/>
                      <p:cNvPicPr/>
                      <p:nvPr/>
                    </p:nvPicPr>
                    <p:blipFill>
                      <a:blip r:embed="rId5"/>
                      <a:stretch>
                        <a:fillRect/>
                      </a:stretch>
                    </p:blipFill>
                    <p:spPr>
                      <a:xfrm>
                        <a:off x="7773035" y="1084580"/>
                        <a:ext cx="360045" cy="401320"/>
                      </a:xfrm>
                      <a:prstGeom prst="rect">
                        <a:avLst/>
                      </a:prstGeom>
                      <a:noFill/>
                      <a:ln w="38100">
                        <a:noFill/>
                        <a:miter/>
                      </a:ln>
                    </p:spPr>
                  </p:pic>
                </p:oleObj>
              </mc:Fallback>
            </mc:AlternateContent>
          </a:graphicData>
        </a:graphic>
      </p:graphicFrame>
      <p:graphicFrame>
        <p:nvGraphicFramePr>
          <p:cNvPr id="6" name="Object 633"/>
          <p:cNvGraphicFramePr>
            <a:graphicFrameLocks noChangeAspect="1"/>
          </p:cNvGraphicFramePr>
          <p:nvPr/>
        </p:nvGraphicFramePr>
        <p:xfrm>
          <a:off x="10323830" y="2349500"/>
          <a:ext cx="393065" cy="377825"/>
        </p:xfrm>
        <a:graphic>
          <a:graphicData uri="http://schemas.openxmlformats.org/presentationml/2006/ole">
            <mc:AlternateContent xmlns:mc="http://schemas.openxmlformats.org/markup-compatibility/2006">
              <mc:Choice xmlns:v="urn:schemas-microsoft-com:vml" Requires="v">
                <p:oleObj spid="_x0000_s8" name="" r:id="rId6" imgW="215900" imgH="241300" progId="Equation.KSEE3">
                  <p:embed/>
                </p:oleObj>
              </mc:Choice>
              <mc:Fallback>
                <p:oleObj name="" r:id="rId6" imgW="215900" imgH="241300" progId="Equation.KSEE3">
                  <p:embed/>
                  <p:pic>
                    <p:nvPicPr>
                      <p:cNvPr id="0" name="图片 3075"/>
                      <p:cNvPicPr/>
                      <p:nvPr/>
                    </p:nvPicPr>
                    <p:blipFill>
                      <a:blip r:embed="rId5"/>
                      <a:stretch>
                        <a:fillRect/>
                      </a:stretch>
                    </p:blipFill>
                    <p:spPr>
                      <a:xfrm>
                        <a:off x="10323830" y="2349500"/>
                        <a:ext cx="393065" cy="377825"/>
                      </a:xfrm>
                      <a:prstGeom prst="rect">
                        <a:avLst/>
                      </a:prstGeom>
                      <a:noFill/>
                      <a:ln w="38100">
                        <a:noFill/>
                        <a:miter/>
                      </a:ln>
                    </p:spPr>
                  </p:pic>
                </p:oleObj>
              </mc:Fallback>
            </mc:AlternateContent>
          </a:graphicData>
        </a:graphic>
      </p:graphicFrame>
      <p:graphicFrame>
        <p:nvGraphicFramePr>
          <p:cNvPr id="9" name="Object 633"/>
          <p:cNvGraphicFramePr>
            <a:graphicFrameLocks noChangeAspect="1"/>
          </p:cNvGraphicFramePr>
          <p:nvPr/>
        </p:nvGraphicFramePr>
        <p:xfrm>
          <a:off x="4252595" y="2493010"/>
          <a:ext cx="387985" cy="432435"/>
        </p:xfrm>
        <a:graphic>
          <a:graphicData uri="http://schemas.openxmlformats.org/presentationml/2006/ole">
            <mc:AlternateContent xmlns:mc="http://schemas.openxmlformats.org/markup-compatibility/2006">
              <mc:Choice xmlns:v="urn:schemas-microsoft-com:vml" Requires="v">
                <p:oleObj spid="_x0000_s10" name="" r:id="rId7" imgW="215900" imgH="241300" progId="Equation.KSEE3">
                  <p:embed/>
                </p:oleObj>
              </mc:Choice>
              <mc:Fallback>
                <p:oleObj name="" r:id="rId7" imgW="215900" imgH="241300" progId="Equation.KSEE3">
                  <p:embed/>
                  <p:pic>
                    <p:nvPicPr>
                      <p:cNvPr id="0" name="图片 3075"/>
                      <p:cNvPicPr/>
                      <p:nvPr/>
                    </p:nvPicPr>
                    <p:blipFill>
                      <a:blip r:embed="rId5"/>
                      <a:stretch>
                        <a:fillRect/>
                      </a:stretch>
                    </p:blipFill>
                    <p:spPr>
                      <a:xfrm>
                        <a:off x="4252595" y="2493010"/>
                        <a:ext cx="387985" cy="432435"/>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161925"/>
            <a:ext cx="2811145"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5.3</a:t>
            </a:r>
            <a:r>
              <a:rPr lang="en-US" sz="3200" dirty="0">
                <a:latin typeface="微软雅黑" panose="020B0503020204020204" pitchFamily="34" charset="-122"/>
                <a:ea typeface="微软雅黑" panose="020B0503020204020204" pitchFamily="34" charset="-122"/>
                <a:sym typeface="微软雅黑" panose="020B0503020204020204" pitchFamily="34" charset="-122"/>
              </a:rPr>
              <a:t>.3</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计数器</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 name="文本框 2"/>
          <p:cNvSpPr txBox="1"/>
          <p:nvPr/>
        </p:nvSpPr>
        <p:spPr>
          <a:xfrm>
            <a:off x="194310" y="733425"/>
            <a:ext cx="11927840" cy="2580640"/>
          </a:xfrm>
          <a:prstGeom prst="rect">
            <a:avLst/>
          </a:prstGeom>
          <a:noFill/>
        </p:spPr>
        <p:txBody>
          <a:bodyPr wrap="square" rtlCol="0" anchor="t">
            <a:noAutofit/>
          </a:bodyPr>
          <a:p>
            <a:pPr indent="304800" defTabSz="266700" eaLnBrk="1">
              <a:lnSpc>
                <a:spcPct val="150000"/>
              </a:lnSpc>
              <a:spcAft>
                <a:spcPct val="0"/>
              </a:spcAft>
            </a:pPr>
            <a:r>
              <a:rPr lang="en-US" sz="2000" b="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2</a:t>
            </a:r>
            <a:r>
              <a:rPr lang="zh-CN" altLang="en-US" sz="2000" b="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、常用计数器的使用</a:t>
            </a:r>
            <a:endParaRPr lang="zh-CN" altLang="en-US" sz="2000" b="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endParaRPr>
          </a:p>
          <a:p>
            <a:pPr indent="304800" defTabSz="266700" eaLnBrk="1">
              <a:lnSpc>
                <a:spcPct val="150000"/>
              </a:lnSpc>
              <a:spcAft>
                <a:spcPct val="0"/>
              </a:spcAft>
            </a:pPr>
            <a:r>
              <a:rPr lang="en-US" altLang="zh-CN" sz="2000">
                <a:solidFill>
                  <a:schemeClr val="tx1"/>
                </a:solidFill>
                <a:latin typeface="Times New Roman" panose="02020603050405020304" charset="0"/>
                <a:ea typeface="微软雅黑" panose="020B0503020204020204" pitchFamily="34" charset="-122"/>
                <a:cs typeface="Times New Roman" panose="02020603050405020304" charset="0"/>
                <a:sym typeface="+mn-ea"/>
              </a:rPr>
              <a:t>    </a:t>
            </a:r>
            <a:r>
              <a:rPr sz="2000">
                <a:latin typeface="Times New Roman" panose="02020603050405020304" charset="0"/>
                <a:ea typeface="微软雅黑" panose="020B0503020204020204" pitchFamily="34" charset="-122"/>
                <a:cs typeface="Times New Roman" panose="02020603050405020304" charset="0"/>
                <a:sym typeface="+mn-ea"/>
              </a:rPr>
              <a:t>(</a:t>
            </a:r>
            <a:r>
              <a:rPr lang="en-US" sz="2000">
                <a:latin typeface="Times New Roman" panose="02020603050405020304" charset="0"/>
                <a:ea typeface="微软雅黑" panose="020B0503020204020204" pitchFamily="34" charset="-122"/>
                <a:cs typeface="Times New Roman" panose="02020603050405020304" charset="0"/>
                <a:sym typeface="+mn-ea"/>
              </a:rPr>
              <a:t>2</a:t>
            </a:r>
            <a:r>
              <a:rPr sz="2000">
                <a:latin typeface="Times New Roman" panose="02020603050405020304" charset="0"/>
                <a:ea typeface="微软雅黑" panose="020B0503020204020204" pitchFamily="34" charset="-122"/>
                <a:cs typeface="Times New Roman" panose="02020603050405020304" charset="0"/>
                <a:sym typeface="+mn-ea"/>
              </a:rPr>
              <a:t>)置零法适用于有异步置零输入端的计数器。它的工作原理是：N进制计数器从0~</a:t>
            </a:r>
            <a:r>
              <a:rPr lang="en-US" sz="2000">
                <a:latin typeface="Times New Roman" panose="02020603050405020304" charset="0"/>
                <a:ea typeface="微软雅黑" panose="020B0503020204020204" pitchFamily="34" charset="-122"/>
                <a:cs typeface="Times New Roman" panose="02020603050405020304" charset="0"/>
                <a:sym typeface="+mn-ea"/>
              </a:rPr>
              <a:t>(</a:t>
            </a:r>
            <a:r>
              <a:rPr sz="2000">
                <a:latin typeface="Times New Roman" panose="02020603050405020304" charset="0"/>
                <a:ea typeface="微软雅黑" panose="020B0503020204020204" pitchFamily="34" charset="-122"/>
                <a:cs typeface="Times New Roman" panose="02020603050405020304" charset="0"/>
                <a:sym typeface="+mn-ea"/>
              </a:rPr>
              <a:t>N-1</a:t>
            </a:r>
            <a:r>
              <a:rPr lang="en-US" sz="2000">
                <a:latin typeface="Times New Roman" panose="02020603050405020304" charset="0"/>
                <a:ea typeface="微软雅黑" panose="020B0503020204020204" pitchFamily="34" charset="-122"/>
                <a:cs typeface="Times New Roman" panose="02020603050405020304" charset="0"/>
                <a:sym typeface="+mn-ea"/>
              </a:rPr>
              <a:t>)</a:t>
            </a:r>
            <a:r>
              <a:rPr sz="2000">
                <a:latin typeface="Times New Roman" panose="02020603050405020304" charset="0"/>
                <a:ea typeface="微软雅黑" panose="020B0503020204020204" pitchFamily="34" charset="-122"/>
                <a:cs typeface="Times New Roman" panose="02020603050405020304" charset="0"/>
                <a:sym typeface="+mn-ea"/>
              </a:rPr>
              <a:t>的计数过程中，当计数器的值计到M时立即返回0，所以计数器为M值的状态只是瞬间出现，在稳定的循环状态中只包含0~</a:t>
            </a:r>
            <a:r>
              <a:rPr lang="en-US" sz="2000">
                <a:latin typeface="Times New Roman" panose="02020603050405020304" charset="0"/>
                <a:ea typeface="微软雅黑" panose="020B0503020204020204" pitchFamily="34" charset="-122"/>
                <a:cs typeface="Times New Roman" panose="02020603050405020304" charset="0"/>
                <a:sym typeface="+mn-ea"/>
              </a:rPr>
              <a:t>(</a:t>
            </a:r>
            <a:r>
              <a:rPr sz="2000">
                <a:latin typeface="Times New Roman" panose="02020603050405020304" charset="0"/>
                <a:ea typeface="微软雅黑" panose="020B0503020204020204" pitchFamily="34" charset="-122"/>
                <a:cs typeface="Times New Roman" panose="02020603050405020304" charset="0"/>
                <a:sym typeface="+mn-ea"/>
              </a:rPr>
              <a:t>M-1</a:t>
            </a:r>
            <a:r>
              <a:rPr lang="en-US" sz="2000">
                <a:latin typeface="Times New Roman" panose="02020603050405020304" charset="0"/>
                <a:ea typeface="微软雅黑" panose="020B0503020204020204" pitchFamily="34" charset="-122"/>
                <a:cs typeface="Times New Roman" panose="02020603050405020304" charset="0"/>
                <a:sym typeface="+mn-ea"/>
              </a:rPr>
              <a:t>)</a:t>
            </a:r>
            <a:r>
              <a:rPr sz="2000">
                <a:latin typeface="Times New Roman" panose="02020603050405020304" charset="0"/>
                <a:ea typeface="微软雅黑" panose="020B0503020204020204" pitchFamily="34" charset="-122"/>
                <a:cs typeface="Times New Roman" panose="02020603050405020304" charset="0"/>
                <a:sym typeface="+mn-ea"/>
              </a:rPr>
              <a:t>个状态。</a:t>
            </a:r>
            <a:endParaRPr sz="2000">
              <a:latin typeface="Times New Roman" panose="02020603050405020304" charset="0"/>
              <a:ea typeface="微软雅黑" panose="020B0503020204020204" pitchFamily="34" charset="-122"/>
              <a:cs typeface="Times New Roman" panose="02020603050405020304" charset="0"/>
              <a:sym typeface="+mn-ea"/>
            </a:endParaRPr>
          </a:p>
          <a:p>
            <a:pPr indent="304800" defTabSz="266700" eaLnBrk="1">
              <a:lnSpc>
                <a:spcPct val="150000"/>
              </a:lnSpc>
              <a:spcAft>
                <a:spcPct val="0"/>
              </a:spcAft>
            </a:pPr>
            <a:r>
              <a:rPr lang="en-US" altLang="zh-CN" sz="2600">
                <a:latin typeface="Times New Roman" panose="02020603050405020304" charset="0"/>
                <a:ea typeface="微软雅黑" panose="020B0503020204020204" pitchFamily="34" charset="-122"/>
                <a:cs typeface="Times New Roman" panose="02020603050405020304" charset="0"/>
                <a:sym typeface="+mn-ea"/>
              </a:rPr>
              <a:t>   </a:t>
            </a:r>
            <a:endParaRPr lang="zh-CN" sz="2600">
              <a:latin typeface="Times New Roman" panose="02020603050405020304" charset="0"/>
              <a:ea typeface="微软雅黑" panose="020B0503020204020204" pitchFamily="34" charset="-122"/>
              <a:cs typeface="Times New Roman" panose="02020603050405020304" charset="0"/>
              <a:sym typeface="+mn-ea"/>
            </a:endParaRPr>
          </a:p>
        </p:txBody>
      </p:sp>
      <p:sp>
        <p:nvSpPr>
          <p:cNvPr id="4" name="文本框 3"/>
          <p:cNvSpPr txBox="1"/>
          <p:nvPr/>
        </p:nvSpPr>
        <p:spPr>
          <a:xfrm>
            <a:off x="495300" y="2668905"/>
            <a:ext cx="10757535" cy="645160"/>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pPr indent="304800" defTabSz="266700" eaLnBrk="1">
              <a:lnSpc>
                <a:spcPct val="150000"/>
              </a:lnSpc>
              <a:spcAft>
                <a:spcPct val="0"/>
              </a:spcAft>
            </a:pPr>
            <a:r>
              <a:rPr lang="en-US" sz="2400">
                <a:latin typeface="Times New Roman" panose="02020603050405020304" charset="0"/>
                <a:ea typeface="微软雅黑" panose="020B0503020204020204" pitchFamily="34" charset="-122"/>
                <a:cs typeface="Times New Roman" panose="02020603050405020304" charset="0"/>
                <a:sym typeface="+mn-ea"/>
              </a:rPr>
              <a:t>例5-7：利用置零法将同步十进制计数器74LS160接成六进制计数器。</a:t>
            </a:r>
            <a:endParaRPr lang="en-US" sz="2400">
              <a:latin typeface="Times New Roman" panose="02020603050405020304" charset="0"/>
              <a:ea typeface="微软雅黑" panose="020B0503020204020204" pitchFamily="34" charset="-122"/>
              <a:cs typeface="Times New Roman" panose="02020603050405020304" charset="0"/>
              <a:sym typeface="+mn-ea"/>
            </a:endParaRPr>
          </a:p>
        </p:txBody>
      </p:sp>
      <p:pic>
        <p:nvPicPr>
          <p:cNvPr id="6" name="图片 5"/>
          <p:cNvPicPr>
            <a:picLocks noChangeAspect="1"/>
          </p:cNvPicPr>
          <p:nvPr/>
        </p:nvPicPr>
        <p:blipFill>
          <a:blip r:embed="rId3"/>
          <a:srcRect b="52255"/>
          <a:stretch>
            <a:fillRect/>
          </a:stretch>
        </p:blipFill>
        <p:spPr>
          <a:xfrm>
            <a:off x="495300" y="3479800"/>
            <a:ext cx="5452110" cy="3255010"/>
          </a:xfrm>
          <a:prstGeom prst="rect">
            <a:avLst/>
          </a:prstGeom>
        </p:spPr>
      </p:pic>
      <p:pic>
        <p:nvPicPr>
          <p:cNvPr id="8" name="图片 7"/>
          <p:cNvPicPr>
            <a:picLocks noChangeAspect="1"/>
          </p:cNvPicPr>
          <p:nvPr/>
        </p:nvPicPr>
        <p:blipFill>
          <a:blip r:embed="rId3"/>
          <a:srcRect t="47630"/>
          <a:stretch>
            <a:fillRect/>
          </a:stretch>
        </p:blipFill>
        <p:spPr>
          <a:xfrm>
            <a:off x="6171565" y="3425190"/>
            <a:ext cx="4994275" cy="3270250"/>
          </a:xfrm>
          <a:prstGeom prst="rect">
            <a:avLst/>
          </a:prstGeom>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161925"/>
            <a:ext cx="2811145"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5.3</a:t>
            </a:r>
            <a:r>
              <a:rPr lang="en-US" sz="3200" dirty="0">
                <a:latin typeface="微软雅黑" panose="020B0503020204020204" pitchFamily="34" charset="-122"/>
                <a:ea typeface="微软雅黑" panose="020B0503020204020204" pitchFamily="34" charset="-122"/>
                <a:sym typeface="微软雅黑" panose="020B0503020204020204" pitchFamily="34" charset="-122"/>
              </a:rPr>
              <a:t>.3</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计数器</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 name="文本框 2"/>
          <p:cNvSpPr txBox="1"/>
          <p:nvPr/>
        </p:nvSpPr>
        <p:spPr>
          <a:xfrm>
            <a:off x="194310" y="733425"/>
            <a:ext cx="11927840" cy="4364990"/>
          </a:xfrm>
          <a:prstGeom prst="rect">
            <a:avLst/>
          </a:prstGeom>
          <a:noFill/>
        </p:spPr>
        <p:txBody>
          <a:bodyPr wrap="square" rtlCol="0" anchor="t">
            <a:noAutofit/>
          </a:bodyPr>
          <a:p>
            <a:pPr indent="304800" defTabSz="266700" eaLnBrk="1">
              <a:lnSpc>
                <a:spcPct val="150000"/>
              </a:lnSpc>
              <a:spcAft>
                <a:spcPct val="0"/>
              </a:spcAft>
            </a:pPr>
            <a:r>
              <a:rPr sz="3200" b="1">
                <a:latin typeface="Times New Roman" panose="02020603050405020304" charset="0"/>
                <a:ea typeface="微软雅黑" panose="020B0503020204020204" pitchFamily="34" charset="-122"/>
                <a:cs typeface="Times New Roman" panose="02020603050405020304" charset="0"/>
                <a:sym typeface="+mn-ea"/>
              </a:rPr>
              <a:t>(</a:t>
            </a:r>
            <a:r>
              <a:rPr lang="en-US" sz="3200" b="1">
                <a:latin typeface="Times New Roman" panose="02020603050405020304" charset="0"/>
                <a:ea typeface="微软雅黑" panose="020B0503020204020204" pitchFamily="34" charset="-122"/>
                <a:cs typeface="Times New Roman" panose="02020603050405020304" charset="0"/>
                <a:sym typeface="+mn-ea"/>
              </a:rPr>
              <a:t>3</a:t>
            </a:r>
            <a:r>
              <a:rPr sz="3200" b="1">
                <a:latin typeface="Times New Roman" panose="02020603050405020304" charset="0"/>
                <a:ea typeface="微软雅黑" panose="020B0503020204020204" pitchFamily="34" charset="-122"/>
                <a:cs typeface="Times New Roman" panose="02020603050405020304" charset="0"/>
                <a:sym typeface="+mn-ea"/>
              </a:rPr>
              <a:t>)大于计数器进制数（模值）的计数器设计</a:t>
            </a:r>
            <a:endParaRPr sz="3200" b="1">
              <a:latin typeface="Times New Roman" panose="02020603050405020304" charset="0"/>
              <a:ea typeface="微软雅黑" panose="020B0503020204020204" pitchFamily="34" charset="-122"/>
              <a:cs typeface="Times New Roman" panose="02020603050405020304" charset="0"/>
              <a:sym typeface="+mn-ea"/>
            </a:endParaRPr>
          </a:p>
          <a:p>
            <a:pPr indent="304800" defTabSz="266700" eaLnBrk="1">
              <a:lnSpc>
                <a:spcPct val="150000"/>
              </a:lnSpc>
              <a:spcAft>
                <a:spcPct val="0"/>
              </a:spcAft>
            </a:pPr>
            <a:r>
              <a:rPr lang="en-US" sz="2800">
                <a:latin typeface="Times New Roman" panose="02020603050405020304" charset="0"/>
                <a:ea typeface="微软雅黑" panose="020B0503020204020204" pitchFamily="34" charset="-122"/>
                <a:cs typeface="Times New Roman" panose="02020603050405020304" charset="0"/>
                <a:sym typeface="+mn-ea"/>
              </a:rPr>
              <a:t>    </a:t>
            </a:r>
            <a:r>
              <a:rPr sz="2800">
                <a:latin typeface="Times New Roman" panose="02020603050405020304" charset="0"/>
                <a:ea typeface="微软雅黑" panose="020B0503020204020204" pitchFamily="34" charset="-122"/>
                <a:cs typeface="Times New Roman" panose="02020603050405020304" charset="0"/>
                <a:sym typeface="+mn-ea"/>
              </a:rPr>
              <a:t>如1片74161是16进制计数器，所以256（16×16）进制计数器需用两片74161构成</a:t>
            </a:r>
            <a:r>
              <a:rPr lang="en-US" sz="2800">
                <a:latin typeface="Times New Roman" panose="02020603050405020304" charset="0"/>
                <a:ea typeface="微软雅黑" panose="020B0503020204020204" pitchFamily="34" charset="-122"/>
                <a:cs typeface="Times New Roman" panose="02020603050405020304" charset="0"/>
                <a:sym typeface="+mn-ea"/>
              </a:rPr>
              <a:t>.</a:t>
            </a:r>
            <a:endParaRPr lang="en-US" sz="2800">
              <a:latin typeface="Times New Roman" panose="02020603050405020304" charset="0"/>
              <a:ea typeface="微软雅黑" panose="020B0503020204020204" pitchFamily="34" charset="-122"/>
              <a:cs typeface="Times New Roman" panose="02020603050405020304" charset="0"/>
              <a:sym typeface="+mn-ea"/>
            </a:endParaRPr>
          </a:p>
          <a:p>
            <a:pPr indent="304800" defTabSz="266700" eaLnBrk="1">
              <a:lnSpc>
                <a:spcPct val="150000"/>
              </a:lnSpc>
              <a:spcAft>
                <a:spcPct val="0"/>
              </a:spcAft>
            </a:pPr>
            <a:r>
              <a:rPr lang="en-US" sz="2800">
                <a:latin typeface="Times New Roman" panose="02020603050405020304" charset="0"/>
                <a:ea typeface="微软雅黑" panose="020B0503020204020204" pitchFamily="34" charset="-122"/>
                <a:cs typeface="Times New Roman" panose="02020603050405020304" charset="0"/>
                <a:sym typeface="+mn-ea"/>
              </a:rPr>
              <a:t>    </a:t>
            </a:r>
            <a:r>
              <a:rPr sz="2800">
                <a:latin typeface="Times New Roman" panose="02020603050405020304" charset="0"/>
                <a:ea typeface="微软雅黑" panose="020B0503020204020204" pitchFamily="34" charset="-122"/>
                <a:cs typeface="Times New Roman" panose="02020603050405020304" charset="0"/>
                <a:sym typeface="+mn-ea"/>
              </a:rPr>
              <a:t>片与片之间的连接通常有两种方式：</a:t>
            </a:r>
            <a:endParaRPr sz="2800">
              <a:latin typeface="Times New Roman" panose="02020603050405020304" charset="0"/>
              <a:ea typeface="微软雅黑" panose="020B0503020204020204" pitchFamily="34" charset="-122"/>
              <a:cs typeface="Times New Roman" panose="02020603050405020304" charset="0"/>
              <a:sym typeface="+mn-ea"/>
            </a:endParaRPr>
          </a:p>
          <a:p>
            <a:pPr marL="457200" indent="-457200" defTabSz="266700" eaLnBrk="1">
              <a:lnSpc>
                <a:spcPct val="150000"/>
              </a:lnSpc>
              <a:spcAft>
                <a:spcPct val="0"/>
              </a:spcAft>
              <a:buClr>
                <a:srgbClr val="C00000"/>
              </a:buClr>
              <a:buFont typeface="Wingdings" panose="05000000000000000000" charset="0"/>
              <a:buChar char="l"/>
            </a:pPr>
            <a:r>
              <a:rPr sz="2800">
                <a:solidFill>
                  <a:srgbClr val="FF0000"/>
                </a:solidFill>
                <a:latin typeface="Times New Roman" panose="02020603050405020304" charset="0"/>
                <a:ea typeface="微软雅黑" panose="020B0503020204020204" pitchFamily="34" charset="-122"/>
                <a:cs typeface="Times New Roman" panose="02020603050405020304" charset="0"/>
                <a:sym typeface="+mn-ea"/>
              </a:rPr>
              <a:t>并行进位</a:t>
            </a:r>
            <a:r>
              <a:rPr sz="2800">
                <a:latin typeface="Times New Roman" panose="02020603050405020304" charset="0"/>
                <a:ea typeface="微软雅黑" panose="020B0503020204020204" pitchFamily="34" charset="-122"/>
                <a:cs typeface="Times New Roman" panose="02020603050405020304" charset="0"/>
                <a:sym typeface="+mn-ea"/>
              </a:rPr>
              <a:t>(低位片的进位信号作为高位片的使能信号)</a:t>
            </a:r>
            <a:r>
              <a:rPr lang="en-US" sz="2800">
                <a:latin typeface="Times New Roman" panose="02020603050405020304" charset="0"/>
                <a:ea typeface="微软雅黑" panose="020B0503020204020204" pitchFamily="34" charset="-122"/>
                <a:cs typeface="Times New Roman" panose="02020603050405020304" charset="0"/>
                <a:sym typeface="+mn-ea"/>
              </a:rPr>
              <a:t>;</a:t>
            </a:r>
            <a:endParaRPr lang="en-US" sz="2800">
              <a:latin typeface="Times New Roman" panose="02020603050405020304" charset="0"/>
              <a:ea typeface="微软雅黑" panose="020B0503020204020204" pitchFamily="34" charset="-122"/>
              <a:cs typeface="Times New Roman" panose="02020603050405020304" charset="0"/>
              <a:sym typeface="+mn-ea"/>
            </a:endParaRPr>
          </a:p>
          <a:p>
            <a:pPr marL="457200" indent="-457200" defTabSz="266700" eaLnBrk="1">
              <a:lnSpc>
                <a:spcPct val="150000"/>
              </a:lnSpc>
              <a:spcAft>
                <a:spcPct val="0"/>
              </a:spcAft>
              <a:buClr>
                <a:srgbClr val="C00000"/>
              </a:buClr>
              <a:buFont typeface="Wingdings" panose="05000000000000000000" charset="0"/>
              <a:buChar char="l"/>
            </a:pPr>
            <a:r>
              <a:rPr sz="2800">
                <a:solidFill>
                  <a:srgbClr val="FF0000"/>
                </a:solidFill>
                <a:latin typeface="Times New Roman" panose="02020603050405020304" charset="0"/>
                <a:ea typeface="微软雅黑" panose="020B0503020204020204" pitchFamily="34" charset="-122"/>
                <a:cs typeface="Times New Roman" panose="02020603050405020304" charset="0"/>
                <a:sym typeface="+mn-ea"/>
              </a:rPr>
              <a:t>串行进位</a:t>
            </a:r>
            <a:r>
              <a:rPr sz="2800">
                <a:latin typeface="Times New Roman" panose="02020603050405020304" charset="0"/>
                <a:ea typeface="微软雅黑" panose="020B0503020204020204" pitchFamily="34" charset="-122"/>
                <a:cs typeface="Times New Roman" panose="02020603050405020304" charset="0"/>
                <a:sym typeface="+mn-ea"/>
              </a:rPr>
              <a:t>(低位片的进位信号作为高位片的时钟脉冲，即异步计数方式)。 </a:t>
            </a:r>
            <a:endParaRPr sz="2800">
              <a:latin typeface="Times New Roman" panose="02020603050405020304" charset="0"/>
              <a:ea typeface="微软雅黑" panose="020B0503020204020204" pitchFamily="34" charset="-122"/>
              <a:cs typeface="Times New Roman" panose="02020603050405020304" charset="0"/>
              <a:sym typeface="+mn-ea"/>
            </a:endParaRPr>
          </a:p>
          <a:p>
            <a:pPr indent="304800" defTabSz="266700" eaLnBrk="1">
              <a:lnSpc>
                <a:spcPct val="150000"/>
              </a:lnSpc>
              <a:spcAft>
                <a:spcPct val="0"/>
              </a:spcAft>
            </a:pPr>
            <a:r>
              <a:rPr lang="en-US" altLang="zh-CN" sz="2600">
                <a:latin typeface="Times New Roman" panose="02020603050405020304" charset="0"/>
                <a:ea typeface="微软雅黑" panose="020B0503020204020204" pitchFamily="34" charset="-122"/>
                <a:cs typeface="Times New Roman" panose="02020603050405020304" charset="0"/>
                <a:sym typeface="+mn-ea"/>
              </a:rPr>
              <a:t>   </a:t>
            </a:r>
            <a:endParaRPr lang="zh-CN" sz="2600">
              <a:latin typeface="Times New Roman" panose="02020603050405020304" charset="0"/>
              <a:ea typeface="微软雅黑" panose="020B0503020204020204" pitchFamily="34" charset="-122"/>
              <a:cs typeface="Times New Roman" panose="02020603050405020304" charset="0"/>
              <a:sym typeface="+mn-ea"/>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 name="圆角矩形 55"/>
          <p:cNvSpPr/>
          <p:nvPr/>
        </p:nvSpPr>
        <p:spPr>
          <a:xfrm>
            <a:off x="214630" y="1935480"/>
            <a:ext cx="11762740" cy="2625090"/>
          </a:xfrm>
          <a:prstGeom prst="roundRect">
            <a:avLst>
              <a:gd name="adj" fmla="val 0"/>
            </a:avLst>
          </a:prstGeom>
          <a:solidFill>
            <a:srgbClr val="4472C4">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00" strike="noStrike" noProof="1"/>
          </a:p>
        </p:txBody>
      </p:sp>
      <p:sp>
        <p:nvSpPr>
          <p:cNvPr id="41" name="矩形 40"/>
          <p:cNvSpPr/>
          <p:nvPr/>
        </p:nvSpPr>
        <p:spPr>
          <a:xfrm>
            <a:off x="3375025" y="1054100"/>
            <a:ext cx="7315200" cy="361950"/>
          </a:xfrm>
          <a:prstGeom prst="rect">
            <a:avLst/>
          </a:prstGeom>
          <a:gradFill>
            <a:gsLst>
              <a:gs pos="0">
                <a:schemeClr val="accent1">
                  <a:lumMod val="5000"/>
                  <a:lumOff val="95000"/>
                  <a:alpha val="0"/>
                </a:schemeClr>
              </a:gs>
              <a:gs pos="78000">
                <a:schemeClr val="accent5"/>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endParaRPr lang="zh-CN" altLang="en-US" sz="100" strike="noStrike" noProof="1"/>
          </a:p>
        </p:txBody>
      </p:sp>
      <p:sp>
        <p:nvSpPr>
          <p:cNvPr id="44" name="圆角矩形 43"/>
          <p:cNvSpPr/>
          <p:nvPr/>
        </p:nvSpPr>
        <p:spPr>
          <a:xfrm rot="10800000" flipV="1">
            <a:off x="1519238" y="1044575"/>
            <a:ext cx="363538" cy="368300"/>
          </a:xfrm>
          <a:prstGeom prst="roundRect">
            <a:avLst>
              <a:gd name="adj" fmla="val 5039"/>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fontAlgn="base"/>
            <a:r>
              <a:rPr lang="en-US" altLang="zh-CN" sz="2700" strike="noStrike" noProof="1" dirty="0"/>
              <a:t>0</a:t>
            </a:r>
            <a:endParaRPr lang="zh-CN" altLang="en-US" sz="2700" strike="noStrike" noProof="1" dirty="0"/>
          </a:p>
        </p:txBody>
      </p:sp>
      <p:sp>
        <p:nvSpPr>
          <p:cNvPr id="45" name="文本框 44"/>
          <p:cNvSpPr txBox="1"/>
          <p:nvPr/>
        </p:nvSpPr>
        <p:spPr>
          <a:xfrm>
            <a:off x="2009775" y="1057275"/>
            <a:ext cx="1355090" cy="344170"/>
          </a:xfrm>
          <a:prstGeom prst="rect">
            <a:avLst/>
          </a:prstGeom>
          <a:noFill/>
        </p:spPr>
        <p:txBody>
          <a:bodyPr wrap="none" lIns="68577" tIns="34288" rIns="68577" bIns="34288" rtlCol="0">
            <a:spAutoFit/>
          </a:bodyPr>
          <a:lstStyle/>
          <a:p>
            <a:r>
              <a:rPr lang="zh-CN" altLang="en-US" b="1" spc="600" noProof="1" dirty="0">
                <a:solidFill>
                  <a:srgbClr val="C00000"/>
                </a:solidFill>
                <a:latin typeface="微软雅黑" panose="020B0503020204020204" pitchFamily="34" charset="-122"/>
                <a:ea typeface="微软雅黑" panose="020B0503020204020204" pitchFamily="34" charset="-122"/>
                <a:cs typeface="+mn-cs"/>
              </a:rPr>
              <a:t>学有所得</a:t>
            </a:r>
            <a:endParaRPr lang="zh-CN" altLang="en-US" b="1" spc="600" noProof="1" dirty="0">
              <a:solidFill>
                <a:srgbClr val="C00000"/>
              </a:solidFill>
              <a:latin typeface="微软雅黑" panose="020B0503020204020204" pitchFamily="34" charset="-122"/>
              <a:ea typeface="微软雅黑" panose="020B0503020204020204" pitchFamily="34" charset="-122"/>
              <a:cs typeface="+mn-cs"/>
            </a:endParaRPr>
          </a:p>
        </p:txBody>
      </p:sp>
      <p:sp>
        <p:nvSpPr>
          <p:cNvPr id="25606" name="矩形 45"/>
          <p:cNvSpPr/>
          <p:nvPr/>
        </p:nvSpPr>
        <p:spPr>
          <a:xfrm>
            <a:off x="4068763" y="1087438"/>
            <a:ext cx="22225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Practical Tasks</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329565" y="1846580"/>
            <a:ext cx="11763375" cy="3497580"/>
          </a:xfrm>
          <a:prstGeom prst="rect">
            <a:avLst/>
          </a:prstGeom>
        </p:spPr>
        <p:txBody>
          <a:bodyPr wrap="square" lIns="68578" tIns="34289" rIns="68578" bIns="34289">
            <a:noAutofit/>
          </a:bodyPr>
          <a:lstStyle/>
          <a:p>
            <a:pPr eaLnBrk="1" fontAlgn="base">
              <a:lnSpc>
                <a:spcPct val="200000"/>
              </a:lnSpc>
            </a:pPr>
            <a:r>
              <a:rPr lang="en-US" altLang="zh-CN" sz="2000" strike="noStrike" noProof="1"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000" strike="noStrike" noProof="1" dirty="0">
                <a:latin typeface="微软雅黑" panose="020B0503020204020204" pitchFamily="34" charset="-122"/>
                <a:ea typeface="微软雅黑" panose="020B0503020204020204" pitchFamily="34" charset="-122"/>
                <a:cs typeface="微软雅黑" panose="020B0503020204020204" pitchFamily="34" charset="-122"/>
                <a:sym typeface="+mn-ea"/>
              </a:rPr>
              <a:t>、掌握时序逻辑电路的分析和设计方法，重点掌握常用的计数器、寄存器和移位寄存器的功能及应用。</a:t>
            </a:r>
            <a:endParaRPr lang="zh-CN" altLang="en-US" sz="2000" strike="noStrike" noProof="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fontAlgn="base">
              <a:lnSpc>
                <a:spcPct val="200000"/>
              </a:lnSpc>
            </a:pPr>
            <a:r>
              <a:rPr lang="en-US" altLang="zh-CN" sz="2000" strike="noStrike" noProof="1"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strike="noStrike" noProof="1" dirty="0">
                <a:latin typeface="微软雅黑" panose="020B0503020204020204" pitchFamily="34" charset="-122"/>
                <a:ea typeface="微软雅黑" panose="020B0503020204020204" pitchFamily="34" charset="-122"/>
                <a:cs typeface="微软雅黑" panose="020B0503020204020204" pitchFamily="34" charset="-122"/>
                <a:sym typeface="+mn-ea"/>
              </a:rPr>
              <a:t>、理解用555定时器构成施密特触发器、单稳态触发器和多谐振荡器的连接方法、工作特点，掌握其</a:t>
            </a:r>
            <a:r>
              <a:rPr lang="en-US" altLang="zh-CN" sz="2000" strike="noStrike" noProof="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strike="noStrike" noProof="1" dirty="0">
                <a:latin typeface="微软雅黑" panose="020B0503020204020204" pitchFamily="34" charset="-122"/>
                <a:ea typeface="微软雅黑" panose="020B0503020204020204" pitchFamily="34" charset="-122"/>
                <a:cs typeface="微软雅黑" panose="020B0503020204020204" pitchFamily="34" charset="-122"/>
                <a:sym typeface="+mn-ea"/>
              </a:rPr>
              <a:t>主要性能指标、 输出波形特点。</a:t>
            </a:r>
            <a:endParaRPr lang="zh-CN" altLang="en-US" sz="2000" strike="noStrike" noProof="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fontAlgn="base">
              <a:lnSpc>
                <a:spcPct val="200000"/>
              </a:lnSpc>
            </a:pPr>
            <a:r>
              <a:rPr lang="en-US" altLang="zh-CN" sz="2000" strike="noStrike" noProof="1"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000" strike="noStrike" noProof="1" dirty="0">
                <a:latin typeface="微软雅黑" panose="020B0503020204020204" pitchFamily="34" charset="-122"/>
                <a:ea typeface="微软雅黑" panose="020B0503020204020204" pitchFamily="34" charset="-122"/>
                <a:cs typeface="微软雅黑" panose="020B0503020204020204" pitchFamily="34" charset="-122"/>
                <a:sym typeface="+mn-ea"/>
              </a:rPr>
              <a:t>、基本掌握各类A/D与D/A电路的工作原理，正确理解并掌握 A/D 和 D/A的主要参数计算。</a:t>
            </a:r>
            <a:r>
              <a:rPr lang="zh-CN" altLang="en-US" sz="100" strike="noStrike" noProof="1" dirty="0">
                <a:solidFill>
                  <a:schemeClr val="bg1"/>
                </a:solidFill>
                <a:latin typeface="微软雅黑" panose="020B0503020204020204" pitchFamily="34" charset="-122"/>
                <a:ea typeface="微软雅黑" panose="020B0503020204020204" pitchFamily="34" charset="-122"/>
                <a:cs typeface="+mn-cs"/>
              </a:rPr>
              <a:t>      </a:t>
            </a:r>
            <a:endParaRPr lang="en-US" altLang="zh-CN" sz="1200" strike="noStrike" noProof="1" dirty="0">
              <a:solidFill>
                <a:schemeClr val="bg1"/>
              </a:solidFill>
              <a:latin typeface="微软雅黑" panose="020B0503020204020204" pitchFamily="34" charset="-122"/>
              <a:ea typeface="微软雅黑" panose="020B0503020204020204" pitchFamily="34" charset="-122"/>
            </a:endParaRPr>
          </a:p>
        </p:txBody>
      </p:sp>
      <p:pic>
        <p:nvPicPr>
          <p:cNvPr id="25608" name="图片 3" descr="48B3906C552A02AB9A112945B198EED6"/>
          <p:cNvPicPr>
            <a:picLocks noChangeAspect="1"/>
          </p:cNvPicPr>
          <p:nvPr>
            <p:custDataLst>
              <p:tags r:id="rId1"/>
            </p:custDataLst>
          </p:nvPr>
        </p:nvPicPr>
        <p:blipFill>
          <a:blip r:embed="rId2"/>
          <a:stretch>
            <a:fillRect/>
          </a:stretch>
        </p:blipFill>
        <p:spPr>
          <a:xfrm>
            <a:off x="7751763" y="187325"/>
            <a:ext cx="2674937" cy="774700"/>
          </a:xfrm>
          <a:prstGeom prst="rect">
            <a:avLst/>
          </a:prstGeom>
          <a:noFill/>
          <a:ln w="9525">
            <a:noFill/>
          </a:ln>
        </p:spPr>
      </p:pic>
      <p:sp>
        <p:nvSpPr>
          <p:cNvPr id="25609" name="文本框 4"/>
          <p:cNvSpPr txBox="1"/>
          <p:nvPr>
            <p:custDataLst>
              <p:tags r:id="rId3"/>
            </p:custDataLst>
          </p:nvPr>
        </p:nvSpPr>
        <p:spPr>
          <a:xfrm>
            <a:off x="3503613" y="404813"/>
            <a:ext cx="4572000" cy="460375"/>
          </a:xfrm>
          <a:prstGeom prst="rect">
            <a:avLst/>
          </a:prstGeom>
          <a:noFill/>
          <a:ln w="9525">
            <a:noFill/>
          </a:ln>
        </p:spPr>
        <p:txBody>
          <a:bodyPr wrap="square" anchor="t" anchorCtr="0">
            <a:spAutoFit/>
          </a:bodyPr>
          <a:p>
            <a:pPr algn="ctr"/>
            <a:r>
              <a:rPr lang="en-US" altLang="zh-CN" sz="2400" dirty="0">
                <a:latin typeface="微软雅黑" panose="020B0503020204020204" pitchFamily="34" charset="-122"/>
                <a:ea typeface="微软雅黑" panose="020B0503020204020204" pitchFamily="34" charset="-122"/>
                <a:sym typeface="微软雅黑" panose="020B0503020204020204" pitchFamily="34" charset="-122"/>
              </a:rPr>
              <a:t>0  </a:t>
            </a:r>
            <a:r>
              <a:rPr lang="zh-CN" altLang="en-US" sz="2400" dirty="0">
                <a:latin typeface="微软雅黑" panose="020B0503020204020204" pitchFamily="34" charset="-122"/>
                <a:ea typeface="微软雅黑" panose="020B0503020204020204" pitchFamily="34" charset="-122"/>
                <a:sym typeface="微软雅黑" panose="020B0503020204020204" pitchFamily="34" charset="-122"/>
              </a:rPr>
              <a:t>学习任务</a:t>
            </a:r>
            <a:endParaRPr lang="zh-CN" altLang="en-US" sz="24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214630" y="4951730"/>
            <a:ext cx="11468100" cy="1614805"/>
          </a:xfrm>
          <a:prstGeom prst="rect">
            <a:avLst/>
          </a:prstGeom>
        </p:spPr>
        <p:style>
          <a:lnRef idx="3">
            <a:schemeClr val="accent2"/>
          </a:lnRef>
          <a:fillRef idx="0">
            <a:srgbClr val="FFFFFF"/>
          </a:fillRef>
          <a:effectRef idx="0">
            <a:srgbClr val="FFFFFF"/>
          </a:effectRef>
          <a:fontRef idx="minor">
            <a:schemeClr val="tx1"/>
          </a:fontRef>
        </p:style>
        <p:txBody>
          <a:bodyPr wrap="square">
            <a:spAutoFit/>
          </a:bodyPr>
          <a:p>
            <a:pPr marL="0" indent="306070" algn="just" defTabSz="266700">
              <a:lnSpc>
                <a:spcPct val="150000"/>
              </a:lnSpc>
              <a:spcAft>
                <a:spcPct val="0"/>
              </a:spcAft>
            </a:pPr>
            <a:r>
              <a:rPr lang="en-US" altLang="zh-CN" sz="200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  </a:t>
            </a:r>
            <a:r>
              <a:rPr lang="zh-CN" altLang="en-US" sz="2200" b="1">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重难点</a:t>
            </a:r>
            <a:r>
              <a:rPr lang="zh-CN" altLang="en-US" sz="220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：时序逻辑电路的分析和设计方法的熟练掌握。</a:t>
            </a:r>
            <a:endParaRPr lang="zh-CN" altLang="en-US" sz="2200">
              <a:effectLst>
                <a:outerShdw blurRad="38100" dist="38100" dir="2700000" algn="tl">
                  <a:srgbClr val="000000">
                    <a:alpha val="43137"/>
                  </a:srgbClr>
                </a:outerShdw>
              </a:effectLst>
              <a:latin typeface="宋体" panose="02010600030101010101" pitchFamily="2" charset="-122"/>
              <a:ea typeface="宋体" panose="02010600030101010101" pitchFamily="2" charset="-122"/>
            </a:endParaRPr>
          </a:p>
          <a:p>
            <a:pPr marL="0" indent="306070" algn="just" defTabSz="266700">
              <a:lnSpc>
                <a:spcPct val="150000"/>
              </a:lnSpc>
              <a:spcAft>
                <a:spcPct val="0"/>
              </a:spcAft>
            </a:pPr>
            <a:r>
              <a:rPr lang="zh-CN" altLang="en-US" sz="220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 </a:t>
            </a:r>
            <a:r>
              <a:rPr lang="en-US" altLang="zh-CN" sz="220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 </a:t>
            </a:r>
            <a:r>
              <a:rPr lang="zh-CN" altLang="en-US" sz="2200" b="1">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能力要求</a:t>
            </a:r>
            <a:r>
              <a:rPr lang="zh-CN" altLang="en-US" sz="220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：能够根据计数器的功能表, 完成任意进制计数器、序列信号发生器和顺序脉冲发生器的电路连接与逻辑功能实现。</a:t>
            </a:r>
            <a:endParaRPr lang="zh-CN" altLang="en-US" sz="2200">
              <a:effectLst>
                <a:outerShdw blurRad="38100" dist="38100" dir="2700000" algn="tl">
                  <a:srgbClr val="000000">
                    <a:alpha val="43137"/>
                  </a:srgbClr>
                </a:outerShdw>
              </a:effectLst>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90805"/>
            <a:ext cx="316484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5.3</a:t>
            </a:r>
            <a:r>
              <a:rPr lang="en-US" sz="3200" dirty="0">
                <a:latin typeface="微软雅黑" panose="020B0503020204020204" pitchFamily="34" charset="-122"/>
                <a:ea typeface="微软雅黑" panose="020B0503020204020204" pitchFamily="34" charset="-122"/>
                <a:sym typeface="微软雅黑" panose="020B0503020204020204" pitchFamily="34" charset="-122"/>
              </a:rPr>
              <a:t>.3</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计数器</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4" name="文本框 3"/>
          <p:cNvSpPr txBox="1"/>
          <p:nvPr/>
        </p:nvSpPr>
        <p:spPr>
          <a:xfrm>
            <a:off x="194310" y="865505"/>
            <a:ext cx="8430895" cy="645160"/>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pPr indent="304800" defTabSz="266700" eaLnBrk="1">
              <a:lnSpc>
                <a:spcPct val="150000"/>
              </a:lnSpc>
              <a:spcAft>
                <a:spcPct val="0"/>
              </a:spcAft>
            </a:pPr>
            <a:r>
              <a:rPr lang="en-US" sz="2400">
                <a:latin typeface="Times New Roman" panose="02020603050405020304" charset="0"/>
                <a:ea typeface="微软雅黑" panose="020B0503020204020204" pitchFamily="34" charset="-122"/>
                <a:cs typeface="Times New Roman" panose="02020603050405020304" charset="0"/>
                <a:sym typeface="+mn-ea"/>
              </a:rPr>
              <a:t>例5-8：用74LS160</a:t>
            </a:r>
            <a:r>
              <a:rPr lang="zh-CN" altLang="en-US" sz="2400">
                <a:solidFill>
                  <a:srgbClr val="FF0000"/>
                </a:solidFill>
                <a:latin typeface="Times New Roman" panose="02020603050405020304" charset="0"/>
                <a:ea typeface="微软雅黑" panose="020B0503020204020204" pitchFamily="34" charset="-122"/>
                <a:cs typeface="Times New Roman" panose="02020603050405020304" charset="0"/>
                <a:sym typeface="+mn-ea"/>
              </a:rPr>
              <a:t>十进制</a:t>
            </a:r>
            <a:r>
              <a:rPr lang="en-US" sz="2400">
                <a:solidFill>
                  <a:srgbClr val="FF0000"/>
                </a:solidFill>
                <a:latin typeface="Times New Roman" panose="02020603050405020304" charset="0"/>
                <a:ea typeface="微软雅黑" panose="020B0503020204020204" pitchFamily="34" charset="-122"/>
                <a:cs typeface="Times New Roman" panose="02020603050405020304" charset="0"/>
                <a:sym typeface="+mn-ea"/>
              </a:rPr>
              <a:t>计数器</a:t>
            </a:r>
            <a:r>
              <a:rPr lang="en-US" sz="2400">
                <a:latin typeface="Times New Roman" panose="02020603050405020304" charset="0"/>
                <a:ea typeface="微软雅黑" panose="020B0503020204020204" pitchFamily="34" charset="-122"/>
                <a:cs typeface="Times New Roman" panose="02020603050405020304" charset="0"/>
                <a:sym typeface="+mn-ea"/>
              </a:rPr>
              <a:t>设计一模24计数器。</a:t>
            </a:r>
            <a:endParaRPr lang="en-US" sz="2400">
              <a:latin typeface="Times New Roman" panose="02020603050405020304" charset="0"/>
              <a:ea typeface="微软雅黑" panose="020B0503020204020204" pitchFamily="34" charset="-122"/>
              <a:cs typeface="Times New Roman" panose="02020603050405020304" charset="0"/>
              <a:sym typeface="+mn-ea"/>
            </a:endParaRPr>
          </a:p>
        </p:txBody>
      </p:sp>
      <p:pic>
        <p:nvPicPr>
          <p:cNvPr id="2" name="图片 1"/>
          <p:cNvPicPr>
            <a:picLocks noChangeAspect="1"/>
          </p:cNvPicPr>
          <p:nvPr/>
        </p:nvPicPr>
        <p:blipFill>
          <a:blip r:embed="rId3"/>
          <a:stretch>
            <a:fillRect/>
          </a:stretch>
        </p:blipFill>
        <p:spPr>
          <a:xfrm>
            <a:off x="1773555" y="1614170"/>
            <a:ext cx="7530465" cy="3290570"/>
          </a:xfrm>
          <a:prstGeom prst="rect">
            <a:avLst/>
          </a:prstGeom>
        </p:spPr>
      </p:pic>
      <p:sp>
        <p:nvSpPr>
          <p:cNvPr id="5" name="文本框 4"/>
          <p:cNvSpPr txBox="1"/>
          <p:nvPr/>
        </p:nvSpPr>
        <p:spPr>
          <a:xfrm>
            <a:off x="549275" y="5008245"/>
            <a:ext cx="8613140" cy="1198880"/>
          </a:xfrm>
          <a:prstGeom prst="rect">
            <a:avLst/>
          </a:prstGeom>
          <a:noFill/>
        </p:spPr>
        <p:txBody>
          <a:bodyPr wrap="square" rtlCol="0" anchor="t">
            <a:spAutoFit/>
          </a:bodyPr>
          <a:p>
            <a:pPr lvl="0"/>
            <a:r>
              <a:rPr lang="zh-CN" altLang="zh-CN" sz="2400">
                <a:effectLst/>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计数状态</a:t>
            </a:r>
            <a:r>
              <a:rPr lang="en-US" altLang="zh-CN" sz="2400">
                <a:effectLst/>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   0000 0000  ------- 0000 1001    </a:t>
            </a:r>
            <a:r>
              <a:rPr lang="zh-CN" altLang="en-US" sz="2400">
                <a:effectLst/>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a:t>
            </a:r>
            <a:r>
              <a:rPr lang="en-US" altLang="zh-CN" sz="2400">
                <a:effectLst/>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0-9</a:t>
            </a:r>
            <a:r>
              <a:rPr lang="zh-CN" altLang="en-US" sz="2400">
                <a:effectLst/>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a:t>
            </a:r>
            <a:endParaRPr lang="zh-CN" altLang="en-US" sz="2400">
              <a:effectLst/>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endParaRPr>
          </a:p>
          <a:p>
            <a:pPr lvl="0"/>
            <a:r>
              <a:rPr lang="en-US" altLang="zh-CN" sz="2400">
                <a:effectLst/>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                   0001 0000 </a:t>
            </a:r>
            <a:r>
              <a:rPr lang="en-US" altLang="zh-CN" sz="24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 ------- 0001 1001    </a:t>
            </a:r>
            <a:r>
              <a:rPr lang="zh-CN" altLang="en-US" sz="24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a:t>
            </a:r>
            <a:r>
              <a:rPr lang="en-US" altLang="zh-CN" sz="24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10-19</a:t>
            </a:r>
            <a:r>
              <a:rPr lang="zh-CN" altLang="en-US" sz="24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a:t>
            </a:r>
            <a:endParaRPr lang="zh-CN" altLang="en-US" sz="24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endParaRPr>
          </a:p>
          <a:p>
            <a:pPr lvl="0"/>
            <a:r>
              <a:rPr lang="en-US" altLang="zh-CN" sz="2400">
                <a:effectLst/>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                  </a:t>
            </a:r>
            <a:r>
              <a:rPr lang="en-US" altLang="zh-CN" sz="24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 0010 0000  ------- 00</a:t>
            </a:r>
            <a:r>
              <a:rPr lang="en-US" altLang="zh-CN" sz="2400">
                <a:solidFill>
                  <a:srgbClr val="FF0000"/>
                </a:solidFill>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1</a:t>
            </a:r>
            <a:r>
              <a:rPr lang="en-US" altLang="zh-CN" sz="24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0 0</a:t>
            </a:r>
            <a:r>
              <a:rPr lang="en-US" altLang="zh-CN" sz="2400">
                <a:solidFill>
                  <a:srgbClr val="FF0000"/>
                </a:solidFill>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1</a:t>
            </a:r>
            <a:r>
              <a:rPr lang="en-US" altLang="zh-CN" sz="24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00    </a:t>
            </a:r>
            <a:r>
              <a:rPr lang="zh-CN" altLang="en-US" sz="24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a:t>
            </a:r>
            <a:r>
              <a:rPr lang="en-US" altLang="zh-CN" sz="24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20-23</a:t>
            </a:r>
            <a:r>
              <a:rPr lang="zh-CN" altLang="en-US" sz="24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a:t>
            </a:r>
            <a:r>
              <a:rPr lang="en-US" altLang="zh-CN" sz="24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24</a:t>
            </a:r>
            <a:r>
              <a:rPr lang="zh-CN" altLang="en-US" sz="2400">
                <a:solidFill>
                  <a:srgbClr val="FF0000"/>
                </a:solidFill>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回零</a:t>
            </a:r>
            <a:r>
              <a:rPr lang="zh-CN" altLang="en-US" sz="24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a:t>
            </a:r>
            <a:endParaRPr lang="en-US" altLang="zh-CN" sz="2400">
              <a:effectLst/>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90805"/>
            <a:ext cx="316484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5.3</a:t>
            </a:r>
            <a:r>
              <a:rPr lang="en-US" sz="3200" dirty="0">
                <a:latin typeface="微软雅黑" panose="020B0503020204020204" pitchFamily="34" charset="-122"/>
                <a:ea typeface="微软雅黑" panose="020B0503020204020204" pitchFamily="34" charset="-122"/>
                <a:sym typeface="微软雅黑" panose="020B0503020204020204" pitchFamily="34" charset="-122"/>
              </a:rPr>
              <a:t>.3</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计数器</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4" name="文本框 3"/>
          <p:cNvSpPr txBox="1"/>
          <p:nvPr/>
        </p:nvSpPr>
        <p:spPr>
          <a:xfrm>
            <a:off x="194310" y="865505"/>
            <a:ext cx="8430895" cy="645160"/>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pPr indent="304800" defTabSz="266700" eaLnBrk="1">
              <a:lnSpc>
                <a:spcPct val="150000"/>
              </a:lnSpc>
              <a:spcAft>
                <a:spcPct val="0"/>
              </a:spcAft>
            </a:pPr>
            <a:r>
              <a:rPr lang="en-US" sz="2400">
                <a:latin typeface="Times New Roman" panose="02020603050405020304" charset="0"/>
                <a:ea typeface="微软雅黑" panose="020B0503020204020204" pitchFamily="34" charset="-122"/>
                <a:cs typeface="Times New Roman" panose="02020603050405020304" charset="0"/>
                <a:sym typeface="+mn-ea"/>
              </a:rPr>
              <a:t>例5-9：</a:t>
            </a:r>
            <a:r>
              <a:rPr sz="2400">
                <a:latin typeface="Times New Roman" panose="02020603050405020304" charset="0"/>
                <a:ea typeface="微软雅黑" panose="020B0503020204020204" pitchFamily="34" charset="-122"/>
                <a:cs typeface="Times New Roman" panose="02020603050405020304" charset="0"/>
                <a:sym typeface="+mn-ea"/>
              </a:rPr>
              <a:t>用74LS192计数器设计</a:t>
            </a:r>
            <a:r>
              <a:rPr sz="2400">
                <a:solidFill>
                  <a:srgbClr val="FF0000"/>
                </a:solidFill>
                <a:latin typeface="Times New Roman" panose="02020603050405020304" charset="0"/>
                <a:ea typeface="微软雅黑" panose="020B0503020204020204" pitchFamily="34" charset="-122"/>
                <a:cs typeface="Times New Roman" panose="02020603050405020304" charset="0"/>
                <a:sym typeface="+mn-ea"/>
              </a:rPr>
              <a:t>24秒倒计时</a:t>
            </a:r>
            <a:r>
              <a:rPr sz="2400">
                <a:latin typeface="Times New Roman" panose="02020603050405020304" charset="0"/>
                <a:ea typeface="微软雅黑" panose="020B0503020204020204" pitchFamily="34" charset="-122"/>
                <a:cs typeface="Times New Roman" panose="02020603050405020304" charset="0"/>
                <a:sym typeface="+mn-ea"/>
              </a:rPr>
              <a:t>电路</a:t>
            </a:r>
            <a:r>
              <a:rPr lang="zh-CN" sz="2400">
                <a:latin typeface="Times New Roman" panose="02020603050405020304" charset="0"/>
                <a:ea typeface="微软雅黑" panose="020B0503020204020204" pitchFamily="34" charset="-122"/>
                <a:cs typeface="Times New Roman" panose="02020603050405020304" charset="0"/>
                <a:sym typeface="+mn-ea"/>
              </a:rPr>
              <a:t>。</a:t>
            </a:r>
            <a:endParaRPr lang="zh-CN" sz="2400">
              <a:latin typeface="Times New Roman" panose="02020603050405020304" charset="0"/>
              <a:ea typeface="微软雅黑" panose="020B0503020204020204" pitchFamily="34" charset="-122"/>
              <a:cs typeface="Times New Roman" panose="02020603050405020304" charset="0"/>
              <a:sym typeface="+mn-ea"/>
            </a:endParaRPr>
          </a:p>
        </p:txBody>
      </p:sp>
      <p:sp>
        <p:nvSpPr>
          <p:cNvPr id="5" name="文本框 4"/>
          <p:cNvSpPr txBox="1"/>
          <p:nvPr/>
        </p:nvSpPr>
        <p:spPr>
          <a:xfrm>
            <a:off x="500380" y="1770380"/>
            <a:ext cx="7312025" cy="4523105"/>
          </a:xfrm>
          <a:prstGeom prst="rect">
            <a:avLst/>
          </a:prstGeom>
          <a:noFill/>
        </p:spPr>
        <p:txBody>
          <a:bodyPr wrap="square" rtlCol="0" anchor="t">
            <a:spAutoFit/>
          </a:bodyPr>
          <a:p>
            <a:pPr lvl="0">
              <a:lnSpc>
                <a:spcPct val="150000"/>
              </a:lnSpc>
              <a:buClr>
                <a:srgbClr val="FF0000"/>
              </a:buClr>
              <a:buFont typeface="Wingdings" panose="05000000000000000000" charset="0"/>
            </a:pPr>
            <a:r>
              <a:rPr sz="2400">
                <a:effectLst/>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74LS192计数器是</a:t>
            </a:r>
            <a:r>
              <a:rPr sz="2400">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同步十进制可逆计数器</a:t>
            </a:r>
            <a:r>
              <a:rPr lang="zh-CN" sz="2400">
                <a:effectLst/>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a:t>
            </a:r>
            <a:endParaRPr sz="2400">
              <a:effectLst/>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endParaRPr>
          </a:p>
          <a:p>
            <a:pPr marL="342900" lvl="0" indent="-342900">
              <a:lnSpc>
                <a:spcPct val="150000"/>
              </a:lnSpc>
              <a:buClr>
                <a:srgbClr val="FF0000"/>
              </a:buClr>
              <a:buFont typeface="Wingdings" panose="05000000000000000000" charset="0"/>
              <a:buChar char="p"/>
            </a:pPr>
            <a:r>
              <a:rPr sz="2400">
                <a:effectLst/>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3、2、6、7引脚为数据输出位Q</a:t>
            </a:r>
            <a:r>
              <a:rPr sz="2400" baseline="-25000">
                <a:effectLst/>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0</a:t>
            </a:r>
            <a:r>
              <a:rPr sz="2400">
                <a:effectLst/>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~Q</a:t>
            </a:r>
            <a:r>
              <a:rPr sz="2400" baseline="-25000">
                <a:effectLst/>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3</a:t>
            </a:r>
            <a:endParaRPr sz="2400" baseline="-25000">
              <a:effectLst/>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endParaRPr>
          </a:p>
          <a:p>
            <a:pPr marL="342900" lvl="0" indent="-342900">
              <a:lnSpc>
                <a:spcPct val="150000"/>
              </a:lnSpc>
              <a:buClr>
                <a:srgbClr val="FF0000"/>
              </a:buClr>
              <a:buFont typeface="Wingdings" panose="05000000000000000000" charset="0"/>
              <a:buChar char="p"/>
            </a:pPr>
            <a:r>
              <a:rPr sz="2400">
                <a:effectLst/>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4、5引脚分别为计数器减法计数和加法计数位</a:t>
            </a:r>
            <a:endParaRPr sz="2400">
              <a:effectLst/>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endParaRPr>
          </a:p>
          <a:p>
            <a:pPr marL="342900" lvl="0" indent="-342900">
              <a:lnSpc>
                <a:spcPct val="150000"/>
              </a:lnSpc>
              <a:buClr>
                <a:srgbClr val="FF0000"/>
              </a:buClr>
              <a:buFont typeface="Wingdings" panose="05000000000000000000" charset="0"/>
              <a:buChar char="p"/>
            </a:pPr>
            <a:r>
              <a:rPr sz="2400">
                <a:effectLst/>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11引脚为低电平有效的异步置数位</a:t>
            </a:r>
            <a:endParaRPr sz="2400">
              <a:effectLst/>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endParaRPr>
          </a:p>
          <a:p>
            <a:pPr marL="342900" lvl="0" indent="-342900">
              <a:lnSpc>
                <a:spcPct val="150000"/>
              </a:lnSpc>
              <a:buClr>
                <a:srgbClr val="FF0000"/>
              </a:buClr>
              <a:buFont typeface="Wingdings" panose="05000000000000000000" charset="0"/>
              <a:buChar char="p"/>
            </a:pPr>
            <a:r>
              <a:rPr sz="2400">
                <a:effectLst/>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14引脚为高电平有效的异步清零位</a:t>
            </a:r>
            <a:endParaRPr sz="2400">
              <a:effectLst/>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endParaRPr>
          </a:p>
          <a:p>
            <a:pPr marL="342900" lvl="0" indent="-342900">
              <a:lnSpc>
                <a:spcPct val="150000"/>
              </a:lnSpc>
              <a:buClr>
                <a:srgbClr val="FF0000"/>
              </a:buClr>
              <a:buFont typeface="Wingdings" panose="05000000000000000000" charset="0"/>
              <a:buChar char="p"/>
            </a:pPr>
            <a:r>
              <a:rPr sz="2400">
                <a:effectLst/>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12、13引脚分别串行计数进位和借位位</a:t>
            </a:r>
            <a:endParaRPr sz="2400">
              <a:effectLst/>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endParaRPr>
          </a:p>
          <a:p>
            <a:pPr marL="342900" lvl="0" indent="-342900">
              <a:lnSpc>
                <a:spcPct val="150000"/>
              </a:lnSpc>
              <a:buClr>
                <a:srgbClr val="FF0000"/>
              </a:buClr>
              <a:buFont typeface="Wingdings" panose="05000000000000000000" charset="0"/>
              <a:buChar char="p"/>
            </a:pPr>
            <a:r>
              <a:rPr sz="2400">
                <a:effectLst/>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15、1、10、9引脚为数据输入位D</a:t>
            </a:r>
            <a:r>
              <a:rPr sz="2400" baseline="-25000">
                <a:effectLst/>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0</a:t>
            </a:r>
            <a:r>
              <a:rPr sz="2400">
                <a:effectLst/>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-D</a:t>
            </a:r>
            <a:r>
              <a:rPr sz="2400" baseline="-25000">
                <a:effectLst/>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3</a:t>
            </a:r>
            <a:endParaRPr sz="2400" baseline="-25000">
              <a:effectLst/>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endParaRPr>
          </a:p>
          <a:p>
            <a:pPr marL="342900" lvl="0" indent="-342900">
              <a:lnSpc>
                <a:spcPct val="150000"/>
              </a:lnSpc>
              <a:buClr>
                <a:srgbClr val="FF0000"/>
              </a:buClr>
              <a:buFont typeface="Wingdings" panose="05000000000000000000" charset="0"/>
              <a:buChar char="p"/>
            </a:pPr>
            <a:r>
              <a:rPr sz="2400">
                <a:effectLst/>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16、8引脚为电源、接地端。</a:t>
            </a:r>
            <a:endParaRPr sz="2400">
              <a:effectLst/>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endParaRPr>
          </a:p>
        </p:txBody>
      </p:sp>
      <p:pic>
        <p:nvPicPr>
          <p:cNvPr id="3" name="图片 2"/>
          <p:cNvPicPr>
            <a:picLocks noChangeAspect="1"/>
          </p:cNvPicPr>
          <p:nvPr/>
        </p:nvPicPr>
        <p:blipFill>
          <a:blip r:embed="rId3"/>
          <a:stretch>
            <a:fillRect/>
          </a:stretch>
        </p:blipFill>
        <p:spPr>
          <a:xfrm>
            <a:off x="7950835" y="1998345"/>
            <a:ext cx="3575050" cy="4066540"/>
          </a:xfrm>
          <a:prstGeom prst="rect">
            <a:avLst/>
          </a:prstGeom>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90805"/>
            <a:ext cx="316484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5.3</a:t>
            </a:r>
            <a:r>
              <a:rPr lang="en-US" sz="3200" dirty="0">
                <a:latin typeface="微软雅黑" panose="020B0503020204020204" pitchFamily="34" charset="-122"/>
                <a:ea typeface="微软雅黑" panose="020B0503020204020204" pitchFamily="34" charset="-122"/>
                <a:sym typeface="微软雅黑" panose="020B0503020204020204" pitchFamily="34" charset="-122"/>
              </a:rPr>
              <a:t>.3</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计数器</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4" name="文本框 3"/>
          <p:cNvSpPr txBox="1"/>
          <p:nvPr/>
        </p:nvSpPr>
        <p:spPr>
          <a:xfrm>
            <a:off x="194310" y="865505"/>
            <a:ext cx="8430895" cy="645160"/>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pPr indent="304800" defTabSz="266700" eaLnBrk="1">
              <a:lnSpc>
                <a:spcPct val="150000"/>
              </a:lnSpc>
              <a:spcAft>
                <a:spcPct val="0"/>
              </a:spcAft>
            </a:pPr>
            <a:r>
              <a:rPr lang="en-US" sz="2400">
                <a:latin typeface="Times New Roman" panose="02020603050405020304" charset="0"/>
                <a:ea typeface="微软雅黑" panose="020B0503020204020204" pitchFamily="34" charset="-122"/>
                <a:cs typeface="Times New Roman" panose="02020603050405020304" charset="0"/>
                <a:sym typeface="+mn-ea"/>
              </a:rPr>
              <a:t>例5-9：</a:t>
            </a:r>
            <a:r>
              <a:rPr sz="2400">
                <a:latin typeface="Times New Roman" panose="02020603050405020304" charset="0"/>
                <a:ea typeface="微软雅黑" panose="020B0503020204020204" pitchFamily="34" charset="-122"/>
                <a:cs typeface="Times New Roman" panose="02020603050405020304" charset="0"/>
                <a:sym typeface="+mn-ea"/>
              </a:rPr>
              <a:t>用74LS192计数器设计</a:t>
            </a:r>
            <a:r>
              <a:rPr sz="2400">
                <a:solidFill>
                  <a:srgbClr val="FF0000"/>
                </a:solidFill>
                <a:latin typeface="Times New Roman" panose="02020603050405020304" charset="0"/>
                <a:ea typeface="微软雅黑" panose="020B0503020204020204" pitchFamily="34" charset="-122"/>
                <a:cs typeface="Times New Roman" panose="02020603050405020304" charset="0"/>
                <a:sym typeface="+mn-ea"/>
              </a:rPr>
              <a:t>24秒倒计时</a:t>
            </a:r>
            <a:r>
              <a:rPr sz="2400">
                <a:latin typeface="Times New Roman" panose="02020603050405020304" charset="0"/>
                <a:ea typeface="微软雅黑" panose="020B0503020204020204" pitchFamily="34" charset="-122"/>
                <a:cs typeface="Times New Roman" panose="02020603050405020304" charset="0"/>
                <a:sym typeface="+mn-ea"/>
              </a:rPr>
              <a:t>电路</a:t>
            </a:r>
            <a:r>
              <a:rPr lang="zh-CN" sz="2400">
                <a:latin typeface="Times New Roman" panose="02020603050405020304" charset="0"/>
                <a:ea typeface="微软雅黑" panose="020B0503020204020204" pitchFamily="34" charset="-122"/>
                <a:cs typeface="Times New Roman" panose="02020603050405020304" charset="0"/>
                <a:sym typeface="+mn-ea"/>
              </a:rPr>
              <a:t>。</a:t>
            </a:r>
            <a:endParaRPr lang="zh-CN" sz="2400">
              <a:latin typeface="Times New Roman" panose="02020603050405020304" charset="0"/>
              <a:ea typeface="微软雅黑" panose="020B0503020204020204" pitchFamily="34" charset="-122"/>
              <a:cs typeface="Times New Roman" panose="02020603050405020304" charset="0"/>
              <a:sym typeface="+mn-ea"/>
            </a:endParaRPr>
          </a:p>
        </p:txBody>
      </p:sp>
      <p:sp>
        <p:nvSpPr>
          <p:cNvPr id="5" name="文本框 4"/>
          <p:cNvSpPr txBox="1"/>
          <p:nvPr/>
        </p:nvSpPr>
        <p:spPr>
          <a:xfrm>
            <a:off x="500380" y="1712595"/>
            <a:ext cx="11060430" cy="1938020"/>
          </a:xfrm>
          <a:prstGeom prst="rect">
            <a:avLst/>
          </a:prstGeom>
          <a:noFill/>
        </p:spPr>
        <p:txBody>
          <a:bodyPr wrap="square" rtlCol="0" anchor="t">
            <a:spAutoFit/>
          </a:bodyPr>
          <a:p>
            <a:pPr marL="342900" indent="-342900">
              <a:lnSpc>
                <a:spcPct val="150000"/>
              </a:lnSpc>
              <a:buClr>
                <a:srgbClr val="FF0000"/>
              </a:buClr>
              <a:buFont typeface="Wingdings" panose="05000000000000000000" charset="0"/>
              <a:buChar char="p"/>
            </a:pPr>
            <a:r>
              <a:rPr sz="20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当14引脚MR为H状态时，Q</a:t>
            </a:r>
            <a:r>
              <a:rPr sz="2000" baseline="-250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0</a:t>
            </a:r>
            <a:r>
              <a:rPr sz="20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-Q</a:t>
            </a:r>
            <a:r>
              <a:rPr sz="2000" baseline="-250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3</a:t>
            </a:r>
            <a:r>
              <a:rPr sz="20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输出端复位；</a:t>
            </a:r>
            <a:endParaRPr sz="20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endParaRPr>
          </a:p>
          <a:p>
            <a:pPr marL="342900" indent="-342900">
              <a:lnSpc>
                <a:spcPct val="150000"/>
              </a:lnSpc>
              <a:buClr>
                <a:srgbClr val="FF0000"/>
              </a:buClr>
              <a:buFont typeface="Wingdings" panose="05000000000000000000" charset="0"/>
              <a:buChar char="p"/>
            </a:pPr>
            <a:r>
              <a:rPr sz="20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当</a:t>
            </a:r>
            <a:r>
              <a:rPr lang="en-US" sz="20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                  </a:t>
            </a:r>
            <a:r>
              <a:rPr sz="20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时，Q</a:t>
            </a:r>
            <a:r>
              <a:rPr sz="2000" baseline="-250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0</a:t>
            </a:r>
            <a:r>
              <a:rPr sz="20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-Q</a:t>
            </a:r>
            <a:r>
              <a:rPr sz="2000" baseline="-250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3</a:t>
            </a:r>
            <a:r>
              <a:rPr sz="20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输出端等于预置端D</a:t>
            </a:r>
            <a:r>
              <a:rPr sz="2000" baseline="-250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0</a:t>
            </a:r>
            <a:r>
              <a:rPr sz="20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-D</a:t>
            </a:r>
            <a:r>
              <a:rPr sz="2000" baseline="-250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3</a:t>
            </a:r>
            <a:r>
              <a:rPr sz="20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a:t>
            </a:r>
            <a:endParaRPr sz="20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endParaRPr>
          </a:p>
          <a:p>
            <a:pPr marL="342900" indent="-342900">
              <a:lnSpc>
                <a:spcPct val="150000"/>
              </a:lnSpc>
              <a:buClr>
                <a:srgbClr val="FF0000"/>
              </a:buClr>
              <a:buFont typeface="Wingdings" panose="05000000000000000000" charset="0"/>
              <a:buChar char="p"/>
            </a:pPr>
            <a:r>
              <a:rPr sz="20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当</a:t>
            </a:r>
            <a:r>
              <a:rPr lang="en-US" sz="20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                   </a:t>
            </a:r>
            <a:r>
              <a:rPr sz="20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时，5引脚CP</a:t>
            </a:r>
            <a:r>
              <a:rPr sz="2000" baseline="-250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U</a:t>
            </a:r>
            <a:r>
              <a:rPr sz="20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为上升沿、4引脚CP</a:t>
            </a:r>
            <a:r>
              <a:rPr sz="2000" baseline="-250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D</a:t>
            </a:r>
            <a:r>
              <a:rPr sz="20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=H时，计数器加法计数；</a:t>
            </a:r>
            <a:endParaRPr sz="20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endParaRPr>
          </a:p>
          <a:p>
            <a:pPr marL="342900" indent="-342900">
              <a:lnSpc>
                <a:spcPct val="150000"/>
              </a:lnSpc>
              <a:buClr>
                <a:srgbClr val="FF0000"/>
              </a:buClr>
              <a:buFont typeface="Wingdings" panose="05000000000000000000" charset="0"/>
              <a:buChar char="p"/>
            </a:pPr>
            <a:r>
              <a:rPr sz="20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4引脚CP</a:t>
            </a:r>
            <a:r>
              <a:rPr sz="2000" baseline="-250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D</a:t>
            </a:r>
            <a:r>
              <a:rPr sz="20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为上升沿、5引脚CP</a:t>
            </a:r>
            <a:r>
              <a:rPr sz="2000" baseline="-250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U</a:t>
            </a:r>
            <a:r>
              <a:rPr sz="20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=H时，计数器减法计数。</a:t>
            </a:r>
            <a:endParaRPr sz="20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endParaRPr>
          </a:p>
        </p:txBody>
      </p:sp>
      <p:pic>
        <p:nvPicPr>
          <p:cNvPr id="6" name="图片 5"/>
          <p:cNvPicPr>
            <a:picLocks noChangeAspect="1"/>
          </p:cNvPicPr>
          <p:nvPr/>
        </p:nvPicPr>
        <p:blipFill>
          <a:blip r:embed="rId3"/>
          <a:stretch>
            <a:fillRect/>
          </a:stretch>
        </p:blipFill>
        <p:spPr>
          <a:xfrm>
            <a:off x="1431925" y="3826510"/>
            <a:ext cx="8305800" cy="2981325"/>
          </a:xfrm>
          <a:prstGeom prst="rect">
            <a:avLst/>
          </a:prstGeom>
        </p:spPr>
      </p:pic>
      <p:graphicFrame>
        <p:nvGraphicFramePr>
          <p:cNvPr id="2" name="Object 640"/>
          <p:cNvGraphicFramePr>
            <a:graphicFrameLocks noChangeAspect="1"/>
          </p:cNvGraphicFramePr>
          <p:nvPr/>
        </p:nvGraphicFramePr>
        <p:xfrm>
          <a:off x="1258570" y="2378075"/>
          <a:ext cx="1247140" cy="299720"/>
        </p:xfrm>
        <a:graphic>
          <a:graphicData uri="http://schemas.openxmlformats.org/presentationml/2006/ole">
            <mc:AlternateContent xmlns:mc="http://schemas.openxmlformats.org/markup-compatibility/2006">
              <mc:Choice xmlns:v="urn:schemas-microsoft-com:vml" Requires="v">
                <p:oleObj spid="_x0000_s3076" name="" r:id="rId4" imgW="1002665" imgH="241300" progId="Equation.KSEE3">
                  <p:embed/>
                </p:oleObj>
              </mc:Choice>
              <mc:Fallback>
                <p:oleObj name="" r:id="rId4" imgW="1002665" imgH="241300" progId="Equation.KSEE3">
                  <p:embed/>
                  <p:pic>
                    <p:nvPicPr>
                      <p:cNvPr id="0" name="图片 3075"/>
                      <p:cNvPicPr/>
                      <p:nvPr/>
                    </p:nvPicPr>
                    <p:blipFill>
                      <a:blip r:embed="rId5"/>
                      <a:stretch>
                        <a:fillRect/>
                      </a:stretch>
                    </p:blipFill>
                    <p:spPr>
                      <a:xfrm>
                        <a:off x="1258570" y="2378075"/>
                        <a:ext cx="1247140" cy="299720"/>
                      </a:xfrm>
                      <a:prstGeom prst="rect">
                        <a:avLst/>
                      </a:prstGeom>
                      <a:noFill/>
                      <a:ln w="38100">
                        <a:noFill/>
                        <a:miter/>
                      </a:ln>
                    </p:spPr>
                  </p:pic>
                </p:oleObj>
              </mc:Fallback>
            </mc:AlternateContent>
          </a:graphicData>
        </a:graphic>
      </p:graphicFrame>
      <p:graphicFrame>
        <p:nvGraphicFramePr>
          <p:cNvPr id="3" name="Object 641"/>
          <p:cNvGraphicFramePr>
            <a:graphicFrameLocks noChangeAspect="1"/>
          </p:cNvGraphicFramePr>
          <p:nvPr/>
        </p:nvGraphicFramePr>
        <p:xfrm>
          <a:off x="1258570" y="2792095"/>
          <a:ext cx="1362075" cy="315595"/>
        </p:xfrm>
        <a:graphic>
          <a:graphicData uri="http://schemas.openxmlformats.org/presentationml/2006/ole">
            <mc:AlternateContent xmlns:mc="http://schemas.openxmlformats.org/markup-compatibility/2006">
              <mc:Choice xmlns:v="urn:schemas-microsoft-com:vml" Requires="v">
                <p:oleObj spid="_x0000_s7" name="" r:id="rId6" imgW="1041400" imgH="241300" progId="Equation.KSEE3">
                  <p:embed/>
                </p:oleObj>
              </mc:Choice>
              <mc:Fallback>
                <p:oleObj name="" r:id="rId6" imgW="1041400" imgH="241300" progId="Equation.KSEE3">
                  <p:embed/>
                  <p:pic>
                    <p:nvPicPr>
                      <p:cNvPr id="0" name="图片 1"/>
                      <p:cNvPicPr/>
                      <p:nvPr/>
                    </p:nvPicPr>
                    <p:blipFill>
                      <a:blip r:embed="rId7"/>
                      <a:stretch>
                        <a:fillRect/>
                      </a:stretch>
                    </p:blipFill>
                    <p:spPr>
                      <a:xfrm>
                        <a:off x="1258570" y="2792095"/>
                        <a:ext cx="1362075" cy="315595"/>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90805"/>
            <a:ext cx="316484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5.3</a:t>
            </a:r>
            <a:r>
              <a:rPr lang="en-US" sz="3200" dirty="0">
                <a:latin typeface="微软雅黑" panose="020B0503020204020204" pitchFamily="34" charset="-122"/>
                <a:ea typeface="微软雅黑" panose="020B0503020204020204" pitchFamily="34" charset="-122"/>
                <a:sym typeface="微软雅黑" panose="020B0503020204020204" pitchFamily="34" charset="-122"/>
              </a:rPr>
              <a:t>.3</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计数器</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4" name="文本框 3"/>
          <p:cNvSpPr txBox="1"/>
          <p:nvPr/>
        </p:nvSpPr>
        <p:spPr>
          <a:xfrm>
            <a:off x="194310" y="865505"/>
            <a:ext cx="8430895" cy="645160"/>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pPr indent="304800" defTabSz="266700" eaLnBrk="1">
              <a:lnSpc>
                <a:spcPct val="150000"/>
              </a:lnSpc>
              <a:spcAft>
                <a:spcPct val="0"/>
              </a:spcAft>
            </a:pPr>
            <a:r>
              <a:rPr lang="en-US" sz="2400">
                <a:latin typeface="Times New Roman" panose="02020603050405020304" charset="0"/>
                <a:ea typeface="微软雅黑" panose="020B0503020204020204" pitchFamily="34" charset="-122"/>
                <a:cs typeface="Times New Roman" panose="02020603050405020304" charset="0"/>
                <a:sym typeface="+mn-ea"/>
              </a:rPr>
              <a:t>例5-9：</a:t>
            </a:r>
            <a:r>
              <a:rPr sz="2400">
                <a:latin typeface="Times New Roman" panose="02020603050405020304" charset="0"/>
                <a:ea typeface="微软雅黑" panose="020B0503020204020204" pitchFamily="34" charset="-122"/>
                <a:cs typeface="Times New Roman" panose="02020603050405020304" charset="0"/>
                <a:sym typeface="+mn-ea"/>
              </a:rPr>
              <a:t>用74LS192计数器设计</a:t>
            </a:r>
            <a:r>
              <a:rPr sz="2400">
                <a:solidFill>
                  <a:srgbClr val="FF0000"/>
                </a:solidFill>
                <a:latin typeface="Times New Roman" panose="02020603050405020304" charset="0"/>
                <a:ea typeface="微软雅黑" panose="020B0503020204020204" pitchFamily="34" charset="-122"/>
                <a:cs typeface="Times New Roman" panose="02020603050405020304" charset="0"/>
                <a:sym typeface="+mn-ea"/>
              </a:rPr>
              <a:t>24秒倒计时</a:t>
            </a:r>
            <a:r>
              <a:rPr sz="2400">
                <a:latin typeface="Times New Roman" panose="02020603050405020304" charset="0"/>
                <a:ea typeface="微软雅黑" panose="020B0503020204020204" pitchFamily="34" charset="-122"/>
                <a:cs typeface="Times New Roman" panose="02020603050405020304" charset="0"/>
                <a:sym typeface="+mn-ea"/>
              </a:rPr>
              <a:t>电路</a:t>
            </a:r>
            <a:r>
              <a:rPr lang="zh-CN" sz="2400">
                <a:latin typeface="Times New Roman" panose="02020603050405020304" charset="0"/>
                <a:ea typeface="微软雅黑" panose="020B0503020204020204" pitchFamily="34" charset="-122"/>
                <a:cs typeface="Times New Roman" panose="02020603050405020304" charset="0"/>
                <a:sym typeface="+mn-ea"/>
              </a:rPr>
              <a:t>。</a:t>
            </a:r>
            <a:endParaRPr lang="zh-CN" sz="2400">
              <a:latin typeface="Times New Roman" panose="02020603050405020304" charset="0"/>
              <a:ea typeface="微软雅黑" panose="020B0503020204020204" pitchFamily="34" charset="-122"/>
              <a:cs typeface="Times New Roman" panose="02020603050405020304" charset="0"/>
              <a:sym typeface="+mn-ea"/>
            </a:endParaRPr>
          </a:p>
        </p:txBody>
      </p:sp>
      <p:sp>
        <p:nvSpPr>
          <p:cNvPr id="5" name="文本框 4"/>
          <p:cNvSpPr txBox="1"/>
          <p:nvPr/>
        </p:nvSpPr>
        <p:spPr>
          <a:xfrm>
            <a:off x="413385" y="1701800"/>
            <a:ext cx="11450955" cy="1014730"/>
          </a:xfrm>
          <a:prstGeom prst="rect">
            <a:avLst/>
          </a:prstGeom>
          <a:noFill/>
        </p:spPr>
        <p:txBody>
          <a:bodyPr wrap="square" rtlCol="0" anchor="t">
            <a:spAutoFit/>
          </a:bodyPr>
          <a:p>
            <a:pPr marL="342900" indent="-342900">
              <a:lnSpc>
                <a:spcPct val="150000"/>
              </a:lnSpc>
              <a:buClr>
                <a:srgbClr val="FF0000"/>
              </a:buClr>
              <a:buFont typeface="Wingdings" panose="05000000000000000000" charset="0"/>
              <a:buChar char="p"/>
            </a:pPr>
            <a:r>
              <a:rPr sz="20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图5-31为用Multisim软件仿真篮球比赛24倒计时电路，包括秒脉冲发生器（555定时器实现）、计数器（74192实现）、译码与显示电路等部分组成。</a:t>
            </a:r>
            <a:endParaRPr sz="20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endParaRPr>
          </a:p>
        </p:txBody>
      </p:sp>
      <p:pic>
        <p:nvPicPr>
          <p:cNvPr id="2" name="图片 -2147481981" descr="IMG_256"/>
          <p:cNvPicPr>
            <a:picLocks noChangeAspect="1"/>
          </p:cNvPicPr>
          <p:nvPr/>
        </p:nvPicPr>
        <p:blipFill>
          <a:blip r:embed="rId3"/>
          <a:srcRect b="4260"/>
          <a:stretch>
            <a:fillRect/>
          </a:stretch>
        </p:blipFill>
        <p:spPr>
          <a:xfrm>
            <a:off x="2189480" y="2809875"/>
            <a:ext cx="7626350" cy="3965575"/>
          </a:xfrm>
          <a:prstGeom prst="rect">
            <a:avLst/>
          </a:prstGeom>
          <a:solidFill>
            <a:srgbClr val="000000"/>
          </a:solidFill>
          <a:ln w="9525">
            <a:noFill/>
          </a:ln>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90805"/>
            <a:ext cx="4501515"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5.3</a:t>
            </a:r>
            <a:r>
              <a:rPr lang="en-US" sz="3200" dirty="0">
                <a:latin typeface="微软雅黑" panose="020B0503020204020204" pitchFamily="34" charset="-122"/>
                <a:ea typeface="微软雅黑" panose="020B0503020204020204" pitchFamily="34" charset="-122"/>
                <a:sym typeface="微软雅黑" panose="020B0503020204020204" pitchFamily="34" charset="-122"/>
              </a:rPr>
              <a:t>.4</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序列信号发生器</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 name="文本框 2"/>
          <p:cNvSpPr txBox="1"/>
          <p:nvPr/>
        </p:nvSpPr>
        <p:spPr>
          <a:xfrm>
            <a:off x="313055" y="1002665"/>
            <a:ext cx="6720205" cy="5169535"/>
          </a:xfrm>
          <a:prstGeom prst="rect">
            <a:avLst/>
          </a:prstGeom>
        </p:spPr>
        <p:style>
          <a:lnRef idx="2">
            <a:schemeClr val="accent6"/>
          </a:lnRef>
          <a:fillRef idx="0">
            <a:srgbClr val="FFFFFF"/>
          </a:fillRef>
          <a:effectRef idx="0">
            <a:srgbClr val="FFFFFF"/>
          </a:effectRef>
          <a:fontRef idx="minor">
            <a:schemeClr val="tx1"/>
          </a:fontRef>
        </p:style>
        <p:txBody>
          <a:bodyPr wrap="square" rtlCol="0" anchor="t">
            <a:spAutoFit/>
          </a:bodyPr>
          <a:p>
            <a:pPr>
              <a:lnSpc>
                <a:spcPct val="150000"/>
              </a:lnSpc>
            </a:pPr>
            <a:r>
              <a:rPr lang="en-US" altLang="zh-CN" sz="2800">
                <a:latin typeface="微软雅黑" panose="020B0503020204020204" pitchFamily="34" charset="-122"/>
                <a:ea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rPr>
              <a:t>定义：序列信号发生器是能够</a:t>
            </a:r>
            <a:r>
              <a:rPr lang="zh-CN" altLang="en-US" sz="2400" b="1">
                <a:solidFill>
                  <a:srgbClr val="0070C0"/>
                </a:solidFill>
                <a:latin typeface="微软雅黑" panose="020B0503020204020204" pitchFamily="34" charset="-122"/>
                <a:ea typeface="微软雅黑" panose="020B0503020204020204" pitchFamily="34" charset="-122"/>
              </a:rPr>
              <a:t>循环产生一组或多组序列信号</a:t>
            </a:r>
            <a:r>
              <a:rPr lang="zh-CN" altLang="en-US" sz="2400">
                <a:latin typeface="微软雅黑" panose="020B0503020204020204" pitchFamily="34" charset="-122"/>
                <a:ea typeface="微软雅黑" panose="020B0503020204020204" pitchFamily="34" charset="-122"/>
              </a:rPr>
              <a:t>的时序逻辑电路。序列信号是按照一定规则排列的周期性串行二进制码，通常用作</a:t>
            </a:r>
            <a:r>
              <a:rPr lang="zh-CN" altLang="en-US" sz="2400">
                <a:solidFill>
                  <a:srgbClr val="FF0000"/>
                </a:solidFill>
                <a:latin typeface="微软雅黑" panose="020B0503020204020204" pitchFamily="34" charset="-122"/>
                <a:ea typeface="微软雅黑" panose="020B0503020204020204" pitchFamily="34" charset="-122"/>
              </a:rPr>
              <a:t>数字系统的同步信号或地址码</a:t>
            </a:r>
            <a:r>
              <a:rPr lang="zh-CN" altLang="en-US" sz="2400">
                <a:latin typeface="微软雅黑" panose="020B0503020204020204" pitchFamily="34" charset="-122"/>
                <a:ea typeface="微软雅黑" panose="020B0503020204020204" pitchFamily="34" charset="-122"/>
              </a:rPr>
              <a:t>，也可以作为可编程逻辑电路的控制信号。</a:t>
            </a:r>
            <a:endParaRPr lang="zh-CN" altLang="en-US" sz="2400">
              <a:latin typeface="微软雅黑" panose="020B0503020204020204" pitchFamily="34" charset="-122"/>
              <a:ea typeface="微软雅黑" panose="020B0503020204020204" pitchFamily="34" charset="-122"/>
            </a:endParaRPr>
          </a:p>
          <a:p>
            <a:pPr>
              <a:lnSpc>
                <a:spcPct val="150000"/>
              </a:lnSpc>
            </a:pPr>
            <a:r>
              <a:rPr lang="en-US" altLang="zh-CN" sz="2400">
                <a:latin typeface="微软雅黑" panose="020B0503020204020204" pitchFamily="34" charset="-122"/>
                <a:ea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rPr>
              <a:t>应用</a:t>
            </a:r>
            <a:r>
              <a:rPr 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在现代通信系统中，它能够产生</a:t>
            </a:r>
            <a:r>
              <a:rPr lang="zh-CN" altLang="en-US" sz="2400">
                <a:solidFill>
                  <a:srgbClr val="FF0000"/>
                </a:solidFill>
                <a:latin typeface="微软雅黑" panose="020B0503020204020204" pitchFamily="34" charset="-122"/>
                <a:ea typeface="微软雅黑" panose="020B0503020204020204" pitchFamily="34" charset="-122"/>
              </a:rPr>
              <a:t>随机序列、伪随机序列、码片序列</a:t>
            </a:r>
            <a:r>
              <a:rPr lang="zh-CN" altLang="en-US" sz="2400">
                <a:latin typeface="微软雅黑" panose="020B0503020204020204" pitchFamily="34" charset="-122"/>
                <a:ea typeface="微软雅黑" panose="020B0503020204020204" pitchFamily="34" charset="-122"/>
              </a:rPr>
              <a:t>等</a:t>
            </a:r>
            <a:r>
              <a:rPr lang="zh-CN" altLang="en-US" sz="2400">
                <a:latin typeface="微软雅黑" panose="020B0503020204020204" pitchFamily="34" charset="-122"/>
                <a:ea typeface="微软雅黑" panose="020B0503020204020204" pitchFamily="34" charset="-122"/>
                <a:sym typeface="+mn-ea"/>
              </a:rPr>
              <a:t>各种类型的序列信号</a:t>
            </a:r>
            <a:r>
              <a:rPr lang="zh-CN" altLang="en-US" sz="2400">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这些信号序列在数字通信系统、脉冲调制系统以及其他通信系统中起</a:t>
            </a:r>
            <a:r>
              <a:rPr lang="zh-CN" altLang="en-US" sz="2400">
                <a:latin typeface="微软雅黑" panose="020B0503020204020204" pitchFamily="34" charset="-122"/>
                <a:ea typeface="微软雅黑" panose="020B0503020204020204" pitchFamily="34" charset="-122"/>
              </a:rPr>
              <a:t>着至关重要的作用。</a:t>
            </a:r>
            <a:r>
              <a:rPr lang="en-US" altLang="zh-CN" sz="2400">
                <a:latin typeface="微软雅黑" panose="020B0503020204020204" pitchFamily="34" charset="-122"/>
                <a:ea typeface="微软雅黑" panose="020B0503020204020204" pitchFamily="34" charset="-122"/>
              </a:rPr>
              <a:t> </a:t>
            </a:r>
            <a:r>
              <a:rPr lang="en-US" altLang="zh-CN" sz="2000">
                <a:latin typeface="微软雅黑" panose="020B0503020204020204" pitchFamily="34" charset="-122"/>
                <a:ea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3">
            <a:lum bright="-18000" contrast="30000"/>
          </a:blip>
          <a:stretch>
            <a:fillRect/>
          </a:stretch>
        </p:blipFill>
        <p:spPr>
          <a:xfrm>
            <a:off x="7798435" y="1550670"/>
            <a:ext cx="3962400" cy="3166110"/>
          </a:xfrm>
          <a:prstGeom prst="rect">
            <a:avLst/>
          </a:prstGeom>
        </p:spPr>
      </p:pic>
      <p:sp>
        <p:nvSpPr>
          <p:cNvPr id="7" name="文本框 6"/>
          <p:cNvSpPr txBox="1"/>
          <p:nvPr/>
        </p:nvSpPr>
        <p:spPr>
          <a:xfrm>
            <a:off x="8140065" y="5022215"/>
            <a:ext cx="3060700" cy="368300"/>
          </a:xfrm>
          <a:prstGeom prst="rect">
            <a:avLst/>
          </a:prstGeom>
          <a:noFill/>
        </p:spPr>
        <p:txBody>
          <a:bodyPr wrap="square" rtlCol="0" anchor="t">
            <a:spAutoFit/>
          </a:bodyPr>
          <a:p>
            <a:pPr algn="ctr"/>
            <a:r>
              <a:rPr lang="zh-CN" altLang="en-US">
                <a:latin typeface="微软雅黑" panose="020B0503020204020204" pitchFamily="34" charset="-122"/>
                <a:ea typeface="微软雅黑" panose="020B0503020204020204" pitchFamily="34" charset="-122"/>
                <a:sym typeface="+mn-ea"/>
              </a:rPr>
              <a:t>图</a:t>
            </a:r>
            <a:r>
              <a:rPr lang="en-US" altLang="zh-CN">
                <a:latin typeface="微软雅黑" panose="020B0503020204020204" pitchFamily="34" charset="-122"/>
                <a:ea typeface="微软雅黑" panose="020B0503020204020204" pitchFamily="34" charset="-122"/>
                <a:sym typeface="+mn-ea"/>
              </a:rPr>
              <a:t>  </a:t>
            </a:r>
            <a:r>
              <a:rPr lang="zh-CN" altLang="en-US">
                <a:latin typeface="微软雅黑" panose="020B0503020204020204" pitchFamily="34" charset="-122"/>
                <a:ea typeface="微软雅黑" panose="020B0503020204020204" pitchFamily="34" charset="-122"/>
                <a:sym typeface="+mn-ea"/>
              </a:rPr>
              <a:t>二值伪随机序列</a:t>
            </a:r>
            <a:endParaRPr lang="zh-CN" altLang="en-US">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edge">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90805"/>
            <a:ext cx="4501515"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5.3</a:t>
            </a:r>
            <a:r>
              <a:rPr lang="en-US" sz="3200" dirty="0">
                <a:latin typeface="微软雅黑" panose="020B0503020204020204" pitchFamily="34" charset="-122"/>
                <a:ea typeface="微软雅黑" panose="020B0503020204020204" pitchFamily="34" charset="-122"/>
                <a:sym typeface="微软雅黑" panose="020B0503020204020204" pitchFamily="34" charset="-122"/>
              </a:rPr>
              <a:t>.4</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序列信号发生器</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2" name="文本框 1"/>
          <p:cNvSpPr txBox="1"/>
          <p:nvPr/>
        </p:nvSpPr>
        <p:spPr>
          <a:xfrm>
            <a:off x="1008380" y="1369060"/>
            <a:ext cx="9738995" cy="3969385"/>
          </a:xfrm>
          <a:prstGeom prst="rect">
            <a:avLst/>
          </a:prstGeom>
        </p:spPr>
        <p:style>
          <a:lnRef idx="3">
            <a:schemeClr val="accent6"/>
          </a:lnRef>
          <a:fillRef idx="0">
            <a:srgbClr val="FFFFFF"/>
          </a:fillRef>
          <a:effectRef idx="0">
            <a:srgbClr val="FFFFFF"/>
          </a:effectRef>
          <a:fontRef idx="minor">
            <a:schemeClr val="tx1"/>
          </a:fontRef>
        </p:style>
        <p:txBody>
          <a:bodyPr wrap="square" rtlCol="0" anchor="t">
            <a:spAutoFit/>
          </a:bodyPr>
          <a:p>
            <a:pPr>
              <a:lnSpc>
                <a:spcPct val="150000"/>
              </a:lnSpc>
            </a:pPr>
            <a:r>
              <a:rPr lang="en-US" altLang="zh-CN" sz="2400">
                <a:latin typeface="微软雅黑" panose="020B0503020204020204" pitchFamily="34" charset="-122"/>
                <a:ea typeface="微软雅黑" panose="020B0503020204020204" pitchFamily="34" charset="-122"/>
              </a:rPr>
              <a:t>   </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序列信号发生器的设计方法有多种：</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nSpc>
                <a:spcPct val="150000"/>
              </a:lnSpc>
              <a:buClr>
                <a:srgbClr val="FF0000"/>
              </a:buClr>
              <a:buFont typeface="Wingdings" panose="05000000000000000000" charset="0"/>
              <a:buChar char="Ø"/>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(1)</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使用</a:t>
            </a:r>
            <a:r>
              <a:rPr lang="zh-CN" altLang="en-US"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环形计数器</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设计</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1000</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0</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型序列信号发生器；</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nSpc>
                <a:spcPct val="150000"/>
              </a:lnSpc>
              <a:buClr>
                <a:srgbClr val="FF0000"/>
              </a:buClr>
              <a:buFont typeface="Wingdings" panose="05000000000000000000" charset="0"/>
              <a:buChar char="Ø"/>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(2)</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使用</a:t>
            </a:r>
            <a:r>
              <a:rPr lang="zh-CN" altLang="en-US"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扭环计数器</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设计“11</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……100</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0”型序列信号发生器；</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a:lnSpc>
                <a:spcPct val="150000"/>
              </a:lnSpc>
              <a:buClr>
                <a:srgbClr val="FF0000"/>
              </a:buClr>
              <a:buFont typeface="Wingdings" panose="05000000000000000000" charset="0"/>
              <a:buChar char="Ø"/>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(3)</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任意类型的序列信号发生器</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buClr>
                <a:srgbClr val="00B050"/>
              </a:buClr>
              <a:buFont typeface="Wingdings" panose="05000000000000000000" charset="0"/>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a、使用</a:t>
            </a:r>
            <a:r>
              <a:rPr lang="zh-CN" altLang="en-US"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D触发器设计</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buClr>
                <a:srgbClr val="00B050"/>
              </a:buClr>
              <a:buFont typeface="Wingdings" panose="05000000000000000000" charset="0"/>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b、</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使用计数器和译码器等设计</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buClr>
                <a:srgbClr val="00B050"/>
              </a:buClr>
              <a:buFont typeface="Wingdings" panose="05000000000000000000" charset="0"/>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c、使用</a:t>
            </a:r>
            <a:r>
              <a:rPr lang="zh-CN" altLang="en-US"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移位寄存器和反馈组合电路</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（译码器、多路复用器）设计</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strips(downLeft)">
                                      <p:cBhvr>
                                        <p:cTn id="7" dur="500"/>
                                        <p:tgtEl>
                                          <p:spTgt spid="2">
                                            <p:txEl>
                                              <p:pRg st="0" end="0"/>
                                            </p:txEl>
                                          </p:spTgt>
                                        </p:tgtEl>
                                      </p:cBhvr>
                                    </p:animEffect>
                                  </p:childTnLst>
                                </p:cTn>
                              </p:par>
                              <p:par>
                                <p:cTn id="8" presetID="18" presetClass="entr" presetSubtype="12"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strips(downLeft)">
                                      <p:cBhvr>
                                        <p:cTn id="10" dur="500"/>
                                        <p:tgtEl>
                                          <p:spTgt spid="2">
                                            <p:txEl>
                                              <p:pRg st="1" end="1"/>
                                            </p:txEl>
                                          </p:spTgt>
                                        </p:tgtEl>
                                      </p:cBhvr>
                                    </p:animEffect>
                                  </p:childTnLst>
                                </p:cTn>
                              </p:par>
                              <p:par>
                                <p:cTn id="11" presetID="18" presetClass="entr" presetSubtype="12"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strips(downLeft)">
                                      <p:cBhvr>
                                        <p:cTn id="13" dur="500"/>
                                        <p:tgtEl>
                                          <p:spTgt spid="2">
                                            <p:txEl>
                                              <p:pRg st="2" end="2"/>
                                            </p:txEl>
                                          </p:spTgt>
                                        </p:tgtEl>
                                      </p:cBhvr>
                                    </p:animEffect>
                                  </p:childTnLst>
                                </p:cTn>
                              </p:par>
                              <p:par>
                                <p:cTn id="14" presetID="18" presetClass="entr" presetSubtype="12" fill="hold" nodeType="withEffect">
                                  <p:stCondLst>
                                    <p:cond delay="0"/>
                                  </p:stCondLst>
                                  <p:childTnLst>
                                    <p:set>
                                      <p:cBhvr>
                                        <p:cTn id="15" dur="1" fill="hold">
                                          <p:stCondLst>
                                            <p:cond delay="0"/>
                                          </p:stCondLst>
                                        </p:cTn>
                                        <p:tgtEl>
                                          <p:spTgt spid="2">
                                            <p:txEl>
                                              <p:pRg st="3" end="3"/>
                                            </p:txEl>
                                          </p:spTgt>
                                        </p:tgtEl>
                                        <p:attrNameLst>
                                          <p:attrName>style.visibility</p:attrName>
                                        </p:attrNameLst>
                                      </p:cBhvr>
                                      <p:to>
                                        <p:strVal val="visible"/>
                                      </p:to>
                                    </p:set>
                                    <p:animEffect transition="in" filter="strips(downLeft)">
                                      <p:cBhvr>
                                        <p:cTn id="16" dur="500"/>
                                        <p:tgtEl>
                                          <p:spTgt spid="2">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anim calcmode="lin" valueType="num">
                                      <p:cBhvr additive="base">
                                        <p:cTn id="2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
                                            <p:txEl>
                                              <p:pRg st="4" end="4"/>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 calcmode="lin" valueType="num">
                                      <p:cBhvr additive="base">
                                        <p:cTn id="25"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5" end="5"/>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2">
                                            <p:txEl>
                                              <p:pRg st="6" end="6"/>
                                            </p:txEl>
                                          </p:spTgt>
                                        </p:tgtEl>
                                        <p:attrNameLst>
                                          <p:attrName>style.visibility</p:attrName>
                                        </p:attrNameLst>
                                      </p:cBhvr>
                                      <p:to>
                                        <p:strVal val="visible"/>
                                      </p:to>
                                    </p:set>
                                    <p:anim calcmode="lin" valueType="num">
                                      <p:cBhvr additive="base">
                                        <p:cTn id="2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90805"/>
            <a:ext cx="4501515"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5.3</a:t>
            </a:r>
            <a:r>
              <a:rPr lang="en-US" sz="3200" dirty="0">
                <a:latin typeface="微软雅黑" panose="020B0503020204020204" pitchFamily="34" charset="-122"/>
                <a:ea typeface="微软雅黑" panose="020B0503020204020204" pitchFamily="34" charset="-122"/>
                <a:sym typeface="微软雅黑" panose="020B0503020204020204" pitchFamily="34" charset="-122"/>
              </a:rPr>
              <a:t>.4</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序列信号发生器</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2" name="文本框 1"/>
          <p:cNvSpPr txBox="1"/>
          <p:nvPr/>
        </p:nvSpPr>
        <p:spPr>
          <a:xfrm>
            <a:off x="656590" y="991235"/>
            <a:ext cx="9559290" cy="460375"/>
          </a:xfrm>
          <a:prstGeom prst="rect">
            <a:avLst/>
          </a:prstGeom>
        </p:spPr>
        <p:style>
          <a:lnRef idx="0">
            <a:srgbClr val="FFFFFF"/>
          </a:lnRef>
          <a:fillRef idx="2">
            <a:schemeClr val="accent1"/>
          </a:fillRef>
          <a:effectRef idx="0">
            <a:srgbClr val="FFFFFF"/>
          </a:effectRef>
          <a:fontRef idx="minor">
            <a:schemeClr val="lt1"/>
          </a:fontRef>
        </p:style>
        <p:txBody>
          <a:bodyPr wrap="square" rtlCol="0" anchor="t">
            <a:spAutoFit/>
          </a:bodyPr>
          <a:p>
            <a:r>
              <a:rPr lang="zh-CN" altLang="en-US" sz="24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例</a:t>
            </a:r>
            <a:r>
              <a:rPr lang="en-US" altLang="zh-CN" sz="24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5-10</a:t>
            </a:r>
            <a:r>
              <a:rPr lang="zh-CN" altLang="en-US" sz="24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：设计一产生 110001001110 计数型序列信号发生器。</a:t>
            </a:r>
            <a:endParaRPr lang="zh-CN" altLang="en-US" sz="24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389255" y="1768475"/>
            <a:ext cx="11458575" cy="2861310"/>
          </a:xfrm>
          <a:prstGeom prst="rect">
            <a:avLst/>
          </a:prstGeom>
        </p:spPr>
        <p:txBody>
          <a:bodyPr wrap="square">
            <a:spAutoFit/>
          </a:bodyPr>
          <a:p>
            <a:pPr marL="0" indent="266700" algn="l" defTabSz="266700">
              <a:lnSpc>
                <a:spcPct val="150000"/>
              </a:lnSpc>
              <a:spcAft>
                <a:spcPct val="0"/>
              </a:spcAft>
            </a:pPr>
            <a:r>
              <a:rPr lang="zh-CN" altLang="en-US" sz="2400" b="0">
                <a:latin typeface="Times New Roman" panose="02020603050405020304" charset="0"/>
                <a:ea typeface="微软雅黑" panose="020B0503020204020204" pitchFamily="34" charset="-122"/>
                <a:cs typeface="Times New Roman" panose="02020603050405020304" charset="0"/>
              </a:rPr>
              <a:t>第</a:t>
            </a:r>
            <a:r>
              <a:rPr lang="en-US" altLang="zh-CN" sz="2400" b="0">
                <a:latin typeface="Times New Roman" panose="02020603050405020304" charset="0"/>
                <a:ea typeface="微软雅黑" panose="020B0503020204020204" pitchFamily="34" charset="-122"/>
                <a:cs typeface="Times New Roman" panose="02020603050405020304" charset="0"/>
              </a:rPr>
              <a:t>1</a:t>
            </a:r>
            <a:r>
              <a:rPr lang="zh-CN" altLang="en-US" sz="2400" b="0">
                <a:latin typeface="Times New Roman" panose="02020603050405020304" charset="0"/>
                <a:ea typeface="微软雅黑" panose="020B0503020204020204" pitchFamily="34" charset="-122"/>
                <a:cs typeface="Times New Roman" panose="02020603050405020304" charset="0"/>
              </a:rPr>
              <a:t>步：设计计数器状态</a:t>
            </a:r>
            <a:endParaRPr lang="zh-CN" altLang="en-US" sz="2400" b="0">
              <a:latin typeface="Times New Roman" panose="02020603050405020304" charset="0"/>
              <a:ea typeface="微软雅黑" panose="020B0503020204020204" pitchFamily="34" charset="-122"/>
              <a:cs typeface="Times New Roman" panose="02020603050405020304" charset="0"/>
            </a:endParaRPr>
          </a:p>
          <a:p>
            <a:pPr marL="0" indent="266700" algn="l" defTabSz="266700">
              <a:lnSpc>
                <a:spcPct val="150000"/>
              </a:lnSpc>
              <a:spcAft>
                <a:spcPct val="0"/>
              </a:spcAft>
            </a:pPr>
            <a:r>
              <a:rPr lang="en-US" altLang="zh-CN" sz="2400" b="0">
                <a:latin typeface="Times New Roman" panose="02020603050405020304" charset="0"/>
                <a:ea typeface="微软雅黑" panose="020B0503020204020204" pitchFamily="34" charset="-122"/>
                <a:cs typeface="Times New Roman" panose="02020603050405020304" charset="0"/>
              </a:rPr>
              <a:t>(1)110001001110 </a:t>
            </a:r>
            <a:r>
              <a:rPr lang="zh-CN" altLang="en-US" sz="2400" b="0">
                <a:latin typeface="Times New Roman" panose="02020603050405020304" charset="0"/>
                <a:ea typeface="微软雅黑" panose="020B0503020204020204" pitchFamily="34" charset="-122"/>
                <a:cs typeface="Times New Roman" panose="02020603050405020304" charset="0"/>
              </a:rPr>
              <a:t>的序列长度（二进制码位数）</a:t>
            </a:r>
            <a:r>
              <a:rPr lang="en-US" altLang="zh-CN" sz="2400" b="0">
                <a:solidFill>
                  <a:srgbClr val="FF0000"/>
                </a:solidFill>
                <a:latin typeface="Times New Roman" panose="02020603050405020304" charset="0"/>
                <a:ea typeface="微软雅黑" panose="020B0503020204020204" pitchFamily="34" charset="-122"/>
                <a:cs typeface="Times New Roman" panose="02020603050405020304" charset="0"/>
              </a:rPr>
              <a:t>S=12</a:t>
            </a:r>
            <a:r>
              <a:rPr lang="zh-CN" altLang="en-US" sz="2400" b="0">
                <a:latin typeface="Times New Roman" panose="02020603050405020304" charset="0"/>
                <a:ea typeface="微软雅黑" panose="020B0503020204020204" pitchFamily="34" charset="-122"/>
                <a:cs typeface="Times New Roman" panose="02020603050405020304" charset="0"/>
              </a:rPr>
              <a:t>，可以设计模为</a:t>
            </a:r>
            <a:r>
              <a:rPr lang="en-US" altLang="zh-CN" sz="2400" b="0">
                <a:latin typeface="Times New Roman" panose="02020603050405020304" charset="0"/>
                <a:ea typeface="微软雅黑" panose="020B0503020204020204" pitchFamily="34" charset="-122"/>
                <a:cs typeface="Times New Roman" panose="02020603050405020304" charset="0"/>
              </a:rPr>
              <a:t>12</a:t>
            </a:r>
            <a:r>
              <a:rPr lang="zh-CN" altLang="en-US" sz="2400" b="0">
                <a:latin typeface="Times New Roman" panose="02020603050405020304" charset="0"/>
                <a:ea typeface="微软雅黑" panose="020B0503020204020204" pitchFamily="34" charset="-122"/>
                <a:cs typeface="Times New Roman" panose="02020603050405020304" charset="0"/>
              </a:rPr>
              <a:t>的计数器。</a:t>
            </a:r>
            <a:endParaRPr lang="zh-CN" altLang="en-US" sz="2400" b="0">
              <a:latin typeface="Times New Roman" panose="02020603050405020304" charset="0"/>
              <a:ea typeface="微软雅黑" panose="020B0503020204020204" pitchFamily="34" charset="-122"/>
              <a:cs typeface="Times New Roman" panose="02020603050405020304" charset="0"/>
            </a:endParaRPr>
          </a:p>
          <a:p>
            <a:pPr marL="0" indent="266700" algn="l" defTabSz="266700">
              <a:lnSpc>
                <a:spcPct val="150000"/>
              </a:lnSpc>
              <a:spcAft>
                <a:spcPct val="0"/>
              </a:spcAft>
            </a:pPr>
            <a:r>
              <a:rPr lang="en-US" altLang="zh-CN" sz="2400" b="0">
                <a:latin typeface="Times New Roman" panose="02020603050405020304" charset="0"/>
                <a:ea typeface="微软雅黑" panose="020B0503020204020204" pitchFamily="34" charset="-122"/>
                <a:cs typeface="Times New Roman" panose="02020603050405020304" charset="0"/>
              </a:rPr>
              <a:t>(2)</a:t>
            </a:r>
            <a:r>
              <a:rPr lang="zh-CN" altLang="en-US" sz="2400" b="0">
                <a:latin typeface="Times New Roman" panose="02020603050405020304" charset="0"/>
                <a:ea typeface="微软雅黑" panose="020B0503020204020204" pitchFamily="34" charset="-122"/>
                <a:cs typeface="Times New Roman" panose="02020603050405020304" charset="0"/>
              </a:rPr>
              <a:t>选用</a:t>
            </a:r>
            <a:r>
              <a:rPr lang="en-US" altLang="zh-CN" sz="2400" b="0">
                <a:latin typeface="Times New Roman" panose="02020603050405020304" charset="0"/>
                <a:ea typeface="微软雅黑" panose="020B0503020204020204" pitchFamily="34" charset="-122"/>
                <a:cs typeface="Times New Roman" panose="02020603050405020304" charset="0"/>
              </a:rPr>
              <a:t>1</a:t>
            </a:r>
            <a:r>
              <a:rPr lang="zh-CN" altLang="en-US" sz="2400" b="0">
                <a:latin typeface="Times New Roman" panose="02020603050405020304" charset="0"/>
                <a:ea typeface="微软雅黑" panose="020B0503020204020204" pitchFamily="34" charset="-122"/>
                <a:cs typeface="Times New Roman" panose="02020603050405020304" charset="0"/>
              </a:rPr>
              <a:t>片</a:t>
            </a:r>
            <a:r>
              <a:rPr lang="en-US" altLang="zh-CN" sz="2400" b="0">
                <a:latin typeface="Times New Roman" panose="02020603050405020304" charset="0"/>
                <a:ea typeface="微软雅黑" panose="020B0503020204020204" pitchFamily="34" charset="-122"/>
                <a:cs typeface="Times New Roman" panose="02020603050405020304" charset="0"/>
              </a:rPr>
              <a:t>74LS161</a:t>
            </a:r>
            <a:r>
              <a:rPr lang="zh-CN" altLang="en-US" sz="2400" b="0">
                <a:latin typeface="Times New Roman" panose="02020603050405020304" charset="0"/>
                <a:ea typeface="微软雅黑" panose="020B0503020204020204" pitchFamily="34" charset="-122"/>
                <a:cs typeface="Times New Roman" panose="02020603050405020304" charset="0"/>
              </a:rPr>
              <a:t>。</a:t>
            </a:r>
            <a:endParaRPr lang="zh-CN" altLang="en-US" sz="2400" b="0">
              <a:latin typeface="Times New Roman" panose="02020603050405020304" charset="0"/>
              <a:ea typeface="微软雅黑" panose="020B0503020204020204" pitchFamily="34" charset="-122"/>
              <a:cs typeface="Times New Roman" panose="02020603050405020304" charset="0"/>
            </a:endParaRPr>
          </a:p>
          <a:p>
            <a:pPr marL="0" indent="266700" algn="l" defTabSz="266700">
              <a:lnSpc>
                <a:spcPct val="150000"/>
              </a:lnSpc>
              <a:spcAft>
                <a:spcPct val="0"/>
              </a:spcAft>
            </a:pPr>
            <a:r>
              <a:rPr lang="en-US" altLang="zh-CN" sz="2400" b="0">
                <a:latin typeface="Times New Roman" panose="02020603050405020304" charset="0"/>
                <a:ea typeface="微软雅黑" panose="020B0503020204020204" pitchFamily="34" charset="-122"/>
                <a:cs typeface="Times New Roman" panose="02020603050405020304" charset="0"/>
              </a:rPr>
              <a:t>(3)</a:t>
            </a:r>
            <a:r>
              <a:rPr lang="zh-CN" altLang="en-US" sz="2400" b="0">
                <a:latin typeface="Times New Roman" panose="02020603050405020304" charset="0"/>
                <a:ea typeface="微软雅黑" panose="020B0503020204020204" pitchFamily="34" charset="-122"/>
                <a:cs typeface="Times New Roman" panose="02020603050405020304" charset="0"/>
              </a:rPr>
              <a:t>采用</a:t>
            </a:r>
            <a:r>
              <a:rPr lang="zh-CN" altLang="en-US" sz="2400" b="0">
                <a:solidFill>
                  <a:srgbClr val="FF0000"/>
                </a:solidFill>
                <a:latin typeface="Times New Roman" panose="02020603050405020304" charset="0"/>
                <a:ea typeface="微软雅黑" panose="020B0503020204020204" pitchFamily="34" charset="-122"/>
                <a:cs typeface="Times New Roman" panose="02020603050405020304" charset="0"/>
              </a:rPr>
              <a:t>同步预置法</a:t>
            </a:r>
            <a:r>
              <a:rPr lang="zh-CN" altLang="en-US" sz="2400" b="0">
                <a:latin typeface="Times New Roman" panose="02020603050405020304" charset="0"/>
                <a:ea typeface="微软雅黑" panose="020B0503020204020204" pitchFamily="34" charset="-122"/>
                <a:cs typeface="Times New Roman" panose="02020603050405020304" charset="0"/>
              </a:rPr>
              <a:t>。</a:t>
            </a:r>
            <a:endParaRPr lang="zh-CN" altLang="en-US" sz="2400" b="0">
              <a:latin typeface="Times New Roman" panose="02020603050405020304" charset="0"/>
              <a:ea typeface="微软雅黑" panose="020B0503020204020204" pitchFamily="34" charset="-122"/>
              <a:cs typeface="Times New Roman" panose="02020603050405020304" charset="0"/>
            </a:endParaRPr>
          </a:p>
          <a:p>
            <a:pPr marL="0" indent="266700" algn="l" defTabSz="266700">
              <a:lnSpc>
                <a:spcPct val="150000"/>
              </a:lnSpc>
              <a:spcAft>
                <a:spcPct val="0"/>
              </a:spcAft>
            </a:pPr>
            <a:r>
              <a:rPr lang="en-US" altLang="zh-CN" sz="2400" b="0">
                <a:latin typeface="Times New Roman" panose="02020603050405020304" charset="0"/>
                <a:ea typeface="微软雅黑" panose="020B0503020204020204" pitchFamily="34" charset="-122"/>
                <a:cs typeface="Times New Roman" panose="02020603050405020304" charset="0"/>
              </a:rPr>
              <a:t>(4)</a:t>
            </a:r>
            <a:r>
              <a:rPr lang="zh-CN" altLang="en-US" sz="2400" b="0">
                <a:latin typeface="Times New Roman" panose="02020603050405020304" charset="0"/>
                <a:ea typeface="微软雅黑" panose="020B0503020204020204" pitchFamily="34" charset="-122"/>
                <a:cs typeface="Times New Roman" panose="02020603050405020304" charset="0"/>
              </a:rPr>
              <a:t>设定</a:t>
            </a:r>
            <a:r>
              <a:rPr lang="zh-CN" altLang="en-US" sz="2400" b="0">
                <a:solidFill>
                  <a:srgbClr val="FF0000"/>
                </a:solidFill>
                <a:latin typeface="Times New Roman" panose="02020603050405020304" charset="0"/>
                <a:ea typeface="微软雅黑" panose="020B0503020204020204" pitchFamily="34" charset="-122"/>
                <a:cs typeface="Times New Roman" panose="02020603050405020304" charset="0"/>
              </a:rPr>
              <a:t>有效状态</a:t>
            </a:r>
            <a:r>
              <a:rPr lang="zh-CN" altLang="en-US" sz="2400" b="0">
                <a:latin typeface="Times New Roman" panose="02020603050405020304" charset="0"/>
                <a:ea typeface="微软雅黑" panose="020B0503020204020204" pitchFamily="34" charset="-122"/>
                <a:cs typeface="Times New Roman" panose="02020603050405020304" charset="0"/>
              </a:rPr>
              <a:t>为 </a:t>
            </a:r>
            <a:r>
              <a:rPr lang="en-US" altLang="zh-CN" sz="2400" b="0">
                <a:latin typeface="Times New Roman" panose="02020603050405020304" charset="0"/>
                <a:ea typeface="微软雅黑" panose="020B0503020204020204" pitchFamily="34" charset="-122"/>
                <a:cs typeface="Times New Roman" panose="02020603050405020304" charset="0"/>
              </a:rPr>
              <a:t>Q</a:t>
            </a:r>
            <a:r>
              <a:rPr lang="en-US" altLang="zh-CN" sz="2400" b="0" baseline="-25000">
                <a:latin typeface="Times New Roman" panose="02020603050405020304" charset="0"/>
                <a:ea typeface="微软雅黑" panose="020B0503020204020204" pitchFamily="34" charset="-122"/>
                <a:cs typeface="Times New Roman" panose="02020603050405020304" charset="0"/>
              </a:rPr>
              <a:t>D</a:t>
            </a:r>
            <a:r>
              <a:rPr lang="en-US" altLang="zh-CN" sz="2400" b="0">
                <a:latin typeface="Times New Roman" panose="02020603050405020304" charset="0"/>
                <a:ea typeface="微软雅黑" panose="020B0503020204020204" pitchFamily="34" charset="-122"/>
                <a:cs typeface="Times New Roman" panose="02020603050405020304" charset="0"/>
              </a:rPr>
              <a:t>Q</a:t>
            </a:r>
            <a:r>
              <a:rPr lang="en-US" altLang="zh-CN" sz="2400" b="0" baseline="-25000">
                <a:latin typeface="Times New Roman" panose="02020603050405020304" charset="0"/>
                <a:ea typeface="微软雅黑" panose="020B0503020204020204" pitchFamily="34" charset="-122"/>
                <a:cs typeface="Times New Roman" panose="02020603050405020304" charset="0"/>
              </a:rPr>
              <a:t>C</a:t>
            </a:r>
            <a:r>
              <a:rPr lang="en-US" altLang="zh-CN" sz="2400" b="0">
                <a:latin typeface="Times New Roman" panose="02020603050405020304" charset="0"/>
                <a:ea typeface="微软雅黑" panose="020B0503020204020204" pitchFamily="34" charset="-122"/>
                <a:cs typeface="Times New Roman" panose="02020603050405020304" charset="0"/>
              </a:rPr>
              <a:t>Q</a:t>
            </a:r>
            <a:r>
              <a:rPr lang="en-US" altLang="zh-CN" sz="2400" b="0" baseline="-25000">
                <a:latin typeface="Times New Roman" panose="02020603050405020304" charset="0"/>
                <a:ea typeface="微软雅黑" panose="020B0503020204020204" pitchFamily="34" charset="-122"/>
                <a:cs typeface="Times New Roman" panose="02020603050405020304" charset="0"/>
              </a:rPr>
              <a:t>B</a:t>
            </a:r>
            <a:r>
              <a:rPr lang="en-US" altLang="zh-CN" sz="2400" b="0">
                <a:latin typeface="Times New Roman" panose="02020603050405020304" charset="0"/>
                <a:ea typeface="微软雅黑" panose="020B0503020204020204" pitchFamily="34" charset="-122"/>
                <a:cs typeface="Times New Roman" panose="02020603050405020304" charset="0"/>
              </a:rPr>
              <a:t>Q</a:t>
            </a:r>
            <a:r>
              <a:rPr lang="en-US" altLang="zh-CN" sz="2400" b="0" baseline="-25000">
                <a:latin typeface="Times New Roman" panose="02020603050405020304" charset="0"/>
                <a:ea typeface="微软雅黑" panose="020B0503020204020204" pitchFamily="34" charset="-122"/>
                <a:cs typeface="Times New Roman" panose="02020603050405020304" charset="0"/>
              </a:rPr>
              <a:t>A</a:t>
            </a:r>
            <a:r>
              <a:rPr lang="en-US" altLang="zh-CN" sz="2400" b="0">
                <a:latin typeface="Times New Roman" panose="02020603050405020304" charset="0"/>
                <a:ea typeface="微软雅黑" panose="020B0503020204020204" pitchFamily="34" charset="-122"/>
                <a:cs typeface="Times New Roman" panose="02020603050405020304" charset="0"/>
              </a:rPr>
              <a:t> = 0100</a:t>
            </a:r>
            <a:r>
              <a:rPr lang="zh-CN" altLang="en-US" sz="2400" b="0">
                <a:latin typeface="Times New Roman" panose="02020603050405020304" charset="0"/>
                <a:ea typeface="微软雅黑" panose="020B0503020204020204" pitchFamily="34" charset="-122"/>
                <a:cs typeface="Times New Roman" panose="02020603050405020304" charset="0"/>
              </a:rPr>
              <a:t>～</a:t>
            </a:r>
            <a:r>
              <a:rPr lang="en-US" altLang="zh-CN" sz="2400" b="0">
                <a:latin typeface="Times New Roman" panose="02020603050405020304" charset="0"/>
                <a:ea typeface="微软雅黑" panose="020B0503020204020204" pitchFamily="34" charset="-122"/>
                <a:cs typeface="Times New Roman" panose="02020603050405020304" charset="0"/>
              </a:rPr>
              <a:t>1111</a:t>
            </a:r>
            <a:r>
              <a:rPr lang="zh-CN" altLang="en-US" sz="2400" b="0">
                <a:latin typeface="Times New Roman" panose="02020603050405020304" charset="0"/>
                <a:ea typeface="微软雅黑" panose="020B0503020204020204" pitchFamily="34" charset="-122"/>
                <a:cs typeface="Times New Roman" panose="02020603050405020304" charset="0"/>
              </a:rPr>
              <a:t>。</a:t>
            </a:r>
            <a:endParaRPr lang="zh-CN" altLang="en-US" sz="2400" b="0">
              <a:latin typeface="Times New Roman" panose="02020603050405020304" charset="0"/>
              <a:ea typeface="微软雅黑" panose="020B0503020204020204" pitchFamily="34" charset="-122"/>
              <a:cs typeface="Times New Roman" panose="02020603050405020304" charset="0"/>
            </a:endParaRPr>
          </a:p>
        </p:txBody>
      </p:sp>
      <p:pic>
        <p:nvPicPr>
          <p:cNvPr id="5" name="图片 4"/>
          <p:cNvPicPr/>
          <p:nvPr/>
        </p:nvPicPr>
        <p:blipFill>
          <a:blip r:embed="rId3"/>
        </p:blipFill>
        <p:spPr>
          <a:xfrm>
            <a:off x="2011045" y="4770755"/>
            <a:ext cx="5534660" cy="1879600"/>
          </a:xfrm>
          <a:prstGeom prst="rect">
            <a:avLst/>
          </a:prstGeom>
        </p:spPr>
      </p:pic>
      <p:pic>
        <p:nvPicPr>
          <p:cNvPr id="17" name="图片 16"/>
          <p:cNvPicPr/>
          <p:nvPr/>
        </p:nvPicPr>
        <p:blipFill>
          <a:blip r:embed="rId4"/>
          <a:srcRect r="55690"/>
        </p:blipFill>
        <p:spPr>
          <a:xfrm>
            <a:off x="8940165" y="3009265"/>
            <a:ext cx="2363470" cy="35001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strips(downLeft)">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2000" fill="hold">
                                          <p:stCondLst>
                                            <p:cond delay="0"/>
                                          </p:stCondLst>
                                        </p:cTn>
                                        <p:tgtEl>
                                          <p:spTgt spid="4">
                                            <p:txEl>
                                              <p:pRg st="1" end="1"/>
                                            </p:txEl>
                                          </p:spTgt>
                                        </p:tgtEl>
                                        <p:attrNameLst>
                                          <p:attrName>style.visibility</p:attrName>
                                        </p:attrNameLst>
                                      </p:cBhvr>
                                      <p:to>
                                        <p:strVal val="visible"/>
                                      </p:to>
                                    </p:set>
                                    <p:animEffect transition="in" filter="wedge">
                                      <p:cBhvr>
                                        <p:cTn id="12" dur="20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0" presetClass="entr" presetSubtype="0" fill="hold"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Effect transition="in" filter="wedge">
                                      <p:cBhvr>
                                        <p:cTn id="23" dur="2000"/>
                                        <p:tgtEl>
                                          <p:spTgt spid="4">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0" presetClass="entr" presetSubtype="0" fill="hold" nodeType="clickEffect">
                                  <p:stCondLst>
                                    <p:cond delay="0"/>
                                  </p:stCondLst>
                                  <p:childTnLst>
                                    <p:set>
                                      <p:cBhvr>
                                        <p:cTn id="27" dur="1" fill="hold">
                                          <p:stCondLst>
                                            <p:cond delay="0"/>
                                          </p:stCondLst>
                                        </p:cTn>
                                        <p:tgtEl>
                                          <p:spTgt spid="4">
                                            <p:txEl>
                                              <p:pRg st="3" end="3"/>
                                            </p:txEl>
                                          </p:spTgt>
                                        </p:tgtEl>
                                        <p:attrNameLst>
                                          <p:attrName>style.visibility</p:attrName>
                                        </p:attrNameLst>
                                      </p:cBhvr>
                                      <p:to>
                                        <p:strVal val="visible"/>
                                      </p:to>
                                    </p:set>
                                    <p:animEffect transition="in" filter="wedge">
                                      <p:cBhvr>
                                        <p:cTn id="28" dur="2000"/>
                                        <p:tgtEl>
                                          <p:spTgt spid="4">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0" presetClass="entr" presetSubtype="0" fill="hold" nodeType="clickEffect">
                                  <p:stCondLst>
                                    <p:cond delay="0"/>
                                  </p:stCondLst>
                                  <p:childTnLst>
                                    <p:set>
                                      <p:cBhvr>
                                        <p:cTn id="32" dur="1" fill="hold">
                                          <p:stCondLst>
                                            <p:cond delay="0"/>
                                          </p:stCondLst>
                                        </p:cTn>
                                        <p:tgtEl>
                                          <p:spTgt spid="4">
                                            <p:txEl>
                                              <p:pRg st="4" end="4"/>
                                            </p:txEl>
                                          </p:spTgt>
                                        </p:tgtEl>
                                        <p:attrNameLst>
                                          <p:attrName>style.visibility</p:attrName>
                                        </p:attrNameLst>
                                      </p:cBhvr>
                                      <p:to>
                                        <p:strVal val="visible"/>
                                      </p:to>
                                    </p:set>
                                    <p:animEffect transition="in" filter="wedge">
                                      <p:cBhvr>
                                        <p:cTn id="33" dur="2000"/>
                                        <p:tgtEl>
                                          <p:spTgt spid="4">
                                            <p:txEl>
                                              <p:pRg st="4" end="4"/>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additive="base">
                                        <p:cTn id="38" dur="500" fill="hold"/>
                                        <p:tgtEl>
                                          <p:spTgt spid="17"/>
                                        </p:tgtEl>
                                        <p:attrNameLst>
                                          <p:attrName>ppt_x</p:attrName>
                                        </p:attrNameLst>
                                      </p:cBhvr>
                                      <p:tavLst>
                                        <p:tav tm="0">
                                          <p:val>
                                            <p:strVal val="#ppt_x"/>
                                          </p:val>
                                        </p:tav>
                                        <p:tav tm="100000">
                                          <p:val>
                                            <p:strVal val="#ppt_x"/>
                                          </p:val>
                                        </p:tav>
                                      </p:tavLst>
                                    </p:anim>
                                    <p:anim calcmode="lin" valueType="num">
                                      <p:cBhvr additive="base">
                                        <p:cTn id="39"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90805"/>
            <a:ext cx="4501515"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5.3</a:t>
            </a:r>
            <a:r>
              <a:rPr lang="en-US" sz="3200" dirty="0">
                <a:latin typeface="微软雅黑" panose="020B0503020204020204" pitchFamily="34" charset="-122"/>
                <a:ea typeface="微软雅黑" panose="020B0503020204020204" pitchFamily="34" charset="-122"/>
                <a:sym typeface="微软雅黑" panose="020B0503020204020204" pitchFamily="34" charset="-122"/>
              </a:rPr>
              <a:t>.4</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序列信号发生器</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 name="文本框 2"/>
          <p:cNvSpPr txBox="1"/>
          <p:nvPr/>
        </p:nvSpPr>
        <p:spPr>
          <a:xfrm>
            <a:off x="656590" y="1049655"/>
            <a:ext cx="9706610" cy="460375"/>
          </a:xfrm>
          <a:prstGeom prst="rect">
            <a:avLst/>
          </a:prstGeom>
        </p:spPr>
        <p:style>
          <a:lnRef idx="0">
            <a:srgbClr val="FFFFFF"/>
          </a:lnRef>
          <a:fillRef idx="2">
            <a:schemeClr val="accent1"/>
          </a:fillRef>
          <a:effectRef idx="0">
            <a:srgbClr val="FFFFFF"/>
          </a:effectRef>
          <a:fontRef idx="minor">
            <a:schemeClr val="lt1"/>
          </a:fontRef>
        </p:style>
        <p:txBody>
          <a:bodyPr wrap="square" rtlCol="0" anchor="t">
            <a:spAutoFit/>
          </a:bodyPr>
          <a:p>
            <a:r>
              <a:rPr lang="zh-CN" altLang="en-US" sz="24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例</a:t>
            </a:r>
            <a:r>
              <a:rPr lang="en-US" altLang="zh-CN" sz="24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5-10</a:t>
            </a:r>
            <a:r>
              <a:rPr lang="zh-CN" altLang="en-US" sz="24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：设计一产生 110001001110 </a:t>
            </a:r>
            <a:r>
              <a:rPr lang="zh-CN" altLang="en-US" sz="24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计数型</a:t>
            </a:r>
            <a:r>
              <a:rPr lang="zh-CN" altLang="en-US" sz="24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序列信号发生器。</a:t>
            </a:r>
            <a:endParaRPr lang="zh-CN" altLang="en-US" sz="24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313055" y="1852295"/>
            <a:ext cx="4166870" cy="2861310"/>
          </a:xfrm>
          <a:prstGeom prst="rect">
            <a:avLst/>
          </a:prstGeom>
        </p:spPr>
        <p:txBody>
          <a:bodyPr wrap="square">
            <a:spAutoFit/>
          </a:bodyPr>
          <a:p>
            <a:pPr marL="0" indent="266700" algn="l" defTabSz="266700">
              <a:lnSpc>
                <a:spcPct val="150000"/>
              </a:lnSpc>
              <a:spcAft>
                <a:spcPct val="0"/>
              </a:spcAft>
            </a:pPr>
            <a:r>
              <a:rPr sz="2400" b="0">
                <a:latin typeface="Times New Roman" panose="02020603050405020304" charset="0"/>
                <a:ea typeface="微软雅黑" panose="020B0503020204020204" pitchFamily="34" charset="-122"/>
                <a:cs typeface="Times New Roman" panose="02020603050405020304" charset="0"/>
              </a:rPr>
              <a:t>第2步：设计组合电路 </a:t>
            </a:r>
            <a:endParaRPr sz="2400" b="0">
              <a:latin typeface="Times New Roman" panose="02020603050405020304" charset="0"/>
              <a:ea typeface="微软雅黑" panose="020B0503020204020204" pitchFamily="34" charset="-122"/>
              <a:cs typeface="Times New Roman" panose="02020603050405020304" charset="0"/>
            </a:endParaRPr>
          </a:p>
          <a:p>
            <a:pPr marL="0" indent="266700" algn="l" defTabSz="266700">
              <a:lnSpc>
                <a:spcPct val="150000"/>
              </a:lnSpc>
              <a:spcAft>
                <a:spcPct val="0"/>
              </a:spcAft>
            </a:pPr>
            <a:r>
              <a:rPr sz="2400" b="0">
                <a:latin typeface="Times New Roman" panose="02020603050405020304" charset="0"/>
                <a:ea typeface="微软雅黑" panose="020B0503020204020204" pitchFamily="34" charset="-122"/>
                <a:cs typeface="Times New Roman" panose="02020603050405020304" charset="0"/>
              </a:rPr>
              <a:t>(1)列出真值表5-10。</a:t>
            </a:r>
            <a:endParaRPr sz="2400" b="0">
              <a:latin typeface="Times New Roman" panose="02020603050405020304" charset="0"/>
              <a:ea typeface="微软雅黑" panose="020B0503020204020204" pitchFamily="34" charset="-122"/>
              <a:cs typeface="Times New Roman" panose="02020603050405020304" charset="0"/>
            </a:endParaRPr>
          </a:p>
          <a:p>
            <a:pPr marL="0" indent="266700" algn="l" defTabSz="266700">
              <a:lnSpc>
                <a:spcPct val="150000"/>
              </a:lnSpc>
              <a:spcAft>
                <a:spcPct val="0"/>
              </a:spcAft>
            </a:pPr>
            <a:r>
              <a:rPr sz="2400" b="0">
                <a:latin typeface="Times New Roman" panose="02020603050405020304" charset="0"/>
                <a:ea typeface="微软雅黑" panose="020B0503020204020204" pitchFamily="34" charset="-122"/>
                <a:cs typeface="Times New Roman" panose="02020603050405020304" charset="0"/>
              </a:rPr>
              <a:t>(2)卡诺图表示。</a:t>
            </a:r>
            <a:endParaRPr sz="2400" b="0">
              <a:latin typeface="Times New Roman" panose="02020603050405020304" charset="0"/>
              <a:ea typeface="微软雅黑" panose="020B0503020204020204" pitchFamily="34" charset="-122"/>
              <a:cs typeface="Times New Roman" panose="02020603050405020304" charset="0"/>
            </a:endParaRPr>
          </a:p>
          <a:p>
            <a:pPr marL="0" indent="266700" algn="l" defTabSz="266700">
              <a:lnSpc>
                <a:spcPct val="150000"/>
              </a:lnSpc>
              <a:spcAft>
                <a:spcPct val="0"/>
              </a:spcAft>
            </a:pPr>
            <a:r>
              <a:rPr sz="2400" b="0">
                <a:latin typeface="Times New Roman" panose="02020603050405020304" charset="0"/>
                <a:ea typeface="微软雅黑" panose="020B0503020204020204" pitchFamily="34" charset="-122"/>
                <a:cs typeface="Times New Roman" panose="02020603050405020304" charset="0"/>
              </a:rPr>
              <a:t>(3)采用 </a:t>
            </a:r>
            <a:r>
              <a:rPr sz="2400" b="0">
                <a:solidFill>
                  <a:srgbClr val="FF0000"/>
                </a:solidFill>
                <a:latin typeface="Times New Roman" panose="02020603050405020304" charset="0"/>
                <a:ea typeface="微软雅黑" panose="020B0503020204020204" pitchFamily="34" charset="-122"/>
                <a:cs typeface="Times New Roman" panose="02020603050405020304" charset="0"/>
              </a:rPr>
              <a:t>8 </a:t>
            </a:r>
            <a:r>
              <a:rPr lang="zh-CN" sz="2400" b="0">
                <a:solidFill>
                  <a:srgbClr val="FF0000"/>
                </a:solidFill>
                <a:latin typeface="Times New Roman" panose="02020603050405020304" charset="0"/>
                <a:ea typeface="微软雅黑" panose="020B0503020204020204" pitchFamily="34" charset="-122"/>
                <a:cs typeface="Times New Roman" panose="02020603050405020304" charset="0"/>
              </a:rPr>
              <a:t>选</a:t>
            </a:r>
            <a:r>
              <a:rPr lang="en-US" altLang="zh-CN" sz="2400" b="0">
                <a:solidFill>
                  <a:srgbClr val="FF0000"/>
                </a:solidFill>
                <a:latin typeface="Times New Roman" panose="02020603050405020304" charset="0"/>
                <a:ea typeface="微软雅黑" panose="020B0503020204020204" pitchFamily="34" charset="-122"/>
                <a:cs typeface="Times New Roman" panose="02020603050405020304" charset="0"/>
              </a:rPr>
              <a:t>1</a:t>
            </a:r>
            <a:r>
              <a:rPr sz="2400" b="0">
                <a:solidFill>
                  <a:srgbClr val="FF0000"/>
                </a:solidFill>
                <a:latin typeface="Times New Roman" panose="02020603050405020304" charset="0"/>
                <a:ea typeface="微软雅黑" panose="020B0503020204020204" pitchFamily="34" charset="-122"/>
                <a:cs typeface="Times New Roman" panose="02020603050405020304" charset="0"/>
              </a:rPr>
              <a:t>数据选择器</a:t>
            </a:r>
            <a:endParaRPr sz="2400" b="0">
              <a:solidFill>
                <a:srgbClr val="FF0000"/>
              </a:solidFill>
              <a:latin typeface="Times New Roman" panose="02020603050405020304" charset="0"/>
              <a:ea typeface="微软雅黑" panose="020B0503020204020204" pitchFamily="34" charset="-122"/>
              <a:cs typeface="Times New Roman" panose="02020603050405020304" charset="0"/>
            </a:endParaRPr>
          </a:p>
          <a:p>
            <a:pPr marL="0" indent="266700" algn="l" defTabSz="266700">
              <a:lnSpc>
                <a:spcPct val="150000"/>
              </a:lnSpc>
              <a:spcAft>
                <a:spcPct val="0"/>
              </a:spcAft>
            </a:pPr>
            <a:r>
              <a:rPr lang="en-US" sz="2400" b="0">
                <a:solidFill>
                  <a:srgbClr val="FF0000"/>
                </a:solidFill>
                <a:latin typeface="Times New Roman" panose="02020603050405020304" charset="0"/>
                <a:ea typeface="微软雅黑" panose="020B0503020204020204" pitchFamily="34" charset="-122"/>
                <a:cs typeface="Times New Roman" panose="02020603050405020304" charset="0"/>
              </a:rPr>
              <a:t>    </a:t>
            </a:r>
            <a:r>
              <a:rPr sz="2400" b="0">
                <a:solidFill>
                  <a:srgbClr val="FF0000"/>
                </a:solidFill>
                <a:latin typeface="Times New Roman" panose="02020603050405020304" charset="0"/>
                <a:ea typeface="微软雅黑" panose="020B0503020204020204" pitchFamily="34" charset="-122"/>
                <a:cs typeface="Times New Roman" panose="02020603050405020304" charset="0"/>
              </a:rPr>
              <a:t>74151</a:t>
            </a:r>
            <a:r>
              <a:rPr sz="2400" b="0">
                <a:latin typeface="Times New Roman" panose="02020603050405020304" charset="0"/>
                <a:ea typeface="微软雅黑" panose="020B0503020204020204" pitchFamily="34" charset="-122"/>
                <a:cs typeface="Times New Roman" panose="02020603050405020304" charset="0"/>
              </a:rPr>
              <a:t>实现逻辑函数。</a:t>
            </a:r>
            <a:endParaRPr sz="2400" b="0">
              <a:latin typeface="Times New Roman" panose="02020603050405020304" charset="0"/>
              <a:ea typeface="微软雅黑" panose="020B0503020204020204" pitchFamily="34" charset="-122"/>
              <a:cs typeface="Times New Roman" panose="02020603050405020304" charset="0"/>
            </a:endParaRPr>
          </a:p>
        </p:txBody>
      </p:sp>
      <p:pic>
        <p:nvPicPr>
          <p:cNvPr id="6" name="图片 5"/>
          <p:cNvPicPr/>
          <p:nvPr/>
        </p:nvPicPr>
        <p:blipFill>
          <a:blip r:embed="rId3"/>
        </p:blipFill>
        <p:spPr>
          <a:xfrm>
            <a:off x="4123055" y="2702560"/>
            <a:ext cx="2606040" cy="3284220"/>
          </a:xfrm>
          <a:prstGeom prst="rect">
            <a:avLst/>
          </a:prstGeom>
        </p:spPr>
      </p:pic>
      <p:pic>
        <p:nvPicPr>
          <p:cNvPr id="12" name="图片 11"/>
          <p:cNvPicPr/>
          <p:nvPr/>
        </p:nvPicPr>
        <p:blipFill>
          <a:blip r:embed="rId4"/>
        </p:blipFill>
        <p:spPr>
          <a:xfrm>
            <a:off x="7665720" y="3093085"/>
            <a:ext cx="4210050" cy="2351405"/>
          </a:xfrm>
          <a:prstGeom prst="rect">
            <a:avLst/>
          </a:prstGeom>
        </p:spPr>
      </p:pic>
      <p:sp>
        <p:nvSpPr>
          <p:cNvPr id="14" name="文本框 13"/>
          <p:cNvSpPr txBox="1"/>
          <p:nvPr/>
        </p:nvSpPr>
        <p:spPr>
          <a:xfrm>
            <a:off x="7109460" y="3881120"/>
            <a:ext cx="5080000" cy="635000"/>
          </a:xfrm>
          <a:prstGeom prst="rect">
            <a:avLst/>
          </a:prstGeom>
        </p:spPr>
        <p:txBody>
          <a:bodyPr/>
          <a:p>
            <a:endParaRPr sz="1600"/>
          </a:p>
        </p:txBody>
      </p:sp>
      <p:sp>
        <p:nvSpPr>
          <p:cNvPr id="18" name="右箭头 17"/>
          <p:cNvSpPr/>
          <p:nvPr/>
        </p:nvSpPr>
        <p:spPr>
          <a:xfrm>
            <a:off x="6961505" y="4106545"/>
            <a:ext cx="962025" cy="476250"/>
          </a:xfrm>
          <a:prstGeom prst="rightArrow">
            <a:avLst/>
          </a:prstGeom>
          <a:solidFill>
            <a:srgbClr val="FF0000"/>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strips(downLeft)">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edge">
                                      <p:cBhvr>
                                        <p:cTn id="12" dur="20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edge">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wedge">
                                      <p:cBhvr>
                                        <p:cTn id="22" dur="2000"/>
                                        <p:tgtEl>
                                          <p:spTgt spid="4">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3" presetClass="entr" presetSubtype="16"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20" presetClass="entr" presetSubtype="0" fill="hold"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edge">
                                      <p:cBhvr>
                                        <p:cTn id="33" dur="20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20" presetClass="entr" presetSubtype="0" fill="hold" nodeType="clickEffect">
                                  <p:stCondLst>
                                    <p:cond delay="0"/>
                                  </p:stCondLst>
                                  <p:childTnLst>
                                    <p:set>
                                      <p:cBhvr>
                                        <p:cTn id="37" dur="1" fill="hold">
                                          <p:stCondLst>
                                            <p:cond delay="0"/>
                                          </p:stCondLst>
                                        </p:cTn>
                                        <p:tgtEl>
                                          <p:spTgt spid="4">
                                            <p:txEl>
                                              <p:pRg st="3" end="3"/>
                                            </p:txEl>
                                          </p:spTgt>
                                        </p:tgtEl>
                                        <p:attrNameLst>
                                          <p:attrName>style.visibility</p:attrName>
                                        </p:attrNameLst>
                                      </p:cBhvr>
                                      <p:to>
                                        <p:strVal val="visible"/>
                                      </p:to>
                                    </p:set>
                                    <p:animEffect transition="in" filter="wedge">
                                      <p:cBhvr>
                                        <p:cTn id="38" dur="2000"/>
                                        <p:tgtEl>
                                          <p:spTgt spid="4">
                                            <p:txEl>
                                              <p:pRg st="3" end="3"/>
                                            </p:txEl>
                                          </p:spTgt>
                                        </p:tgtEl>
                                      </p:cBhvr>
                                    </p:animEffect>
                                  </p:childTnLst>
                                </p:cTn>
                              </p:par>
                              <p:par>
                                <p:cTn id="39" presetID="20" presetClass="entr" presetSubtype="0" fill="hold" nodeType="withEffect">
                                  <p:stCondLst>
                                    <p:cond delay="0"/>
                                  </p:stCondLst>
                                  <p:childTnLst>
                                    <p:set>
                                      <p:cBhvr>
                                        <p:cTn id="40" dur="1" fill="hold">
                                          <p:stCondLst>
                                            <p:cond delay="0"/>
                                          </p:stCondLst>
                                        </p:cTn>
                                        <p:tgtEl>
                                          <p:spTgt spid="4">
                                            <p:txEl>
                                              <p:pRg st="4" end="4"/>
                                            </p:txEl>
                                          </p:spTgt>
                                        </p:tgtEl>
                                        <p:attrNameLst>
                                          <p:attrName>style.visibility</p:attrName>
                                        </p:attrNameLst>
                                      </p:cBhvr>
                                      <p:to>
                                        <p:strVal val="visible"/>
                                      </p:to>
                                    </p:set>
                                    <p:animEffect transition="in" filter="wedge">
                                      <p:cBhvr>
                                        <p:cTn id="41" dur="2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90805"/>
            <a:ext cx="4501515"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5.3</a:t>
            </a:r>
            <a:r>
              <a:rPr lang="en-US" sz="3200" dirty="0">
                <a:latin typeface="微软雅黑" panose="020B0503020204020204" pitchFamily="34" charset="-122"/>
                <a:ea typeface="微软雅黑" panose="020B0503020204020204" pitchFamily="34" charset="-122"/>
                <a:sym typeface="微软雅黑" panose="020B0503020204020204" pitchFamily="34" charset="-122"/>
              </a:rPr>
              <a:t>.4</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序列信号发生器</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 name="文本框 2"/>
          <p:cNvSpPr txBox="1"/>
          <p:nvPr/>
        </p:nvSpPr>
        <p:spPr>
          <a:xfrm>
            <a:off x="548005" y="905510"/>
            <a:ext cx="9570085" cy="460375"/>
          </a:xfrm>
          <a:prstGeom prst="rect">
            <a:avLst/>
          </a:prstGeom>
        </p:spPr>
        <p:style>
          <a:lnRef idx="0">
            <a:srgbClr val="FFFFFF"/>
          </a:lnRef>
          <a:fillRef idx="2">
            <a:schemeClr val="accent1"/>
          </a:fillRef>
          <a:effectRef idx="0">
            <a:srgbClr val="FFFFFF"/>
          </a:effectRef>
          <a:fontRef idx="minor">
            <a:schemeClr val="lt1"/>
          </a:fontRef>
        </p:style>
        <p:txBody>
          <a:bodyPr wrap="square" rtlCol="0" anchor="t">
            <a:spAutoFit/>
          </a:bodyPr>
          <a:p>
            <a:r>
              <a:rPr lang="zh-CN" altLang="en-US" sz="24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例</a:t>
            </a:r>
            <a:r>
              <a:rPr lang="en-US" altLang="zh-CN" sz="24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5-10</a:t>
            </a:r>
            <a:r>
              <a:rPr lang="zh-CN" altLang="en-US" sz="24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：设计一产生 110001001110 </a:t>
            </a:r>
            <a:r>
              <a:rPr lang="zh-CN" altLang="en-US" sz="24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计数型</a:t>
            </a:r>
            <a:r>
              <a:rPr lang="zh-CN" altLang="en-US" sz="24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序列信号发生器。</a:t>
            </a:r>
            <a:endParaRPr lang="zh-CN" altLang="en-US" sz="24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133350" y="2691130"/>
            <a:ext cx="7621270" cy="1938020"/>
          </a:xfrm>
          <a:prstGeom prst="rect">
            <a:avLst/>
          </a:prstGeom>
        </p:spPr>
        <p:style>
          <a:lnRef idx="0">
            <a:srgbClr val="FFFFFF"/>
          </a:lnRef>
          <a:fillRef idx="1">
            <a:schemeClr val="accent1"/>
          </a:fillRef>
          <a:effectRef idx="0">
            <a:srgbClr val="FFFFFF"/>
          </a:effectRef>
          <a:fontRef idx="minor">
            <a:schemeClr val="lt1"/>
          </a:fontRef>
        </p:style>
        <p:txBody>
          <a:bodyPr wrap="square">
            <a:spAutoFit/>
          </a:bodyPr>
          <a:p>
            <a:pPr indent="266700" defTabSz="266700">
              <a:lnSpc>
                <a:spcPct val="150000"/>
              </a:lnSpc>
              <a:spcAft>
                <a:spcPct val="0"/>
              </a:spcAft>
            </a:pPr>
            <a:r>
              <a:rPr lang="en-US" sz="2000">
                <a:latin typeface="Times New Roman" panose="02020603050405020304" charset="0"/>
                <a:ea typeface="微软雅黑" panose="020B0503020204020204" pitchFamily="34" charset="-122"/>
                <a:cs typeface="Times New Roman" panose="02020603050405020304" charset="0"/>
              </a:rPr>
              <a:t>    </a:t>
            </a:r>
            <a:r>
              <a:rPr sz="2000">
                <a:solidFill>
                  <a:srgbClr val="FF0000"/>
                </a:solidFill>
                <a:latin typeface="Times New Roman" panose="02020603050405020304" charset="0"/>
                <a:ea typeface="微软雅黑" panose="020B0503020204020204" pitchFamily="34" charset="-122"/>
                <a:cs typeface="Times New Roman" panose="02020603050405020304" charset="0"/>
              </a:rPr>
              <a:t>确定D</a:t>
            </a:r>
            <a:r>
              <a:rPr sz="2000" baseline="-25000">
                <a:solidFill>
                  <a:srgbClr val="FF0000"/>
                </a:solidFill>
                <a:latin typeface="Times New Roman" panose="02020603050405020304" charset="0"/>
                <a:ea typeface="微软雅黑" panose="020B0503020204020204" pitchFamily="34" charset="-122"/>
                <a:cs typeface="Times New Roman" panose="02020603050405020304" charset="0"/>
              </a:rPr>
              <a:t>i</a:t>
            </a:r>
            <a:r>
              <a:rPr sz="2000">
                <a:solidFill>
                  <a:srgbClr val="FF0000"/>
                </a:solidFill>
                <a:latin typeface="Times New Roman" panose="02020603050405020304" charset="0"/>
                <a:ea typeface="微软雅黑" panose="020B0503020204020204" pitchFamily="34" charset="-122"/>
                <a:cs typeface="Times New Roman" panose="02020603050405020304" charset="0"/>
              </a:rPr>
              <a:t>方法</a:t>
            </a:r>
            <a:r>
              <a:rPr sz="2000">
                <a:latin typeface="Times New Roman" panose="02020603050405020304" charset="0"/>
                <a:ea typeface="微软雅黑" panose="020B0503020204020204" pitchFamily="34" charset="-122"/>
                <a:cs typeface="Times New Roman" panose="02020603050405020304" charset="0"/>
              </a:rPr>
              <a:t>：卡诺图中，若对应于选择器卡诺图的方格内全为 1，则此D</a:t>
            </a:r>
            <a:r>
              <a:rPr sz="2000" baseline="-25000">
                <a:latin typeface="Times New Roman" panose="02020603050405020304" charset="0"/>
                <a:ea typeface="微软雅黑" panose="020B0503020204020204" pitchFamily="34" charset="-122"/>
                <a:cs typeface="Times New Roman" panose="02020603050405020304" charset="0"/>
              </a:rPr>
              <a:t>i</a:t>
            </a:r>
            <a:r>
              <a:rPr sz="2000">
                <a:latin typeface="Times New Roman" panose="02020603050405020304" charset="0"/>
                <a:ea typeface="微软雅黑" panose="020B0503020204020204" pitchFamily="34" charset="-122"/>
                <a:cs typeface="Times New Roman" panose="02020603050405020304" charset="0"/>
              </a:rPr>
              <a:t>=1；反之，若方格内全为 0，则 D</a:t>
            </a:r>
            <a:r>
              <a:rPr sz="2000" baseline="-25000">
                <a:latin typeface="Times New Roman" panose="02020603050405020304" charset="0"/>
                <a:ea typeface="微软雅黑" panose="020B0503020204020204" pitchFamily="34" charset="-122"/>
                <a:cs typeface="Times New Roman" panose="02020603050405020304" charset="0"/>
              </a:rPr>
              <a:t>i</a:t>
            </a:r>
            <a:r>
              <a:rPr sz="2000">
                <a:latin typeface="Times New Roman" panose="02020603050405020304" charset="0"/>
                <a:ea typeface="微软雅黑" panose="020B0503020204020204" pitchFamily="34" charset="-122"/>
                <a:cs typeface="Times New Roman" panose="02020603050405020304" charset="0"/>
              </a:rPr>
              <a:t>=0。若对应的方格内有 0 也有 1 ，则应为 1 格对应的输入变量的积之和。若对应方格为无关项X，此处X与周围的1不画圈，因此设为0。</a:t>
            </a:r>
            <a:endParaRPr sz="2000">
              <a:latin typeface="Times New Roman" panose="02020603050405020304" charset="0"/>
              <a:ea typeface="微软雅黑" panose="020B0503020204020204" pitchFamily="34" charset="-122"/>
              <a:cs typeface="Times New Roman" panose="02020603050405020304" charset="0"/>
            </a:endParaRPr>
          </a:p>
        </p:txBody>
      </p:sp>
      <p:pic>
        <p:nvPicPr>
          <p:cNvPr id="12" name="图片 11"/>
          <p:cNvPicPr/>
          <p:nvPr/>
        </p:nvPicPr>
        <p:blipFill>
          <a:blip r:embed="rId3"/>
        </p:blipFill>
        <p:spPr>
          <a:xfrm>
            <a:off x="8063230" y="3973195"/>
            <a:ext cx="3719195" cy="2047875"/>
          </a:xfrm>
          <a:prstGeom prst="rect">
            <a:avLst/>
          </a:prstGeom>
        </p:spPr>
      </p:pic>
      <p:pic>
        <p:nvPicPr>
          <p:cNvPr id="19" name="图片 18"/>
          <p:cNvPicPr>
            <a:picLocks noChangeAspect="1"/>
          </p:cNvPicPr>
          <p:nvPr/>
        </p:nvPicPr>
        <p:blipFill>
          <a:blip r:embed="rId4"/>
          <a:stretch>
            <a:fillRect/>
          </a:stretch>
        </p:blipFill>
        <p:spPr>
          <a:xfrm>
            <a:off x="8196580" y="1718310"/>
            <a:ext cx="3376930" cy="1680210"/>
          </a:xfrm>
          <a:prstGeom prst="rect">
            <a:avLst/>
          </a:prstGeom>
        </p:spPr>
      </p:pic>
      <p:sp>
        <p:nvSpPr>
          <p:cNvPr id="21" name="右箭头 20"/>
          <p:cNvSpPr/>
          <p:nvPr/>
        </p:nvSpPr>
        <p:spPr>
          <a:xfrm rot="16200000">
            <a:off x="9672320" y="3572510"/>
            <a:ext cx="776605" cy="428625"/>
          </a:xfrm>
          <a:prstGeom prst="rightArrow">
            <a:avLst/>
          </a:prstGeom>
          <a:solidFill>
            <a:srgbClr val="FF0000"/>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13" name="图片 12"/>
          <p:cNvPicPr/>
          <p:nvPr/>
        </p:nvPicPr>
        <p:blipFill>
          <a:blip r:embed="rId5"/>
        </p:blipFill>
        <p:spPr>
          <a:xfrm>
            <a:off x="435610" y="4972050"/>
            <a:ext cx="7319010" cy="1053465"/>
          </a:xfrm>
          <a:prstGeom prst="rect">
            <a:avLst/>
          </a:prstGeom>
        </p:spPr>
      </p:pic>
      <p:sp>
        <p:nvSpPr>
          <p:cNvPr id="6" name="文本框 5"/>
          <p:cNvSpPr txBox="1"/>
          <p:nvPr/>
        </p:nvSpPr>
        <p:spPr>
          <a:xfrm>
            <a:off x="75565" y="1521460"/>
            <a:ext cx="7987665" cy="1014730"/>
          </a:xfrm>
          <a:prstGeom prst="rect">
            <a:avLst/>
          </a:prstGeom>
          <a:noFill/>
        </p:spPr>
        <p:txBody>
          <a:bodyPr wrap="square" rtlCol="0" anchor="t">
            <a:spAutoFit/>
          </a:bodyPr>
          <a:p>
            <a:pPr indent="266700" defTabSz="266700">
              <a:lnSpc>
                <a:spcPct val="150000"/>
              </a:lnSpc>
              <a:spcAft>
                <a:spcPct val="0"/>
              </a:spcAft>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a:t>
            </a:r>
            <a:r>
              <a:rPr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用8选1选择器74LS151实现逻辑函数：</a:t>
            </a:r>
            <a:endParaRPr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266700" defTabSz="266700">
              <a:lnSpc>
                <a:spcPct val="150000"/>
              </a:lnSpc>
              <a:spcAft>
                <a:spcPct val="0"/>
              </a:spcAft>
            </a:pPr>
            <a:r>
              <a:rPr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设地址逻辑变量为 A</a:t>
            </a:r>
            <a:r>
              <a:rPr sz="2000" baseline="-25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2</a:t>
            </a:r>
            <a:r>
              <a:rPr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A</a:t>
            </a:r>
            <a:r>
              <a:rPr sz="2000" baseline="-25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1</a:t>
            </a:r>
            <a:r>
              <a:rPr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A</a:t>
            </a:r>
            <a:r>
              <a:rPr sz="2000" baseline="-25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0</a:t>
            </a:r>
            <a:r>
              <a:rPr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D，则Q</a:t>
            </a:r>
            <a:r>
              <a:rPr sz="2000" baseline="-25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D</a:t>
            </a:r>
            <a:r>
              <a:rPr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Q</a:t>
            </a:r>
            <a:r>
              <a:rPr sz="2000" baseline="-25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C</a:t>
            </a:r>
            <a:r>
              <a:rPr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Q</a:t>
            </a:r>
            <a:r>
              <a:rPr sz="2000" baseline="-25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B</a:t>
            </a:r>
            <a:r>
              <a:rPr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对应A</a:t>
            </a:r>
            <a:r>
              <a:rPr sz="2000" baseline="-25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2</a:t>
            </a:r>
            <a:r>
              <a:rPr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A</a:t>
            </a:r>
            <a:r>
              <a:rPr sz="2000" baseline="-25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1</a:t>
            </a:r>
            <a:r>
              <a:rPr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A</a:t>
            </a:r>
            <a:r>
              <a:rPr sz="2000" baseline="-25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0</a:t>
            </a:r>
            <a:r>
              <a:rPr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，Q</a:t>
            </a:r>
            <a:r>
              <a:rPr sz="2000" baseline="-25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A</a:t>
            </a:r>
            <a:r>
              <a:rPr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对应D。</a:t>
            </a:r>
            <a:endPar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edge">
                                      <p:cBhvr>
                                        <p:cTn id="7" dur="2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fill="hold"/>
                                        <p:tgtEl>
                                          <p:spTgt spid="21"/>
                                        </p:tgtEl>
                                        <p:attrNameLst>
                                          <p:attrName>ppt_x</p:attrName>
                                        </p:attrNameLst>
                                      </p:cBhvr>
                                      <p:tavLst>
                                        <p:tav tm="0">
                                          <p:val>
                                            <p:strVal val="#ppt_x"/>
                                          </p:val>
                                        </p:tav>
                                        <p:tav tm="100000">
                                          <p:val>
                                            <p:strVal val="#ppt_x"/>
                                          </p:val>
                                        </p:tav>
                                      </p:tavLst>
                                    </p:anim>
                                    <p:anim calcmode="lin" valueType="num">
                                      <p:cBhvr additive="base">
                                        <p:cTn id="13"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nodeType="click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dissolve">
                                      <p:cBhvr>
                                        <p:cTn id="18" dur="500"/>
                                        <p:tgtEl>
                                          <p:spTgt spid="19"/>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box(in)">
                                      <p:cBhvr>
                                        <p:cTn id="23" dur="20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20" presetClass="entr" presetSubtype="0" fill="hold"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edge">
                                      <p:cBhvr>
                                        <p:cTn id="28"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bldLvl="0" animBg="1"/>
      <p:bldP spid="4" grpId="1"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90805"/>
            <a:ext cx="4501515"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5.3</a:t>
            </a:r>
            <a:r>
              <a:rPr lang="en-US" sz="3200" dirty="0">
                <a:latin typeface="微软雅黑" panose="020B0503020204020204" pitchFamily="34" charset="-122"/>
                <a:ea typeface="微软雅黑" panose="020B0503020204020204" pitchFamily="34" charset="-122"/>
                <a:sym typeface="微软雅黑" panose="020B0503020204020204" pitchFamily="34" charset="-122"/>
              </a:rPr>
              <a:t>.4</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序列信号发生器</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 name="文本框 2"/>
          <p:cNvSpPr txBox="1"/>
          <p:nvPr/>
        </p:nvSpPr>
        <p:spPr>
          <a:xfrm>
            <a:off x="656590" y="1049655"/>
            <a:ext cx="9676130" cy="460375"/>
          </a:xfrm>
          <a:prstGeom prst="rect">
            <a:avLst/>
          </a:prstGeom>
        </p:spPr>
        <p:style>
          <a:lnRef idx="0">
            <a:srgbClr val="FFFFFF"/>
          </a:lnRef>
          <a:fillRef idx="2">
            <a:schemeClr val="accent1"/>
          </a:fillRef>
          <a:effectRef idx="0">
            <a:srgbClr val="FFFFFF"/>
          </a:effectRef>
          <a:fontRef idx="minor">
            <a:schemeClr val="lt1"/>
          </a:fontRef>
        </p:style>
        <p:txBody>
          <a:bodyPr wrap="square" rtlCol="0" anchor="t">
            <a:spAutoFit/>
            <a:scene3d>
              <a:camera prst="orthographicFront"/>
              <a:lightRig rig="threePt" dir="t"/>
            </a:scene3d>
          </a:bodyPr>
          <a:p>
            <a:r>
              <a:rPr lang="zh-CN" altLang="en-US" sz="24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例</a:t>
            </a:r>
            <a:r>
              <a:rPr lang="en-US" altLang="zh-CN" sz="24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5-10</a:t>
            </a:r>
            <a:r>
              <a:rPr lang="zh-CN" altLang="en-US" sz="24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：设计一产生 110001001110 </a:t>
            </a:r>
            <a:r>
              <a:rPr lang="zh-CN" altLang="en-US" sz="24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计数型</a:t>
            </a:r>
            <a:r>
              <a:rPr lang="zh-CN" altLang="en-US" sz="24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序列信号发生器。</a:t>
            </a:r>
            <a:endParaRPr lang="zh-CN" altLang="en-US" sz="24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313055" y="1852295"/>
            <a:ext cx="7644130" cy="645160"/>
          </a:xfrm>
          <a:prstGeom prst="rect">
            <a:avLst/>
          </a:prstGeom>
        </p:spPr>
        <p:txBody>
          <a:bodyPr wrap="square">
            <a:spAutoFit/>
          </a:bodyPr>
          <a:p>
            <a:pPr marL="0" indent="266700" algn="l" defTabSz="266700">
              <a:lnSpc>
                <a:spcPct val="150000"/>
              </a:lnSpc>
              <a:spcAft>
                <a:spcPct val="0"/>
              </a:spcAft>
            </a:pPr>
            <a:r>
              <a:rPr lang="en-US" sz="2400" b="0">
                <a:latin typeface="Times New Roman" panose="02020603050405020304" charset="0"/>
                <a:ea typeface="微软雅黑" panose="020B0503020204020204" pitchFamily="34" charset="-122"/>
                <a:cs typeface="Times New Roman" panose="02020603050405020304" charset="0"/>
              </a:rPr>
              <a:t> </a:t>
            </a:r>
            <a:r>
              <a:rPr sz="2400" b="0">
                <a:latin typeface="Times New Roman" panose="02020603050405020304" charset="0"/>
                <a:ea typeface="微软雅黑" panose="020B0503020204020204" pitchFamily="34" charset="-122"/>
                <a:cs typeface="Times New Roman" panose="02020603050405020304" charset="0"/>
              </a:rPr>
              <a:t>第</a:t>
            </a:r>
            <a:r>
              <a:rPr lang="en-US" sz="2400" b="0">
                <a:latin typeface="Times New Roman" panose="02020603050405020304" charset="0"/>
                <a:ea typeface="微软雅黑" panose="020B0503020204020204" pitchFamily="34" charset="-122"/>
                <a:cs typeface="Times New Roman" panose="02020603050405020304" charset="0"/>
              </a:rPr>
              <a:t>3</a:t>
            </a:r>
            <a:r>
              <a:rPr sz="2400" b="0">
                <a:latin typeface="Times New Roman" panose="02020603050405020304" charset="0"/>
                <a:ea typeface="微软雅黑" panose="020B0503020204020204" pitchFamily="34" charset="-122"/>
                <a:cs typeface="Times New Roman" panose="02020603050405020304" charset="0"/>
              </a:rPr>
              <a:t>步：画出电路图，如图5-34所示</a:t>
            </a:r>
            <a:r>
              <a:rPr lang="zh-CN" sz="2400" b="0">
                <a:latin typeface="Times New Roman" panose="02020603050405020304" charset="0"/>
                <a:ea typeface="微软雅黑" panose="020B0503020204020204" pitchFamily="34" charset="-122"/>
                <a:cs typeface="Times New Roman" panose="02020603050405020304" charset="0"/>
              </a:rPr>
              <a:t>序列信号发生器。</a:t>
            </a:r>
            <a:endParaRPr lang="zh-CN" sz="2400" b="0">
              <a:latin typeface="Times New Roman" panose="02020603050405020304" charset="0"/>
              <a:ea typeface="微软雅黑" panose="020B0503020204020204" pitchFamily="34" charset="-122"/>
              <a:cs typeface="Times New Roman" panose="02020603050405020304" charset="0"/>
            </a:endParaRPr>
          </a:p>
        </p:txBody>
      </p:sp>
      <p:pic>
        <p:nvPicPr>
          <p:cNvPr id="17" name="图片 16"/>
          <p:cNvPicPr/>
          <p:nvPr/>
        </p:nvPicPr>
        <p:blipFill>
          <a:blip r:embed="rId3"/>
        </p:blipFill>
        <p:spPr>
          <a:xfrm>
            <a:off x="3006725" y="2741930"/>
            <a:ext cx="5844540" cy="384746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edge">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ppt_x"/>
                                          </p:val>
                                        </p:tav>
                                        <p:tav tm="100000">
                                          <p:val>
                                            <p:strVal val="#ppt_x"/>
                                          </p:val>
                                        </p:tav>
                                      </p:tavLst>
                                    </p:anim>
                                    <p:anim calcmode="lin" valueType="num">
                                      <p:cBhvr additive="base">
                                        <p:cTn id="13"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圆角矩形 53"/>
          <p:cNvSpPr/>
          <p:nvPr/>
        </p:nvSpPr>
        <p:spPr>
          <a:xfrm rot="10800000" flipV="1">
            <a:off x="1198245" y="810260"/>
            <a:ext cx="454660" cy="448310"/>
          </a:xfrm>
          <a:prstGeom prst="roundRect">
            <a:avLst>
              <a:gd name="adj" fmla="val 5039"/>
            </a:avLst>
          </a:prstGeom>
        </p:spPr>
        <p:style>
          <a:lnRef idx="0">
            <a:srgbClr val="FFFFFF"/>
          </a:lnRef>
          <a:fillRef idx="1">
            <a:schemeClr val="accent1"/>
          </a:fillRef>
          <a:effectRef idx="0">
            <a:srgbClr val="FFFFFF"/>
          </a:effectRef>
          <a:fontRef idx="minor">
            <a:schemeClr val="lt1"/>
          </a:fontRef>
        </p:style>
        <p:txBody>
          <a:bodyPr lIns="68577" tIns="34288" rIns="68577" bIns="34288" rtlCol="0" anchor="ctr"/>
          <a:lstStyle/>
          <a:p>
            <a:pPr algn="ctr" fontAlgn="base"/>
            <a:r>
              <a:rPr lang="en-US" altLang="zh-CN" sz="2700" strike="noStrike" noProof="1" dirty="0">
                <a:latin typeface="宋体" panose="02010600030101010101" pitchFamily="2" charset="-122"/>
                <a:ea typeface="宋体" panose="02010600030101010101" pitchFamily="2" charset="-122"/>
              </a:rPr>
              <a:t>1</a:t>
            </a:r>
            <a:endParaRPr lang="en-US" altLang="zh-CN" sz="2700" strike="noStrike" noProof="1" dirty="0">
              <a:latin typeface="宋体" panose="02010600030101010101" pitchFamily="2" charset="-122"/>
              <a:ea typeface="宋体" panose="02010600030101010101" pitchFamily="2" charset="-122"/>
            </a:endParaRPr>
          </a:p>
        </p:txBody>
      </p:sp>
      <p:sp>
        <p:nvSpPr>
          <p:cNvPr id="55" name="文本框 54"/>
          <p:cNvSpPr txBox="1"/>
          <p:nvPr/>
        </p:nvSpPr>
        <p:spPr>
          <a:xfrm>
            <a:off x="1779905" y="822960"/>
            <a:ext cx="3564890" cy="436245"/>
          </a:xfrm>
          <a:prstGeom prst="rect">
            <a:avLst/>
          </a:prstGeom>
        </p:spPr>
        <p:style>
          <a:lnRef idx="2">
            <a:schemeClr val="accent1"/>
          </a:lnRef>
          <a:fillRef idx="0">
            <a:srgbClr val="FFFFFF"/>
          </a:fillRef>
          <a:effectRef idx="0">
            <a:srgbClr val="FFFFFF"/>
          </a:effectRef>
          <a:fontRef idx="minor">
            <a:schemeClr val="tx1"/>
          </a:fontRef>
        </p:style>
        <p:txBody>
          <a:bodyPr wrap="none" lIns="68577" tIns="34288" rIns="68577" bIns="34288" rtlCol="0">
            <a:spAutoFit/>
          </a:bodyPr>
          <a:lstStyle/>
          <a:p>
            <a:r>
              <a:rPr lang="zh-CN" sz="2400" spc="600" noProof="1" dirty="0">
                <a:solidFill>
                  <a:schemeClr val="tx2"/>
                </a:solidFill>
                <a:latin typeface="微软雅黑" panose="020B0503020204020204" pitchFamily="34" charset="-122"/>
                <a:ea typeface="微软雅黑" panose="020B0503020204020204" pitchFamily="34" charset="-122"/>
                <a:cs typeface="+mn-cs"/>
              </a:rPr>
              <a:t>时序逻辑电路的应用</a:t>
            </a:r>
            <a:endParaRPr lang="zh-CN" altLang="zh-CN" sz="2400" spc="600" noProof="1" dirty="0">
              <a:solidFill>
                <a:schemeClr val="tx2"/>
              </a:solidFill>
              <a:latin typeface="微软雅黑" panose="020B0503020204020204" pitchFamily="34" charset="-122"/>
              <a:ea typeface="微软雅黑" panose="020B0503020204020204" pitchFamily="34" charset="-122"/>
              <a:cs typeface="+mn-cs"/>
            </a:endParaRPr>
          </a:p>
        </p:txBody>
      </p:sp>
      <p:sp>
        <p:nvSpPr>
          <p:cNvPr id="27652" name="矩形 55"/>
          <p:cNvSpPr/>
          <p:nvPr/>
        </p:nvSpPr>
        <p:spPr>
          <a:xfrm>
            <a:off x="3805714" y="849948"/>
            <a:ext cx="217170" cy="82550"/>
          </a:xfrm>
          <a:prstGeom prst="rect">
            <a:avLst/>
          </a:prstGeom>
        </p:spPr>
        <p:style>
          <a:lnRef idx="2">
            <a:schemeClr val="accent1"/>
          </a:lnRef>
          <a:fillRef idx="0">
            <a:srgbClr val="FFFFFF"/>
          </a:fillRef>
          <a:effectRef idx="0">
            <a:srgbClr val="FFFFFF"/>
          </a:effectRef>
          <a:fontRef idx="minor">
            <a:schemeClr val="tx1"/>
          </a:fontRef>
        </p:style>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240203" y="269875"/>
            <a:ext cx="2674937" cy="774700"/>
          </a:xfrm>
          <a:prstGeom prst="rect">
            <a:avLst/>
          </a:prstGeom>
          <a:noFill/>
          <a:ln w="9525">
            <a:noFill/>
          </a:ln>
        </p:spPr>
      </p:pic>
      <p:sp>
        <p:nvSpPr>
          <p:cNvPr id="7" name="文本框 6"/>
          <p:cNvSpPr txBox="1"/>
          <p:nvPr/>
        </p:nvSpPr>
        <p:spPr>
          <a:xfrm>
            <a:off x="515620" y="1593215"/>
            <a:ext cx="11164570" cy="5090160"/>
          </a:xfrm>
          <a:prstGeom prst="rect">
            <a:avLst/>
          </a:prstGeom>
        </p:spPr>
        <p:style>
          <a:lnRef idx="2">
            <a:schemeClr val="accent1"/>
          </a:lnRef>
          <a:fillRef idx="0">
            <a:srgbClr val="FFFFFF"/>
          </a:fillRef>
          <a:effectRef idx="0">
            <a:srgbClr val="FFFFFF"/>
          </a:effectRef>
          <a:fontRef idx="minor">
            <a:schemeClr val="tx1"/>
          </a:fontRef>
        </p:style>
        <p:txBody>
          <a:bodyPr wrap="square" rtlCol="0" anchor="t">
            <a:noAutofit/>
          </a:bodyPr>
          <a:p>
            <a:pPr indent="508000" algn="just" eaLnBrk="1" fontAlgn="base">
              <a:lnSpc>
                <a:spcPct val="200000"/>
              </a:lnSpc>
              <a:extLst>
                <a:ext uri="{35155182-B16C-46BC-9424-99874614C6A1}">
                  <wpsdc:indentchars xmlns:wpsdc="http://www.wps.cn/officeDocument/2017/drawingmlCustomData" val="200" checksum="282533468"/>
                </a:ext>
              </a:extLst>
            </a:pPr>
            <a:r>
              <a:rPr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时序电路中的</a:t>
            </a:r>
            <a:r>
              <a:rPr sz="2000" b="1">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计数器、寄存器、移位寄存器</a:t>
            </a:r>
            <a:r>
              <a:rPr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等是计算机控制系统中常用的器件, 而可编程逻辑器件可以通过软件编程对其硬件结构和工作方式进行重构, 来获得各种计数器、寄存器等时序电路, 甚至可以构成复杂的数字系统。</a:t>
            </a:r>
            <a:endParaRPr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508000" algn="just" eaLnBrk="1" fontAlgn="base">
              <a:lnSpc>
                <a:spcPct val="200000"/>
              </a:lnSpc>
              <a:extLst>
                <a:ext uri="{35155182-B16C-46BC-9424-99874614C6A1}">
                  <wpsdc:indentchars xmlns:wpsdc="http://www.wps.cn/officeDocument/2017/drawingmlCustomData" val="200" checksum="282533468"/>
                </a:ext>
              </a:extLst>
            </a:pPr>
            <a:r>
              <a:rPr 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 </a:t>
            </a:r>
            <a:r>
              <a:rPr sz="2000" b="1">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在构成数字系统时必然要用到时钟脉冲</a:t>
            </a:r>
            <a:r>
              <a:rPr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 一般时钟脉冲通过施密特触发器和单稳态触发器等脉冲整形电路获得, 也可通过多谐振荡器脉冲波形产生电路来获得。</a:t>
            </a:r>
            <a:endParaRPr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508000" algn="just" eaLnBrk="1" fontAlgn="base">
              <a:lnSpc>
                <a:spcPct val="200000"/>
              </a:lnSpc>
              <a:extLst>
                <a:ext uri="{35155182-B16C-46BC-9424-99874614C6A1}">
                  <wpsdc:indentchars xmlns:wpsdc="http://www.wps.cn/officeDocument/2017/drawingmlCustomData" val="200" checksum="282533468"/>
                </a:ext>
              </a:extLst>
            </a:pPr>
            <a:r>
              <a:rPr lang="en-US" sz="2000" dirty="0">
                <a:solidFill>
                  <a:schemeClr val="tx1"/>
                </a:solidFill>
                <a:effectLst>
                  <a:outerShdw blurRad="38100" dist="38100" dir="2700000" algn="tl">
                    <a:srgbClr val="000000">
                      <a:alpha val="43137"/>
                    </a:srgbClr>
                  </a:outerShdw>
                </a:effectLst>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sz="2000" dirty="0">
                <a:solidFill>
                  <a:schemeClr val="tx1"/>
                </a:solidFill>
                <a:effectLst>
                  <a:outerShdw blurRad="38100" dist="38100" dir="2700000" algn="tl">
                    <a:srgbClr val="000000">
                      <a:alpha val="43137"/>
                    </a:srgbClr>
                  </a:outerShdw>
                </a:effectLst>
                <a:uFillTx/>
                <a:latin typeface="微软雅黑" panose="020B0503020204020204" pitchFamily="34" charset="-122"/>
                <a:ea typeface="微软雅黑" panose="020B0503020204020204" pitchFamily="34" charset="-122"/>
                <a:cs typeface="微软雅黑" panose="020B0503020204020204" pitchFamily="34" charset="-122"/>
                <a:sym typeface="+mn-ea"/>
              </a:rPr>
              <a:t>随着现代电子技术的迅速发展, 在自动控制、</a:t>
            </a:r>
            <a:r>
              <a:rPr lang="zh-CN" sz="2000" dirty="0">
                <a:solidFill>
                  <a:schemeClr val="tx1"/>
                </a:solidFill>
                <a:effectLst>
                  <a:outerShdw blurRad="38100" dist="38100" dir="2700000" algn="tl">
                    <a:srgbClr val="000000">
                      <a:alpha val="43137"/>
                    </a:srgbClr>
                  </a:outerShdw>
                </a:effectLst>
                <a:uFillTx/>
                <a:latin typeface="微软雅黑" panose="020B0503020204020204" pitchFamily="34" charset="-122"/>
                <a:ea typeface="微软雅黑" panose="020B0503020204020204" pitchFamily="34" charset="-122"/>
                <a:cs typeface="微软雅黑" panose="020B0503020204020204" pitchFamily="34" charset="-122"/>
                <a:sym typeface="+mn-ea"/>
              </a:rPr>
              <a:t>自动检测、</a:t>
            </a:r>
            <a:r>
              <a:rPr sz="2000" dirty="0">
                <a:solidFill>
                  <a:schemeClr val="tx1"/>
                </a:solidFill>
                <a:effectLst>
                  <a:outerShdw blurRad="38100" dist="38100" dir="2700000" algn="tl">
                    <a:srgbClr val="000000">
                      <a:alpha val="43137"/>
                    </a:srgbClr>
                  </a:outerShdw>
                </a:effectLst>
                <a:uFillTx/>
                <a:latin typeface="微软雅黑" panose="020B0503020204020204" pitchFamily="34" charset="-122"/>
                <a:ea typeface="微软雅黑" panose="020B0503020204020204" pitchFamily="34" charset="-122"/>
                <a:cs typeface="微软雅黑" panose="020B0503020204020204" pitchFamily="34" charset="-122"/>
                <a:sym typeface="+mn-ea"/>
              </a:rPr>
              <a:t>数据采集与处理、音视频数据处理、现代通信系统、复杂信号生成等众多领域, 经常需要实现</a:t>
            </a:r>
            <a:r>
              <a:rPr sz="2000" dirty="0">
                <a:solidFill>
                  <a:srgbClr val="FF0000"/>
                </a:solidFill>
                <a:effectLst>
                  <a:outerShdw blurRad="38100" dist="38100" dir="2700000" algn="tl">
                    <a:srgbClr val="000000">
                      <a:alpha val="43137"/>
                    </a:srgbClr>
                  </a:outerShdw>
                </a:effectLst>
                <a:uFillTx/>
                <a:latin typeface="微软雅黑" panose="020B0503020204020204" pitchFamily="34" charset="-122"/>
                <a:ea typeface="微软雅黑" panose="020B0503020204020204" pitchFamily="34" charset="-122"/>
                <a:cs typeface="微软雅黑" panose="020B0503020204020204" pitchFamily="34" charset="-122"/>
                <a:sym typeface="+mn-ea"/>
              </a:rPr>
              <a:t>对信号的采集、处理和传输</a:t>
            </a:r>
            <a:r>
              <a:rPr sz="2000" dirty="0">
                <a:solidFill>
                  <a:schemeClr val="tx1"/>
                </a:solidFill>
                <a:effectLst>
                  <a:outerShdw blurRad="38100" dist="38100" dir="2700000" algn="tl">
                    <a:srgbClr val="000000">
                      <a:alpha val="43137"/>
                    </a:srgbClr>
                  </a:outerShdw>
                </a:effectLst>
                <a:uFillTx/>
                <a:latin typeface="微软雅黑" panose="020B0503020204020204" pitchFamily="34" charset="-122"/>
                <a:ea typeface="微软雅黑" panose="020B0503020204020204" pitchFamily="34" charset="-122"/>
                <a:cs typeface="微软雅黑" panose="020B0503020204020204" pitchFamily="34" charset="-122"/>
                <a:sym typeface="+mn-ea"/>
              </a:rPr>
              <a:t>, 此时需要用到</a:t>
            </a:r>
            <a:r>
              <a:rPr sz="2000" dirty="0">
                <a:solidFill>
                  <a:srgbClr val="FF0000"/>
                </a:solidFill>
                <a:effectLst>
                  <a:outerShdw blurRad="38100" dist="38100" dir="2700000" algn="tl">
                    <a:srgbClr val="000000">
                      <a:alpha val="43137"/>
                    </a:srgbClr>
                  </a:outerShdw>
                </a:effectLst>
                <a:uFillTx/>
                <a:latin typeface="微软雅黑" panose="020B0503020204020204" pitchFamily="34" charset="-122"/>
                <a:ea typeface="微软雅黑" panose="020B0503020204020204" pitchFamily="34" charset="-122"/>
                <a:cs typeface="微软雅黑" panose="020B0503020204020204" pitchFamily="34" charset="-122"/>
                <a:sym typeface="+mn-ea"/>
              </a:rPr>
              <a:t>模数转换器和数模转换器</a:t>
            </a:r>
            <a:r>
              <a:rPr lang="zh-CN" sz="2000" dirty="0">
                <a:solidFill>
                  <a:schemeClr val="tx1"/>
                </a:solidFill>
                <a:effectLst>
                  <a:outerShdw blurRad="38100" dist="38100" dir="2700000" algn="tl">
                    <a:srgbClr val="000000">
                      <a:alpha val="43137"/>
                    </a:srgbClr>
                  </a:outerShdw>
                </a:effectLst>
                <a:uFillTx/>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sz="2000" dirty="0">
              <a:solidFill>
                <a:schemeClr val="tx1"/>
              </a:solidFill>
              <a:effectLst>
                <a:outerShdw blurRad="38100" dist="38100" dir="2700000" algn="tl">
                  <a:srgbClr val="000000">
                    <a:alpha val="43137"/>
                  </a:srgbClr>
                </a:outerShdw>
              </a:effectLst>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342900" algn="just" fontAlgn="base">
              <a:lnSpc>
                <a:spcPct val="200000"/>
              </a:lnSpc>
            </a:pPr>
            <a:r>
              <a:rPr kumimoji="0" sz="2000" baseline="0" noProof="1">
                <a:solidFill>
                  <a:schemeClr val="tx1"/>
                </a:solidFill>
                <a:effectLst>
                  <a:outerShdw blurRad="38100" dist="38100" dir="2700000" algn="tl">
                    <a:srgbClr val="000000">
                      <a:alpha val="43137"/>
                    </a:srgbClr>
                  </a:outerShdw>
                </a:effectLst>
                <a:uFillTx/>
                <a:latin typeface="宋体" panose="02010600030101010101" pitchFamily="2" charset="-122"/>
                <a:ea typeface="宋体" panose="02010600030101010101" pitchFamily="2" charset="-122"/>
                <a:cs typeface="宋体" panose="02010600030101010101" pitchFamily="2" charset="-122"/>
              </a:rPr>
              <a:t> </a:t>
            </a:r>
            <a:endParaRPr kumimoji="0" sz="2000" baseline="0" noProof="1">
              <a:solidFill>
                <a:schemeClr val="tx1"/>
              </a:solidFill>
              <a:effectLst>
                <a:outerShdw blurRad="38100" dist="38100" dir="2700000" algn="tl">
                  <a:srgbClr val="000000">
                    <a:alpha val="43137"/>
                  </a:srgbClr>
                </a:outerShdw>
              </a:effectLst>
              <a:uFillTx/>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edge">
                                      <p:cBhvr>
                                        <p:cTn id="7" dur="20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linds(horizontal)">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wedge">
                                      <p:cBhvr>
                                        <p:cTn id="17" dur="20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90805"/>
            <a:ext cx="4501515"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5.3</a:t>
            </a:r>
            <a:r>
              <a:rPr lang="en-US" sz="3200" dirty="0">
                <a:latin typeface="微软雅黑" panose="020B0503020204020204" pitchFamily="34" charset="-122"/>
                <a:ea typeface="微软雅黑" panose="020B0503020204020204" pitchFamily="34" charset="-122"/>
                <a:sym typeface="微软雅黑" panose="020B0503020204020204" pitchFamily="34" charset="-122"/>
              </a:rPr>
              <a:t>.4</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序列信号发生器</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 name="文本框 2"/>
          <p:cNvSpPr txBox="1"/>
          <p:nvPr/>
        </p:nvSpPr>
        <p:spPr>
          <a:xfrm>
            <a:off x="303530" y="869950"/>
            <a:ext cx="11697335" cy="2559050"/>
          </a:xfrm>
          <a:prstGeom prst="rect">
            <a:avLst/>
          </a:prstGeom>
        </p:spPr>
        <p:txBody>
          <a:bodyPr wrap="square">
            <a:noAutofit/>
          </a:bodyPr>
          <a:p>
            <a:pPr eaLnBrk="1">
              <a:lnSpc>
                <a:spcPct val="15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计数型序列信号发生器是由时序电路和组合电路两部分构成。</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计数型的好处在于，</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计数器的状态设置与输出序列</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没有直接关系，只需要将</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反馈网络设计好</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就可以了。因此计数结构对于输出序列的更改比较方便，而且只要连接到不同的反馈网络，它可以同时产生多组序列码</a:t>
            </a:r>
            <a:r>
              <a:rPr lang="zh-CN" sz="2400">
                <a:latin typeface="微软雅黑" panose="020B0503020204020204" pitchFamily="34" charset="-122"/>
                <a:ea typeface="微软雅黑" panose="020B0503020204020204" pitchFamily="34" charset="-122"/>
                <a:cs typeface="微软雅黑" panose="020B0503020204020204" pitchFamily="34" charset="-122"/>
              </a:rPr>
              <a:t>。</a:t>
            </a:r>
            <a:endParaRPr lang="zh-CN" sz="2400">
              <a:latin typeface="微软雅黑" panose="020B0503020204020204" pitchFamily="34" charset="-122"/>
              <a:ea typeface="微软雅黑" panose="020B0503020204020204" pitchFamily="34" charset="-122"/>
              <a:cs typeface="微软雅黑" panose="020B0503020204020204" pitchFamily="34" charset="-122"/>
            </a:endParaRPr>
          </a:p>
          <a:p>
            <a:pPr eaLnBrk="1">
              <a:lnSpc>
                <a:spcPct val="150000"/>
              </a:lnSpc>
            </a:pP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课后练习</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：设计一个能够</a:t>
            </a:r>
            <a:r>
              <a:rPr lang="zh-CN" alt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产生序列信号</a:t>
            </a:r>
            <a:r>
              <a:rPr lang="en-US" altLang="zh-CN"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10110</a:t>
            </a:r>
            <a:r>
              <a:rPr lang="zh-CN" alt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的移位寄存器型</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序列信号发生器，并与例题</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5-10</a:t>
            </a:r>
            <a:r>
              <a:rPr lang="zh-CN" altLang="en-US" sz="2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对比下两种不同类型序列信号发生器的区别</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7"/>
          <p:cNvPicPr/>
          <p:nvPr/>
        </p:nvPicPr>
        <p:blipFill>
          <a:blip r:embed="rId3"/>
        </p:blipFill>
        <p:spPr>
          <a:xfrm>
            <a:off x="602615" y="4425950"/>
            <a:ext cx="3029585" cy="1809750"/>
          </a:xfrm>
          <a:prstGeom prst="rect">
            <a:avLst/>
          </a:prstGeom>
        </p:spPr>
      </p:pic>
      <p:pic>
        <p:nvPicPr>
          <p:cNvPr id="9" name="图片 8"/>
          <p:cNvPicPr/>
          <p:nvPr/>
        </p:nvPicPr>
        <p:blipFill>
          <a:blip r:embed="rId4"/>
        </p:blipFill>
        <p:spPr>
          <a:xfrm>
            <a:off x="4307205" y="4525645"/>
            <a:ext cx="2667000" cy="1710055"/>
          </a:xfrm>
          <a:prstGeom prst="rect">
            <a:avLst/>
          </a:prstGeom>
        </p:spPr>
      </p:pic>
      <p:pic>
        <p:nvPicPr>
          <p:cNvPr id="10" name="图片 9"/>
          <p:cNvPicPr/>
          <p:nvPr/>
        </p:nvPicPr>
        <p:blipFill>
          <a:blip r:embed="rId5"/>
        </p:blipFill>
        <p:spPr>
          <a:xfrm>
            <a:off x="7649210" y="4558665"/>
            <a:ext cx="3020060" cy="16770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edg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dissolve">
                                      <p:cBhvr>
                                        <p:cTn id="17" dur="500"/>
                                        <p:tgtEl>
                                          <p:spTgt spid="8"/>
                                        </p:tgtEl>
                                      </p:cBhvr>
                                    </p:animEffect>
                                  </p:childTnLst>
                                </p:cTn>
                              </p:par>
                              <p:par>
                                <p:cTn id="18" presetID="9" presetClass="entr" presetSubtype="0"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dissolve">
                                      <p:cBhvr>
                                        <p:cTn id="20" dur="500"/>
                                        <p:tgtEl>
                                          <p:spTgt spid="9"/>
                                        </p:tgtEl>
                                      </p:cBhvr>
                                    </p:animEffect>
                                  </p:childTnLst>
                                </p:cTn>
                              </p:par>
                              <p:par>
                                <p:cTn id="21" presetID="9"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dissolve">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90805"/>
            <a:ext cx="4501515"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sz="3200" dirty="0">
                <a:latin typeface="微软雅黑" panose="020B0503020204020204" pitchFamily="34" charset="-122"/>
                <a:ea typeface="微软雅黑" panose="020B0503020204020204" pitchFamily="34" charset="-122"/>
                <a:sym typeface="微软雅黑" panose="020B0503020204020204" pitchFamily="34" charset="-122"/>
              </a:rPr>
              <a:t>4</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可编程逻辑器件</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 name="文本框 2"/>
          <p:cNvSpPr txBox="1"/>
          <p:nvPr/>
        </p:nvSpPr>
        <p:spPr>
          <a:xfrm>
            <a:off x="303530" y="869950"/>
            <a:ext cx="11697335" cy="5658485"/>
          </a:xfrm>
          <a:prstGeom prst="rect">
            <a:avLst/>
          </a:prstGeom>
        </p:spPr>
        <p:txBody>
          <a:bodyPr wrap="square">
            <a:noAutofit/>
          </a:bodyPr>
          <a:p>
            <a:pPr eaLnBrk="1">
              <a:lnSpc>
                <a:spcPct val="15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sz="2400">
                <a:latin typeface="微软雅黑" panose="020B0503020204020204" pitchFamily="34" charset="-122"/>
                <a:ea typeface="微软雅黑" panose="020B0503020204020204" pitchFamily="34" charset="-122"/>
                <a:cs typeface="微软雅黑" panose="020B0503020204020204" pitchFamily="34" charset="-122"/>
              </a:rPr>
              <a:t>逻辑器件可分为两大类：</a:t>
            </a:r>
            <a:r>
              <a:rPr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固定逻辑器件和可编程逻辑器件</a:t>
            </a:r>
            <a:r>
              <a:rPr sz="2400">
                <a:latin typeface="微软雅黑" panose="020B0503020204020204" pitchFamily="34" charset="-122"/>
                <a:ea typeface="微软雅黑" panose="020B0503020204020204" pitchFamily="34" charset="-122"/>
                <a:cs typeface="微软雅黑" panose="020B0503020204020204" pitchFamily="34" charset="-122"/>
              </a:rPr>
              <a:t>。</a:t>
            </a:r>
            <a:endParaRPr sz="24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eaLnBrk="1">
              <a:lnSpc>
                <a:spcPct val="150000"/>
              </a:lnSpc>
              <a:buClr>
                <a:srgbClr val="FF0000"/>
              </a:buClr>
              <a:buFont typeface="Wingdings" panose="05000000000000000000" charset="0"/>
              <a:buChar char="l"/>
            </a:pPr>
            <a:r>
              <a:rPr sz="2400">
                <a:latin typeface="微软雅黑" panose="020B0503020204020204" pitchFamily="34" charset="-122"/>
                <a:ea typeface="微软雅黑" panose="020B0503020204020204" pitchFamily="34" charset="-122"/>
                <a:cs typeface="微软雅黑" panose="020B0503020204020204" pitchFamily="34" charset="-122"/>
              </a:rPr>
              <a:t>固定逻辑器件中的电路是永久性的，它们完成一种或一组功能，一旦制造完成，就无法改变；对于固定逻辑器件，根据器件复杂性的不同，从设计、原型到最终生产所需要的时间可从数月至一年多不等。而且</a:t>
            </a:r>
            <a:r>
              <a:rPr lang="zh-CN" sz="2400">
                <a:latin typeface="微软雅黑" panose="020B0503020204020204" pitchFamily="34" charset="-122"/>
                <a:ea typeface="微软雅黑" panose="020B0503020204020204" pitchFamily="34" charset="-122"/>
                <a:cs typeface="微软雅黑" panose="020B0503020204020204" pitchFamily="34" charset="-122"/>
              </a:rPr>
              <a:t>，</a:t>
            </a:r>
            <a:r>
              <a:rPr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如果器件工作不合适，或者如果应用要求发生了变化，那么就必须开发全新的设计</a:t>
            </a:r>
            <a:r>
              <a:rPr sz="2400">
                <a:latin typeface="微软雅黑" panose="020B0503020204020204" pitchFamily="34" charset="-122"/>
                <a:ea typeface="微软雅黑" panose="020B0503020204020204" pitchFamily="34" charset="-122"/>
                <a:cs typeface="微软雅黑" panose="020B0503020204020204" pitchFamily="34" charset="-122"/>
              </a:rPr>
              <a:t>。</a:t>
            </a:r>
            <a:endParaRPr sz="24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eaLnBrk="1">
              <a:lnSpc>
                <a:spcPct val="150000"/>
              </a:lnSpc>
              <a:buClr>
                <a:srgbClr val="FF0000"/>
              </a:buClr>
              <a:buFont typeface="Wingdings" panose="05000000000000000000" charset="0"/>
              <a:buChar char="l"/>
            </a:pPr>
            <a:r>
              <a:rPr sz="2400">
                <a:latin typeface="微软雅黑" panose="020B0503020204020204" pitchFamily="34" charset="-122"/>
                <a:ea typeface="微软雅黑" panose="020B0503020204020204" pitchFamily="34" charset="-122"/>
                <a:cs typeface="微软雅黑" panose="020B0503020204020204" pitchFamily="34" charset="-122"/>
              </a:rPr>
              <a:t>可编程逻辑器件(</a:t>
            </a:r>
            <a:r>
              <a:rPr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Programmable Logic Device</a:t>
            </a:r>
            <a:r>
              <a:rPr 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即PLD</a:t>
            </a:r>
            <a:r>
              <a:rPr sz="2400">
                <a:latin typeface="微软雅黑" panose="020B0503020204020204" pitchFamily="34" charset="-122"/>
                <a:ea typeface="微软雅黑" panose="020B0503020204020204" pitchFamily="34" charset="-122"/>
                <a:cs typeface="微软雅黑" panose="020B0503020204020204" pitchFamily="34" charset="-122"/>
              </a:rPr>
              <a:t>）是能够为客户提供范围广泛的</a:t>
            </a:r>
            <a:r>
              <a:rPr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多种逻辑能力、特性</a:t>
            </a:r>
            <a:r>
              <a:rPr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和</a:t>
            </a:r>
            <a:r>
              <a:rPr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速度</a:t>
            </a:r>
            <a:r>
              <a:rPr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电压特性</a:t>
            </a:r>
            <a:r>
              <a:rPr sz="2400">
                <a:latin typeface="微软雅黑" panose="020B0503020204020204" pitchFamily="34" charset="-122"/>
                <a:ea typeface="微软雅黑" panose="020B0503020204020204" pitchFamily="34" charset="-122"/>
                <a:cs typeface="微软雅黑" panose="020B0503020204020204" pitchFamily="34" charset="-122"/>
              </a:rPr>
              <a:t>的标准成品部件</a:t>
            </a:r>
            <a:r>
              <a:rPr lang="zh-CN" sz="2400">
                <a:latin typeface="微软雅黑" panose="020B0503020204020204" pitchFamily="34" charset="-122"/>
                <a:ea typeface="微软雅黑" panose="020B0503020204020204" pitchFamily="34" charset="-122"/>
                <a:cs typeface="微软雅黑" panose="020B0503020204020204" pitchFamily="34" charset="-122"/>
              </a:rPr>
              <a:t>，</a:t>
            </a:r>
            <a:r>
              <a:rPr sz="2400">
                <a:latin typeface="微软雅黑" panose="020B0503020204020204" pitchFamily="34" charset="-122"/>
                <a:ea typeface="微软雅黑" panose="020B0503020204020204" pitchFamily="34" charset="-122"/>
                <a:cs typeface="微软雅黑" panose="020B0503020204020204" pitchFamily="34" charset="-122"/>
              </a:rPr>
              <a:t>而且此类器件可在任何时间改变</a:t>
            </a:r>
            <a:r>
              <a:rPr lang="zh-CN" sz="2400">
                <a:latin typeface="微软雅黑" panose="020B0503020204020204" pitchFamily="34" charset="-122"/>
                <a:ea typeface="微软雅黑" panose="020B0503020204020204" pitchFamily="34" charset="-122"/>
                <a:cs typeface="微软雅黑" panose="020B0503020204020204" pitchFamily="34" charset="-122"/>
              </a:rPr>
              <a:t>，</a:t>
            </a:r>
            <a:r>
              <a:rPr sz="2400">
                <a:latin typeface="微软雅黑" panose="020B0503020204020204" pitchFamily="34" charset="-122"/>
                <a:ea typeface="微软雅黑" panose="020B0503020204020204" pitchFamily="34" charset="-122"/>
                <a:cs typeface="微软雅黑" panose="020B0503020204020204" pitchFamily="34" charset="-122"/>
              </a:rPr>
              <a:t>从而完成许多种不同的功能。对于可编程逻辑器件，设计人员可利用价格低廉的</a:t>
            </a:r>
            <a:r>
              <a:rPr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软件工具快速开发、仿真和测试其设计</a:t>
            </a:r>
            <a:r>
              <a:rPr sz="2400">
                <a:latin typeface="微软雅黑" panose="020B0503020204020204" pitchFamily="34" charset="-122"/>
                <a:ea typeface="微软雅黑" panose="020B0503020204020204" pitchFamily="34" charset="-122"/>
                <a:cs typeface="微软雅黑" panose="020B0503020204020204" pitchFamily="34" charset="-122"/>
              </a:rPr>
              <a:t>。然后，可快速将设计编程到器件中，并立即在实际运行的电路中对设计进行测试。</a:t>
            </a:r>
            <a:endPar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trips(downLeft)">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90805"/>
            <a:ext cx="4501515"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sz="3200" dirty="0">
                <a:latin typeface="微软雅黑" panose="020B0503020204020204" pitchFamily="34" charset="-122"/>
                <a:ea typeface="微软雅黑" panose="020B0503020204020204" pitchFamily="34" charset="-122"/>
                <a:sym typeface="微软雅黑" panose="020B0503020204020204" pitchFamily="34" charset="-122"/>
              </a:rPr>
              <a:t>4</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可编程逻辑器件</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 name="文本框 2"/>
          <p:cNvSpPr txBox="1"/>
          <p:nvPr/>
        </p:nvSpPr>
        <p:spPr>
          <a:xfrm>
            <a:off x="303530" y="869950"/>
            <a:ext cx="11697335" cy="5658485"/>
          </a:xfrm>
          <a:prstGeom prst="rect">
            <a:avLst/>
          </a:prstGeom>
        </p:spPr>
        <p:txBody>
          <a:bodyPr wrap="square">
            <a:noAutofit/>
          </a:bodyPr>
          <a:p>
            <a:pPr algn="ctr" eaLnBrk="1">
              <a:lnSpc>
                <a:spcPct val="15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sz="2400">
                <a:solidFill>
                  <a:srgbClr val="FF0000"/>
                </a:solidFill>
                <a:latin typeface="Times New Roman" panose="02020603050405020304" charset="0"/>
                <a:ea typeface="微软雅黑" panose="020B0503020204020204" pitchFamily="34" charset="-122"/>
                <a:cs typeface="微软雅黑" panose="020B0503020204020204" pitchFamily="34" charset="-122"/>
              </a:rPr>
              <a:t>可编程逻辑器件</a:t>
            </a:r>
            <a:r>
              <a:rPr lang="zh-CN" sz="2400">
                <a:solidFill>
                  <a:srgbClr val="FF0000"/>
                </a:solidFill>
                <a:latin typeface="Times New Roman" panose="02020603050405020304" charset="0"/>
                <a:ea typeface="微软雅黑" panose="020B0503020204020204" pitchFamily="34" charset="-122"/>
                <a:cs typeface="微软雅黑" panose="020B0503020204020204" pitchFamily="34" charset="-122"/>
              </a:rPr>
              <a:t>演变史</a:t>
            </a:r>
            <a:endParaRPr sz="2400">
              <a:latin typeface="Times New Roman" panose="02020603050405020304" charset="0"/>
              <a:ea typeface="微软雅黑" panose="020B0503020204020204" pitchFamily="34" charset="-122"/>
              <a:cs typeface="微软雅黑" panose="020B0503020204020204" pitchFamily="34" charset="-122"/>
            </a:endParaRPr>
          </a:p>
          <a:p>
            <a:pPr marL="342900" indent="-342900" eaLnBrk="1">
              <a:lnSpc>
                <a:spcPct val="150000"/>
              </a:lnSpc>
              <a:buClr>
                <a:srgbClr val="FF0000"/>
              </a:buClr>
              <a:buFont typeface="Wingdings" panose="05000000000000000000" charset="0"/>
              <a:buChar char="l"/>
            </a:pPr>
            <a:r>
              <a:rPr sz="2400">
                <a:latin typeface="Times New Roman" panose="02020603050405020304" charset="0"/>
                <a:ea typeface="微软雅黑" panose="020B0503020204020204" pitchFamily="34" charset="-122"/>
                <a:cs typeface="微软雅黑" panose="020B0503020204020204" pitchFamily="34" charset="-122"/>
              </a:rPr>
              <a:t>20世纪70年代出现了只读存储器PROM (Programmable Read only Memory)，可编程逻辑阵列器件PLA (Programmable Logic Array)；</a:t>
            </a:r>
            <a:endParaRPr sz="2400">
              <a:latin typeface="Times New Roman" panose="02020603050405020304" charset="0"/>
              <a:ea typeface="微软雅黑" panose="020B0503020204020204" pitchFamily="34" charset="-122"/>
              <a:cs typeface="微软雅黑" panose="020B0503020204020204" pitchFamily="34" charset="-122"/>
            </a:endParaRPr>
          </a:p>
          <a:p>
            <a:pPr marL="342900" indent="-342900" eaLnBrk="1">
              <a:lnSpc>
                <a:spcPct val="150000"/>
              </a:lnSpc>
              <a:buClr>
                <a:srgbClr val="FF0000"/>
              </a:buClr>
              <a:buFont typeface="Wingdings" panose="05000000000000000000" charset="0"/>
              <a:buChar char="l"/>
            </a:pPr>
            <a:r>
              <a:rPr sz="2400">
                <a:latin typeface="Times New Roman" panose="02020603050405020304" charset="0"/>
                <a:ea typeface="微软雅黑" panose="020B0503020204020204" pitchFamily="34" charset="-122"/>
                <a:cs typeface="微软雅黑" panose="020B0503020204020204" pitchFamily="34" charset="-122"/>
              </a:rPr>
              <a:t>70年代末AMD推出了可编程阵列逻辑PAL (Programmable Array Logic)；</a:t>
            </a:r>
            <a:endParaRPr sz="2400">
              <a:latin typeface="Times New Roman" panose="02020603050405020304" charset="0"/>
              <a:ea typeface="微软雅黑" panose="020B0503020204020204" pitchFamily="34" charset="-122"/>
              <a:cs typeface="微软雅黑" panose="020B0503020204020204" pitchFamily="34" charset="-122"/>
            </a:endParaRPr>
          </a:p>
          <a:p>
            <a:pPr marL="342900" indent="-342900" eaLnBrk="1">
              <a:lnSpc>
                <a:spcPct val="150000"/>
              </a:lnSpc>
              <a:buClr>
                <a:srgbClr val="FF0000"/>
              </a:buClr>
              <a:buFont typeface="Wingdings" panose="05000000000000000000" charset="0"/>
              <a:buChar char="l"/>
            </a:pPr>
            <a:r>
              <a:rPr sz="2400">
                <a:latin typeface="Times New Roman" panose="02020603050405020304" charset="0"/>
                <a:ea typeface="微软雅黑" panose="020B0503020204020204" pitchFamily="34" charset="-122"/>
                <a:cs typeface="微软雅黑" panose="020B0503020204020204" pitchFamily="34" charset="-122"/>
              </a:rPr>
              <a:t>80年代Lattice公司推出了通用阵列逻辑GAL ( Generic Array Logic)；</a:t>
            </a:r>
            <a:endParaRPr sz="2400">
              <a:latin typeface="Times New Roman" panose="02020603050405020304" charset="0"/>
              <a:ea typeface="微软雅黑" panose="020B0503020204020204" pitchFamily="34" charset="-122"/>
              <a:cs typeface="微软雅黑" panose="020B0503020204020204" pitchFamily="34" charset="-122"/>
            </a:endParaRPr>
          </a:p>
          <a:p>
            <a:pPr marL="342900" indent="-342900" eaLnBrk="1">
              <a:lnSpc>
                <a:spcPct val="150000"/>
              </a:lnSpc>
              <a:buClr>
                <a:srgbClr val="FF0000"/>
              </a:buClr>
              <a:buFont typeface="Wingdings" panose="05000000000000000000" charset="0"/>
              <a:buChar char="l"/>
            </a:pPr>
            <a:r>
              <a:rPr sz="2400">
                <a:latin typeface="Times New Roman" panose="02020603050405020304" charset="0"/>
                <a:ea typeface="微软雅黑" panose="020B0503020204020204" pitchFamily="34" charset="-122"/>
                <a:cs typeface="微软雅黑" panose="020B0503020204020204" pitchFamily="34" charset="-122"/>
              </a:rPr>
              <a:t>80年代中Xilinx公司推出了现场可编程门阵列FPGA (Field Programmable GateArray )，Altera公司推出了可擦除的可编程逻辑器件EPLD (Erase Programmable LogicDevice)，集成度高，设计灵活，可多次反复编程；</a:t>
            </a:r>
            <a:endParaRPr sz="2400">
              <a:latin typeface="Times New Roman" panose="02020603050405020304" charset="0"/>
              <a:ea typeface="微软雅黑" panose="020B0503020204020204" pitchFamily="34" charset="-122"/>
              <a:cs typeface="微软雅黑" panose="020B0503020204020204" pitchFamily="34" charset="-122"/>
            </a:endParaRPr>
          </a:p>
          <a:p>
            <a:pPr marL="342900" indent="-342900" eaLnBrk="1">
              <a:lnSpc>
                <a:spcPct val="150000"/>
              </a:lnSpc>
              <a:buClr>
                <a:srgbClr val="FF0000"/>
              </a:buClr>
              <a:buFont typeface="Wingdings" panose="05000000000000000000" charset="0"/>
              <a:buChar char="l"/>
            </a:pPr>
            <a:r>
              <a:rPr sz="2400">
                <a:latin typeface="Times New Roman" panose="02020603050405020304" charset="0"/>
                <a:ea typeface="微软雅黑" panose="020B0503020204020204" pitchFamily="34" charset="-122"/>
                <a:cs typeface="微软雅黑" panose="020B0503020204020204" pitchFamily="34" charset="-122"/>
              </a:rPr>
              <a:t>90年代初Lattice公司又推出了在系统可编程概念ISP及其在系统可编程大规模集成器件ispLSI。</a:t>
            </a:r>
            <a:endParaRPr sz="2400">
              <a:latin typeface="Times New Roman" panose="02020603050405020304" charset="0"/>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trips(downLeft)">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trips(downLeft)">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strips(downLeft)">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strips(downLeft)">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90805"/>
            <a:ext cx="4501515"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sz="3200" dirty="0">
                <a:latin typeface="微软雅黑" panose="020B0503020204020204" pitchFamily="34" charset="-122"/>
                <a:ea typeface="微软雅黑" panose="020B0503020204020204" pitchFamily="34" charset="-122"/>
                <a:sym typeface="微软雅黑" panose="020B0503020204020204" pitchFamily="34" charset="-122"/>
              </a:rPr>
              <a:t>4</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可编程逻辑器件</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 name="文本框 2"/>
          <p:cNvSpPr txBox="1"/>
          <p:nvPr/>
        </p:nvSpPr>
        <p:spPr>
          <a:xfrm>
            <a:off x="303530" y="772795"/>
            <a:ext cx="11697335" cy="1504315"/>
          </a:xfrm>
          <a:prstGeom prst="rect">
            <a:avLst/>
          </a:prstGeom>
        </p:spPr>
        <p:txBody>
          <a:bodyPr wrap="square">
            <a:noAutofit/>
          </a:bodyPr>
          <a:p>
            <a:pPr eaLnBrk="1">
              <a:lnSpc>
                <a:spcPct val="15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sz="2400">
                <a:latin typeface="Times New Roman" panose="02020603050405020304" charset="0"/>
                <a:ea typeface="微软雅黑" panose="020B0503020204020204" pitchFamily="34" charset="-122"/>
                <a:cs typeface="微软雅黑" panose="020B0503020204020204" pitchFamily="34" charset="-122"/>
              </a:rPr>
              <a:t>5.4.1  PLD的电路表示法</a:t>
            </a:r>
            <a:endParaRPr sz="2400">
              <a:latin typeface="Times New Roman" panose="02020603050405020304" charset="0"/>
              <a:ea typeface="微软雅黑" panose="020B0503020204020204" pitchFamily="34" charset="-122"/>
              <a:cs typeface="微软雅黑" panose="020B0503020204020204" pitchFamily="34" charset="-122"/>
            </a:endParaRPr>
          </a:p>
          <a:p>
            <a:pPr marL="342900" indent="-342900" eaLnBrk="1">
              <a:lnSpc>
                <a:spcPct val="150000"/>
              </a:lnSpc>
              <a:buClr>
                <a:srgbClr val="FF0000"/>
              </a:buClr>
              <a:buFont typeface="Wingdings" panose="05000000000000000000" charset="0"/>
              <a:buChar char="l"/>
            </a:pPr>
            <a:r>
              <a:rPr sz="2400">
                <a:latin typeface="Times New Roman" panose="02020603050405020304" charset="0"/>
                <a:ea typeface="微软雅黑" panose="020B0503020204020204" pitchFamily="34" charset="-122"/>
                <a:cs typeface="微软雅黑" panose="020B0503020204020204" pitchFamily="34" charset="-122"/>
              </a:rPr>
              <a:t>PLD阵列连接有三种表示法，如图5-35所示。</a:t>
            </a:r>
            <a:endParaRPr sz="2400">
              <a:latin typeface="Times New Roman" panose="02020603050405020304" charset="0"/>
              <a:ea typeface="微软雅黑" panose="020B0503020204020204" pitchFamily="34" charset="-122"/>
              <a:cs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1951990" y="2048510"/>
            <a:ext cx="8401050" cy="47148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90805"/>
            <a:ext cx="4501515"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sz="3200" dirty="0">
                <a:latin typeface="微软雅黑" panose="020B0503020204020204" pitchFamily="34" charset="-122"/>
                <a:ea typeface="微软雅黑" panose="020B0503020204020204" pitchFamily="34" charset="-122"/>
                <a:sym typeface="微软雅黑" panose="020B0503020204020204" pitchFamily="34" charset="-122"/>
              </a:rPr>
              <a:t>4</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可编程逻辑器件</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 name="文本框 2"/>
          <p:cNvSpPr txBox="1"/>
          <p:nvPr/>
        </p:nvSpPr>
        <p:spPr>
          <a:xfrm>
            <a:off x="303530" y="772795"/>
            <a:ext cx="3949065" cy="743585"/>
          </a:xfrm>
          <a:prstGeom prst="rect">
            <a:avLst/>
          </a:prstGeom>
        </p:spPr>
        <p:txBody>
          <a:bodyPr wrap="square">
            <a:noAutofit/>
          </a:bodyPr>
          <a:p>
            <a:pPr eaLnBrk="1">
              <a:lnSpc>
                <a:spcPct val="15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sz="2400">
                <a:latin typeface="Times New Roman" panose="02020603050405020304" charset="0"/>
                <a:ea typeface="微软雅黑" panose="020B0503020204020204" pitchFamily="34" charset="-122"/>
                <a:cs typeface="微软雅黑" panose="020B0503020204020204" pitchFamily="34" charset="-122"/>
              </a:rPr>
              <a:t>5.4.1  PLD的电路表示法</a:t>
            </a:r>
            <a:endParaRPr sz="2400">
              <a:latin typeface="Times New Roman" panose="02020603050405020304" charset="0"/>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3"/>
          <a:stretch>
            <a:fillRect/>
          </a:stretch>
        </p:blipFill>
        <p:spPr>
          <a:xfrm>
            <a:off x="1818005" y="1577340"/>
            <a:ext cx="7067550" cy="50006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90805"/>
            <a:ext cx="4501515"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sz="3200" dirty="0">
                <a:latin typeface="微软雅黑" panose="020B0503020204020204" pitchFamily="34" charset="-122"/>
                <a:ea typeface="微软雅黑" panose="020B0503020204020204" pitchFamily="34" charset="-122"/>
                <a:sym typeface="微软雅黑" panose="020B0503020204020204" pitchFamily="34" charset="-122"/>
              </a:rPr>
              <a:t>4</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可编程逻辑器件</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 name="文本框 2"/>
          <p:cNvSpPr txBox="1"/>
          <p:nvPr/>
        </p:nvSpPr>
        <p:spPr>
          <a:xfrm>
            <a:off x="96520" y="865505"/>
            <a:ext cx="11427460" cy="5361940"/>
          </a:xfrm>
          <a:prstGeom prst="rect">
            <a:avLst/>
          </a:prstGeom>
        </p:spPr>
        <p:txBody>
          <a:bodyPr wrap="square">
            <a:noAutofit/>
          </a:bodyPr>
          <a:p>
            <a:pPr eaLnBrk="1">
              <a:lnSpc>
                <a:spcPct val="150000"/>
              </a:lnSpc>
            </a:pPr>
            <a:r>
              <a:rPr lang="en-US" altLang="zh-CN" sz="28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8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sz="28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5.4.</a:t>
            </a:r>
            <a:r>
              <a:rPr lang="en-US" sz="28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sz="28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可编程逻辑器件的分类</a:t>
            </a:r>
            <a:endParaRPr sz="28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eaLnBrk="1">
              <a:lnSpc>
                <a:spcPct val="150000"/>
              </a:lnSpc>
              <a:buClr>
                <a:srgbClr val="FF0000"/>
              </a:buClr>
              <a:buFont typeface="Wingdings" panose="05000000000000000000" charset="0"/>
              <a:buChar char="l"/>
            </a:pPr>
            <a:r>
              <a:rPr sz="2400">
                <a:latin typeface="微软雅黑" panose="020B0503020204020204" pitchFamily="34" charset="-122"/>
                <a:ea typeface="微软雅黑" panose="020B0503020204020204" pitchFamily="34" charset="-122"/>
                <a:cs typeface="微软雅黑" panose="020B0503020204020204" pitchFamily="34" charset="-122"/>
              </a:rPr>
              <a:t>(1)按集成度可编程逻辑器件可分为低密度（集成密度小于1000门/片）和高密度逻辑器件（集成密度大于1000门/片）；</a:t>
            </a:r>
            <a:endParaRPr sz="24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eaLnBrk="1">
              <a:lnSpc>
                <a:spcPct val="150000"/>
              </a:lnSpc>
              <a:buClr>
                <a:srgbClr val="FF0000"/>
              </a:buClr>
              <a:buFont typeface="Wingdings" panose="05000000000000000000" charset="0"/>
              <a:buChar char="l"/>
            </a:pPr>
            <a:r>
              <a:rPr sz="2400">
                <a:latin typeface="微软雅黑" panose="020B0503020204020204" pitchFamily="34" charset="-122"/>
                <a:ea typeface="微软雅黑" panose="020B0503020204020204" pitchFamily="34" charset="-122"/>
                <a:cs typeface="微软雅黑" panose="020B0503020204020204" pitchFamily="34" charset="-122"/>
              </a:rPr>
              <a:t>(2)按照结构分为基于与/或阵列结构的器件(PROM、PLA、PAL、GAL)、CPLD、EPLD和基于门阵列结构的器件（FPGA）。</a:t>
            </a:r>
            <a:endParaRPr sz="24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eaLnBrk="1">
              <a:lnSpc>
                <a:spcPct val="150000"/>
              </a:lnSpc>
              <a:buClr>
                <a:srgbClr val="FF0000"/>
              </a:buClr>
              <a:buFont typeface="Wingdings" panose="05000000000000000000" charset="0"/>
              <a:buChar char="l"/>
            </a:pPr>
            <a:r>
              <a:rPr lang="en-US" sz="2400">
                <a:latin typeface="微软雅黑" panose="020B0503020204020204" pitchFamily="34" charset="-122"/>
                <a:ea typeface="微软雅黑" panose="020B0503020204020204" pitchFamily="34" charset="-122"/>
                <a:cs typeface="微软雅黑" panose="020B0503020204020204" pitchFamily="34" charset="-122"/>
              </a:rPr>
              <a:t>(3)</a:t>
            </a:r>
            <a:r>
              <a:rPr sz="2400">
                <a:latin typeface="微软雅黑" panose="020B0503020204020204" pitchFamily="34" charset="-122"/>
                <a:ea typeface="微软雅黑" panose="020B0503020204020204" pitchFamily="34" charset="-122"/>
                <a:cs typeface="微软雅黑" panose="020B0503020204020204" pitchFamily="34" charset="-122"/>
              </a:rPr>
              <a:t>按编程工艺分类</a:t>
            </a:r>
            <a:endParaRPr sz="2400">
              <a:latin typeface="微软雅黑" panose="020B0503020204020204" pitchFamily="34" charset="-122"/>
              <a:ea typeface="微软雅黑" panose="020B0503020204020204" pitchFamily="34" charset="-122"/>
              <a:cs typeface="微软雅黑" panose="020B0503020204020204" pitchFamily="34" charset="-122"/>
            </a:endParaRPr>
          </a:p>
          <a:p>
            <a:pPr indent="508000" eaLnBrk="1">
              <a:lnSpc>
                <a:spcPct val="150000"/>
              </a:lnSpc>
              <a:buClr>
                <a:srgbClr val="FF0000"/>
              </a:buClr>
              <a:buFont typeface="Wingdings" panose="05000000000000000000" charset="0"/>
              <a:extLst>
                <a:ext uri="{35155182-B16C-46BC-9424-99874614C6A1}">
                  <wpsdc:indentchars xmlns:wpsdc="http://www.wps.cn/officeDocument/2017/drawingmlCustomData" val="200" checksum="282533468"/>
                </a:ext>
              </a:extLst>
            </a:pPr>
            <a:r>
              <a:rPr sz="2000">
                <a:latin typeface="微软雅黑" panose="020B0503020204020204" pitchFamily="34" charset="-122"/>
                <a:ea typeface="微软雅黑" panose="020B0503020204020204" pitchFamily="34" charset="-122"/>
                <a:cs typeface="微软雅黑" panose="020B0503020204020204" pitchFamily="34" charset="-122"/>
              </a:rPr>
              <a:t>①</a:t>
            </a:r>
            <a:r>
              <a:rPr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熔丝和反熔丝编程器件，如Actel的FPGA器件</a:t>
            </a:r>
            <a:r>
              <a:rPr sz="2000">
                <a:latin typeface="微软雅黑" panose="020B0503020204020204" pitchFamily="34" charset="-122"/>
                <a:ea typeface="微软雅黑" panose="020B0503020204020204" pitchFamily="34" charset="-122"/>
                <a:cs typeface="微软雅黑" panose="020B0503020204020204" pitchFamily="34" charset="-122"/>
              </a:rPr>
              <a:t>。</a:t>
            </a:r>
            <a:endParaRPr sz="2000">
              <a:latin typeface="微软雅黑" panose="020B0503020204020204" pitchFamily="34" charset="-122"/>
              <a:ea typeface="微软雅黑" panose="020B0503020204020204" pitchFamily="34" charset="-122"/>
              <a:cs typeface="微软雅黑" panose="020B0503020204020204" pitchFamily="34" charset="-122"/>
            </a:endParaRPr>
          </a:p>
          <a:p>
            <a:pPr indent="508000" eaLnBrk="1">
              <a:lnSpc>
                <a:spcPct val="150000"/>
              </a:lnSpc>
              <a:buClr>
                <a:srgbClr val="FF0000"/>
              </a:buClr>
              <a:buFont typeface="Wingdings" panose="05000000000000000000" charset="0"/>
              <a:extLst>
                <a:ext uri="{35155182-B16C-46BC-9424-99874614C6A1}">
                  <wpsdc:indentchars xmlns:wpsdc="http://www.wps.cn/officeDocument/2017/drawingmlCustomData" val="200" checksum="282533468"/>
                </a:ext>
              </a:extLst>
            </a:pPr>
            <a:r>
              <a:rPr sz="2000">
                <a:latin typeface="微软雅黑" panose="020B0503020204020204" pitchFamily="34" charset="-122"/>
                <a:ea typeface="微软雅黑" panose="020B0503020204020204" pitchFamily="34" charset="-122"/>
                <a:cs typeface="微软雅黑" panose="020B0503020204020204" pitchFamily="34" charset="-122"/>
              </a:rPr>
              <a:t>②</a:t>
            </a:r>
            <a:r>
              <a:rPr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SRAM器件，如Xilinx的FPGA</a:t>
            </a:r>
            <a:r>
              <a:rPr sz="2000">
                <a:latin typeface="微软雅黑" panose="020B0503020204020204" pitchFamily="34" charset="-122"/>
                <a:ea typeface="微软雅黑" panose="020B0503020204020204" pitchFamily="34" charset="-122"/>
                <a:cs typeface="微软雅黑" panose="020B0503020204020204" pitchFamily="34" charset="-122"/>
              </a:rPr>
              <a:t>。</a:t>
            </a:r>
            <a:endParaRPr sz="2000">
              <a:latin typeface="微软雅黑" panose="020B0503020204020204" pitchFamily="34" charset="-122"/>
              <a:ea typeface="微软雅黑" panose="020B0503020204020204" pitchFamily="34" charset="-122"/>
              <a:cs typeface="微软雅黑" panose="020B0503020204020204" pitchFamily="34" charset="-122"/>
            </a:endParaRPr>
          </a:p>
          <a:p>
            <a:pPr indent="508000" eaLnBrk="1">
              <a:lnSpc>
                <a:spcPct val="150000"/>
              </a:lnSpc>
              <a:buClr>
                <a:srgbClr val="FF0000"/>
              </a:buClr>
              <a:buFont typeface="Wingdings" panose="05000000000000000000" charset="0"/>
              <a:extLst>
                <a:ext uri="{35155182-B16C-46BC-9424-99874614C6A1}">
                  <wpsdc:indentchars xmlns:wpsdc="http://www.wps.cn/officeDocument/2017/drawingmlCustomData" val="200" checksum="282533468"/>
                </a:ext>
              </a:extLst>
            </a:pPr>
            <a:r>
              <a:rPr sz="2000">
                <a:latin typeface="微软雅黑" panose="020B0503020204020204" pitchFamily="34" charset="-122"/>
                <a:ea typeface="微软雅黑" panose="020B0503020204020204" pitchFamily="34" charset="-122"/>
                <a:cs typeface="微软雅黑" panose="020B0503020204020204" pitchFamily="34" charset="-122"/>
              </a:rPr>
              <a:t>③UEPROM器件，即紫外线擦除/电可编程器件，如大多数的EPLD器件。</a:t>
            </a:r>
            <a:endParaRPr sz="2000">
              <a:latin typeface="微软雅黑" panose="020B0503020204020204" pitchFamily="34" charset="-122"/>
              <a:ea typeface="微软雅黑" panose="020B0503020204020204" pitchFamily="34" charset="-122"/>
              <a:cs typeface="微软雅黑" panose="020B0503020204020204" pitchFamily="34" charset="-122"/>
            </a:endParaRPr>
          </a:p>
          <a:p>
            <a:pPr indent="508000" eaLnBrk="1">
              <a:lnSpc>
                <a:spcPct val="150000"/>
              </a:lnSpc>
              <a:buClr>
                <a:srgbClr val="FF0000"/>
              </a:buClr>
              <a:buFont typeface="Wingdings" panose="05000000000000000000" charset="0"/>
              <a:extLst>
                <a:ext uri="{35155182-B16C-46BC-9424-99874614C6A1}">
                  <wpsdc:indentchars xmlns:wpsdc="http://www.wps.cn/officeDocument/2017/drawingmlCustomData" val="200" checksum="282533468"/>
                </a:ext>
              </a:extLst>
            </a:pPr>
            <a:r>
              <a:rPr sz="2000">
                <a:latin typeface="微软雅黑" panose="020B0503020204020204" pitchFamily="34" charset="-122"/>
                <a:ea typeface="微软雅黑" panose="020B0503020204020204" pitchFamily="34" charset="-122"/>
                <a:cs typeface="微软雅黑" panose="020B0503020204020204" pitchFamily="34" charset="-122"/>
              </a:rPr>
              <a:t>④EEPROM器件，如GAL、CPLD器件。</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trips(downLeft)">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trips(downLeft)">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strips(downLeft)">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strips(downLeft)">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strips(downLeft)">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strips(downLeft)">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90805"/>
            <a:ext cx="4501515"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sz="3200" dirty="0">
                <a:latin typeface="微软雅黑" panose="020B0503020204020204" pitchFamily="34" charset="-122"/>
                <a:ea typeface="微软雅黑" panose="020B0503020204020204" pitchFamily="34" charset="-122"/>
                <a:sym typeface="微软雅黑" panose="020B0503020204020204" pitchFamily="34" charset="-122"/>
              </a:rPr>
              <a:t>4</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可编程逻辑器件</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 name="文本框 2"/>
          <p:cNvSpPr txBox="1"/>
          <p:nvPr/>
        </p:nvSpPr>
        <p:spPr>
          <a:xfrm>
            <a:off x="96520" y="865505"/>
            <a:ext cx="11438890" cy="4656455"/>
          </a:xfrm>
          <a:prstGeom prst="rect">
            <a:avLst/>
          </a:prstGeom>
        </p:spPr>
        <p:txBody>
          <a:bodyPr wrap="square">
            <a:noAutofit/>
          </a:bodyPr>
          <a:p>
            <a:pPr eaLnBrk="1">
              <a:lnSpc>
                <a:spcPct val="100000"/>
              </a:lnSpc>
            </a:pPr>
            <a:r>
              <a:rPr lang="en-US" sz="2000">
                <a:latin typeface="微软雅黑" panose="020B0503020204020204" pitchFamily="34" charset="-122"/>
                <a:ea typeface="微软雅黑" panose="020B0503020204020204" pitchFamily="34" charset="-122"/>
                <a:cs typeface="微软雅黑" panose="020B0503020204020204" pitchFamily="34" charset="-122"/>
              </a:rPr>
              <a:t>    </a:t>
            </a:r>
            <a:r>
              <a:rPr sz="2000">
                <a:latin typeface="微软雅黑" panose="020B0503020204020204" pitchFamily="34" charset="-122"/>
                <a:ea typeface="微软雅黑" panose="020B0503020204020204" pitchFamily="34" charset="-122"/>
                <a:cs typeface="微软雅黑" panose="020B0503020204020204" pitchFamily="34" charset="-122"/>
              </a:rPr>
              <a:t>书中表5-11列出了可编程逻辑器件及其电路结构、特点</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sz="20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eaLnBrk="1">
              <a:lnSpc>
                <a:spcPct val="150000"/>
              </a:lnSpc>
              <a:buClr>
                <a:srgbClr val="FF0000"/>
              </a:buClr>
              <a:buFont typeface="Wingdings" panose="05000000000000000000" charset="0"/>
              <a:buChar char="l"/>
            </a:pPr>
            <a:r>
              <a:rPr sz="2000">
                <a:latin typeface="微软雅黑" panose="020B0503020204020204" pitchFamily="34" charset="-122"/>
                <a:ea typeface="微软雅黑" panose="020B0503020204020204" pitchFamily="34" charset="-122"/>
                <a:cs typeface="微软雅黑" panose="020B0503020204020204" pitchFamily="34" charset="-122"/>
              </a:rPr>
              <a:t>FPGA器件采用了</a:t>
            </a:r>
            <a:r>
              <a:rPr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逻辑单元阵列</a:t>
            </a:r>
            <a:r>
              <a:rPr sz="2000">
                <a:latin typeface="Times New Roman" panose="02020603050405020304" charset="0"/>
                <a:ea typeface="微软雅黑" panose="020B0503020204020204" pitchFamily="34" charset="-122"/>
                <a:cs typeface="Times New Roman" panose="02020603050405020304" charset="0"/>
              </a:rPr>
              <a:t>LCA（Logic Cell Array）结构，内部包括</a:t>
            </a:r>
            <a:r>
              <a:rPr sz="2000">
                <a:solidFill>
                  <a:srgbClr val="FF0000"/>
                </a:solidFill>
                <a:latin typeface="Times New Roman" panose="02020603050405020304" charset="0"/>
                <a:ea typeface="微软雅黑" panose="020B0503020204020204" pitchFamily="34" charset="-122"/>
                <a:cs typeface="Times New Roman" panose="02020603050405020304" charset="0"/>
              </a:rPr>
              <a:t>可配置逻辑模块</a:t>
            </a:r>
            <a:r>
              <a:rPr sz="2000">
                <a:latin typeface="Times New Roman" panose="02020603050405020304" charset="0"/>
                <a:ea typeface="微软雅黑" panose="020B0503020204020204" pitchFamily="34" charset="-122"/>
                <a:cs typeface="Times New Roman" panose="02020603050405020304" charset="0"/>
              </a:rPr>
              <a:t>CLB、</a:t>
            </a:r>
            <a:r>
              <a:rPr sz="2000">
                <a:solidFill>
                  <a:srgbClr val="FF0000"/>
                </a:solidFill>
                <a:latin typeface="Times New Roman" panose="02020603050405020304" charset="0"/>
                <a:ea typeface="微软雅黑" panose="020B0503020204020204" pitchFamily="34" charset="-122"/>
                <a:cs typeface="Times New Roman" panose="02020603050405020304" charset="0"/>
              </a:rPr>
              <a:t>输出输入模块IOB</a:t>
            </a:r>
            <a:r>
              <a:rPr sz="2000">
                <a:latin typeface="Times New Roman" panose="02020603050405020304" charset="0"/>
                <a:ea typeface="微软雅黑" panose="020B0503020204020204" pitchFamily="34" charset="-122"/>
                <a:cs typeface="Times New Roman" panose="02020603050405020304" charset="0"/>
              </a:rPr>
              <a:t>和</a:t>
            </a:r>
            <a:r>
              <a:rPr sz="2000">
                <a:solidFill>
                  <a:srgbClr val="FF0000"/>
                </a:solidFill>
                <a:latin typeface="Times New Roman" panose="02020603050405020304" charset="0"/>
                <a:ea typeface="微软雅黑" panose="020B0503020204020204" pitchFamily="34" charset="-122"/>
                <a:cs typeface="Times New Roman" panose="02020603050405020304" charset="0"/>
              </a:rPr>
              <a:t>内部连线</a:t>
            </a:r>
            <a:r>
              <a:rPr sz="2000">
                <a:latin typeface="Times New Roman" panose="02020603050405020304" charset="0"/>
                <a:ea typeface="微软雅黑" panose="020B0503020204020204" pitchFamily="34" charset="-122"/>
                <a:cs typeface="Times New Roman" panose="02020603050405020304" charset="0"/>
              </a:rPr>
              <a:t>三个部分</a:t>
            </a:r>
            <a:r>
              <a:rPr sz="2000">
                <a:latin typeface="微软雅黑" panose="020B0503020204020204" pitchFamily="34" charset="-122"/>
                <a:ea typeface="微软雅黑" panose="020B0503020204020204" pitchFamily="34" charset="-122"/>
                <a:cs typeface="微软雅黑" panose="020B0503020204020204" pitchFamily="34" charset="-122"/>
              </a:rPr>
              <a:t>。</a:t>
            </a:r>
            <a:endParaRPr sz="20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eaLnBrk="1">
              <a:lnSpc>
                <a:spcPct val="150000"/>
              </a:lnSpc>
              <a:buClr>
                <a:srgbClr val="FF0000"/>
              </a:buClr>
              <a:buFont typeface="Wingdings" panose="05000000000000000000" charset="0"/>
              <a:buChar char="l"/>
            </a:pPr>
            <a:r>
              <a:rPr sz="2000">
                <a:latin typeface="微软雅黑" panose="020B0503020204020204" pitchFamily="34" charset="-122"/>
                <a:ea typeface="微软雅黑" panose="020B0503020204020204" pitchFamily="34" charset="-122"/>
                <a:cs typeface="微软雅黑" panose="020B0503020204020204" pitchFamily="34" charset="-122"/>
              </a:rPr>
              <a:t>FPGA利用</a:t>
            </a:r>
            <a:r>
              <a:rPr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小型查找表</a:t>
            </a:r>
            <a:r>
              <a:rPr sz="2000">
                <a:latin typeface="微软雅黑" panose="020B0503020204020204" pitchFamily="34" charset="-122"/>
                <a:ea typeface="微软雅黑" panose="020B0503020204020204" pitchFamily="34" charset="-122"/>
                <a:cs typeface="微软雅黑" panose="020B0503020204020204" pitchFamily="34" charset="-122"/>
              </a:rPr>
              <a:t>来实现组合逻辑，每个查找表连接到一个D触发器的输入端，触发器再来驱动其他逻辑电路或驱动I/O，由此构成了即可实现组合逻辑功能又可实现时序逻辑功能的基本逻辑单元模块，这些模块间利用金属连线互相连接或连接到I/O模块。</a:t>
            </a:r>
            <a:endParaRPr sz="20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eaLnBrk="1">
              <a:lnSpc>
                <a:spcPct val="150000"/>
              </a:lnSpc>
              <a:buClr>
                <a:srgbClr val="FF0000"/>
              </a:buClr>
              <a:buFont typeface="Wingdings" panose="05000000000000000000" charset="0"/>
              <a:buChar char="l"/>
            </a:pPr>
            <a:r>
              <a:rPr sz="2000">
                <a:latin typeface="微软雅黑" panose="020B0503020204020204" pitchFamily="34" charset="-122"/>
                <a:ea typeface="微软雅黑" panose="020B0503020204020204" pitchFamily="34" charset="-122"/>
                <a:cs typeface="微软雅黑" panose="020B0503020204020204" pitchFamily="34" charset="-122"/>
              </a:rPr>
              <a:t>FPGA的逻辑是通过向</a:t>
            </a:r>
            <a:r>
              <a:rPr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内部静态存储单元加载编程数据</a:t>
            </a:r>
            <a:r>
              <a:rPr sz="2000">
                <a:latin typeface="微软雅黑" panose="020B0503020204020204" pitchFamily="34" charset="-122"/>
                <a:ea typeface="微软雅黑" panose="020B0503020204020204" pitchFamily="34" charset="-122"/>
                <a:cs typeface="微软雅黑" panose="020B0503020204020204" pitchFamily="34" charset="-122"/>
              </a:rPr>
              <a:t>来实现的，存储在存储器单元中的值决定了逻辑单元的逻辑功能以及个模块之间或模块与I/O间的连接方式</a:t>
            </a:r>
            <a:r>
              <a:rPr lang="zh-CN" sz="2000">
                <a:latin typeface="微软雅黑" panose="020B0503020204020204" pitchFamily="34" charset="-122"/>
                <a:ea typeface="微软雅黑" panose="020B0503020204020204" pitchFamily="34" charset="-122"/>
                <a:cs typeface="微软雅黑" panose="020B0503020204020204" pitchFamily="34" charset="-122"/>
              </a:rPr>
              <a:t>，</a:t>
            </a:r>
            <a:r>
              <a:rPr sz="2000">
                <a:latin typeface="微软雅黑" panose="020B0503020204020204" pitchFamily="34" charset="-122"/>
                <a:ea typeface="微软雅黑" panose="020B0503020204020204" pitchFamily="34" charset="-122"/>
                <a:cs typeface="微软雅黑" panose="020B0503020204020204" pitchFamily="34" charset="-122"/>
              </a:rPr>
              <a:t>并最终决定了逻辑单元的逻辑功能以及各模块之间或模块与I/O间的联接方式</a:t>
            </a:r>
            <a:r>
              <a:rPr lang="zh-CN" sz="2000">
                <a:latin typeface="微软雅黑" panose="020B0503020204020204" pitchFamily="34" charset="-122"/>
                <a:ea typeface="微软雅黑" panose="020B0503020204020204" pitchFamily="34" charset="-122"/>
                <a:cs typeface="微软雅黑" panose="020B0503020204020204" pitchFamily="34" charset="-122"/>
              </a:rPr>
              <a:t>，</a:t>
            </a:r>
            <a:r>
              <a:rPr sz="2000">
                <a:latin typeface="微软雅黑" panose="020B0503020204020204" pitchFamily="34" charset="-122"/>
                <a:ea typeface="微软雅黑" panose="020B0503020204020204" pitchFamily="34" charset="-122"/>
                <a:cs typeface="微软雅黑" panose="020B0503020204020204" pitchFamily="34" charset="-122"/>
              </a:rPr>
              <a:t>并最终决定了FPGA所能实现的功能</a:t>
            </a:r>
            <a:r>
              <a:rPr lang="zh-CN" sz="2000">
                <a:latin typeface="微软雅黑" panose="020B0503020204020204" pitchFamily="34" charset="-122"/>
                <a:ea typeface="微软雅黑" panose="020B0503020204020204" pitchFamily="34" charset="-122"/>
                <a:cs typeface="微软雅黑" panose="020B0503020204020204" pitchFamily="34" charset="-122"/>
              </a:rPr>
              <a:t>，</a:t>
            </a:r>
            <a:r>
              <a:rPr sz="2000">
                <a:latin typeface="微软雅黑" panose="020B0503020204020204" pitchFamily="34" charset="-122"/>
                <a:ea typeface="微软雅黑" panose="020B0503020204020204" pitchFamily="34" charset="-122"/>
                <a:cs typeface="微软雅黑" panose="020B0503020204020204" pitchFamily="34" charset="-122"/>
              </a:rPr>
              <a:t>FPGA允许无限次的编程。</a:t>
            </a:r>
            <a:endParaRPr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2147481963" descr="8t25"/>
          <p:cNvPicPr>
            <a:picLocks noChangeAspect="1"/>
          </p:cNvPicPr>
          <p:nvPr/>
        </p:nvPicPr>
        <p:blipFill>
          <a:blip r:embed="rId3"/>
          <a:stretch>
            <a:fillRect/>
          </a:stretch>
        </p:blipFill>
        <p:spPr>
          <a:xfrm>
            <a:off x="5029200" y="2244725"/>
            <a:ext cx="6093460" cy="417449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strips(downLeft)">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strips(downLeft)">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trips(downLeft)">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trips(downLeft)">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90805"/>
            <a:ext cx="4501515"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sz="3200" dirty="0">
                <a:latin typeface="微软雅黑" panose="020B0503020204020204" pitchFamily="34" charset="-122"/>
                <a:ea typeface="微软雅黑" panose="020B0503020204020204" pitchFamily="34" charset="-122"/>
                <a:sym typeface="微软雅黑" panose="020B0503020204020204" pitchFamily="34" charset="-122"/>
              </a:rPr>
              <a:t>4</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可编程逻辑器件</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 name="文本框 2"/>
          <p:cNvSpPr txBox="1"/>
          <p:nvPr/>
        </p:nvSpPr>
        <p:spPr>
          <a:xfrm>
            <a:off x="96520" y="865505"/>
            <a:ext cx="11938000" cy="5361940"/>
          </a:xfrm>
          <a:prstGeom prst="rect">
            <a:avLst/>
          </a:prstGeom>
        </p:spPr>
        <p:txBody>
          <a:bodyPr wrap="square">
            <a:noAutofit/>
          </a:bodyPr>
          <a:p>
            <a:pPr eaLnBrk="1">
              <a:lnSpc>
                <a:spcPct val="150000"/>
              </a:lnSpc>
            </a:pPr>
            <a:r>
              <a:rPr lang="en-US" altLang="zh-CN" sz="28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2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a:t>
            </a:r>
            <a:r>
              <a:rPr sz="28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5.4.</a:t>
            </a:r>
            <a:r>
              <a:rPr lang="en-US" sz="28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sz="28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可编程逻辑器件的分类</a:t>
            </a:r>
            <a:endParaRPr sz="2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eaLnBrk="1">
              <a:lnSpc>
                <a:spcPct val="150000"/>
              </a:lnSpc>
              <a:buClr>
                <a:srgbClr val="FF0000"/>
              </a:buClr>
              <a:buFont typeface="Wingdings" panose="05000000000000000000" charset="0"/>
              <a:buChar char="l"/>
            </a:pPr>
            <a:r>
              <a:rPr sz="2200">
                <a:latin typeface="微软雅黑" panose="020B0503020204020204" pitchFamily="34" charset="-122"/>
                <a:ea typeface="微软雅黑" panose="020B0503020204020204" pitchFamily="34" charset="-122"/>
                <a:cs typeface="微软雅黑" panose="020B0503020204020204" pitchFamily="34" charset="-122"/>
              </a:rPr>
              <a:t>可编程逻辑器件主要类型是现场可编程门阵列（FPGA）和复杂可编程逻辑器件（CPLD）。</a:t>
            </a:r>
            <a:endParaRPr sz="2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eaLnBrk="1">
              <a:lnSpc>
                <a:spcPct val="150000"/>
              </a:lnSpc>
              <a:buClr>
                <a:srgbClr val="FF0000"/>
              </a:buClr>
              <a:buFont typeface="Wingdings" panose="05000000000000000000" charset="0"/>
              <a:buChar char="l"/>
            </a:pPr>
            <a:r>
              <a:rPr sz="2200">
                <a:latin typeface="微软雅黑" panose="020B0503020204020204" pitchFamily="34" charset="-122"/>
                <a:ea typeface="微软雅黑" panose="020B0503020204020204" pitchFamily="34" charset="-122"/>
                <a:cs typeface="微软雅黑" panose="020B0503020204020204" pitchFamily="34" charset="-122"/>
              </a:rPr>
              <a:t>全球FPGA市场被国外四大巨头</a:t>
            </a:r>
            <a:r>
              <a:rPr sz="2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Xilinx</a:t>
            </a:r>
            <a:r>
              <a:rPr sz="2200">
                <a:latin typeface="微软雅黑" panose="020B0503020204020204" pitchFamily="34" charset="-122"/>
                <a:ea typeface="微软雅黑" panose="020B0503020204020204" pitchFamily="34" charset="-122"/>
                <a:cs typeface="微软雅黑" panose="020B0503020204020204" pitchFamily="34" charset="-122"/>
              </a:rPr>
              <a:t>（赛灵思）、</a:t>
            </a:r>
            <a:r>
              <a:rPr sz="2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Altera</a:t>
            </a:r>
            <a:r>
              <a:rPr sz="2200">
                <a:latin typeface="微软雅黑" panose="020B0503020204020204" pitchFamily="34" charset="-122"/>
                <a:ea typeface="微软雅黑" panose="020B0503020204020204" pitchFamily="34" charset="-122"/>
                <a:cs typeface="微软雅黑" panose="020B0503020204020204" pitchFamily="34" charset="-122"/>
              </a:rPr>
              <a:t>（阿尔特拉</a:t>
            </a:r>
            <a:r>
              <a:rPr lang="zh-CN" sz="2200">
                <a:latin typeface="微软雅黑" panose="020B0503020204020204" pitchFamily="34" charset="-122"/>
                <a:ea typeface="微软雅黑" panose="020B0503020204020204" pitchFamily="34" charset="-122"/>
                <a:cs typeface="微软雅黑" panose="020B0503020204020204" pitchFamily="34" charset="-122"/>
              </a:rPr>
              <a:t>，</a:t>
            </a:r>
            <a:r>
              <a:rPr sz="2200">
                <a:latin typeface="微软雅黑" panose="020B0503020204020204" pitchFamily="34" charset="-122"/>
                <a:ea typeface="微软雅黑" panose="020B0503020204020204" pitchFamily="34" charset="-122"/>
                <a:cs typeface="微软雅黑" panose="020B0503020204020204" pitchFamily="34" charset="-122"/>
              </a:rPr>
              <a:t>2015年12月已被英特尔收购）、Lattice（莱迪思）、Microsemi(美高森美)垄断。</a:t>
            </a:r>
            <a:endParaRPr sz="2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eaLnBrk="1">
              <a:lnSpc>
                <a:spcPct val="150000"/>
              </a:lnSpc>
              <a:buClr>
                <a:srgbClr val="FF0000"/>
              </a:buClr>
              <a:buFont typeface="Wingdings" panose="05000000000000000000" charset="0"/>
              <a:buChar char="l"/>
            </a:pPr>
            <a:r>
              <a:rPr sz="2200">
                <a:latin typeface="微软雅黑" panose="020B0503020204020204" pitchFamily="34" charset="-122"/>
                <a:ea typeface="微软雅黑" panose="020B0503020204020204" pitchFamily="34" charset="-122"/>
                <a:cs typeface="微软雅黑" panose="020B0503020204020204" pitchFamily="34" charset="-122"/>
              </a:rPr>
              <a:t>最新的FPGA器件，如Xilinx Virtex系列中的部分器件，可提供八百万系统门（相对逻辑密度）。这些先进的器件还提供诸如内建的硬连线处理器（如IBM Power PC）、大容量存储器、时钟管理系统等特性，并支持多种最新的超快速器件至器件信号技术。</a:t>
            </a:r>
            <a:endParaRPr sz="2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eaLnBrk="1">
              <a:lnSpc>
                <a:spcPct val="150000"/>
              </a:lnSpc>
              <a:buClr>
                <a:srgbClr val="FF0000"/>
              </a:buClr>
              <a:buFont typeface="Wingdings" panose="05000000000000000000" charset="0"/>
              <a:buChar char="l"/>
            </a:pPr>
            <a:r>
              <a:rPr sz="2200">
                <a:latin typeface="微软雅黑" panose="020B0503020204020204" pitchFamily="34" charset="-122"/>
                <a:ea typeface="微软雅黑" panose="020B0503020204020204" pitchFamily="34" charset="-122"/>
                <a:cs typeface="微软雅黑" panose="020B0503020204020204" pitchFamily="34" charset="-122"/>
              </a:rPr>
              <a:t>FPGA依靠其强大、全方面、多维度的可编程能力，在</a:t>
            </a:r>
            <a:r>
              <a:rPr sz="2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航空航天、电子通信、银行金融、医疗设备、信息存储、数据处理、ASIC原型验证</a:t>
            </a:r>
            <a:r>
              <a:rPr sz="2200">
                <a:latin typeface="微软雅黑" panose="020B0503020204020204" pitchFamily="34" charset="-122"/>
                <a:ea typeface="微软雅黑" panose="020B0503020204020204" pitchFamily="34" charset="-122"/>
                <a:cs typeface="微软雅黑" panose="020B0503020204020204" pitchFamily="34" charset="-122"/>
              </a:rPr>
              <a:t>等许多行业或领域发挥着极其重要的作用。</a:t>
            </a:r>
            <a:endParaRPr sz="22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trips(downLeft)">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trips(downLeft)">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strips(downLeft)">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90805"/>
            <a:ext cx="4501515"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sz="3200" dirty="0">
                <a:latin typeface="微软雅黑" panose="020B0503020204020204" pitchFamily="34" charset="-122"/>
                <a:ea typeface="微软雅黑" panose="020B0503020204020204" pitchFamily="34" charset="-122"/>
                <a:sym typeface="微软雅黑" panose="020B0503020204020204" pitchFamily="34" charset="-122"/>
              </a:rPr>
              <a:t>4</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可编程逻辑器件</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 name="文本框 2"/>
          <p:cNvSpPr txBox="1"/>
          <p:nvPr/>
        </p:nvSpPr>
        <p:spPr>
          <a:xfrm>
            <a:off x="96520" y="865505"/>
            <a:ext cx="11938000" cy="5361940"/>
          </a:xfrm>
          <a:prstGeom prst="rect">
            <a:avLst/>
          </a:prstGeom>
        </p:spPr>
        <p:txBody>
          <a:bodyPr wrap="square">
            <a:noAutofit/>
          </a:bodyPr>
          <a:p>
            <a:pPr eaLnBrk="1">
              <a:lnSpc>
                <a:spcPct val="150000"/>
              </a:lnSpc>
            </a:pPr>
            <a:r>
              <a:rPr lang="en-US" altLang="zh-CN" sz="28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2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a:t>
            </a:r>
            <a:r>
              <a:rPr sz="28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5.4.</a:t>
            </a:r>
            <a:r>
              <a:rPr lang="en-US" sz="28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a:t>
            </a:r>
            <a:r>
              <a:rPr sz="28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可编程逻辑器件的设计</a:t>
            </a:r>
            <a:endParaRPr sz="28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eaLnBrk="1">
              <a:lnSpc>
                <a:spcPct val="150000"/>
              </a:lnSpc>
              <a:buClr>
                <a:srgbClr val="FF0000"/>
              </a:buClr>
              <a:buFont typeface="Wingdings" panose="05000000000000000000" charset="0"/>
              <a:buChar char="l"/>
            </a:pPr>
            <a:r>
              <a:rPr sz="2400">
                <a:latin typeface="微软雅黑" panose="020B0503020204020204" pitchFamily="34" charset="-122"/>
                <a:ea typeface="微软雅黑" panose="020B0503020204020204" pitchFamily="34" charset="-122"/>
                <a:cs typeface="微软雅黑" panose="020B0503020204020204" pitchFamily="34" charset="-122"/>
              </a:rPr>
              <a:t>可编程逻辑器件的设计是指利用EDA开发软件和编程工具对器件进行开发的过程。现代的EDA软件平台已突破了早期仅能进行PCB版图设计，它集设计、仿真、测试于一体，配备了系统设计自动化的全部工具</a:t>
            </a:r>
            <a:r>
              <a:rPr lang="zh-CN" sz="2400">
                <a:latin typeface="微软雅黑" panose="020B0503020204020204" pitchFamily="34" charset="-122"/>
                <a:ea typeface="微软雅黑" panose="020B0503020204020204" pitchFamily="34" charset="-122"/>
                <a:cs typeface="微软雅黑" panose="020B0503020204020204" pitchFamily="34" charset="-122"/>
              </a:rPr>
              <a:t>，</a:t>
            </a:r>
            <a:r>
              <a:rPr sz="2400">
                <a:latin typeface="微软雅黑" panose="020B0503020204020204" pitchFamily="34" charset="-122"/>
                <a:ea typeface="微软雅黑" panose="020B0503020204020204" pitchFamily="34" charset="-122"/>
                <a:cs typeface="微软雅黑" panose="020B0503020204020204" pitchFamily="34" charset="-122"/>
              </a:rPr>
              <a:t>配置了多种能兼用和混合使用的逻辑描述输入工具，例如既支持功能完善的</a:t>
            </a:r>
            <a:r>
              <a:rPr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硬件描述语言如VHDL、Verilog HDL等作为文本输</a:t>
            </a:r>
            <a:r>
              <a:rPr 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入</a:t>
            </a:r>
            <a:r>
              <a:rPr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，又支持逻辑、工作波形图等作为图形输</a:t>
            </a:r>
            <a:r>
              <a:rPr 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入</a:t>
            </a:r>
            <a:r>
              <a:rPr sz="2400">
                <a:latin typeface="微软雅黑" panose="020B0503020204020204" pitchFamily="34" charset="-122"/>
                <a:ea typeface="微软雅黑" panose="020B0503020204020204" pitchFamily="34" charset="-122"/>
                <a:cs typeface="微软雅黑" panose="020B0503020204020204" pitchFamily="34" charset="-122"/>
              </a:rPr>
              <a:t>；同时还配置了高性能的逻辑综合、优化和仿真模拟工具。</a:t>
            </a:r>
            <a:endParaRPr sz="24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eaLnBrk="1">
              <a:lnSpc>
                <a:spcPct val="150000"/>
              </a:lnSpc>
              <a:buClr>
                <a:srgbClr val="FF0000"/>
              </a:buClr>
              <a:buFont typeface="Wingdings" panose="05000000000000000000" charset="0"/>
              <a:buChar char="l"/>
            </a:pPr>
            <a:r>
              <a:rPr sz="2400">
                <a:latin typeface="微软雅黑" panose="020B0503020204020204" pitchFamily="34" charset="-122"/>
                <a:ea typeface="微软雅黑" panose="020B0503020204020204" pitchFamily="34" charset="-122"/>
                <a:cs typeface="微软雅黑" panose="020B0503020204020204" pitchFamily="34" charset="-122"/>
              </a:rPr>
              <a:t>如今电子设计工程师只需一台计算机、一套与器件相应的开发软件和一片CPLD/FPGA芯片/板，就能在实验室或家中完成大规模集成电路和数字系统的设计。</a:t>
            </a:r>
            <a:endParaRPr sz="2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trips(downLeft)">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90805"/>
            <a:ext cx="4501515"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sz="3200" dirty="0">
                <a:latin typeface="微软雅黑" panose="020B0503020204020204" pitchFamily="34" charset="-122"/>
                <a:ea typeface="微软雅黑" panose="020B0503020204020204" pitchFamily="34" charset="-122"/>
                <a:sym typeface="微软雅黑" panose="020B0503020204020204" pitchFamily="34" charset="-122"/>
              </a:rPr>
              <a:t>4</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可编程逻辑器件</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 name="文本框 2"/>
          <p:cNvSpPr txBox="1"/>
          <p:nvPr/>
        </p:nvSpPr>
        <p:spPr>
          <a:xfrm>
            <a:off x="96520" y="865505"/>
            <a:ext cx="11938000" cy="5361940"/>
          </a:xfrm>
          <a:prstGeom prst="rect">
            <a:avLst/>
          </a:prstGeom>
        </p:spPr>
        <p:txBody>
          <a:bodyPr wrap="square">
            <a:noAutofit/>
          </a:bodyPr>
          <a:p>
            <a:pPr eaLnBrk="1">
              <a:lnSpc>
                <a:spcPct val="150000"/>
              </a:lnSpc>
            </a:pPr>
            <a:r>
              <a:rPr lang="en-US" altLang="zh-CN" sz="28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2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a:t>
            </a:r>
            <a:r>
              <a:rPr sz="28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5.4.</a:t>
            </a:r>
            <a:r>
              <a:rPr lang="en-US" sz="28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sz="28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可编程逻辑器件的</a:t>
            </a:r>
            <a:r>
              <a:rPr lang="zh-CN" sz="28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设计</a:t>
            </a:r>
            <a:endParaRPr lang="zh-CN" sz="28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eaLnBrk="1">
              <a:lnSpc>
                <a:spcPct val="150000"/>
              </a:lnSpc>
            </a:pPr>
            <a:endParaRPr sz="2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eaLnBrk="1">
              <a:lnSpc>
                <a:spcPct val="150000"/>
              </a:lnSpc>
              <a:buClr>
                <a:srgbClr val="FF0000"/>
              </a:buClr>
              <a:buFont typeface="Wingdings" panose="05000000000000000000" charset="0"/>
              <a:buChar char="l"/>
            </a:pPr>
            <a:r>
              <a:rPr sz="2400">
                <a:latin typeface="微软雅黑" panose="020B0503020204020204" pitchFamily="34" charset="-122"/>
                <a:ea typeface="微软雅黑" panose="020B0503020204020204" pitchFamily="34" charset="-122"/>
                <a:cs typeface="微软雅黑" panose="020B0503020204020204" pitchFamily="34" charset="-122"/>
              </a:rPr>
              <a:t>采用当前流行的硬件描述语言VHDL或Verilog HDL进行程序设计</a:t>
            </a:r>
            <a:endParaRPr sz="24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eaLnBrk="1">
              <a:lnSpc>
                <a:spcPct val="150000"/>
              </a:lnSpc>
              <a:buClr>
                <a:srgbClr val="FF0000"/>
              </a:buClr>
              <a:buFont typeface="Wingdings" panose="05000000000000000000" charset="0"/>
              <a:buChar char="l"/>
            </a:pPr>
            <a:r>
              <a:rPr sz="2400">
                <a:latin typeface="微软雅黑" panose="020B0503020204020204" pitchFamily="34" charset="-122"/>
                <a:ea typeface="微软雅黑" panose="020B0503020204020204" pitchFamily="34" charset="-122"/>
                <a:cs typeface="微软雅黑" panose="020B0503020204020204" pitchFamily="34" charset="-122"/>
              </a:rPr>
              <a:t>采用Altera公司推出的Quartus Ⅱ或Xilinx公司的Vivado软件</a:t>
            </a:r>
            <a:r>
              <a:rPr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（下载网站参考：https://china.xilinx.com/support/download.html）</a:t>
            </a:r>
            <a:r>
              <a:rPr sz="2400">
                <a:latin typeface="微软雅黑" panose="020B0503020204020204" pitchFamily="34" charset="-122"/>
                <a:ea typeface="微软雅黑" panose="020B0503020204020204" pitchFamily="34" charset="-122"/>
                <a:cs typeface="微软雅黑" panose="020B0503020204020204" pitchFamily="34" charset="-122"/>
              </a:rPr>
              <a:t>进行程序仿真、调试，并将程序下载到PLD中，来改变PLD的内部逻辑关系，达到设计逻辑电路的目的。</a:t>
            </a:r>
            <a:endParaRPr sz="24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eaLnBrk="1">
              <a:lnSpc>
                <a:spcPct val="150000"/>
              </a:lnSpc>
              <a:buClr>
                <a:srgbClr val="FF0000"/>
              </a:buClr>
              <a:buFont typeface="Wingdings" panose="05000000000000000000" charset="0"/>
              <a:buChar char="l"/>
            </a:pPr>
            <a:r>
              <a:rPr sz="2400">
                <a:latin typeface="微软雅黑" panose="020B0503020204020204" pitchFamily="34" charset="-122"/>
                <a:ea typeface="微软雅黑" panose="020B0503020204020204" pitchFamily="34" charset="-122"/>
                <a:cs typeface="微软雅黑" panose="020B0503020204020204" pitchFamily="34" charset="-122"/>
              </a:rPr>
              <a:t>采用FPGA实现组合逻辑电路和时序逻辑电路的具体实现过程可参照如下网址具体操作，</a:t>
            </a:r>
            <a:r>
              <a:rPr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https://vlab.ustc.edu.cn/guide/doc_simple_logic.html</a:t>
            </a:r>
            <a:r>
              <a:rPr sz="2400">
                <a:latin typeface="微软雅黑" panose="020B0503020204020204" pitchFamily="34" charset="-122"/>
                <a:ea typeface="微软雅黑" panose="020B0503020204020204" pitchFamily="34" charset="-122"/>
                <a:cs typeface="微软雅黑" panose="020B0503020204020204" pitchFamily="34" charset="-122"/>
              </a:rPr>
              <a:t>。代码见</a:t>
            </a:r>
            <a:r>
              <a:rPr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附录C</a:t>
            </a:r>
            <a:r>
              <a:rPr sz="2400">
                <a:latin typeface="微软雅黑" panose="020B0503020204020204" pitchFamily="34" charset="-122"/>
                <a:ea typeface="微软雅黑" panose="020B0503020204020204" pitchFamily="34" charset="-122"/>
                <a:cs typeface="微软雅黑" panose="020B0503020204020204" pitchFamily="34" charset="-122"/>
              </a:rPr>
              <a:t>。</a:t>
            </a:r>
            <a:endParaRPr sz="2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strips(downLeft)">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strips(downLeft)">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strips(downLeft)">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389255" y="248285"/>
            <a:ext cx="550672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5</a:t>
            </a:r>
            <a:r>
              <a:rPr lang="zh-CN" sz="3200" dirty="0">
                <a:latin typeface="微软雅黑" panose="020B0503020204020204" pitchFamily="34" charset="-122"/>
                <a:ea typeface="微软雅黑" panose="020B0503020204020204" pitchFamily="34" charset="-122"/>
                <a:sym typeface="微软雅黑" panose="020B0503020204020204" pitchFamily="34" charset="-122"/>
              </a:rPr>
              <a:t>.</a:t>
            </a:r>
            <a:r>
              <a:rPr lang="en-US" sz="3200" dirty="0">
                <a:latin typeface="微软雅黑" panose="020B0503020204020204" pitchFamily="34" charset="-122"/>
                <a:ea typeface="微软雅黑" panose="020B0503020204020204" pitchFamily="34" charset="-122"/>
                <a:sym typeface="微软雅黑" panose="020B0503020204020204" pitchFamily="34" charset="-122"/>
              </a:rPr>
              <a:t>1</a:t>
            </a:r>
            <a:r>
              <a:rPr lang="zh-CN" sz="3200" dirty="0">
                <a:latin typeface="微软雅黑" panose="020B0503020204020204" pitchFamily="34" charset="-122"/>
                <a:ea typeface="微软雅黑" panose="020B0503020204020204" pitchFamily="34" charset="-122"/>
                <a:sym typeface="微软雅黑" panose="020B0503020204020204" pitchFamily="34" charset="-122"/>
              </a:rPr>
              <a:t>  </a:t>
            </a:r>
            <a:r>
              <a:rPr sz="3200" dirty="0">
                <a:latin typeface="微软雅黑" panose="020B0503020204020204" pitchFamily="34" charset="-122"/>
                <a:ea typeface="微软雅黑" panose="020B0503020204020204" pitchFamily="34" charset="-122"/>
                <a:sym typeface="微软雅黑" panose="020B0503020204020204" pitchFamily="34" charset="-122"/>
              </a:rPr>
              <a:t>时序逻辑电路的特点</a:t>
            </a:r>
            <a:endParaRPr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7" name="文本框 6"/>
          <p:cNvSpPr txBox="1"/>
          <p:nvPr/>
        </p:nvSpPr>
        <p:spPr>
          <a:xfrm>
            <a:off x="560705" y="951230"/>
            <a:ext cx="11031220" cy="1607185"/>
          </a:xfrm>
          <a:prstGeom prst="rect">
            <a:avLst/>
          </a:prstGeom>
        </p:spPr>
        <p:style>
          <a:lnRef idx="2">
            <a:schemeClr val="accent1"/>
          </a:lnRef>
          <a:fillRef idx="0">
            <a:srgbClr val="FFFFFF"/>
          </a:fillRef>
          <a:effectRef idx="0">
            <a:srgbClr val="FFFFFF"/>
          </a:effectRef>
          <a:fontRef idx="minor">
            <a:schemeClr val="tx1"/>
          </a:fontRef>
        </p:style>
        <p:txBody>
          <a:bodyPr wrap="square" rtlCol="0" anchor="t">
            <a:noAutofit/>
          </a:bodyPr>
          <a:p>
            <a:pPr marR="0" indent="508000" defTabSz="914400" eaLnBrk="0">
              <a:lnSpc>
                <a:spcPct val="150000"/>
              </a:lnSpc>
              <a:buClr>
                <a:schemeClr val="accent2"/>
              </a:buClr>
              <a:buSzTx/>
              <a:buFont typeface="Wingdings" panose="05000000000000000000" pitchFamily="2" charset="2"/>
              <a:extLst>
                <a:ext uri="{35155182-B16C-46BC-9424-99874614C6A1}">
                  <wpsdc:indentchars xmlns:wpsdc="http://www.wps.cn/officeDocument/2017/drawingmlCustomData" val="200" checksum="282533468"/>
                </a:ext>
              </a:extLst>
            </a:pPr>
            <a:r>
              <a:rPr kumimoji="0" sz="20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逻辑电路可以分成两大类：组合逻辑电路和时序逻辑电路，时序电路与组合电路的一个主要区别就是具有记忆功能。时序逻辑电路在任一时刻的输出信号不仅取决于该时刻的输入信号，而且还取决于电路原来的状态，或者说与以前的输入信号也有关。</a:t>
            </a:r>
            <a:endParaRPr kumimoji="0" sz="20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endParaRPr>
          </a:p>
          <a:p>
            <a:pPr marR="0" indent="508000" defTabSz="914400" eaLnBrk="0">
              <a:lnSpc>
                <a:spcPct val="150000"/>
              </a:lnSpc>
              <a:buClr>
                <a:schemeClr val="accent2"/>
              </a:buClr>
              <a:buSzTx/>
              <a:buFont typeface="Wingdings" panose="05000000000000000000" pitchFamily="2" charset="2"/>
              <a:extLst>
                <a:ext uri="{35155182-B16C-46BC-9424-99874614C6A1}">
                  <wpsdc:indentchars xmlns:wpsdc="http://www.wps.cn/officeDocument/2017/drawingmlCustomData" val="200" checksum="282533468"/>
                </a:ext>
              </a:extLst>
            </a:pPr>
            <a:endParaRPr kumimoji="0" sz="2000" b="1" kern="1200" cap="none" spc="0" normalizeH="0" baseline="0" noProof="1">
              <a:effectLst>
                <a:outerShdw blurRad="38100" dist="38100" dir="2700000" algn="tl">
                  <a:srgbClr val="000000">
                    <a:alpha val="43137"/>
                  </a:srgbClr>
                </a:outerShdw>
              </a:effectLst>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560705" y="3235325"/>
            <a:ext cx="6605270" cy="2861310"/>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pPr marR="0" indent="508000" defTabSz="914400" eaLnBrk="0">
              <a:lnSpc>
                <a:spcPct val="150000"/>
              </a:lnSpc>
              <a:buClr>
                <a:schemeClr val="accent2"/>
              </a:buClr>
              <a:buSzTx/>
              <a:buFont typeface="Wingdings" panose="05000000000000000000" pitchFamily="2" charset="2"/>
              <a:extLst>
                <a:ext uri="{35155182-B16C-46BC-9424-99874614C6A1}">
                  <wpsdc:indentchars xmlns:wpsdc="http://www.wps.cn/officeDocument/2017/drawingmlCustomData" val="200" checksum="282533468"/>
                </a:ext>
              </a:extLst>
            </a:pPr>
            <a:r>
              <a:rPr sz="2000" kern="1200">
                <a:latin typeface="微软雅黑" panose="020B0503020204020204" pitchFamily="34" charset="-122"/>
                <a:ea typeface="微软雅黑" panose="020B0503020204020204" pitchFamily="34" charset="-122"/>
                <a:cs typeface="微软雅黑" panose="020B0503020204020204" pitchFamily="34" charset="-122"/>
                <a:sym typeface="+mn-ea"/>
              </a:rPr>
              <a:t>时序逻辑电路从结构特点上看，是组合电路和存储电路的结合，是通过反馈回路将两者连成一个整体。</a:t>
            </a:r>
            <a:endParaRPr sz="2000" kern="120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R="0" indent="508000" defTabSz="914400" eaLnBrk="0">
              <a:lnSpc>
                <a:spcPct val="150000"/>
              </a:lnSpc>
              <a:buClr>
                <a:schemeClr val="accent2"/>
              </a:buClr>
              <a:buSzTx/>
              <a:buFont typeface="Wingdings" panose="05000000000000000000" pitchFamily="2" charset="2"/>
              <a:extLst>
                <a:ext uri="{35155182-B16C-46BC-9424-99874614C6A1}">
                  <wpsdc:indentchars xmlns:wpsdc="http://www.wps.cn/officeDocument/2017/drawingmlCustomData" val="200" checksum="282533468"/>
                </a:ext>
              </a:extLst>
            </a:pPr>
            <a:r>
              <a:rPr sz="2000" kern="1200">
                <a:latin typeface="Times New Roman" panose="02020603050405020304" charset="0"/>
                <a:ea typeface="微软雅黑" panose="020B0503020204020204" pitchFamily="34" charset="-122"/>
                <a:cs typeface="Times New Roman" panose="02020603050405020304" charset="0"/>
                <a:sym typeface="+mn-ea"/>
              </a:rPr>
              <a:t>图5-1中的X(x</a:t>
            </a:r>
            <a:r>
              <a:rPr sz="2000" kern="1200" baseline="-25000">
                <a:latin typeface="Times New Roman" panose="02020603050405020304" charset="0"/>
                <a:ea typeface="微软雅黑" panose="020B0503020204020204" pitchFamily="34" charset="-122"/>
                <a:cs typeface="Times New Roman" panose="02020603050405020304" charset="0"/>
                <a:sym typeface="+mn-ea"/>
              </a:rPr>
              <a:t>1</a:t>
            </a:r>
            <a:r>
              <a:rPr sz="2000" kern="1200">
                <a:latin typeface="Times New Roman" panose="02020603050405020304" charset="0"/>
                <a:ea typeface="微软雅黑" panose="020B0503020204020204" pitchFamily="34" charset="-122"/>
                <a:cs typeface="Times New Roman" panose="02020603050405020304" charset="0"/>
                <a:sym typeface="+mn-ea"/>
              </a:rPr>
              <a:t>,x</a:t>
            </a:r>
            <a:r>
              <a:rPr sz="2000" kern="1200" baseline="-25000">
                <a:latin typeface="Times New Roman" panose="02020603050405020304" charset="0"/>
                <a:ea typeface="微软雅黑" panose="020B0503020204020204" pitchFamily="34" charset="-122"/>
                <a:cs typeface="Times New Roman" panose="02020603050405020304" charset="0"/>
                <a:sym typeface="+mn-ea"/>
              </a:rPr>
              <a:t>2</a:t>
            </a:r>
            <a:r>
              <a:rPr sz="2000" kern="1200">
                <a:latin typeface="Times New Roman" panose="02020603050405020304" charset="0"/>
                <a:ea typeface="微软雅黑" panose="020B0503020204020204" pitchFamily="34" charset="-122"/>
                <a:cs typeface="Times New Roman" panose="02020603050405020304" charset="0"/>
                <a:sym typeface="+mn-ea"/>
              </a:rPr>
              <a:t>,…,x</a:t>
            </a:r>
            <a:r>
              <a:rPr sz="2000" kern="1200" baseline="-25000">
                <a:latin typeface="Times New Roman" panose="02020603050405020304" charset="0"/>
                <a:ea typeface="微软雅黑" panose="020B0503020204020204" pitchFamily="34" charset="-122"/>
                <a:cs typeface="Times New Roman" panose="02020603050405020304" charset="0"/>
                <a:sym typeface="+mn-ea"/>
              </a:rPr>
              <a:t>i</a:t>
            </a:r>
            <a:r>
              <a:rPr sz="2000" kern="1200">
                <a:latin typeface="Times New Roman" panose="02020603050405020304" charset="0"/>
                <a:ea typeface="微软雅黑" panose="020B0503020204020204" pitchFamily="34" charset="-122"/>
                <a:cs typeface="Times New Roman" panose="02020603050405020304" charset="0"/>
                <a:sym typeface="+mn-ea"/>
              </a:rPr>
              <a:t>)为时序逻辑电路的输入信号，Y(y</a:t>
            </a:r>
            <a:r>
              <a:rPr sz="2000" kern="1200" baseline="-25000">
                <a:latin typeface="Times New Roman" panose="02020603050405020304" charset="0"/>
                <a:ea typeface="微软雅黑" panose="020B0503020204020204" pitchFamily="34" charset="-122"/>
                <a:cs typeface="Times New Roman" panose="02020603050405020304" charset="0"/>
                <a:sym typeface="+mn-ea"/>
              </a:rPr>
              <a:t>1</a:t>
            </a:r>
            <a:r>
              <a:rPr sz="2000" kern="1200">
                <a:latin typeface="Times New Roman" panose="02020603050405020304" charset="0"/>
                <a:ea typeface="微软雅黑" panose="020B0503020204020204" pitchFamily="34" charset="-122"/>
                <a:cs typeface="Times New Roman" panose="02020603050405020304" charset="0"/>
                <a:sym typeface="+mn-ea"/>
              </a:rPr>
              <a:t>,y</a:t>
            </a:r>
            <a:r>
              <a:rPr sz="2000" kern="1200" baseline="-25000">
                <a:latin typeface="Times New Roman" panose="02020603050405020304" charset="0"/>
                <a:ea typeface="微软雅黑" panose="020B0503020204020204" pitchFamily="34" charset="-122"/>
                <a:cs typeface="Times New Roman" panose="02020603050405020304" charset="0"/>
                <a:sym typeface="+mn-ea"/>
              </a:rPr>
              <a:t>2</a:t>
            </a:r>
            <a:r>
              <a:rPr sz="2000" kern="1200">
                <a:latin typeface="Times New Roman" panose="02020603050405020304" charset="0"/>
                <a:ea typeface="微软雅黑" panose="020B0503020204020204" pitchFamily="34" charset="-122"/>
                <a:cs typeface="Times New Roman" panose="02020603050405020304" charset="0"/>
                <a:sym typeface="+mn-ea"/>
              </a:rPr>
              <a:t>,…,y</a:t>
            </a:r>
            <a:r>
              <a:rPr sz="2000" kern="1200" baseline="-25000">
                <a:latin typeface="Times New Roman" panose="02020603050405020304" charset="0"/>
                <a:ea typeface="微软雅黑" panose="020B0503020204020204" pitchFamily="34" charset="-122"/>
                <a:cs typeface="Times New Roman" panose="02020603050405020304" charset="0"/>
                <a:sym typeface="+mn-ea"/>
              </a:rPr>
              <a:t>j</a:t>
            </a:r>
            <a:r>
              <a:rPr sz="2000" kern="1200">
                <a:latin typeface="Times New Roman" panose="02020603050405020304" charset="0"/>
                <a:ea typeface="微软雅黑" panose="020B0503020204020204" pitchFamily="34" charset="-122"/>
                <a:cs typeface="Times New Roman" panose="02020603050405020304" charset="0"/>
                <a:sym typeface="+mn-ea"/>
              </a:rPr>
              <a:t>)为输出信号，Z(z</a:t>
            </a:r>
            <a:r>
              <a:rPr sz="2000" kern="1200" baseline="-25000">
                <a:latin typeface="Times New Roman" panose="02020603050405020304" charset="0"/>
                <a:ea typeface="微软雅黑" panose="020B0503020204020204" pitchFamily="34" charset="-122"/>
                <a:cs typeface="Times New Roman" panose="02020603050405020304" charset="0"/>
                <a:sym typeface="+mn-ea"/>
              </a:rPr>
              <a:t>1</a:t>
            </a:r>
            <a:r>
              <a:rPr sz="2000" kern="1200">
                <a:latin typeface="Times New Roman" panose="02020603050405020304" charset="0"/>
                <a:ea typeface="微软雅黑" panose="020B0503020204020204" pitchFamily="34" charset="-122"/>
                <a:cs typeface="Times New Roman" panose="02020603050405020304" charset="0"/>
                <a:sym typeface="+mn-ea"/>
              </a:rPr>
              <a:t>,z</a:t>
            </a:r>
            <a:r>
              <a:rPr sz="2000" kern="1200" baseline="-25000">
                <a:latin typeface="Times New Roman" panose="02020603050405020304" charset="0"/>
                <a:ea typeface="微软雅黑" panose="020B0503020204020204" pitchFamily="34" charset="-122"/>
                <a:cs typeface="Times New Roman" panose="02020603050405020304" charset="0"/>
                <a:sym typeface="+mn-ea"/>
              </a:rPr>
              <a:t>2</a:t>
            </a:r>
            <a:r>
              <a:rPr sz="2000" kern="1200">
                <a:latin typeface="Times New Roman" panose="02020603050405020304" charset="0"/>
                <a:ea typeface="微软雅黑" panose="020B0503020204020204" pitchFamily="34" charset="-122"/>
                <a:cs typeface="Times New Roman" panose="02020603050405020304" charset="0"/>
                <a:sym typeface="+mn-ea"/>
              </a:rPr>
              <a:t>,…,z</a:t>
            </a:r>
            <a:r>
              <a:rPr sz="2000" kern="1200" baseline="-25000">
                <a:latin typeface="Times New Roman" panose="02020603050405020304" charset="0"/>
                <a:ea typeface="微软雅黑" panose="020B0503020204020204" pitchFamily="34" charset="-122"/>
                <a:cs typeface="Times New Roman" panose="02020603050405020304" charset="0"/>
                <a:sym typeface="+mn-ea"/>
              </a:rPr>
              <a:t>k</a:t>
            </a:r>
            <a:r>
              <a:rPr sz="2000" kern="1200">
                <a:latin typeface="Times New Roman" panose="02020603050405020304" charset="0"/>
                <a:ea typeface="微软雅黑" panose="020B0503020204020204" pitchFamily="34" charset="-122"/>
                <a:cs typeface="Times New Roman" panose="02020603050405020304" charset="0"/>
                <a:sym typeface="+mn-ea"/>
              </a:rPr>
              <a:t>)为存储电路的输入信号，Q(q</a:t>
            </a:r>
            <a:r>
              <a:rPr sz="2000" kern="1200" baseline="-25000">
                <a:latin typeface="Times New Roman" panose="02020603050405020304" charset="0"/>
                <a:ea typeface="微软雅黑" panose="020B0503020204020204" pitchFamily="34" charset="-122"/>
                <a:cs typeface="Times New Roman" panose="02020603050405020304" charset="0"/>
                <a:sym typeface="+mn-ea"/>
              </a:rPr>
              <a:t>1</a:t>
            </a:r>
            <a:r>
              <a:rPr sz="2000" kern="1200">
                <a:latin typeface="Times New Roman" panose="02020603050405020304" charset="0"/>
                <a:ea typeface="微软雅黑" panose="020B0503020204020204" pitchFamily="34" charset="-122"/>
                <a:cs typeface="Times New Roman" panose="02020603050405020304" charset="0"/>
                <a:sym typeface="+mn-ea"/>
              </a:rPr>
              <a:t>,q</a:t>
            </a:r>
            <a:r>
              <a:rPr sz="2000" kern="1200" baseline="-25000">
                <a:latin typeface="Times New Roman" panose="02020603050405020304" charset="0"/>
                <a:ea typeface="微软雅黑" panose="020B0503020204020204" pitchFamily="34" charset="-122"/>
                <a:cs typeface="Times New Roman" panose="02020603050405020304" charset="0"/>
                <a:sym typeface="+mn-ea"/>
              </a:rPr>
              <a:t>2</a:t>
            </a:r>
            <a:r>
              <a:rPr sz="2000" kern="1200">
                <a:latin typeface="Times New Roman" panose="02020603050405020304" charset="0"/>
                <a:ea typeface="微软雅黑" panose="020B0503020204020204" pitchFamily="34" charset="-122"/>
                <a:cs typeface="Times New Roman" panose="02020603050405020304" charset="0"/>
                <a:sym typeface="+mn-ea"/>
              </a:rPr>
              <a:t>,…,q</a:t>
            </a:r>
            <a:r>
              <a:rPr sz="2000" kern="1200" baseline="-25000">
                <a:latin typeface="Times New Roman" panose="02020603050405020304" charset="0"/>
                <a:ea typeface="微软雅黑" panose="020B0503020204020204" pitchFamily="34" charset="-122"/>
                <a:cs typeface="Times New Roman" panose="02020603050405020304" charset="0"/>
                <a:sym typeface="+mn-ea"/>
              </a:rPr>
              <a:t>l</a:t>
            </a:r>
            <a:r>
              <a:rPr sz="2000" kern="1200">
                <a:latin typeface="Times New Roman" panose="02020603050405020304" charset="0"/>
                <a:ea typeface="微软雅黑" panose="020B0503020204020204" pitchFamily="34" charset="-122"/>
                <a:cs typeface="Times New Roman" panose="02020603050405020304" charset="0"/>
                <a:sym typeface="+mn-ea"/>
              </a:rPr>
              <a:t>)为存储电路的输出信号，又称为时序电路的状态。</a:t>
            </a:r>
            <a:endParaRPr sz="2000" kern="1200">
              <a:latin typeface="Times New Roman" panose="02020603050405020304" charset="0"/>
              <a:ea typeface="微软雅黑" panose="020B0503020204020204" pitchFamily="34" charset="-122"/>
              <a:cs typeface="Times New Roman" panose="02020603050405020304" charset="0"/>
              <a:sym typeface="+mn-ea"/>
            </a:endParaRPr>
          </a:p>
        </p:txBody>
      </p:sp>
      <p:pic>
        <p:nvPicPr>
          <p:cNvPr id="3" name="图片 2"/>
          <p:cNvPicPr>
            <a:picLocks noChangeAspect="1"/>
          </p:cNvPicPr>
          <p:nvPr/>
        </p:nvPicPr>
        <p:blipFill>
          <a:blip r:embed="rId3"/>
          <a:stretch>
            <a:fillRect/>
          </a:stretch>
        </p:blipFill>
        <p:spPr>
          <a:xfrm>
            <a:off x="7166610" y="3235325"/>
            <a:ext cx="4666615" cy="2761615"/>
          </a:xfrm>
          <a:prstGeom prst="rect">
            <a:avLst/>
          </a:prstGeom>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186055"/>
            <a:ext cx="905383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l"/>
            <a:r>
              <a:rPr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sz="3200" dirty="0">
                <a:latin typeface="微软雅黑" panose="020B0503020204020204" pitchFamily="34" charset="-122"/>
                <a:ea typeface="微软雅黑" panose="020B0503020204020204" pitchFamily="34" charset="-122"/>
                <a:sym typeface="微软雅黑" panose="020B0503020204020204" pitchFamily="34" charset="-122"/>
              </a:rPr>
              <a:t>4</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可编程逻辑器件</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3200" dirty="0">
                <a:latin typeface="微软雅黑" panose="020B0503020204020204" pitchFamily="34" charset="-122"/>
                <a:ea typeface="微软雅黑" panose="020B0503020204020204" pitchFamily="34" charset="-122"/>
                <a:sym typeface="微软雅黑" panose="020B0503020204020204" pitchFamily="34" charset="-122"/>
              </a:rPr>
              <a:t>每年</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9</a:t>
            </a:r>
            <a:r>
              <a:rPr lang="zh-CN" altLang="en-US" sz="3200" dirty="0">
                <a:latin typeface="微软雅黑" panose="020B0503020204020204" pitchFamily="34" charset="-122"/>
                <a:ea typeface="微软雅黑" panose="020B0503020204020204" pitchFamily="34" charset="-122"/>
                <a:sym typeface="微软雅黑" panose="020B0503020204020204" pitchFamily="34" charset="-122"/>
              </a:rPr>
              <a:t>月份开始的集创赛</a:t>
            </a:r>
            <a:endParaRPr lang="zh-CN" altLang="en-US"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 name="文本框 2"/>
          <p:cNvSpPr txBox="1"/>
          <p:nvPr/>
        </p:nvSpPr>
        <p:spPr>
          <a:xfrm>
            <a:off x="96520" y="642620"/>
            <a:ext cx="11938000" cy="2786380"/>
          </a:xfrm>
          <a:prstGeom prst="rect">
            <a:avLst/>
          </a:prstGeom>
        </p:spPr>
        <p:txBody>
          <a:bodyPr wrap="square">
            <a:noAutofit/>
          </a:bodyPr>
          <a:p>
            <a:pPr eaLnBrk="1">
              <a:lnSpc>
                <a:spcPct val="150000"/>
              </a:lnSpc>
            </a:pPr>
            <a:r>
              <a:rPr lang="en-US" altLang="zh-CN" sz="28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200">
                <a:latin typeface="微软雅黑" panose="020B0503020204020204" pitchFamily="34" charset="-122"/>
                <a:ea typeface="微软雅黑" panose="020B0503020204020204" pitchFamily="34" charset="-122"/>
                <a:cs typeface="微软雅黑" panose="020B0503020204020204" pitchFamily="34" charset="-122"/>
              </a:rPr>
              <a:t>   </a:t>
            </a:r>
            <a:r>
              <a:rPr sz="2200">
                <a:latin typeface="微软雅黑" panose="020B0503020204020204" pitchFamily="34" charset="-122"/>
                <a:ea typeface="微软雅黑" panose="020B0503020204020204" pitchFamily="34" charset="-122"/>
                <a:cs typeface="微软雅黑" panose="020B0503020204020204" pitchFamily="34" charset="-122"/>
              </a:rPr>
              <a:t>Vivado的设计过程举例如图5-43所示，ZYNQ设计的基本流程包括：</a:t>
            </a:r>
            <a:endParaRPr sz="2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eaLnBrk="1">
              <a:lnSpc>
                <a:spcPct val="150000"/>
              </a:lnSpc>
              <a:buClr>
                <a:srgbClr val="FF0000"/>
              </a:buClr>
              <a:buFont typeface="Wingdings" panose="05000000000000000000" charset="0"/>
              <a:buChar char="l"/>
            </a:pPr>
            <a:r>
              <a:rPr sz="2200">
                <a:latin typeface="微软雅黑" panose="020B0503020204020204" pitchFamily="34" charset="-122"/>
                <a:ea typeface="微软雅黑" panose="020B0503020204020204" pitchFamily="34" charset="-122"/>
                <a:cs typeface="微软雅黑" panose="020B0503020204020204" pitchFamily="34" charset="-122"/>
              </a:rPr>
              <a:t>(1)Vivado中搭建ZYNQ平台，完成基本外设控制。</a:t>
            </a:r>
            <a:endParaRPr sz="2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eaLnBrk="1">
              <a:lnSpc>
                <a:spcPct val="150000"/>
              </a:lnSpc>
              <a:buClr>
                <a:srgbClr val="FF0000"/>
              </a:buClr>
              <a:buFont typeface="Wingdings" panose="05000000000000000000" charset="0"/>
              <a:buChar char="l"/>
            </a:pPr>
            <a:r>
              <a:rPr sz="2200">
                <a:latin typeface="微软雅黑" panose="020B0503020204020204" pitchFamily="34" charset="-122"/>
                <a:ea typeface="微软雅黑" panose="020B0503020204020204" pitchFamily="34" charset="-122"/>
                <a:cs typeface="微软雅黑" panose="020B0503020204020204" pitchFamily="34" charset="-122"/>
              </a:rPr>
              <a:t>(2)创建逻辑设计，并封装成IP。</a:t>
            </a:r>
            <a:endParaRPr sz="2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eaLnBrk="1">
              <a:lnSpc>
                <a:spcPct val="150000"/>
              </a:lnSpc>
              <a:buClr>
                <a:srgbClr val="FF0000"/>
              </a:buClr>
              <a:buFont typeface="Wingdings" panose="05000000000000000000" charset="0"/>
              <a:buChar char="l"/>
            </a:pPr>
            <a:r>
              <a:rPr sz="2200">
                <a:latin typeface="微软雅黑" panose="020B0503020204020204" pitchFamily="34" charset="-122"/>
                <a:ea typeface="微软雅黑" panose="020B0503020204020204" pitchFamily="34" charset="-122"/>
                <a:cs typeface="微软雅黑" panose="020B0503020204020204" pitchFamily="34" charset="-122"/>
              </a:rPr>
              <a:t>(3)ZYNQ设计中调用封装的IP。</a:t>
            </a:r>
            <a:endParaRPr sz="2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eaLnBrk="1">
              <a:lnSpc>
                <a:spcPct val="150000"/>
              </a:lnSpc>
              <a:buClr>
                <a:srgbClr val="FF0000"/>
              </a:buClr>
              <a:buFont typeface="Wingdings" panose="05000000000000000000" charset="0"/>
              <a:buChar char="l"/>
            </a:pPr>
            <a:r>
              <a:rPr sz="2200">
                <a:latin typeface="微软雅黑" panose="020B0503020204020204" pitchFamily="34" charset="-122"/>
                <a:ea typeface="微软雅黑" panose="020B0503020204020204" pitchFamily="34" charset="-122"/>
                <a:cs typeface="微软雅黑" panose="020B0503020204020204" pitchFamily="34" charset="-122"/>
              </a:rPr>
              <a:t>(4)对设计的IP进行仿真。</a:t>
            </a:r>
            <a:endParaRPr sz="22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2147481958" descr="IMG_256"/>
          <p:cNvPicPr>
            <a:picLocks noChangeAspect="1"/>
          </p:cNvPicPr>
          <p:nvPr/>
        </p:nvPicPr>
        <p:blipFill>
          <a:blip r:embed="rId3"/>
          <a:stretch>
            <a:fillRect/>
          </a:stretch>
        </p:blipFill>
        <p:spPr>
          <a:xfrm>
            <a:off x="617855" y="3429000"/>
            <a:ext cx="4775200" cy="3037840"/>
          </a:xfrm>
          <a:prstGeom prst="rect">
            <a:avLst/>
          </a:prstGeom>
          <a:noFill/>
          <a:ln w="9525" cap="flat" cmpd="sng">
            <a:solidFill>
              <a:srgbClr val="FFFFFF"/>
            </a:solidFill>
            <a:prstDash val="solid"/>
            <a:miter/>
            <a:headEnd type="none" w="med" len="med"/>
            <a:tailEnd type="none" w="med" len="med"/>
          </a:ln>
        </p:spPr>
      </p:pic>
      <p:pic>
        <p:nvPicPr>
          <p:cNvPr id="5" name="图片 4"/>
          <p:cNvPicPr>
            <a:picLocks noChangeAspect="1"/>
          </p:cNvPicPr>
          <p:nvPr/>
        </p:nvPicPr>
        <p:blipFill>
          <a:blip r:embed="rId4"/>
          <a:stretch>
            <a:fillRect/>
          </a:stretch>
        </p:blipFill>
        <p:spPr>
          <a:xfrm>
            <a:off x="6450330" y="4183380"/>
            <a:ext cx="5671185" cy="2371725"/>
          </a:xfrm>
          <a:prstGeom prst="rect">
            <a:avLst/>
          </a:prstGeom>
        </p:spPr>
      </p:pic>
      <p:sp>
        <p:nvSpPr>
          <p:cNvPr id="6" name="文本框 5"/>
          <p:cNvSpPr txBox="1"/>
          <p:nvPr/>
        </p:nvSpPr>
        <p:spPr>
          <a:xfrm>
            <a:off x="194310" y="6463665"/>
            <a:ext cx="7802245" cy="368300"/>
          </a:xfrm>
          <a:prstGeom prst="rect">
            <a:avLst/>
          </a:prstGeom>
          <a:noFill/>
        </p:spPr>
        <p:txBody>
          <a:bodyPr wrap="square" rtlCol="0" anchor="t">
            <a:spAutoFit/>
          </a:bodyPr>
          <a:p>
            <a:r>
              <a:rPr lang="zh-CN" altLang="en-US">
                <a:latin typeface="Times New Roman" panose="02020603050405020304" charset="0"/>
                <a:cs typeface="Times New Roman" panose="02020603050405020304" charset="0"/>
              </a:rPr>
              <a:t>图5-41　Xilinx 基于28 nm工艺流程的Zynq-7000 All Programmable SoC平台</a:t>
            </a:r>
            <a:endParaRPr lang="zh-CN" altLang="en-US">
              <a:latin typeface="Times New Roman" panose="02020603050405020304" charset="0"/>
              <a:cs typeface="Times New Roman" panose="02020603050405020304" charset="0"/>
            </a:endParaRPr>
          </a:p>
        </p:txBody>
      </p:sp>
      <p:pic>
        <p:nvPicPr>
          <p:cNvPr id="2" name="图片 1112" descr="IMG_256"/>
          <p:cNvPicPr>
            <a:picLocks noChangeAspect="1"/>
          </p:cNvPicPr>
          <p:nvPr/>
        </p:nvPicPr>
        <p:blipFill>
          <a:blip r:embed="rId5"/>
          <a:stretch>
            <a:fillRect/>
          </a:stretch>
        </p:blipFill>
        <p:spPr>
          <a:xfrm>
            <a:off x="7909560" y="1276350"/>
            <a:ext cx="3702050" cy="290703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trips(downLeft)">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trips(downLeft)">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strips(downLeft)">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90805"/>
            <a:ext cx="6289675"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sz="3200" dirty="0">
                <a:latin typeface="微软雅黑" panose="020B0503020204020204" pitchFamily="34" charset="-122"/>
                <a:ea typeface="微软雅黑" panose="020B0503020204020204" pitchFamily="34" charset="-122"/>
                <a:sym typeface="微软雅黑" panose="020B0503020204020204" pitchFamily="34" charset="-122"/>
              </a:rPr>
              <a:t>5</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脉冲波形的产生与整形</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 name="文本框 2"/>
          <p:cNvSpPr txBox="1"/>
          <p:nvPr/>
        </p:nvSpPr>
        <p:spPr>
          <a:xfrm>
            <a:off x="313055" y="1002665"/>
            <a:ext cx="11353800" cy="5262245"/>
          </a:xfrm>
          <a:prstGeom prst="rect">
            <a:avLst/>
          </a:prstGeom>
        </p:spPr>
        <p:style>
          <a:lnRef idx="2">
            <a:schemeClr val="accent6"/>
          </a:lnRef>
          <a:fillRef idx="0">
            <a:srgbClr val="FFFFFF"/>
          </a:fillRef>
          <a:effectRef idx="0">
            <a:srgbClr val="FFFFFF"/>
          </a:effectRef>
          <a:fontRef idx="minor">
            <a:schemeClr val="tx1"/>
          </a:fontRef>
        </p:style>
        <p:txBody>
          <a:bodyPr wrap="square" rtlCol="0" anchor="t">
            <a:spAutoFit/>
          </a:bodyPr>
          <a:p>
            <a:pPr eaLnBrk="1">
              <a:lnSpc>
                <a:spcPct val="200000"/>
              </a:lnSpc>
            </a:pPr>
            <a:r>
              <a:rPr lang="en-US" altLang="zh-CN" sz="2400">
                <a:latin typeface="微软雅黑" panose="020B0503020204020204" pitchFamily="34" charset="-122"/>
                <a:ea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rPr>
              <a:t>在时序逻辑电路中，不仅需要研究分析各单元电路之间的逻辑关系，还需要</a:t>
            </a:r>
            <a:r>
              <a:rPr lang="en-US" altLang="zh-CN" sz="2400">
                <a:latin typeface="微软雅黑" panose="020B0503020204020204" pitchFamily="34" charset="-122"/>
                <a:ea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rPr>
              <a:t>产生</a:t>
            </a:r>
            <a:r>
              <a:rPr lang="zh-CN" altLang="en-US" sz="2400">
                <a:solidFill>
                  <a:srgbClr val="FF0000"/>
                </a:solidFill>
                <a:latin typeface="微软雅黑" panose="020B0503020204020204" pitchFamily="34" charset="-122"/>
                <a:ea typeface="微软雅黑" panose="020B0503020204020204" pitchFamily="34" charset="-122"/>
              </a:rPr>
              <a:t>脉冲信号源作为系统的时钟</a:t>
            </a:r>
            <a:r>
              <a:rPr lang="zh-CN" altLang="en-US" sz="2400">
                <a:latin typeface="微软雅黑" panose="020B0503020204020204" pitchFamily="34" charset="-122"/>
                <a:ea typeface="微软雅黑" panose="020B0503020204020204" pitchFamily="34" charset="-122"/>
              </a:rPr>
              <a:t>。矩形脉冲常用作数字系统的定时信号或同步时钟信号，作用于系统的各个部分，因此信号波形的好坏将关系到电路能否正常工作。 </a:t>
            </a:r>
            <a:endParaRPr lang="zh-CN" altLang="en-US" sz="2400">
              <a:latin typeface="微软雅黑" panose="020B0503020204020204" pitchFamily="34" charset="-122"/>
              <a:ea typeface="微软雅黑" panose="020B0503020204020204" pitchFamily="34" charset="-122"/>
            </a:endParaRPr>
          </a:p>
          <a:p>
            <a:pPr eaLnBrk="1">
              <a:lnSpc>
                <a:spcPct val="200000"/>
              </a:lnSpc>
            </a:pPr>
            <a:r>
              <a:rPr lang="en-US" altLang="zh-CN" sz="2400">
                <a:latin typeface="微软雅黑" panose="020B0503020204020204" pitchFamily="34" charset="-122"/>
                <a:ea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rPr>
              <a:t>实现方法</a:t>
            </a:r>
            <a:r>
              <a:rPr lang="zh-CN" sz="2400">
                <a:latin typeface="微软雅黑" panose="020B0503020204020204" pitchFamily="34" charset="-122"/>
                <a:ea typeface="微软雅黑" panose="020B0503020204020204" pitchFamily="34" charset="-122"/>
              </a:rPr>
              <a:t>：</a:t>
            </a:r>
            <a:r>
              <a:rPr sz="2400">
                <a:latin typeface="微软雅黑" panose="020B0503020204020204" pitchFamily="34" charset="-122"/>
                <a:ea typeface="微软雅黑" panose="020B0503020204020204" pitchFamily="34" charset="-122"/>
              </a:rPr>
              <a:t>获取矩形脉冲波形的途径主要有两种</a:t>
            </a:r>
            <a:r>
              <a:rPr lang="zh-CN" sz="2400">
                <a:latin typeface="微软雅黑" panose="020B0503020204020204" pitchFamily="34" charset="-122"/>
                <a:ea typeface="微软雅黑" panose="020B0503020204020204" pitchFamily="34" charset="-122"/>
              </a:rPr>
              <a:t>。</a:t>
            </a:r>
            <a:endParaRPr sz="2400">
              <a:latin typeface="微软雅黑" panose="020B0503020204020204" pitchFamily="34" charset="-122"/>
              <a:ea typeface="微软雅黑" panose="020B0503020204020204" pitchFamily="34" charset="-122"/>
            </a:endParaRPr>
          </a:p>
          <a:p>
            <a:pPr indent="-342900" eaLnBrk="1">
              <a:lnSpc>
                <a:spcPct val="200000"/>
              </a:lnSpc>
              <a:buClr>
                <a:srgbClr val="FF0000"/>
              </a:buClr>
              <a:buFont typeface="Wingdings" panose="05000000000000000000" charset="0"/>
              <a:buChar char="l"/>
            </a:pPr>
            <a:r>
              <a:rPr lang="en-US" sz="2400">
                <a:latin typeface="微软雅黑" panose="020B0503020204020204" pitchFamily="34" charset="-122"/>
                <a:ea typeface="微软雅黑" panose="020B0503020204020204" pitchFamily="34" charset="-122"/>
              </a:rPr>
              <a:t>   </a:t>
            </a:r>
            <a:r>
              <a:rPr sz="2400">
                <a:latin typeface="微软雅黑" panose="020B0503020204020204" pitchFamily="34" charset="-122"/>
                <a:ea typeface="微软雅黑" panose="020B0503020204020204" pitchFamily="34" charset="-122"/>
              </a:rPr>
              <a:t>利用各种形式的</a:t>
            </a:r>
            <a:r>
              <a:rPr sz="2400">
                <a:solidFill>
                  <a:srgbClr val="FF0000"/>
                </a:solidFill>
                <a:latin typeface="微软雅黑" panose="020B0503020204020204" pitchFamily="34" charset="-122"/>
                <a:ea typeface="微软雅黑" panose="020B0503020204020204" pitchFamily="34" charset="-122"/>
              </a:rPr>
              <a:t>多谐振荡器电路直接产生</a:t>
            </a:r>
            <a:r>
              <a:rPr sz="2400">
                <a:latin typeface="微软雅黑" panose="020B0503020204020204" pitchFamily="34" charset="-122"/>
                <a:ea typeface="微软雅黑" panose="020B0503020204020204" pitchFamily="34" charset="-122"/>
              </a:rPr>
              <a:t>所需要的矩形脉冲；</a:t>
            </a:r>
            <a:endParaRPr sz="2400">
              <a:latin typeface="微软雅黑" panose="020B0503020204020204" pitchFamily="34" charset="-122"/>
              <a:ea typeface="微软雅黑" panose="020B0503020204020204" pitchFamily="34" charset="-122"/>
            </a:endParaRPr>
          </a:p>
          <a:p>
            <a:pPr indent="-342900" eaLnBrk="1">
              <a:lnSpc>
                <a:spcPct val="200000"/>
              </a:lnSpc>
              <a:buClr>
                <a:srgbClr val="FF0000"/>
              </a:buClr>
              <a:buFont typeface="Wingdings" panose="05000000000000000000" charset="0"/>
              <a:buChar char="l"/>
            </a:pPr>
            <a:r>
              <a:rPr lang="en-US" sz="2400">
                <a:latin typeface="微软雅黑" panose="020B0503020204020204" pitchFamily="34" charset="-122"/>
                <a:ea typeface="微软雅黑" panose="020B0503020204020204" pitchFamily="34" charset="-122"/>
              </a:rPr>
              <a:t>   </a:t>
            </a:r>
            <a:r>
              <a:rPr sz="2400">
                <a:latin typeface="微软雅黑" panose="020B0503020204020204" pitchFamily="34" charset="-122"/>
                <a:ea typeface="微软雅黑" panose="020B0503020204020204" pitchFamily="34" charset="-122"/>
              </a:rPr>
              <a:t>通过各种</a:t>
            </a:r>
            <a:r>
              <a:rPr sz="2400">
                <a:solidFill>
                  <a:srgbClr val="FF0000"/>
                </a:solidFill>
                <a:latin typeface="微软雅黑" panose="020B0503020204020204" pitchFamily="34" charset="-122"/>
                <a:ea typeface="微软雅黑" panose="020B0503020204020204" pitchFamily="34" charset="-122"/>
              </a:rPr>
              <a:t>整形电路将已有的周期性变化波形变换为符合要求的矩形脉冲</a:t>
            </a:r>
            <a:r>
              <a:rPr sz="2400">
                <a:latin typeface="微软雅黑" panose="020B0503020204020204" pitchFamily="34" charset="-122"/>
                <a:ea typeface="微软雅黑" panose="020B0503020204020204" pitchFamily="34" charset="-122"/>
              </a:rPr>
              <a:t>，具体</a:t>
            </a:r>
            <a:r>
              <a:rPr lang="en-US" sz="2400">
                <a:latin typeface="微软雅黑" panose="020B0503020204020204" pitchFamily="34" charset="-122"/>
                <a:ea typeface="微软雅黑" panose="020B0503020204020204" pitchFamily="34" charset="-122"/>
              </a:rPr>
              <a:t>  </a:t>
            </a:r>
            <a:endParaRPr lang="en-US" sz="2400">
              <a:latin typeface="微软雅黑" panose="020B0503020204020204" pitchFamily="34" charset="-122"/>
              <a:ea typeface="微软雅黑" panose="020B0503020204020204" pitchFamily="34" charset="-122"/>
            </a:endParaRPr>
          </a:p>
          <a:p>
            <a:pPr eaLnBrk="1">
              <a:lnSpc>
                <a:spcPct val="200000"/>
              </a:lnSpc>
              <a:buClr>
                <a:srgbClr val="FF0000"/>
              </a:buClr>
              <a:buFont typeface="Wingdings" panose="05000000000000000000" charset="0"/>
            </a:pPr>
            <a:r>
              <a:rPr lang="en-US" sz="2400">
                <a:latin typeface="微软雅黑" panose="020B0503020204020204" pitchFamily="34" charset="-122"/>
                <a:ea typeface="微软雅黑" panose="020B0503020204020204" pitchFamily="34" charset="-122"/>
              </a:rPr>
              <a:t>       </a:t>
            </a:r>
            <a:r>
              <a:rPr sz="2400">
                <a:latin typeface="微软雅黑" panose="020B0503020204020204" pitchFamily="34" charset="-122"/>
                <a:ea typeface="微软雅黑" panose="020B0503020204020204" pitchFamily="34" charset="-122"/>
              </a:rPr>
              <a:t>电路是施密特触发器和单稳态触发器。</a:t>
            </a:r>
            <a:endParaRPr lang="zh-CN" altLang="en-US" sz="240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edg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edg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edge">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edge">
                                      <p:cBhvr>
                                        <p:cTn id="27"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90805"/>
            <a:ext cx="6289675"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sz="3200" dirty="0">
                <a:latin typeface="微软雅黑" panose="020B0503020204020204" pitchFamily="34" charset="-122"/>
                <a:ea typeface="微软雅黑" panose="020B0503020204020204" pitchFamily="34" charset="-122"/>
                <a:sym typeface="微软雅黑" panose="020B0503020204020204" pitchFamily="34" charset="-122"/>
              </a:rPr>
              <a:t>5</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脉冲波形的产生与整形</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 name="文本框 2"/>
          <p:cNvSpPr txBox="1"/>
          <p:nvPr/>
        </p:nvSpPr>
        <p:spPr>
          <a:xfrm>
            <a:off x="313055" y="1002665"/>
            <a:ext cx="11120755" cy="1845310"/>
          </a:xfrm>
          <a:prstGeom prst="rect">
            <a:avLst/>
          </a:prstGeom>
        </p:spPr>
        <p:style>
          <a:lnRef idx="2">
            <a:schemeClr val="accent6"/>
          </a:lnRef>
          <a:fillRef idx="0">
            <a:srgbClr val="FFFFFF"/>
          </a:fillRef>
          <a:effectRef idx="0">
            <a:srgbClr val="FFFFFF"/>
          </a:effectRef>
          <a:fontRef idx="minor">
            <a:schemeClr val="tx1"/>
          </a:fontRef>
        </p:style>
        <p:txBody>
          <a:bodyPr wrap="square" rtlCol="0" anchor="t">
            <a:spAutoFit/>
          </a:bodyPr>
          <a:p>
            <a:pPr algn="l">
              <a:lnSpc>
                <a:spcPct val="150000"/>
              </a:lnSpc>
            </a:pPr>
            <a:r>
              <a:rPr lang="en-US" altLang="zh-CN" sz="2800">
                <a:latin typeface="微软雅黑" panose="020B0503020204020204" pitchFamily="34" charset="-122"/>
                <a:ea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rPr>
              <a:t> 矩形脉冲具有二值性：</a:t>
            </a:r>
            <a:r>
              <a:rPr lang="zh-CN" altLang="en-US" sz="2400">
                <a:solidFill>
                  <a:srgbClr val="FF0000"/>
                </a:solidFill>
                <a:latin typeface="微软雅黑" panose="020B0503020204020204" pitchFamily="34" charset="-122"/>
                <a:ea typeface="微软雅黑" panose="020B0503020204020204" pitchFamily="34" charset="-122"/>
              </a:rPr>
              <a:t>高低电平对应逻辑1、0</a:t>
            </a:r>
            <a:endParaRPr lang="zh-CN" altLang="en-US" sz="2400">
              <a:latin typeface="微软雅黑" panose="020B0503020204020204" pitchFamily="34" charset="-122"/>
              <a:ea typeface="微软雅黑" panose="020B0503020204020204" pitchFamily="34" charset="-122"/>
            </a:endParaRPr>
          </a:p>
          <a:p>
            <a:pPr algn="l">
              <a:lnSpc>
                <a:spcPct val="150000"/>
              </a:lnSpc>
            </a:pPr>
            <a:r>
              <a:rPr lang="zh-CN" altLang="en-US" sz="2400">
                <a:latin typeface="微软雅黑" panose="020B0503020204020204" pitchFamily="34" charset="-122"/>
                <a:ea typeface="微软雅黑" panose="020B0503020204020204" pitchFamily="34" charset="-122"/>
              </a:rPr>
              <a:t>       矩形脉冲的特性参数主要有：</a:t>
            </a:r>
            <a:endParaRPr lang="zh-CN" altLang="en-US" sz="2400">
              <a:latin typeface="微软雅黑" panose="020B0503020204020204" pitchFamily="34" charset="-122"/>
              <a:ea typeface="微软雅黑" panose="020B0503020204020204" pitchFamily="34" charset="-122"/>
            </a:endParaRPr>
          </a:p>
          <a:p>
            <a:pPr algn="l">
              <a:lnSpc>
                <a:spcPct val="150000"/>
              </a:lnSpc>
            </a:pPr>
            <a:r>
              <a:rPr lang="zh-CN" altLang="en-US" sz="2400">
                <a:latin typeface="微软雅黑" panose="020B0503020204020204" pitchFamily="34" charset="-122"/>
                <a:ea typeface="微软雅黑" panose="020B0503020204020204" pitchFamily="34" charset="-122"/>
              </a:rPr>
              <a:t> </a:t>
            </a:r>
            <a:r>
              <a:rPr lang="en-US" altLang="zh-CN" sz="2400">
                <a:latin typeface="微软雅黑" panose="020B0503020204020204" pitchFamily="34" charset="-122"/>
                <a:ea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rPr>
              <a:t>脉冲周期T、脉冲幅度U</a:t>
            </a:r>
            <a:r>
              <a:rPr lang="zh-CN" altLang="en-US" sz="2400" baseline="-25000">
                <a:latin typeface="微软雅黑" panose="020B0503020204020204" pitchFamily="34" charset="-122"/>
                <a:ea typeface="微软雅黑" panose="020B0503020204020204" pitchFamily="34" charset="-122"/>
              </a:rPr>
              <a:t>m</a:t>
            </a:r>
            <a:r>
              <a:rPr lang="zh-CN" altLang="en-US" sz="2400">
                <a:latin typeface="微软雅黑" panose="020B0503020204020204" pitchFamily="34" charset="-122"/>
                <a:ea typeface="微软雅黑" panose="020B0503020204020204" pitchFamily="34" charset="-122"/>
              </a:rPr>
              <a:t>、脉冲宽度T</a:t>
            </a:r>
            <a:r>
              <a:rPr lang="zh-CN" altLang="en-US" sz="2400" baseline="-25000">
                <a:latin typeface="微软雅黑" panose="020B0503020204020204" pitchFamily="34" charset="-122"/>
                <a:ea typeface="微软雅黑" panose="020B0503020204020204" pitchFamily="34" charset="-122"/>
              </a:rPr>
              <a:t>w</a:t>
            </a:r>
            <a:r>
              <a:rPr lang="zh-CN" altLang="en-US" sz="2400">
                <a:latin typeface="微软雅黑" panose="020B0503020204020204" pitchFamily="34" charset="-122"/>
                <a:ea typeface="微软雅黑" panose="020B0503020204020204" pitchFamily="34" charset="-122"/>
              </a:rPr>
              <a:t>、上升时间T</a:t>
            </a:r>
            <a:r>
              <a:rPr lang="zh-CN" altLang="en-US" sz="2400" baseline="-25000">
                <a:latin typeface="微软雅黑" panose="020B0503020204020204" pitchFamily="34" charset="-122"/>
                <a:ea typeface="微软雅黑" panose="020B0503020204020204" pitchFamily="34" charset="-122"/>
              </a:rPr>
              <a:t>r</a:t>
            </a:r>
            <a:r>
              <a:rPr lang="zh-CN" altLang="en-US" sz="2400">
                <a:latin typeface="微软雅黑" panose="020B0503020204020204" pitchFamily="34" charset="-122"/>
                <a:ea typeface="微软雅黑" panose="020B0503020204020204" pitchFamily="34" charset="-122"/>
              </a:rPr>
              <a:t>、下降时间T</a:t>
            </a:r>
            <a:r>
              <a:rPr lang="zh-CN" altLang="en-US" sz="2400" baseline="-25000">
                <a:latin typeface="微软雅黑" panose="020B0503020204020204" pitchFamily="34" charset="-122"/>
                <a:ea typeface="微软雅黑" panose="020B0503020204020204" pitchFamily="34" charset="-122"/>
              </a:rPr>
              <a:t>f</a:t>
            </a:r>
            <a:r>
              <a:rPr lang="zh-CN" altLang="en-US" sz="2400">
                <a:latin typeface="微软雅黑" panose="020B0503020204020204" pitchFamily="34" charset="-122"/>
                <a:ea typeface="微软雅黑" panose="020B0503020204020204" pitchFamily="34" charset="-122"/>
              </a:rPr>
              <a:t>等。</a:t>
            </a:r>
            <a:r>
              <a:rPr lang="en-US" altLang="zh-CN" sz="2400">
                <a:latin typeface="微软雅黑" panose="020B0503020204020204" pitchFamily="34" charset="-122"/>
                <a:ea typeface="微软雅黑" panose="020B0503020204020204" pitchFamily="34" charset="-122"/>
              </a:rPr>
              <a:t> </a:t>
            </a:r>
            <a:r>
              <a:rPr lang="en-US" altLang="zh-CN" sz="2000">
                <a:latin typeface="微软雅黑" panose="020B0503020204020204" pitchFamily="34" charset="-122"/>
                <a:ea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srcRect t="46781"/>
          <a:stretch>
            <a:fillRect/>
          </a:stretch>
        </p:blipFill>
        <p:spPr>
          <a:xfrm>
            <a:off x="1544955" y="3492500"/>
            <a:ext cx="7397750" cy="24955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trips(downLeft)">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90805"/>
            <a:ext cx="431292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.1</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en-US"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555定时器</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 name="文本框 2"/>
          <p:cNvSpPr txBox="1"/>
          <p:nvPr/>
        </p:nvSpPr>
        <p:spPr>
          <a:xfrm>
            <a:off x="313055" y="1259840"/>
            <a:ext cx="5862320" cy="4338320"/>
          </a:xfrm>
          <a:prstGeom prst="rect">
            <a:avLst/>
          </a:prstGeom>
        </p:spPr>
        <p:style>
          <a:lnRef idx="2">
            <a:schemeClr val="accent6"/>
          </a:lnRef>
          <a:fillRef idx="0">
            <a:srgbClr val="FFFFFF"/>
          </a:fillRef>
          <a:effectRef idx="0">
            <a:srgbClr val="FFFFFF"/>
          </a:effectRef>
          <a:fontRef idx="minor">
            <a:schemeClr val="tx1"/>
          </a:fontRef>
        </p:style>
        <p:txBody>
          <a:bodyPr wrap="square" rtlCol="0" anchor="t">
            <a:spAutoFit/>
          </a:bodyPr>
          <a:p>
            <a:pPr algn="l">
              <a:lnSpc>
                <a:spcPct val="150000"/>
              </a:lnSpc>
            </a:pPr>
            <a:r>
              <a:rPr lang="en-US" altLang="zh-CN" sz="2800">
                <a:latin typeface="微软雅黑" panose="020B0503020204020204" pitchFamily="34" charset="-122"/>
                <a:ea typeface="微软雅黑" panose="020B0503020204020204" pitchFamily="34" charset="-122"/>
              </a:rPr>
              <a:t>     </a:t>
            </a:r>
            <a:r>
              <a:rPr lang="zh-CN" altLang="en-US" sz="2200">
                <a:latin typeface="微软雅黑" panose="020B0503020204020204" pitchFamily="34" charset="-122"/>
                <a:ea typeface="微软雅黑" panose="020B0503020204020204" pitchFamily="34" charset="-122"/>
              </a:rPr>
              <a:t> 555是一种模拟电路与数字电路相结合的集成器件，广泛用于信号的产生、变换、控制与检测。采用不同的外部接法可获得多种功能：双稳态、单稳态、多谐振荡器及施密特触发器，能实现波形的产生或整形。</a:t>
            </a:r>
            <a:endParaRPr lang="zh-CN" altLang="en-US" sz="2200">
              <a:latin typeface="微软雅黑" panose="020B0503020204020204" pitchFamily="34" charset="-122"/>
              <a:ea typeface="微软雅黑" panose="020B0503020204020204" pitchFamily="34" charset="-122"/>
            </a:endParaRPr>
          </a:p>
          <a:p>
            <a:pPr algn="l">
              <a:lnSpc>
                <a:spcPct val="150000"/>
              </a:lnSpc>
            </a:pPr>
            <a:r>
              <a:rPr lang="zh-CN" altLang="en-US" sz="2200">
                <a:latin typeface="微软雅黑" panose="020B0503020204020204" pitchFamily="34" charset="-122"/>
                <a:ea typeface="微软雅黑" panose="020B0503020204020204" pitchFamily="34" charset="-122"/>
              </a:rPr>
              <a:t> </a:t>
            </a:r>
            <a:r>
              <a:rPr lang="en-US" altLang="zh-CN" sz="2200">
                <a:latin typeface="微软雅黑" panose="020B0503020204020204" pitchFamily="34" charset="-122"/>
                <a:ea typeface="微软雅黑" panose="020B0503020204020204" pitchFamily="34" charset="-122"/>
              </a:rPr>
              <a:t>      </a:t>
            </a:r>
            <a:r>
              <a:rPr lang="zh-CN" altLang="en-US" sz="2200">
                <a:latin typeface="微软雅黑" panose="020B0503020204020204" pitchFamily="34" charset="-122"/>
                <a:ea typeface="微软雅黑" panose="020B0503020204020204" pitchFamily="34" charset="-122"/>
              </a:rPr>
              <a:t>555定时器是由3个5KΩ</a:t>
            </a:r>
            <a:r>
              <a:rPr lang="zh-CN" altLang="en-US" sz="2200">
                <a:solidFill>
                  <a:srgbClr val="FF0000"/>
                </a:solidFill>
                <a:latin typeface="微软雅黑" panose="020B0503020204020204" pitchFamily="34" charset="-122"/>
                <a:ea typeface="微软雅黑" panose="020B0503020204020204" pitchFamily="34" charset="-122"/>
              </a:rPr>
              <a:t>电阻分压器</a:t>
            </a:r>
            <a:r>
              <a:rPr lang="zh-CN" altLang="en-US" sz="2200">
                <a:latin typeface="微软雅黑" panose="020B0503020204020204" pitchFamily="34" charset="-122"/>
                <a:ea typeface="微软雅黑" panose="020B0503020204020204" pitchFamily="34" charset="-122"/>
              </a:rPr>
              <a:t>、两个</a:t>
            </a:r>
            <a:r>
              <a:rPr lang="zh-CN" altLang="en-US" sz="2200">
                <a:solidFill>
                  <a:srgbClr val="FF0000"/>
                </a:solidFill>
                <a:latin typeface="微软雅黑" panose="020B0503020204020204" pitchFamily="34" charset="-122"/>
                <a:ea typeface="微软雅黑" panose="020B0503020204020204" pitchFamily="34" charset="-122"/>
              </a:rPr>
              <a:t>电压比较器</a:t>
            </a:r>
            <a:r>
              <a:rPr lang="zh-CN" altLang="en-US" sz="2200">
                <a:latin typeface="微软雅黑" panose="020B0503020204020204" pitchFamily="34" charset="-122"/>
                <a:ea typeface="微软雅黑" panose="020B0503020204020204" pitchFamily="34" charset="-122"/>
              </a:rPr>
              <a:t>A</a:t>
            </a:r>
            <a:r>
              <a:rPr lang="zh-CN" altLang="en-US" sz="2200" baseline="-25000">
                <a:latin typeface="微软雅黑" panose="020B0503020204020204" pitchFamily="34" charset="-122"/>
                <a:ea typeface="微软雅黑" panose="020B0503020204020204" pitchFamily="34" charset="-122"/>
              </a:rPr>
              <a:t>1</a:t>
            </a:r>
            <a:r>
              <a:rPr lang="zh-CN" altLang="en-US" sz="2200">
                <a:latin typeface="微软雅黑" panose="020B0503020204020204" pitchFamily="34" charset="-122"/>
                <a:ea typeface="微软雅黑" panose="020B0503020204020204" pitchFamily="34" charset="-122"/>
              </a:rPr>
              <a:t>A</a:t>
            </a:r>
            <a:r>
              <a:rPr lang="zh-CN" altLang="en-US" sz="2200" baseline="-25000">
                <a:latin typeface="微软雅黑" panose="020B0503020204020204" pitchFamily="34" charset="-122"/>
                <a:ea typeface="微软雅黑" panose="020B0503020204020204" pitchFamily="34" charset="-122"/>
              </a:rPr>
              <a:t>2</a:t>
            </a:r>
            <a:r>
              <a:rPr lang="zh-CN" altLang="en-US" sz="2200">
                <a:latin typeface="微软雅黑" panose="020B0503020204020204" pitchFamily="34" charset="-122"/>
                <a:ea typeface="微软雅黑" panose="020B0503020204020204" pitchFamily="34" charset="-122"/>
              </a:rPr>
              <a:t>、</a:t>
            </a:r>
            <a:r>
              <a:rPr lang="zh-CN" altLang="en-US" sz="2200">
                <a:solidFill>
                  <a:srgbClr val="FF0000"/>
                </a:solidFill>
                <a:latin typeface="微软雅黑" panose="020B0503020204020204" pitchFamily="34" charset="-122"/>
                <a:ea typeface="微软雅黑" panose="020B0503020204020204" pitchFamily="34" charset="-122"/>
              </a:rPr>
              <a:t>基本RS触发器</a:t>
            </a:r>
            <a:r>
              <a:rPr lang="zh-CN" altLang="en-US" sz="2200">
                <a:latin typeface="微软雅黑" panose="020B0503020204020204" pitchFamily="34" charset="-122"/>
                <a:ea typeface="微软雅黑" panose="020B0503020204020204" pitchFamily="34" charset="-122"/>
              </a:rPr>
              <a:t>、放电晶体管T</a:t>
            </a:r>
            <a:r>
              <a:rPr lang="zh-CN" altLang="en-US" sz="2200" baseline="-25000">
                <a:latin typeface="微软雅黑" panose="020B0503020204020204" pitchFamily="34" charset="-122"/>
                <a:ea typeface="微软雅黑" panose="020B0503020204020204" pitchFamily="34" charset="-122"/>
              </a:rPr>
              <a:t>D</a:t>
            </a:r>
            <a:r>
              <a:rPr lang="zh-CN" altLang="en-US" sz="2200">
                <a:latin typeface="微软雅黑" panose="020B0503020204020204" pitchFamily="34" charset="-122"/>
                <a:ea typeface="微软雅黑" panose="020B0503020204020204" pitchFamily="34" charset="-122"/>
              </a:rPr>
              <a:t>、缓冲器G</a:t>
            </a:r>
            <a:r>
              <a:rPr lang="zh-CN" altLang="en-US" sz="2200" baseline="-25000">
                <a:latin typeface="微软雅黑" panose="020B0503020204020204" pitchFamily="34" charset="-122"/>
                <a:ea typeface="微软雅黑" panose="020B0503020204020204" pitchFamily="34" charset="-122"/>
              </a:rPr>
              <a:t>3</a:t>
            </a:r>
            <a:r>
              <a:rPr lang="zh-CN" altLang="en-US" sz="2200">
                <a:latin typeface="微软雅黑" panose="020B0503020204020204" pitchFamily="34" charset="-122"/>
                <a:ea typeface="微软雅黑" panose="020B0503020204020204" pitchFamily="34" charset="-122"/>
              </a:rPr>
              <a:t>G</a:t>
            </a:r>
            <a:r>
              <a:rPr lang="en-US" altLang="zh-CN" sz="2200" baseline="-25000">
                <a:latin typeface="微软雅黑" panose="020B0503020204020204" pitchFamily="34" charset="-122"/>
                <a:ea typeface="微软雅黑" panose="020B0503020204020204" pitchFamily="34" charset="-122"/>
              </a:rPr>
              <a:t>4</a:t>
            </a:r>
            <a:r>
              <a:rPr lang="zh-CN" altLang="en-US" sz="2200">
                <a:latin typeface="微软雅黑" panose="020B0503020204020204" pitchFamily="34" charset="-122"/>
                <a:ea typeface="微软雅黑" panose="020B0503020204020204" pitchFamily="34" charset="-122"/>
              </a:rPr>
              <a:t>组成。 </a:t>
            </a:r>
            <a:r>
              <a:rPr lang="en-US" altLang="zh-CN" sz="2400">
                <a:latin typeface="微软雅黑" panose="020B0503020204020204" pitchFamily="34" charset="-122"/>
                <a:ea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3"/>
          <a:stretch>
            <a:fillRect/>
          </a:stretch>
        </p:blipFill>
        <p:spPr>
          <a:xfrm>
            <a:off x="6757035" y="1259840"/>
            <a:ext cx="4773295" cy="45923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90805"/>
            <a:ext cx="431292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.1</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en-US"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555定时器</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194310" y="765175"/>
            <a:ext cx="6817995" cy="3287395"/>
          </a:xfrm>
          <a:prstGeom prst="rect">
            <a:avLst/>
          </a:prstGeom>
        </p:spPr>
        <p:style>
          <a:lnRef idx="3">
            <a:schemeClr val="accent6"/>
          </a:lnRef>
          <a:fillRef idx="0">
            <a:srgbClr val="FFFFFF"/>
          </a:fillRef>
          <a:effectRef idx="0">
            <a:srgbClr val="FFFFFF"/>
          </a:effectRef>
          <a:fontRef idx="minor">
            <a:schemeClr val="tx1"/>
          </a:fontRef>
        </p:style>
        <p:txBody>
          <a:bodyPr wrap="square" rtlCol="0" anchor="t">
            <a:noAutofit/>
          </a:bodyPr>
          <a:p>
            <a:pPr marL="285750" indent="-285750" algn="l">
              <a:lnSpc>
                <a:spcPct val="150000"/>
              </a:lnSpc>
              <a:buClr>
                <a:srgbClr val="0070C0"/>
              </a:buClr>
              <a:buFont typeface="Wingdings" panose="05000000000000000000" charset="0"/>
              <a:buChar char="p"/>
            </a:pPr>
            <a:r>
              <a:rPr lang="en-US" altLang="zh-CN" sz="2000">
                <a:latin typeface="微软雅黑" panose="020B0503020204020204" pitchFamily="34" charset="-122"/>
                <a:ea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rPr>
              <a:t>8脚和1脚分别为电源和地。三个5kΩ电阻串联组成分压器，提供给两个比较器A</a:t>
            </a:r>
            <a:r>
              <a:rPr lang="zh-CN" altLang="en-US" sz="2000" baseline="-25000">
                <a:latin typeface="微软雅黑" panose="020B0503020204020204" pitchFamily="34" charset="-122"/>
                <a:ea typeface="微软雅黑" panose="020B0503020204020204" pitchFamily="34" charset="-122"/>
              </a:rPr>
              <a:t>1</a:t>
            </a:r>
            <a:r>
              <a:rPr lang="zh-CN" altLang="en-US" sz="2000">
                <a:latin typeface="微软雅黑" panose="020B0503020204020204" pitchFamily="34" charset="-122"/>
                <a:ea typeface="微软雅黑" panose="020B0503020204020204" pitchFamily="34" charset="-122"/>
              </a:rPr>
              <a:t>（</a:t>
            </a:r>
            <a:r>
              <a:rPr lang="zh-CN" altLang="en-US" sz="2000">
                <a:solidFill>
                  <a:srgbClr val="FF0000"/>
                </a:solidFill>
                <a:latin typeface="微软雅黑" panose="020B0503020204020204" pitchFamily="34" charset="-122"/>
                <a:ea typeface="微软雅黑" panose="020B0503020204020204" pitchFamily="34" charset="-122"/>
              </a:rPr>
              <a:t>同相端2</a:t>
            </a:r>
            <a:r>
              <a:rPr lang="zh-CN" altLang="en-US" sz="2000">
                <a:solidFill>
                  <a:srgbClr val="FF0000"/>
                </a:solidFill>
                <a:latin typeface="微软雅黑" panose="020B0503020204020204" pitchFamily="34" charset="-122"/>
                <a:ea typeface="微软雅黑" panose="020B0503020204020204" pitchFamily="34" charset="-122"/>
                <a:sym typeface="+mn-ea"/>
              </a:rPr>
              <a:t>Vcc</a:t>
            </a:r>
            <a:r>
              <a:rPr lang="zh-CN" altLang="en-US" sz="2000">
                <a:solidFill>
                  <a:srgbClr val="FF0000"/>
                </a:solidFill>
                <a:latin typeface="微软雅黑" panose="020B0503020204020204" pitchFamily="34" charset="-122"/>
                <a:ea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rPr>
              <a:t>）和A</a:t>
            </a:r>
            <a:r>
              <a:rPr lang="zh-CN" altLang="en-US" sz="2000" baseline="-25000">
                <a:latin typeface="微软雅黑" panose="020B0503020204020204" pitchFamily="34" charset="-122"/>
                <a:ea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rPr>
              <a:t>（</a:t>
            </a:r>
            <a:r>
              <a:rPr lang="zh-CN" altLang="en-US" sz="2000">
                <a:solidFill>
                  <a:srgbClr val="FF0000"/>
                </a:solidFill>
                <a:latin typeface="微软雅黑" panose="020B0503020204020204" pitchFamily="34" charset="-122"/>
                <a:ea typeface="微软雅黑" panose="020B0503020204020204" pitchFamily="34" charset="-122"/>
              </a:rPr>
              <a:t>反相端</a:t>
            </a:r>
            <a:r>
              <a:rPr lang="zh-CN" altLang="en-US" sz="2000">
                <a:solidFill>
                  <a:srgbClr val="FF0000"/>
                </a:solidFill>
                <a:latin typeface="微软雅黑" panose="020B0503020204020204" pitchFamily="34" charset="-122"/>
                <a:ea typeface="微软雅黑" panose="020B0503020204020204" pitchFamily="34" charset="-122"/>
                <a:sym typeface="+mn-ea"/>
              </a:rPr>
              <a:t>Vcc</a:t>
            </a:r>
            <a:r>
              <a:rPr lang="zh-CN" altLang="en-US" sz="2000">
                <a:solidFill>
                  <a:srgbClr val="FF0000"/>
                </a:solidFill>
                <a:latin typeface="微软雅黑" panose="020B0503020204020204" pitchFamily="34" charset="-122"/>
                <a:ea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rPr>
              <a:t>）的参考电压。</a:t>
            </a:r>
            <a:endParaRPr lang="zh-CN" altLang="en-US" sz="2000">
              <a:latin typeface="微软雅黑" panose="020B0503020204020204" pitchFamily="34" charset="-122"/>
              <a:ea typeface="微软雅黑" panose="020B0503020204020204" pitchFamily="34" charset="-122"/>
            </a:endParaRPr>
          </a:p>
          <a:p>
            <a:pPr marL="285750" indent="-285750" algn="l">
              <a:lnSpc>
                <a:spcPct val="150000"/>
              </a:lnSpc>
              <a:buClr>
                <a:srgbClr val="0070C0"/>
              </a:buClr>
              <a:buFont typeface="Wingdings" panose="05000000000000000000" charset="0"/>
              <a:buChar char="p"/>
            </a:pPr>
            <a:r>
              <a:rPr lang="zh-CN" altLang="en-US" sz="2000">
                <a:latin typeface="微软雅黑" panose="020B0503020204020204" pitchFamily="34" charset="-122"/>
                <a:ea typeface="微软雅黑" panose="020B0503020204020204" pitchFamily="34" charset="-122"/>
              </a:rPr>
              <a:t>6脚阈值端TH（A</a:t>
            </a:r>
            <a:r>
              <a:rPr lang="zh-CN" altLang="en-US" sz="2000" baseline="-25000">
                <a:latin typeface="微软雅黑" panose="020B0503020204020204" pitchFamily="34" charset="-122"/>
                <a:ea typeface="微软雅黑" panose="020B0503020204020204" pitchFamily="34" charset="-122"/>
              </a:rPr>
              <a:t>1</a:t>
            </a:r>
            <a:r>
              <a:rPr lang="zh-CN" altLang="en-US" sz="2000">
                <a:latin typeface="微软雅黑" panose="020B0503020204020204" pitchFamily="34" charset="-122"/>
                <a:ea typeface="微软雅黑" panose="020B0503020204020204" pitchFamily="34" charset="-122"/>
              </a:rPr>
              <a:t>反相端）和2脚触发端TR（A</a:t>
            </a:r>
            <a:r>
              <a:rPr lang="zh-CN" altLang="en-US" sz="2000" baseline="-25000">
                <a:latin typeface="微软雅黑" panose="020B0503020204020204" pitchFamily="34" charset="-122"/>
                <a:ea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rPr>
              <a:t>同相端）与</a:t>
            </a:r>
            <a:r>
              <a:rPr lang="zh-CN" altLang="en-US" sz="2000">
                <a:solidFill>
                  <a:srgbClr val="FF0000"/>
                </a:solidFill>
                <a:latin typeface="微软雅黑" panose="020B0503020204020204" pitchFamily="34" charset="-122"/>
                <a:ea typeface="微软雅黑" panose="020B0503020204020204" pitchFamily="34" charset="-122"/>
              </a:rPr>
              <a:t>比较器的参考电压比较</a:t>
            </a:r>
            <a:r>
              <a:rPr lang="zh-CN" altLang="en-US" sz="2000">
                <a:latin typeface="微软雅黑" panose="020B0503020204020204" pitchFamily="34" charset="-122"/>
                <a:ea typeface="微软雅黑" panose="020B0503020204020204" pitchFamily="34" charset="-122"/>
              </a:rPr>
              <a:t>，决定两个电压比较器输出</a:t>
            </a:r>
            <a:r>
              <a:rPr lang="en-US" altLang="zh-CN" sz="2000">
                <a:latin typeface="微软雅黑" panose="020B0503020204020204" pitchFamily="34" charset="-122"/>
                <a:ea typeface="微软雅黑" panose="020B0503020204020204" pitchFamily="34" charset="-122"/>
              </a:rPr>
              <a:t>1</a:t>
            </a:r>
            <a:r>
              <a:rPr lang="zh-CN" altLang="en-US" sz="2000">
                <a:latin typeface="微软雅黑" panose="020B0503020204020204" pitchFamily="34" charset="-122"/>
                <a:ea typeface="微软雅黑" panose="020B0503020204020204" pitchFamily="34" charset="-122"/>
              </a:rPr>
              <a:t>或</a:t>
            </a:r>
            <a:r>
              <a:rPr lang="en-US" altLang="zh-CN" sz="2000">
                <a:latin typeface="微软雅黑" panose="020B0503020204020204" pitchFamily="34" charset="-122"/>
                <a:ea typeface="微软雅黑" panose="020B0503020204020204" pitchFamily="34" charset="-122"/>
              </a:rPr>
              <a:t>0</a:t>
            </a:r>
            <a:r>
              <a:rPr lang="zh-CN" altLang="en-US" sz="2000">
                <a:latin typeface="微软雅黑" panose="020B0503020204020204" pitchFamily="34" charset="-122"/>
                <a:ea typeface="微软雅黑" panose="020B0503020204020204" pitchFamily="34" charset="-122"/>
              </a:rPr>
              <a:t>，进而确定由与非门组成的、低电平有效的RS触发器的输出状态。</a:t>
            </a:r>
            <a:endParaRPr lang="zh-CN" altLang="en-US" sz="2000">
              <a:latin typeface="微软雅黑" panose="020B0503020204020204" pitchFamily="34" charset="-122"/>
              <a:ea typeface="微软雅黑" panose="020B0503020204020204" pitchFamily="34" charset="-122"/>
            </a:endParaRPr>
          </a:p>
          <a:p>
            <a:pPr marL="285750" indent="-285750" algn="l">
              <a:lnSpc>
                <a:spcPct val="150000"/>
              </a:lnSpc>
              <a:buClr>
                <a:srgbClr val="FFC000"/>
              </a:buClr>
              <a:buFont typeface="Wingdings" panose="05000000000000000000" charset="0"/>
              <a:buChar char="p"/>
            </a:pPr>
            <a:endParaRPr lang="zh-CN" altLang="en-US">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7456170" y="0"/>
            <a:ext cx="4211955" cy="4053205"/>
          </a:xfrm>
          <a:prstGeom prst="rect">
            <a:avLst/>
          </a:prstGeom>
        </p:spPr>
      </p:pic>
      <p:pic>
        <p:nvPicPr>
          <p:cNvPr id="5" name="图片 4"/>
          <p:cNvPicPr/>
          <p:nvPr/>
        </p:nvPicPr>
        <p:blipFill>
          <a:blip r:embed="rId2"/>
        </p:blipFill>
        <p:spPr>
          <a:xfrm>
            <a:off x="7353935" y="4275455"/>
            <a:ext cx="4314190" cy="2370455"/>
          </a:xfrm>
          <a:prstGeom prst="rect">
            <a:avLst/>
          </a:prstGeom>
        </p:spPr>
      </p:pic>
      <p:pic>
        <p:nvPicPr>
          <p:cNvPr id="9" name="图片 8"/>
          <p:cNvPicPr/>
          <p:nvPr/>
        </p:nvPicPr>
        <p:blipFill>
          <a:blip r:embed="rId3"/>
          <a:srcRect l="4016" t="7752" r="4076" b="12600"/>
        </p:blipFill>
        <p:spPr>
          <a:xfrm>
            <a:off x="1562100" y="4107815"/>
            <a:ext cx="4014470" cy="2616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ox(in)">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90805"/>
            <a:ext cx="431292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.1</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en-US"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555定时器</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397510" y="1247140"/>
            <a:ext cx="6860540" cy="5215890"/>
          </a:xfrm>
          <a:prstGeom prst="rect">
            <a:avLst/>
          </a:prstGeom>
        </p:spPr>
        <p:style>
          <a:lnRef idx="2">
            <a:schemeClr val="accent6"/>
          </a:lnRef>
          <a:fillRef idx="0">
            <a:srgbClr val="FFFFFF"/>
          </a:fillRef>
          <a:effectRef idx="0">
            <a:srgbClr val="FFFFFF"/>
          </a:effectRef>
          <a:fontRef idx="minor">
            <a:schemeClr val="tx1"/>
          </a:fontRef>
        </p:style>
        <p:txBody>
          <a:bodyPr wrap="square" rtlCol="0" anchor="t">
            <a:spAutoFit/>
          </a:bodyPr>
          <a:p>
            <a:pPr marL="342900" indent="-342900" algn="l">
              <a:lnSpc>
                <a:spcPct val="150000"/>
              </a:lnSpc>
              <a:buClr>
                <a:srgbClr val="FF0000"/>
              </a:buClr>
              <a:buFont typeface="Wingdings" panose="05000000000000000000" charset="0"/>
              <a:buChar char="p"/>
            </a:pPr>
            <a:r>
              <a:rPr lang="zh-CN" altLang="en-US" sz="2200">
                <a:latin typeface="Times New Roman" panose="02020603050405020304" charset="0"/>
                <a:ea typeface="微软雅黑" panose="020B0503020204020204" pitchFamily="34" charset="-122"/>
                <a:cs typeface="Times New Roman" panose="02020603050405020304" charset="0"/>
              </a:rPr>
              <a:t>3脚输出端是RS触发器的Q端，由TTL集成的芯片可输出200mA电流。</a:t>
            </a:r>
            <a:endParaRPr lang="zh-CN" altLang="en-US" sz="2200">
              <a:latin typeface="Times New Roman" panose="02020603050405020304" charset="0"/>
              <a:ea typeface="微软雅黑" panose="020B0503020204020204" pitchFamily="34" charset="-122"/>
              <a:cs typeface="Times New Roman" panose="02020603050405020304" charset="0"/>
            </a:endParaRPr>
          </a:p>
          <a:p>
            <a:pPr marL="342900" indent="-342900" algn="l">
              <a:lnSpc>
                <a:spcPct val="150000"/>
              </a:lnSpc>
              <a:buClr>
                <a:srgbClr val="FF0000"/>
              </a:buClr>
              <a:buFont typeface="Wingdings" panose="05000000000000000000" charset="0"/>
              <a:buChar char="p"/>
            </a:pPr>
            <a:r>
              <a:rPr lang="zh-CN" altLang="en-US" sz="2200">
                <a:solidFill>
                  <a:srgbClr val="FF0000"/>
                </a:solidFill>
                <a:latin typeface="Times New Roman" panose="02020603050405020304" charset="0"/>
                <a:ea typeface="微软雅黑" panose="020B0503020204020204" pitchFamily="34" charset="-122"/>
                <a:cs typeface="Times New Roman" panose="02020603050405020304" charset="0"/>
              </a:rPr>
              <a:t>7脚是内部三极管的集电极</a:t>
            </a:r>
            <a:r>
              <a:rPr lang="zh-CN" altLang="en-US" sz="2200">
                <a:latin typeface="Times New Roman" panose="02020603050405020304" charset="0"/>
                <a:ea typeface="微软雅黑" panose="020B0503020204020204" pitchFamily="34" charset="-122"/>
                <a:cs typeface="Times New Roman" panose="02020603050405020304" charset="0"/>
              </a:rPr>
              <a:t>，三极管的基极由RS触发器的</a:t>
            </a:r>
            <a:r>
              <a:rPr lang="en-US" altLang="zh-CN" sz="2200">
                <a:latin typeface="Times New Roman" panose="02020603050405020304" charset="0"/>
                <a:ea typeface="微软雅黑" panose="020B0503020204020204" pitchFamily="34" charset="-122"/>
                <a:cs typeface="Times New Roman" panose="02020603050405020304" charset="0"/>
              </a:rPr>
              <a:t>     </a:t>
            </a:r>
            <a:r>
              <a:rPr lang="zh-CN" altLang="en-US" sz="2200">
                <a:latin typeface="Times New Roman" panose="02020603050405020304" charset="0"/>
                <a:ea typeface="微软雅黑" panose="020B0503020204020204" pitchFamily="34" charset="-122"/>
                <a:cs typeface="Times New Roman" panose="02020603050405020304" charset="0"/>
              </a:rPr>
              <a:t>端控制。常用作定时电路的</a:t>
            </a:r>
            <a:r>
              <a:rPr lang="zh-CN" altLang="en-US" sz="2200">
                <a:solidFill>
                  <a:srgbClr val="FF0000"/>
                </a:solidFill>
                <a:latin typeface="Times New Roman" panose="02020603050405020304" charset="0"/>
                <a:ea typeface="微软雅黑" panose="020B0503020204020204" pitchFamily="34" charset="-122"/>
                <a:cs typeface="Times New Roman" panose="02020603050405020304" charset="0"/>
              </a:rPr>
              <a:t>电容放电通路</a:t>
            </a:r>
            <a:r>
              <a:rPr lang="zh-CN" altLang="en-US" sz="2200">
                <a:latin typeface="Times New Roman" panose="02020603050405020304" charset="0"/>
                <a:ea typeface="微软雅黑" panose="020B0503020204020204" pitchFamily="34" charset="-122"/>
                <a:cs typeface="Times New Roman" panose="02020603050405020304" charset="0"/>
              </a:rPr>
              <a:t>，</a:t>
            </a:r>
            <a:r>
              <a:rPr lang="zh-CN" altLang="en-US" sz="2200">
                <a:latin typeface="Times New Roman" panose="02020603050405020304" charset="0"/>
                <a:ea typeface="微软雅黑" panose="020B0503020204020204" pitchFamily="34" charset="-122"/>
                <a:cs typeface="Times New Roman" panose="02020603050405020304" charset="0"/>
              </a:rPr>
              <a:t>电容通过定时电路的一个电阻、经过三极管集电极、发射极到地，称为放电端D，也可以外接集电极负载作输出用（外接集电极电阻到正电源）。</a:t>
            </a:r>
            <a:endParaRPr lang="zh-CN" altLang="en-US" sz="2200">
              <a:latin typeface="Times New Roman" panose="02020603050405020304" charset="0"/>
              <a:ea typeface="微软雅黑" panose="020B0503020204020204" pitchFamily="34" charset="-122"/>
              <a:cs typeface="Times New Roman" panose="02020603050405020304" charset="0"/>
            </a:endParaRPr>
          </a:p>
          <a:p>
            <a:pPr marL="342900" indent="-342900" algn="l">
              <a:lnSpc>
                <a:spcPct val="150000"/>
              </a:lnSpc>
              <a:buClr>
                <a:srgbClr val="FF0000"/>
              </a:buClr>
              <a:buFont typeface="Wingdings" panose="05000000000000000000" charset="0"/>
              <a:buChar char="p"/>
            </a:pPr>
            <a:r>
              <a:rPr lang="zh-CN" altLang="en-US" sz="2200">
                <a:latin typeface="Times New Roman" panose="02020603050405020304" charset="0"/>
                <a:ea typeface="微软雅黑" panose="020B0503020204020204" pitchFamily="34" charset="-122"/>
                <a:cs typeface="Times New Roman" panose="02020603050405020304" charset="0"/>
              </a:rPr>
              <a:t>5脚电压控制端U</a:t>
            </a:r>
            <a:r>
              <a:rPr lang="zh-CN" altLang="en-US" sz="2200" baseline="-25000">
                <a:latin typeface="Times New Roman" panose="02020603050405020304" charset="0"/>
                <a:ea typeface="微软雅黑" panose="020B0503020204020204" pitchFamily="34" charset="-122"/>
                <a:cs typeface="Times New Roman" panose="02020603050405020304" charset="0"/>
              </a:rPr>
              <a:t>CO</a:t>
            </a:r>
            <a:r>
              <a:rPr lang="zh-CN" altLang="en-US" sz="2200">
                <a:latin typeface="Times New Roman" panose="02020603050405020304" charset="0"/>
                <a:ea typeface="微软雅黑" panose="020B0503020204020204" pitchFamily="34" charset="-122"/>
                <a:cs typeface="Times New Roman" panose="02020603050405020304" charset="0"/>
              </a:rPr>
              <a:t>可以外加电压，改变两个比较器的参考电压；不用此功能时经</a:t>
            </a:r>
            <a:r>
              <a:rPr lang="zh-CN" altLang="en-US" sz="2200" i="1">
                <a:latin typeface="Times New Roman" panose="02020603050405020304" charset="0"/>
                <a:ea typeface="微软雅黑" panose="020B0503020204020204" pitchFamily="34" charset="-122"/>
                <a:cs typeface="Times New Roman" panose="02020603050405020304" charset="0"/>
              </a:rPr>
              <a:t>0.01uF</a:t>
            </a:r>
            <a:r>
              <a:rPr lang="zh-CN" altLang="en-US" sz="2200">
                <a:latin typeface="Times New Roman" panose="02020603050405020304" charset="0"/>
                <a:ea typeface="微软雅黑" panose="020B0503020204020204" pitchFamily="34" charset="-122"/>
                <a:cs typeface="Times New Roman" panose="02020603050405020304" charset="0"/>
              </a:rPr>
              <a:t>电容接地，以抗干扰。</a:t>
            </a:r>
            <a:r>
              <a:rPr lang="en-US" altLang="zh-CN" sz="2000">
                <a:latin typeface="Times New Roman" panose="02020603050405020304" charset="0"/>
                <a:ea typeface="微软雅黑" panose="020B0503020204020204" pitchFamily="34" charset="-122"/>
                <a:cs typeface="Times New Roman" panose="02020603050405020304" charset="0"/>
              </a:rPr>
              <a:t> </a:t>
            </a:r>
            <a:r>
              <a:rPr lang="en-US" altLang="zh-CN">
                <a:latin typeface="微软雅黑" panose="020B0503020204020204" pitchFamily="34" charset="-122"/>
                <a:ea typeface="微软雅黑" panose="020B0503020204020204" pitchFamily="34" charset="-122"/>
              </a:rPr>
              <a:t> </a:t>
            </a:r>
            <a:r>
              <a:rPr lang="en-US" altLang="zh-CN" sz="2400">
                <a:latin typeface="微软雅黑" panose="020B0503020204020204" pitchFamily="34" charset="-122"/>
                <a:ea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7543800" y="0"/>
            <a:ext cx="4211955" cy="4053205"/>
          </a:xfrm>
          <a:prstGeom prst="rect">
            <a:avLst/>
          </a:prstGeom>
        </p:spPr>
      </p:pic>
      <p:pic>
        <p:nvPicPr>
          <p:cNvPr id="5" name="图片 4"/>
          <p:cNvPicPr/>
          <p:nvPr/>
        </p:nvPicPr>
        <p:blipFill>
          <a:blip r:embed="rId2"/>
        </p:blipFill>
        <p:spPr>
          <a:xfrm>
            <a:off x="7543800" y="4231005"/>
            <a:ext cx="4314190" cy="2370455"/>
          </a:xfrm>
          <a:prstGeom prst="rect">
            <a:avLst/>
          </a:prstGeom>
        </p:spPr>
      </p:pic>
      <p:graphicFrame>
        <p:nvGraphicFramePr>
          <p:cNvPr id="6" name="对象 5">
            <a:hlinkClick r:id="" action="ppaction://ole?verb="/>
          </p:cNvPr>
          <p:cNvGraphicFramePr>
            <a:graphicFrameLocks noChangeAspect="1"/>
          </p:cNvGraphicFramePr>
          <p:nvPr/>
        </p:nvGraphicFramePr>
        <p:xfrm>
          <a:off x="1649730" y="2895600"/>
          <a:ext cx="365125" cy="344805"/>
        </p:xfrm>
        <a:graphic>
          <a:graphicData uri="http://schemas.openxmlformats.org/presentationml/2006/ole">
            <mc:AlternateContent xmlns:mc="http://schemas.openxmlformats.org/markup-compatibility/2006">
              <mc:Choice xmlns:v="urn:schemas-microsoft-com:vml" Requires="v">
                <p:oleObj spid="_x0000_s1026" name="" r:id="rId3" imgW="152400" imgH="241300" progId="Equation.KSEE3">
                  <p:embed/>
                </p:oleObj>
              </mc:Choice>
              <mc:Fallback>
                <p:oleObj name="" r:id="rId3" imgW="152400" imgH="241300" progId="Equation.KSEE3">
                  <p:embed/>
                  <p:pic>
                    <p:nvPicPr>
                      <p:cNvPr id="0" name="图片 1025"/>
                      <p:cNvPicPr/>
                      <p:nvPr/>
                    </p:nvPicPr>
                    <p:blipFill>
                      <a:blip r:embed="rId4"/>
                      <a:stretch>
                        <a:fillRect/>
                      </a:stretch>
                    </p:blipFill>
                    <p:spPr>
                      <a:xfrm>
                        <a:off x="1649730" y="2895600"/>
                        <a:ext cx="365125" cy="344805"/>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trips(downLeft)">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ox(in)">
                                      <p:cBhvr>
                                        <p:cTn id="2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90805"/>
            <a:ext cx="431292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.1</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en-US"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555定时器</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574040" y="1084580"/>
            <a:ext cx="5471160" cy="607695"/>
          </a:xfrm>
          <a:prstGeom prst="rect">
            <a:avLst/>
          </a:prstGeom>
        </p:spPr>
        <p:style>
          <a:lnRef idx="0">
            <a:srgbClr val="FFFFFF"/>
          </a:lnRef>
          <a:fillRef idx="1">
            <a:schemeClr val="accent6"/>
          </a:fillRef>
          <a:effectRef idx="0">
            <a:srgbClr val="FFFFFF"/>
          </a:effectRef>
          <a:fontRef idx="minor">
            <a:schemeClr val="lt1"/>
          </a:fontRef>
        </p:style>
        <p:txBody>
          <a:bodyPr wrap="square" rtlCol="0" anchor="t">
            <a:spAutoFit/>
          </a:bodyPr>
          <a:p>
            <a:pPr algn="ctr">
              <a:lnSpc>
                <a:spcPct val="140000"/>
              </a:lnSpc>
            </a:pPr>
            <a:r>
              <a:rPr lang="en-US" altLang="zh-CN" sz="2400">
                <a:latin typeface="微软雅黑" panose="020B0503020204020204" pitchFamily="34" charset="-122"/>
                <a:ea typeface="微软雅黑" panose="020B0503020204020204" pitchFamily="34" charset="-122"/>
              </a:rPr>
              <a:t> </a:t>
            </a:r>
            <a:r>
              <a:rPr sz="2400">
                <a:latin typeface="微软雅黑" panose="020B0503020204020204" pitchFamily="34" charset="-122"/>
                <a:ea typeface="微软雅黑" panose="020B0503020204020204" pitchFamily="34" charset="-122"/>
              </a:rPr>
              <a:t>555集成芯片的两种封装形式</a:t>
            </a:r>
            <a:endParaRPr sz="2400">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1"/>
          <a:stretch>
            <a:fillRect/>
          </a:stretch>
        </p:blipFill>
        <p:spPr>
          <a:xfrm>
            <a:off x="7853680" y="2102485"/>
            <a:ext cx="3223895" cy="2825750"/>
          </a:xfrm>
          <a:prstGeom prst="rect">
            <a:avLst/>
          </a:prstGeom>
        </p:spPr>
      </p:pic>
      <p:pic>
        <p:nvPicPr>
          <p:cNvPr id="8" name="图片 7"/>
          <p:cNvPicPr>
            <a:picLocks noChangeAspect="1"/>
          </p:cNvPicPr>
          <p:nvPr/>
        </p:nvPicPr>
        <p:blipFill>
          <a:blip r:embed="rId2"/>
          <a:srcRect b="3284"/>
          <a:stretch>
            <a:fillRect/>
          </a:stretch>
        </p:blipFill>
        <p:spPr>
          <a:xfrm>
            <a:off x="499110" y="2102485"/>
            <a:ext cx="6988175" cy="2635250"/>
          </a:xfrm>
          <a:prstGeom prst="rect">
            <a:avLst/>
          </a:prstGeom>
        </p:spPr>
      </p:pic>
      <p:sp>
        <p:nvSpPr>
          <p:cNvPr id="2" name="文本框 1"/>
          <p:cNvSpPr txBox="1"/>
          <p:nvPr/>
        </p:nvSpPr>
        <p:spPr>
          <a:xfrm>
            <a:off x="499110" y="5147945"/>
            <a:ext cx="11173460" cy="1106805"/>
          </a:xfrm>
          <a:prstGeom prst="rect">
            <a:avLst/>
          </a:prstGeom>
        </p:spPr>
        <p:style>
          <a:lnRef idx="2">
            <a:schemeClr val="accent6"/>
          </a:lnRef>
          <a:fillRef idx="0">
            <a:srgbClr val="FFFFFF"/>
          </a:fillRef>
          <a:effectRef idx="0">
            <a:srgbClr val="FFFFFF"/>
          </a:effectRef>
          <a:fontRef idx="minor">
            <a:schemeClr val="tx1"/>
          </a:fontRef>
        </p:style>
        <p:txBody>
          <a:bodyPr wrap="square">
            <a:spAutoFit/>
          </a:bodyPr>
          <a:p>
            <a:pPr marL="0" indent="0" algn="l">
              <a:lnSpc>
                <a:spcPct val="150000"/>
              </a:lnSpc>
            </a:pPr>
            <a:r>
              <a:rPr lang="en-US" altLang="zh-CN" sz="24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有一种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14PIN</a:t>
            </a:r>
            <a:r>
              <a:rPr lang="zh-CN" altLang="en-US"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封装的电路，被称为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556</a:t>
            </a:r>
            <a:r>
              <a:rPr lang="zh-CN" altLang="en-US"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，它实际上是封装有两个相同的</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555</a:t>
            </a:r>
            <a:r>
              <a:rPr lang="zh-CN" altLang="en-US"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的芯片。这两个</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555</a:t>
            </a:r>
            <a:r>
              <a:rPr lang="zh-CN" altLang="en-US"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公用电源引脚，其余</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12</a:t>
            </a:r>
            <a:r>
              <a:rPr lang="zh-CN" altLang="en-US"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引脚分别组成它们各自其他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6</a:t>
            </a:r>
            <a:r>
              <a:rPr lang="zh-CN" altLang="en-US"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个引脚。</a:t>
            </a:r>
            <a:endParaRPr lang="zh-CN" altLang="en-US"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edge">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edge">
                                      <p:cBhvr>
                                        <p:cTn id="1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90805"/>
            <a:ext cx="431292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.1</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en-US"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555定时器</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107315" y="1167130"/>
            <a:ext cx="7460615" cy="4765040"/>
          </a:xfrm>
          <a:prstGeom prst="rect">
            <a:avLst/>
          </a:prstGeom>
        </p:spPr>
        <p:style>
          <a:lnRef idx="2">
            <a:schemeClr val="accent6"/>
          </a:lnRef>
          <a:fillRef idx="0">
            <a:srgbClr val="FFFFFF"/>
          </a:fillRef>
          <a:effectRef idx="0">
            <a:srgbClr val="FFFFFF"/>
          </a:effectRef>
          <a:fontRef idx="minor">
            <a:schemeClr val="tx1"/>
          </a:fontRef>
        </p:style>
        <p:txBody>
          <a:bodyPr wrap="square" rtlCol="0" anchor="t">
            <a:noAutofit/>
          </a:bodyPr>
          <a:p>
            <a:pPr indent="508000" algn="l" eaLnBrk="1">
              <a:lnSpc>
                <a:spcPct val="150000"/>
              </a:lnSpc>
              <a:buClr>
                <a:srgbClr val="FF0000"/>
              </a:buClr>
              <a:extLst>
                <a:ext uri="{35155182-B16C-46BC-9424-99874614C6A1}">
                  <wpsdc:indentchars xmlns:wpsdc="http://www.wps.cn/officeDocument/2017/drawingmlCustomData" val="200" checksum="282533468"/>
                </a:ext>
              </a:extLst>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①当u</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I1</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＞U</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R1</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、u</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I2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＞U</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R2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时，</a:t>
            </a:r>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如</a:t>
            </a:r>
            <a:r>
              <a:rPr lang="en-US" altLang="zh-CN"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U</a:t>
            </a:r>
            <a:r>
              <a:rPr lang="zh-CN" altLang="en-US" baseline="-25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R1</a:t>
            </a:r>
            <a:r>
              <a:rPr lang="zh-CN" altLang="en-US">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Vcc</a:t>
            </a:r>
            <a:r>
              <a:rPr lang="zh-CN" altLang="en-US">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U</a:t>
            </a:r>
            <a:r>
              <a:rPr lang="zh-CN" altLang="en-US" baseline="-25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R</a:t>
            </a:r>
            <a:r>
              <a:rPr lang="en-US" altLang="zh-CN" baseline="-25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Vcc</a:t>
            </a:r>
            <a:r>
              <a:rPr lang="zh-CN" altLang="en-US">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，比较器A</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的输出u</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A1</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=0、比较器A</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的输出u</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A2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=1，基本RS触发器被置成0态，T</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D</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导通，同时u</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O</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为低电平。</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508000" algn="l" eaLnBrk="1">
              <a:lnSpc>
                <a:spcPct val="150000"/>
              </a:lnSpc>
              <a:buClr>
                <a:srgbClr val="FF0000"/>
              </a:buClr>
              <a:extLst>
                <a:ext uri="{35155182-B16C-46BC-9424-99874614C6A1}">
                  <wpsdc:indentchars xmlns:wpsdc="http://www.wps.cn/officeDocument/2017/drawingmlCustomData" val="200" checksum="282533468"/>
                </a:ext>
              </a:extLst>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②当u</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I1</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＜U</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R1</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、u</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I2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＞U</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R2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时，u</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A1</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、u</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A2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=1，基本RS触发器的状态保持不变，因而T</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D</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和输出的状态u</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O</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也维持不变。</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508000" algn="l" eaLnBrk="1">
              <a:lnSpc>
                <a:spcPct val="150000"/>
              </a:lnSpc>
              <a:buClr>
                <a:srgbClr val="FF0000"/>
              </a:buClr>
              <a:extLst>
                <a:ext uri="{35155182-B16C-46BC-9424-99874614C6A1}">
                  <wpsdc:indentchars xmlns:wpsdc="http://www.wps.cn/officeDocument/2017/drawingmlCustomData" val="200" checksum="282533468"/>
                </a:ext>
              </a:extLst>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③当u</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I1</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＜U</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R1</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、u</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I2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＜U</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R2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时，u</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A1</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、u</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A2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0</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，基本RS触发器被置成1态，u</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O</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为高电平，同时T</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D</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截止。</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508000" algn="l" eaLnBrk="1">
              <a:lnSpc>
                <a:spcPct val="150000"/>
              </a:lnSpc>
              <a:buClr>
                <a:srgbClr val="FF0000"/>
              </a:buClr>
              <a:extLst>
                <a:ext uri="{35155182-B16C-46BC-9424-99874614C6A1}">
                  <wpsdc:indentchars xmlns:wpsdc="http://www.wps.cn/officeDocument/2017/drawingmlCustomData" val="200" checksum="282533468"/>
                </a:ext>
              </a:extLst>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④当u</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I1</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＞U</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R1</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、u</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I2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＜U</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R2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时，u</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A1</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0</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、u</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A2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0</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，基本RS触发器处于</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状态，u</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O</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处于高电平，同时T</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D</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截止。</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7445375" y="4513580"/>
            <a:ext cx="4712335" cy="2033270"/>
          </a:xfrm>
          <a:prstGeom prst="rect">
            <a:avLst/>
          </a:prstGeom>
        </p:spPr>
      </p:pic>
      <p:graphicFrame>
        <p:nvGraphicFramePr>
          <p:cNvPr id="7" name="对象 6">
            <a:hlinkClick r:id="" action="ppaction://ole?verb="/>
          </p:cNvPr>
          <p:cNvGraphicFramePr>
            <a:graphicFrameLocks noChangeAspect="1"/>
          </p:cNvGraphicFramePr>
          <p:nvPr/>
        </p:nvGraphicFramePr>
        <p:xfrm>
          <a:off x="862330" y="4980305"/>
          <a:ext cx="995045" cy="378460"/>
        </p:xfrm>
        <a:graphic>
          <a:graphicData uri="http://schemas.openxmlformats.org/presentationml/2006/ole">
            <mc:AlternateContent xmlns:mc="http://schemas.openxmlformats.org/markup-compatibility/2006">
              <mc:Choice xmlns:v="urn:schemas-microsoft-com:vml" Requires="v">
                <p:oleObj spid="_x0000_s2049" name="" r:id="rId2" imgW="634365" imgH="241300" progId="Equation.KSEE3">
                  <p:embed/>
                </p:oleObj>
              </mc:Choice>
              <mc:Fallback>
                <p:oleObj name="" r:id="rId2" imgW="634365" imgH="241300" progId="Equation.KSEE3">
                  <p:embed/>
                  <p:pic>
                    <p:nvPicPr>
                      <p:cNvPr id="0" name="图片 2048"/>
                      <p:cNvPicPr/>
                      <p:nvPr/>
                    </p:nvPicPr>
                    <p:blipFill>
                      <a:blip r:embed="rId3"/>
                      <a:stretch>
                        <a:fillRect/>
                      </a:stretch>
                    </p:blipFill>
                    <p:spPr>
                      <a:xfrm>
                        <a:off x="862330" y="4980305"/>
                        <a:ext cx="995045" cy="378460"/>
                      </a:xfrm>
                      <a:prstGeom prst="rect">
                        <a:avLst/>
                      </a:prstGeom>
                    </p:spPr>
                  </p:pic>
                </p:oleObj>
              </mc:Fallback>
            </mc:AlternateContent>
          </a:graphicData>
        </a:graphic>
      </p:graphicFrame>
      <p:pic>
        <p:nvPicPr>
          <p:cNvPr id="8" name="图片 7"/>
          <p:cNvPicPr>
            <a:picLocks noChangeAspect="1"/>
          </p:cNvPicPr>
          <p:nvPr/>
        </p:nvPicPr>
        <p:blipFill>
          <a:blip r:embed="rId4"/>
          <a:stretch>
            <a:fillRect/>
          </a:stretch>
        </p:blipFill>
        <p:spPr>
          <a:xfrm>
            <a:off x="7568565" y="301625"/>
            <a:ext cx="4304030" cy="41421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trips(downLeft)">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trips(downLeft)">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ox(in)">
                                      <p:cBhvr>
                                        <p:cTn id="27" dur="20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mph" presetSubtype="0" fill="hold" nodeType="clickEffect">
                                  <p:stCondLst>
                                    <p:cond delay="0"/>
                                  </p:stCondLst>
                                  <p:childTnLst>
                                    <p:animScale>
                                      <p:cBhvr>
                                        <p:cTn id="31" dur="2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90805"/>
            <a:ext cx="431292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.1</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en-US"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555定时器</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397510" y="1247140"/>
            <a:ext cx="10898505" cy="4707890"/>
          </a:xfrm>
          <a:prstGeom prst="rect">
            <a:avLst/>
          </a:prstGeom>
        </p:spPr>
        <p:style>
          <a:lnRef idx="2">
            <a:schemeClr val="accent6"/>
          </a:lnRef>
          <a:fillRef idx="0">
            <a:srgbClr val="FFFFFF"/>
          </a:fillRef>
          <a:effectRef idx="0">
            <a:srgbClr val="FFFFFF"/>
          </a:effectRef>
          <a:fontRef idx="minor">
            <a:schemeClr val="tx1"/>
          </a:fontRef>
        </p:style>
        <p:txBody>
          <a:bodyPr wrap="square" rtlCol="0" anchor="t">
            <a:spAutoFit/>
          </a:bodyPr>
          <a:p>
            <a:pPr indent="558800" algn="l" eaLnBrk="1">
              <a:lnSpc>
                <a:spcPct val="150000"/>
              </a:lnSpc>
              <a:buClr>
                <a:srgbClr val="FF0000"/>
              </a:buClr>
              <a:buFont typeface="Wingdings" panose="05000000000000000000" charset="0"/>
              <a:buChar char="p"/>
              <a:extLst>
                <a:ext uri="{35155182-B16C-46BC-9424-99874614C6A1}">
                  <wpsdc:indentchars xmlns:wpsdc="http://www.wps.cn/officeDocument/2017/drawingmlCustomData" val="200" checksum="1956455923"/>
                </a:ext>
              </a:extLst>
            </a:pPr>
            <a:r>
              <a:rPr lang="zh-CN" altLang="en-US" sz="2200">
                <a:latin typeface="Times New Roman" panose="02020603050405020304" charset="0"/>
                <a:ea typeface="微软雅黑" panose="020B0503020204020204" pitchFamily="34" charset="-122"/>
                <a:cs typeface="Times New Roman" panose="02020603050405020304" charset="0"/>
              </a:rPr>
              <a:t>555定时器能在很宽的电压范围内工作，并可承受较大的负载电流。</a:t>
            </a:r>
            <a:endParaRPr lang="zh-CN" altLang="en-US" sz="2200">
              <a:latin typeface="Times New Roman" panose="02020603050405020304" charset="0"/>
              <a:ea typeface="微软雅黑" panose="020B0503020204020204" pitchFamily="34" charset="-122"/>
              <a:cs typeface="Times New Roman" panose="02020603050405020304" charset="0"/>
            </a:endParaRPr>
          </a:p>
          <a:p>
            <a:pPr indent="558800" algn="l" eaLnBrk="1">
              <a:lnSpc>
                <a:spcPct val="150000"/>
              </a:lnSpc>
              <a:buClr>
                <a:srgbClr val="FF0000"/>
              </a:buClr>
              <a:buFont typeface="Wingdings" panose="05000000000000000000" charset="0"/>
              <a:buChar char="p"/>
              <a:extLst>
                <a:ext uri="{35155182-B16C-46BC-9424-99874614C6A1}">
                  <wpsdc:indentchars xmlns:wpsdc="http://www.wps.cn/officeDocument/2017/drawingmlCustomData" val="200" checksum="1956455923"/>
                </a:ext>
              </a:extLst>
            </a:pPr>
            <a:r>
              <a:rPr lang="zh-CN" altLang="en-US" sz="2200">
                <a:latin typeface="Times New Roman" panose="02020603050405020304" charset="0"/>
                <a:ea typeface="微软雅黑" panose="020B0503020204020204" pitchFamily="34" charset="-122"/>
                <a:cs typeface="Times New Roman" panose="02020603050405020304" charset="0"/>
              </a:rPr>
              <a:t>双极型NE555定时器的电源电压范围为5～16V，最大的负载电流可达到</a:t>
            </a:r>
            <a:r>
              <a:rPr lang="zh-CN" altLang="en-US" sz="2200">
                <a:solidFill>
                  <a:srgbClr val="FF0000"/>
                </a:solidFill>
                <a:latin typeface="Times New Roman" panose="02020603050405020304" charset="0"/>
                <a:ea typeface="微软雅黑" panose="020B0503020204020204" pitchFamily="34" charset="-122"/>
                <a:cs typeface="Times New Roman" panose="02020603050405020304" charset="0"/>
              </a:rPr>
              <a:t>200mA</a:t>
            </a:r>
            <a:r>
              <a:rPr lang="zh-CN" altLang="en-US" sz="2200">
                <a:latin typeface="Times New Roman" panose="02020603050405020304" charset="0"/>
                <a:ea typeface="微软雅黑" panose="020B0503020204020204" pitchFamily="34" charset="-122"/>
                <a:cs typeface="Times New Roman" panose="02020603050405020304" charset="0"/>
              </a:rPr>
              <a:t>，具有较大的驱动能力；</a:t>
            </a:r>
            <a:endParaRPr lang="zh-CN" altLang="en-US" sz="2200">
              <a:latin typeface="Times New Roman" panose="02020603050405020304" charset="0"/>
              <a:ea typeface="微软雅黑" panose="020B0503020204020204" pitchFamily="34" charset="-122"/>
              <a:cs typeface="Times New Roman" panose="02020603050405020304" charset="0"/>
            </a:endParaRPr>
          </a:p>
          <a:p>
            <a:pPr indent="558800" algn="l" eaLnBrk="1">
              <a:lnSpc>
                <a:spcPct val="150000"/>
              </a:lnSpc>
              <a:buClr>
                <a:srgbClr val="FF0000"/>
              </a:buClr>
              <a:buFont typeface="Wingdings" panose="05000000000000000000" charset="0"/>
              <a:buChar char="p"/>
              <a:extLst>
                <a:ext uri="{35155182-B16C-46BC-9424-99874614C6A1}">
                  <wpsdc:indentchars xmlns:wpsdc="http://www.wps.cn/officeDocument/2017/drawingmlCustomData" val="200" checksum="1956455923"/>
                </a:ext>
              </a:extLst>
            </a:pPr>
            <a:r>
              <a:rPr lang="zh-CN" altLang="en-US" sz="2200">
                <a:latin typeface="Times New Roman" panose="02020603050405020304" charset="0"/>
                <a:ea typeface="微软雅黑" panose="020B0503020204020204" pitchFamily="34" charset="-122"/>
                <a:cs typeface="Times New Roman" panose="02020603050405020304" charset="0"/>
              </a:rPr>
              <a:t>CMOS型7555定时器的电源电压范围为</a:t>
            </a:r>
            <a:r>
              <a:rPr lang="zh-CN" altLang="en-US" sz="2200">
                <a:solidFill>
                  <a:srgbClr val="FF0000"/>
                </a:solidFill>
                <a:latin typeface="Times New Roman" panose="02020603050405020304" charset="0"/>
                <a:ea typeface="微软雅黑" panose="020B0503020204020204" pitchFamily="34" charset="-122"/>
                <a:cs typeface="Times New Roman" panose="02020603050405020304" charset="0"/>
              </a:rPr>
              <a:t>3～18V</a:t>
            </a:r>
            <a:r>
              <a:rPr lang="zh-CN" altLang="en-US" sz="2200">
                <a:latin typeface="Times New Roman" panose="02020603050405020304" charset="0"/>
                <a:ea typeface="微软雅黑" panose="020B0503020204020204" pitchFamily="34" charset="-122"/>
                <a:cs typeface="Times New Roman" panose="02020603050405020304" charset="0"/>
              </a:rPr>
              <a:t>，但最大负载电流在4mA以下，具有低功耗、输入阻抗高等优点。</a:t>
            </a:r>
            <a:endParaRPr lang="zh-CN" altLang="en-US" sz="2200">
              <a:latin typeface="Times New Roman" panose="02020603050405020304" charset="0"/>
              <a:ea typeface="微软雅黑" panose="020B0503020204020204" pitchFamily="34" charset="-122"/>
              <a:cs typeface="Times New Roman" panose="02020603050405020304" charset="0"/>
            </a:endParaRPr>
          </a:p>
          <a:p>
            <a:pPr indent="558800" algn="l" eaLnBrk="1">
              <a:lnSpc>
                <a:spcPct val="150000"/>
              </a:lnSpc>
              <a:buClr>
                <a:srgbClr val="FF0000"/>
              </a:buClr>
              <a:buFont typeface="Wingdings" panose="05000000000000000000" charset="0"/>
              <a:buChar char="p"/>
              <a:extLst>
                <a:ext uri="{35155182-B16C-46BC-9424-99874614C6A1}">
                  <wpsdc:indentchars xmlns:wpsdc="http://www.wps.cn/officeDocument/2017/drawingmlCustomData" val="200" checksum="1956455923"/>
                </a:ext>
              </a:extLst>
            </a:pPr>
            <a:r>
              <a:rPr lang="zh-CN" altLang="en-US" sz="2200">
                <a:latin typeface="Times New Roman" panose="02020603050405020304" charset="0"/>
                <a:ea typeface="微软雅黑" panose="020B0503020204020204" pitchFamily="34" charset="-122"/>
                <a:cs typeface="Times New Roman" panose="02020603050405020304" charset="0"/>
              </a:rPr>
              <a:t>另外，555定时器还能提供与TTL、MOS电路相兼容的逻辑电平。</a:t>
            </a:r>
            <a:endParaRPr lang="zh-CN" altLang="en-US" sz="2200">
              <a:latin typeface="Times New Roman" panose="02020603050405020304" charset="0"/>
              <a:ea typeface="微软雅黑" panose="020B0503020204020204" pitchFamily="34" charset="-122"/>
              <a:cs typeface="Times New Roman" panose="02020603050405020304" charset="0"/>
            </a:endParaRPr>
          </a:p>
          <a:p>
            <a:pPr indent="558800" algn="l" eaLnBrk="1">
              <a:lnSpc>
                <a:spcPct val="150000"/>
              </a:lnSpc>
              <a:buClr>
                <a:srgbClr val="FF0000"/>
              </a:buClr>
              <a:buFont typeface="Wingdings" panose="05000000000000000000" charset="0"/>
              <a:buChar char="p"/>
              <a:extLst>
                <a:ext uri="{35155182-B16C-46BC-9424-99874614C6A1}">
                  <wpsdc:indentchars xmlns:wpsdc="http://www.wps.cn/officeDocument/2017/drawingmlCustomData" val="200" checksum="1956455923"/>
                </a:ext>
              </a:extLst>
            </a:pPr>
            <a:r>
              <a:rPr lang="zh-CN" altLang="en-US" sz="2200">
                <a:latin typeface="Times New Roman" panose="02020603050405020304" charset="0"/>
                <a:ea typeface="微软雅黑" panose="020B0503020204020204" pitchFamily="34" charset="-122"/>
                <a:cs typeface="Times New Roman" panose="02020603050405020304" charset="0"/>
              </a:rPr>
              <a:t>正因为如此，国际上各主要的电子器件公司相继生产了各自的555定时器产品。尽管产品型号繁多，但所有双极型产品型号最后的3位数码都是555，所有CMOS产品型号最后的4位数码都是7555。而且，它们的</a:t>
            </a:r>
            <a:r>
              <a:rPr lang="zh-CN" altLang="en-US" sz="2200">
                <a:solidFill>
                  <a:srgbClr val="FF0000"/>
                </a:solidFill>
                <a:latin typeface="Times New Roman" panose="02020603050405020304" charset="0"/>
                <a:ea typeface="微软雅黑" panose="020B0503020204020204" pitchFamily="34" charset="-122"/>
                <a:cs typeface="Times New Roman" panose="02020603050405020304" charset="0"/>
              </a:rPr>
              <a:t>功能和外部引脚的排列完全相同</a:t>
            </a:r>
            <a:r>
              <a:rPr lang="zh-CN" altLang="en-US" sz="2200">
                <a:latin typeface="Times New Roman" panose="02020603050405020304" charset="0"/>
                <a:ea typeface="微软雅黑" panose="020B0503020204020204" pitchFamily="34" charset="-122"/>
                <a:cs typeface="Times New Roman" panose="02020603050405020304" charset="0"/>
              </a:rPr>
              <a:t>。</a:t>
            </a:r>
            <a:r>
              <a:rPr lang="en-US" altLang="zh-CN" sz="2000">
                <a:latin typeface="Times New Roman" panose="02020603050405020304" charset="0"/>
                <a:ea typeface="微软雅黑" panose="020B0503020204020204" pitchFamily="34" charset="-122"/>
                <a:cs typeface="Times New Roman" panose="02020603050405020304" charset="0"/>
              </a:rPr>
              <a:t> </a:t>
            </a:r>
            <a:r>
              <a:rPr lang="en-US" altLang="zh-CN">
                <a:latin typeface="微软雅黑" panose="020B0503020204020204" pitchFamily="34" charset="-122"/>
                <a:ea typeface="微软雅黑" panose="020B0503020204020204" pitchFamily="34" charset="-122"/>
              </a:rPr>
              <a:t> </a:t>
            </a:r>
            <a:r>
              <a:rPr lang="en-US" altLang="zh-CN" sz="2400">
                <a:latin typeface="微软雅黑" panose="020B0503020204020204" pitchFamily="34" charset="-122"/>
                <a:ea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trips(downLeft)">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trips(downLeft)">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strips(downLeft)">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90805"/>
            <a:ext cx="711327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sz="3200" dirty="0">
                <a:latin typeface="微软雅黑" panose="020B0503020204020204" pitchFamily="34" charset="-122"/>
                <a:ea typeface="微软雅黑" panose="020B0503020204020204" pitchFamily="34" charset="-122"/>
                <a:sym typeface="微软雅黑" panose="020B0503020204020204" pitchFamily="34" charset="-122"/>
              </a:rPr>
              <a:t>5.2</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用555定时器构成施密特触发器</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 name="文本框 2"/>
          <p:cNvSpPr txBox="1"/>
          <p:nvPr/>
        </p:nvSpPr>
        <p:spPr>
          <a:xfrm>
            <a:off x="313055" y="1002665"/>
            <a:ext cx="11808460" cy="4615815"/>
          </a:xfrm>
          <a:prstGeom prst="rect">
            <a:avLst/>
          </a:prstGeom>
        </p:spPr>
        <p:style>
          <a:lnRef idx="2">
            <a:schemeClr val="accent6"/>
          </a:lnRef>
          <a:fillRef idx="0">
            <a:srgbClr val="FFFFFF"/>
          </a:fillRef>
          <a:effectRef idx="0">
            <a:srgbClr val="FFFFFF"/>
          </a:effectRef>
          <a:fontRef idx="minor">
            <a:schemeClr val="tx1"/>
          </a:fontRef>
        </p:style>
        <p:txBody>
          <a:bodyPr wrap="square" rtlCol="0" anchor="t">
            <a:spAutoFit/>
          </a:bodyPr>
          <a:p>
            <a:pPr algn="l">
              <a:lnSpc>
                <a:spcPct val="150000"/>
              </a:lnSpc>
            </a:pPr>
            <a:r>
              <a:rPr lang="en-US" altLang="zh-CN" sz="2800">
                <a:latin typeface="微软雅黑" panose="020B0503020204020204" pitchFamily="34" charset="-122"/>
                <a:ea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rPr>
              <a:t> 施密特触发器(Schmitt trigger)是一种特殊的门电路，它有两个阈值电压，分别为</a:t>
            </a:r>
            <a:r>
              <a:rPr lang="zh-CN" altLang="en-US" sz="2400">
                <a:solidFill>
                  <a:srgbClr val="FF0000"/>
                </a:solidFill>
                <a:latin typeface="微软雅黑" panose="020B0503020204020204" pitchFamily="34" charset="-122"/>
                <a:ea typeface="微软雅黑" panose="020B0503020204020204" pitchFamily="34" charset="-122"/>
              </a:rPr>
              <a:t>正向阈值电压和负向阈值电压</a:t>
            </a:r>
            <a:r>
              <a:rPr lang="zh-CN" altLang="en-US" sz="2400">
                <a:latin typeface="微软雅黑" panose="020B0503020204020204" pitchFamily="34" charset="-122"/>
                <a:ea typeface="微软雅黑" panose="020B0503020204020204" pitchFamily="34" charset="-122"/>
              </a:rPr>
              <a:t>。施密特触发器是</a:t>
            </a:r>
            <a:r>
              <a:rPr lang="zh-CN" altLang="en-US" sz="2400">
                <a:solidFill>
                  <a:srgbClr val="FF0000"/>
                </a:solidFill>
                <a:latin typeface="微软雅黑" panose="020B0503020204020204" pitchFamily="34" charset="-122"/>
                <a:ea typeface="微软雅黑" panose="020B0503020204020204" pitchFamily="34" charset="-122"/>
              </a:rPr>
              <a:t>包含正反馈的比较器电路</a:t>
            </a:r>
            <a:r>
              <a:rPr lang="zh-CN" altLang="en-US" sz="2400">
                <a:latin typeface="微软雅黑" panose="020B0503020204020204" pitchFamily="34" charset="-122"/>
                <a:ea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endParaRPr>
          </a:p>
          <a:p>
            <a:pPr marL="457200" indent="-457200" algn="l">
              <a:lnSpc>
                <a:spcPct val="150000"/>
              </a:lnSpc>
              <a:buClr>
                <a:srgbClr val="FF0000"/>
              </a:buClr>
              <a:buFont typeface="+mj-ea"/>
              <a:buAutoNum type="circleNumDbPlain"/>
            </a:pPr>
            <a:r>
              <a:rPr lang="en-US" altLang="zh-CN" sz="2400">
                <a:latin typeface="微软雅黑" panose="020B0503020204020204" pitchFamily="34" charset="-122"/>
                <a:ea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rPr>
              <a:t>对于标准施密特触发器，当输入电压高于正向阈值电压，输出为高电平；</a:t>
            </a:r>
            <a:endParaRPr lang="zh-CN" altLang="en-US" sz="2400">
              <a:latin typeface="微软雅黑" panose="020B0503020204020204" pitchFamily="34" charset="-122"/>
              <a:ea typeface="微软雅黑" panose="020B0503020204020204" pitchFamily="34" charset="-122"/>
            </a:endParaRPr>
          </a:p>
          <a:p>
            <a:pPr marL="457200" indent="-457200" algn="l">
              <a:lnSpc>
                <a:spcPct val="150000"/>
              </a:lnSpc>
              <a:buClr>
                <a:srgbClr val="FF0000"/>
              </a:buClr>
              <a:buFont typeface="+mj-ea"/>
              <a:buAutoNum type="circleNumDbPlain"/>
            </a:pPr>
            <a:r>
              <a:rPr lang="zh-CN" altLang="en-US" sz="2400">
                <a:latin typeface="微软雅黑" panose="020B0503020204020204" pitchFamily="34" charset="-122"/>
                <a:ea typeface="微软雅黑" panose="020B0503020204020204" pitchFamily="34" charset="-122"/>
              </a:rPr>
              <a:t>当输入电压低于负向阈值电压，输出为低电平；</a:t>
            </a:r>
            <a:endParaRPr lang="zh-CN" altLang="en-US" sz="2400">
              <a:latin typeface="微软雅黑" panose="020B0503020204020204" pitchFamily="34" charset="-122"/>
              <a:ea typeface="微软雅黑" panose="020B0503020204020204" pitchFamily="34" charset="-122"/>
            </a:endParaRPr>
          </a:p>
          <a:p>
            <a:pPr marL="457200" indent="-457200" algn="l">
              <a:lnSpc>
                <a:spcPct val="150000"/>
              </a:lnSpc>
              <a:buClr>
                <a:srgbClr val="FF0000"/>
              </a:buClr>
              <a:buFont typeface="+mj-ea"/>
              <a:buAutoNum type="circleNumDbPlain"/>
            </a:pPr>
            <a:r>
              <a:rPr lang="zh-CN" altLang="en-US" sz="2400">
                <a:latin typeface="微软雅黑" panose="020B0503020204020204" pitchFamily="34" charset="-122"/>
                <a:ea typeface="微软雅黑" panose="020B0503020204020204" pitchFamily="34" charset="-122"/>
              </a:rPr>
              <a:t>当输入在正负向阈值电压之间，输出不改变，也就是说输出由高电压翻转为低电压，或是由低电压翻转为高电压时所对应的阈值电压是不同的。</a:t>
            </a:r>
            <a:endParaRPr lang="zh-CN" altLang="en-US" sz="2400">
              <a:latin typeface="微软雅黑" panose="020B0503020204020204" pitchFamily="34" charset="-122"/>
              <a:ea typeface="微软雅黑" panose="020B0503020204020204" pitchFamily="34" charset="-122"/>
            </a:endParaRPr>
          </a:p>
          <a:p>
            <a:pPr algn="l">
              <a:lnSpc>
                <a:spcPct val="150000"/>
              </a:lnSpc>
            </a:pPr>
            <a:r>
              <a:rPr lang="en-US" altLang="zh-CN" sz="2400">
                <a:latin typeface="微软雅黑" panose="020B0503020204020204" pitchFamily="34" charset="-122"/>
                <a:ea typeface="微软雅黑" panose="020B0503020204020204" pitchFamily="34" charset="-122"/>
              </a:rPr>
              <a:t>      </a:t>
            </a:r>
            <a:r>
              <a:rPr lang="en-US" altLang="zh-CN" sz="2400">
                <a:solidFill>
                  <a:srgbClr val="FF0000"/>
                </a:solidFill>
                <a:latin typeface="微软雅黑" panose="020B0503020204020204" pitchFamily="34" charset="-122"/>
                <a:ea typeface="微软雅黑" panose="020B0503020204020204" pitchFamily="34" charset="-122"/>
              </a:rPr>
              <a:t> </a:t>
            </a:r>
            <a:r>
              <a:rPr lang="zh-CN" altLang="en-US" sz="2400">
                <a:solidFill>
                  <a:srgbClr val="FF0000"/>
                </a:solidFill>
                <a:latin typeface="微软雅黑" panose="020B0503020204020204" pitchFamily="34" charset="-122"/>
                <a:ea typeface="微软雅黑" panose="020B0503020204020204" pitchFamily="34" charset="-122"/>
              </a:rPr>
              <a:t>常用的TTTL门电路器件</a:t>
            </a:r>
            <a:r>
              <a:rPr lang="zh-CN" altLang="en-US" sz="2400">
                <a:latin typeface="微软雅黑" panose="020B0503020204020204" pitchFamily="34" charset="-122"/>
                <a:ea typeface="微软雅黑" panose="020B0503020204020204" pitchFamily="34" charset="-122"/>
              </a:rPr>
              <a:t>中的74LS18双四输入与非门、74LS14六反相器、74132、74LS132、74S132、74F132、74HC132(2输入四与非)内部均有施密特触发器。</a:t>
            </a:r>
            <a:r>
              <a:rPr lang="en-US" altLang="zh-CN" sz="2400">
                <a:latin typeface="微软雅黑" panose="020B0503020204020204" pitchFamily="34" charset="-122"/>
                <a:ea typeface="微软雅黑" panose="020B0503020204020204" pitchFamily="34" charset="-122"/>
              </a:rPr>
              <a:t> </a:t>
            </a:r>
            <a:r>
              <a:rPr lang="en-US" altLang="zh-CN" sz="2000">
                <a:latin typeface="微软雅黑" panose="020B0503020204020204" pitchFamily="34" charset="-122"/>
                <a:ea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trips(downLeft)">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trips(downLeft)">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strips(downLeft)">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389255" y="248285"/>
            <a:ext cx="536321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5</a:t>
            </a:r>
            <a:r>
              <a:rPr lang="zh-CN" sz="3200" dirty="0">
                <a:latin typeface="微软雅黑" panose="020B0503020204020204" pitchFamily="34" charset="-122"/>
                <a:ea typeface="微软雅黑" panose="020B0503020204020204" pitchFamily="34" charset="-122"/>
                <a:sym typeface="微软雅黑" panose="020B0503020204020204" pitchFamily="34" charset="-122"/>
              </a:rPr>
              <a:t>.</a:t>
            </a:r>
            <a:r>
              <a:rPr lang="en-US" sz="3200" dirty="0">
                <a:latin typeface="微软雅黑" panose="020B0503020204020204" pitchFamily="34" charset="-122"/>
                <a:ea typeface="微软雅黑" panose="020B0503020204020204" pitchFamily="34" charset="-122"/>
                <a:sym typeface="微软雅黑" panose="020B0503020204020204" pitchFamily="34" charset="-122"/>
              </a:rPr>
              <a:t>1</a:t>
            </a:r>
            <a:r>
              <a:rPr lang="zh-CN" sz="3200" dirty="0">
                <a:latin typeface="微软雅黑" panose="020B0503020204020204" pitchFamily="34" charset="-122"/>
                <a:ea typeface="微软雅黑" panose="020B0503020204020204" pitchFamily="34" charset="-122"/>
                <a:sym typeface="微软雅黑" panose="020B0503020204020204" pitchFamily="34" charset="-122"/>
              </a:rPr>
              <a:t>  </a:t>
            </a:r>
            <a:r>
              <a:rPr sz="3200" dirty="0">
                <a:latin typeface="微软雅黑" panose="020B0503020204020204" pitchFamily="34" charset="-122"/>
                <a:ea typeface="微软雅黑" panose="020B0503020204020204" pitchFamily="34" charset="-122"/>
                <a:sym typeface="微软雅黑" panose="020B0503020204020204" pitchFamily="34" charset="-122"/>
              </a:rPr>
              <a:t>时序逻辑电路的特点</a:t>
            </a:r>
            <a:endParaRPr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7" name="文本框 6"/>
          <p:cNvSpPr txBox="1"/>
          <p:nvPr/>
        </p:nvSpPr>
        <p:spPr>
          <a:xfrm>
            <a:off x="274320" y="951230"/>
            <a:ext cx="11317605" cy="1607185"/>
          </a:xfrm>
          <a:prstGeom prst="rect">
            <a:avLst/>
          </a:prstGeom>
        </p:spPr>
        <p:style>
          <a:lnRef idx="2">
            <a:schemeClr val="accent1"/>
          </a:lnRef>
          <a:fillRef idx="0">
            <a:srgbClr val="FFFFFF"/>
          </a:fillRef>
          <a:effectRef idx="0">
            <a:srgbClr val="FFFFFF"/>
          </a:effectRef>
          <a:fontRef idx="minor">
            <a:schemeClr val="tx1"/>
          </a:fontRef>
        </p:style>
        <p:txBody>
          <a:bodyPr wrap="square" rtlCol="0" anchor="t">
            <a:noAutofit/>
          </a:bodyPr>
          <a:p>
            <a:pPr marR="0" indent="558800" defTabSz="914400" eaLnBrk="0">
              <a:lnSpc>
                <a:spcPct val="150000"/>
              </a:lnSpc>
              <a:buClr>
                <a:schemeClr val="accent2"/>
              </a:buClr>
              <a:buSzTx/>
              <a:buFont typeface="Wingdings" panose="05000000000000000000" pitchFamily="2" charset="2"/>
              <a:extLst>
                <a:ext uri="{35155182-B16C-46BC-9424-99874614C6A1}">
                  <wpsdc:indentchars xmlns:wpsdc="http://www.wps.cn/officeDocument/2017/drawingmlCustomData" val="200" checksum="1956455923"/>
                </a:ext>
              </a:extLst>
            </a:pPr>
            <a:r>
              <a:rPr kumimoji="0" sz="22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逻辑电路可以分成两大类：组合逻辑电路和时序逻辑电路，时序电路与组合电路的一个主要区别就是具有记忆功能。</a:t>
            </a:r>
            <a:r>
              <a:rPr kumimoji="0" sz="2200" kern="1200" cap="none" spc="0" normalizeH="0" baseline="0" noProof="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rPr>
              <a:t>时序逻辑电路在任一时刻的输出信号</a:t>
            </a:r>
            <a:r>
              <a:rPr kumimoji="0" sz="22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不仅</a:t>
            </a:r>
            <a:r>
              <a:rPr kumimoji="0" sz="2200" kern="1200" cap="none" spc="0" normalizeH="0" baseline="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取决于该时刻的输入信号</a:t>
            </a:r>
            <a:r>
              <a:rPr kumimoji="0" sz="22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，而且还</a:t>
            </a:r>
            <a:r>
              <a:rPr kumimoji="0" sz="2200" kern="1200" cap="none" spc="0" normalizeH="0" baseline="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取决于电路原来的状态</a:t>
            </a:r>
            <a:r>
              <a:rPr kumimoji="0" sz="22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，或者说与以前的输入信号也有关。</a:t>
            </a:r>
            <a:endParaRPr kumimoji="0" sz="22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endParaRPr>
          </a:p>
          <a:p>
            <a:pPr marR="0" indent="558800" defTabSz="914400" eaLnBrk="0">
              <a:lnSpc>
                <a:spcPct val="150000"/>
              </a:lnSpc>
              <a:buClr>
                <a:schemeClr val="accent2"/>
              </a:buClr>
              <a:buSzTx/>
              <a:buFont typeface="Wingdings" panose="05000000000000000000" pitchFamily="2" charset="2"/>
              <a:extLst>
                <a:ext uri="{35155182-B16C-46BC-9424-99874614C6A1}">
                  <wpsdc:indentchars xmlns:wpsdc="http://www.wps.cn/officeDocument/2017/drawingmlCustomData" val="200" checksum="1956455923"/>
                </a:ext>
              </a:extLst>
            </a:pPr>
            <a:endParaRPr kumimoji="0" sz="2200" b="1" kern="1200" cap="none" spc="0" normalizeH="0" baseline="0" noProof="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274320" y="3235325"/>
            <a:ext cx="6891655" cy="255333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pPr marR="0" indent="508000" defTabSz="914400" eaLnBrk="0">
              <a:lnSpc>
                <a:spcPct val="200000"/>
              </a:lnSpc>
              <a:buClr>
                <a:schemeClr val="accent2"/>
              </a:buClr>
              <a:buSzTx/>
              <a:buFont typeface="Wingdings" panose="05000000000000000000" pitchFamily="2" charset="2"/>
              <a:extLst>
                <a:ext uri="{35155182-B16C-46BC-9424-99874614C6A1}">
                  <wpsdc:indentchars xmlns:wpsdc="http://www.wps.cn/officeDocument/2017/drawingmlCustomData" val="200" checksum="282533468"/>
                </a:ext>
              </a:extLst>
            </a:pPr>
            <a:r>
              <a:rPr sz="2000" kern="1200">
                <a:latin typeface="微软雅黑" panose="020B0503020204020204" pitchFamily="34" charset="-122"/>
                <a:ea typeface="微软雅黑" panose="020B0503020204020204" pitchFamily="34" charset="-122"/>
                <a:cs typeface="微软雅黑" panose="020B0503020204020204" pitchFamily="34" charset="-122"/>
                <a:sym typeface="+mn-ea"/>
              </a:rPr>
              <a:t>这些信号之间的逻辑关系可用如下3个方程组来描述：</a:t>
            </a:r>
            <a:endParaRPr sz="2000" kern="120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R="0" indent="508000" defTabSz="914400" eaLnBrk="0">
              <a:lnSpc>
                <a:spcPct val="200000"/>
              </a:lnSpc>
              <a:buClr>
                <a:schemeClr val="accent2"/>
              </a:buClr>
              <a:buSzTx/>
              <a:buFont typeface="Wingdings" panose="05000000000000000000" pitchFamily="2" charset="2"/>
              <a:extLst>
                <a:ext uri="{35155182-B16C-46BC-9424-99874614C6A1}">
                  <wpsdc:indentchars xmlns:wpsdc="http://www.wps.cn/officeDocument/2017/drawingmlCustomData" val="200" checksum="282533468"/>
                </a:ext>
              </a:extLst>
            </a:pPr>
            <a:r>
              <a:rPr sz="2000" kern="1200">
                <a:latin typeface="微软雅黑" panose="020B0503020204020204" pitchFamily="34" charset="-122"/>
                <a:ea typeface="微软雅黑" panose="020B0503020204020204" pitchFamily="34" charset="-122"/>
                <a:cs typeface="微软雅黑" panose="020B0503020204020204" pitchFamily="34" charset="-122"/>
                <a:sym typeface="+mn-ea"/>
              </a:rPr>
              <a:t>激励方程：</a:t>
            </a:r>
            <a:endParaRPr sz="2000" kern="120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R="0" indent="508000" defTabSz="914400" eaLnBrk="0">
              <a:lnSpc>
                <a:spcPct val="200000"/>
              </a:lnSpc>
              <a:buClr>
                <a:schemeClr val="accent2"/>
              </a:buClr>
              <a:buSzTx/>
              <a:buFont typeface="Wingdings" panose="05000000000000000000" pitchFamily="2" charset="2"/>
              <a:extLst>
                <a:ext uri="{35155182-B16C-46BC-9424-99874614C6A1}">
                  <wpsdc:indentchars xmlns:wpsdc="http://www.wps.cn/officeDocument/2017/drawingmlCustomData" val="200" checksum="282533468"/>
                </a:ext>
              </a:extLst>
            </a:pPr>
            <a:r>
              <a:rPr sz="2000" kern="1200">
                <a:latin typeface="微软雅黑" panose="020B0503020204020204" pitchFamily="34" charset="-122"/>
                <a:ea typeface="微软雅黑" panose="020B0503020204020204" pitchFamily="34" charset="-122"/>
                <a:cs typeface="微软雅黑" panose="020B0503020204020204" pitchFamily="34" charset="-122"/>
                <a:sym typeface="+mn-ea"/>
              </a:rPr>
              <a:t>状态方程：</a:t>
            </a:r>
            <a:endParaRPr sz="2000" kern="120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R="0" indent="508000" defTabSz="914400" eaLnBrk="0">
              <a:lnSpc>
                <a:spcPct val="200000"/>
              </a:lnSpc>
              <a:buClr>
                <a:schemeClr val="accent2"/>
              </a:buClr>
              <a:buSzTx/>
              <a:buFont typeface="Wingdings" panose="05000000000000000000" pitchFamily="2" charset="2"/>
              <a:extLst>
                <a:ext uri="{35155182-B16C-46BC-9424-99874614C6A1}">
                  <wpsdc:indentchars xmlns:wpsdc="http://www.wps.cn/officeDocument/2017/drawingmlCustomData" val="200" checksum="282533468"/>
                </a:ext>
              </a:extLst>
            </a:pPr>
            <a:r>
              <a:rPr sz="2000" kern="1200">
                <a:latin typeface="微软雅黑" panose="020B0503020204020204" pitchFamily="34" charset="-122"/>
                <a:ea typeface="微软雅黑" panose="020B0503020204020204" pitchFamily="34" charset="-122"/>
                <a:cs typeface="微软雅黑" panose="020B0503020204020204" pitchFamily="34" charset="-122"/>
                <a:sym typeface="+mn-ea"/>
              </a:rPr>
              <a:t>输出方程：</a:t>
            </a:r>
            <a:endParaRPr sz="2000" kern="12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3" name="图片 2"/>
          <p:cNvPicPr>
            <a:picLocks noChangeAspect="1"/>
          </p:cNvPicPr>
          <p:nvPr/>
        </p:nvPicPr>
        <p:blipFill>
          <a:blip r:embed="rId3"/>
          <a:stretch>
            <a:fillRect/>
          </a:stretch>
        </p:blipFill>
        <p:spPr>
          <a:xfrm>
            <a:off x="7166610" y="3235325"/>
            <a:ext cx="4666615" cy="2761615"/>
          </a:xfrm>
          <a:prstGeom prst="rect">
            <a:avLst/>
          </a:prstGeom>
        </p:spPr>
      </p:pic>
      <p:graphicFrame>
        <p:nvGraphicFramePr>
          <p:cNvPr id="4" name="对象 -2147481491"/>
          <p:cNvGraphicFramePr>
            <a:graphicFrameLocks noChangeAspect="1"/>
          </p:cNvGraphicFramePr>
          <p:nvPr/>
        </p:nvGraphicFramePr>
        <p:xfrm>
          <a:off x="2232025" y="4065270"/>
          <a:ext cx="1779270" cy="463550"/>
        </p:xfrm>
        <a:graphic>
          <a:graphicData uri="http://schemas.openxmlformats.org/presentationml/2006/ole">
            <mc:AlternateContent xmlns:mc="http://schemas.openxmlformats.org/markup-compatibility/2006">
              <mc:Choice xmlns:v="urn:schemas-microsoft-com:vml" Requires="v">
                <p:oleObj spid="_x0000_s3076" name="" r:id="rId4" imgW="876300" imgH="228600" progId="Equation.KSEE3">
                  <p:embed/>
                </p:oleObj>
              </mc:Choice>
              <mc:Fallback>
                <p:oleObj name="" r:id="rId4" imgW="876300" imgH="228600" progId="Equation.KSEE3">
                  <p:embed/>
                  <p:pic>
                    <p:nvPicPr>
                      <p:cNvPr id="0" name="图片 3075"/>
                      <p:cNvPicPr/>
                      <p:nvPr/>
                    </p:nvPicPr>
                    <p:blipFill>
                      <a:blip r:embed="rId5"/>
                      <a:stretch>
                        <a:fillRect/>
                      </a:stretch>
                    </p:blipFill>
                    <p:spPr>
                      <a:xfrm>
                        <a:off x="2232025" y="4065270"/>
                        <a:ext cx="1779270" cy="463550"/>
                      </a:xfrm>
                      <a:prstGeom prst="rect">
                        <a:avLst/>
                      </a:prstGeom>
                      <a:noFill/>
                      <a:ln w="38100">
                        <a:noFill/>
                        <a:miter/>
                      </a:ln>
                    </p:spPr>
                  </p:pic>
                </p:oleObj>
              </mc:Fallback>
            </mc:AlternateContent>
          </a:graphicData>
        </a:graphic>
      </p:graphicFrame>
      <p:graphicFrame>
        <p:nvGraphicFramePr>
          <p:cNvPr id="5" name="Object 558"/>
          <p:cNvGraphicFramePr>
            <a:graphicFrameLocks noChangeAspect="1"/>
          </p:cNvGraphicFramePr>
          <p:nvPr/>
        </p:nvGraphicFramePr>
        <p:xfrm>
          <a:off x="2232025" y="4724400"/>
          <a:ext cx="1903730" cy="407670"/>
        </p:xfrm>
        <a:graphic>
          <a:graphicData uri="http://schemas.openxmlformats.org/presentationml/2006/ole">
            <mc:AlternateContent xmlns:mc="http://schemas.openxmlformats.org/markup-compatibility/2006">
              <mc:Choice xmlns:v="urn:schemas-microsoft-com:vml" Requires="v">
                <p:oleObj spid="_x0000_s6" name="" r:id="rId6" imgW="1066800" imgH="228600" progId="Equation.KSEE3">
                  <p:embed/>
                </p:oleObj>
              </mc:Choice>
              <mc:Fallback>
                <p:oleObj name="" r:id="rId6" imgW="1066800" imgH="228600" progId="Equation.KSEE3">
                  <p:embed/>
                  <p:pic>
                    <p:nvPicPr>
                      <p:cNvPr id="0" name="图片 3"/>
                      <p:cNvPicPr/>
                      <p:nvPr/>
                    </p:nvPicPr>
                    <p:blipFill>
                      <a:blip r:embed="rId7"/>
                      <a:stretch>
                        <a:fillRect/>
                      </a:stretch>
                    </p:blipFill>
                    <p:spPr>
                      <a:xfrm>
                        <a:off x="2232025" y="4724400"/>
                        <a:ext cx="1903730" cy="407670"/>
                      </a:xfrm>
                      <a:prstGeom prst="rect">
                        <a:avLst/>
                      </a:prstGeom>
                      <a:noFill/>
                      <a:ln w="38100">
                        <a:noFill/>
                        <a:miter/>
                      </a:ln>
                    </p:spPr>
                  </p:pic>
                </p:oleObj>
              </mc:Fallback>
            </mc:AlternateContent>
          </a:graphicData>
        </a:graphic>
      </p:graphicFrame>
      <p:graphicFrame>
        <p:nvGraphicFramePr>
          <p:cNvPr id="8" name="Object 559"/>
          <p:cNvGraphicFramePr>
            <a:graphicFrameLocks noChangeAspect="1"/>
          </p:cNvGraphicFramePr>
          <p:nvPr/>
        </p:nvGraphicFramePr>
        <p:xfrm>
          <a:off x="2232025" y="5300980"/>
          <a:ext cx="1541780" cy="408940"/>
        </p:xfrm>
        <a:graphic>
          <a:graphicData uri="http://schemas.openxmlformats.org/presentationml/2006/ole">
            <mc:AlternateContent xmlns:mc="http://schemas.openxmlformats.org/markup-compatibility/2006">
              <mc:Choice xmlns:v="urn:schemas-microsoft-com:vml" Requires="v">
                <p:oleObj spid="_x0000_s9" name="" r:id="rId8" imgW="862965" imgH="228600" progId="Equation.KSEE3">
                  <p:embed/>
                </p:oleObj>
              </mc:Choice>
              <mc:Fallback>
                <p:oleObj name="" r:id="rId8" imgW="862965" imgH="228600" progId="Equation.KSEE3">
                  <p:embed/>
                  <p:pic>
                    <p:nvPicPr>
                      <p:cNvPr id="0" name="图片 4"/>
                      <p:cNvPicPr/>
                      <p:nvPr/>
                    </p:nvPicPr>
                    <p:blipFill>
                      <a:blip r:embed="rId9"/>
                      <a:stretch>
                        <a:fillRect/>
                      </a:stretch>
                    </p:blipFill>
                    <p:spPr>
                      <a:xfrm>
                        <a:off x="2232025" y="5300980"/>
                        <a:ext cx="1541780" cy="408940"/>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90805"/>
            <a:ext cx="711327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sz="3200" dirty="0">
                <a:latin typeface="微软雅黑" panose="020B0503020204020204" pitchFamily="34" charset="-122"/>
                <a:ea typeface="微软雅黑" panose="020B0503020204020204" pitchFamily="34" charset="-122"/>
                <a:sym typeface="微软雅黑" panose="020B0503020204020204" pitchFamily="34" charset="-122"/>
              </a:rPr>
              <a:t>5.2</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用555定时器构成施密特触发器</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 name="文本框 2"/>
          <p:cNvSpPr txBox="1"/>
          <p:nvPr/>
        </p:nvSpPr>
        <p:spPr>
          <a:xfrm>
            <a:off x="194310" y="865505"/>
            <a:ext cx="7366635" cy="4846320"/>
          </a:xfrm>
          <a:prstGeom prst="rect">
            <a:avLst/>
          </a:prstGeom>
          <a:ln w="6350" cap="flat" cmpd="sng" algn="ctr">
            <a:solidFill>
              <a:schemeClr val="accent6"/>
            </a:solidFill>
            <a:prstDash val="dash"/>
            <a:miter lim="800000"/>
          </a:ln>
        </p:spPr>
        <p:style>
          <a:lnRef idx="0">
            <a:schemeClr val="accent1"/>
          </a:lnRef>
          <a:fillRef idx="0">
            <a:srgbClr val="FFFFFF"/>
          </a:fillRef>
          <a:effectRef idx="0">
            <a:srgbClr val="FFFFFF"/>
          </a:effectRef>
          <a:fontRef idx="minor">
            <a:schemeClr val="tx1"/>
          </a:fontRef>
        </p:style>
        <p:txBody>
          <a:bodyPr wrap="square" rtlCol="0" anchor="t">
            <a:spAutoFit/>
          </a:bodyPr>
          <a:p>
            <a:pPr algn="l">
              <a:lnSpc>
                <a:spcPct val="150000"/>
              </a:lnSpc>
            </a:pPr>
            <a:r>
              <a:rPr lang="en-US" altLang="zh-CN" sz="2800">
                <a:latin typeface="微软雅黑" panose="020B0503020204020204" pitchFamily="34" charset="-122"/>
                <a:ea typeface="微软雅黑" panose="020B0503020204020204" pitchFamily="34" charset="-122"/>
              </a:rPr>
              <a:t>     </a:t>
            </a:r>
            <a:r>
              <a:rPr lang="zh-CN" altLang="en-US" sz="2200">
                <a:latin typeface="微软雅黑" panose="020B0503020204020204" pitchFamily="34" charset="-122"/>
                <a:ea typeface="微软雅黑" panose="020B0503020204020204" pitchFamily="34" charset="-122"/>
              </a:rPr>
              <a:t>555定时器构成施密特触发器中，将</a:t>
            </a:r>
            <a:r>
              <a:rPr lang="zh-CN" altLang="en-US" sz="2200">
                <a:solidFill>
                  <a:srgbClr val="FF0000"/>
                </a:solidFill>
                <a:latin typeface="微软雅黑" panose="020B0503020204020204" pitchFamily="34" charset="-122"/>
                <a:ea typeface="微软雅黑" panose="020B0503020204020204" pitchFamily="34" charset="-122"/>
              </a:rPr>
              <a:t>6、2引脚相连</a:t>
            </a:r>
            <a:r>
              <a:rPr lang="zh-CN" altLang="en-US" sz="2200">
                <a:latin typeface="微软雅黑" panose="020B0503020204020204" pitchFamily="34" charset="-122"/>
                <a:ea typeface="微软雅黑" panose="020B0503020204020204" pitchFamily="34" charset="-122"/>
              </a:rPr>
              <a:t>，5引脚经</a:t>
            </a:r>
            <a:r>
              <a:rPr lang="zh-CN" altLang="en-US" sz="2200" i="1">
                <a:latin typeface="Times New Roman" panose="02020603050405020304" charset="0"/>
                <a:ea typeface="微软雅黑" panose="020B0503020204020204" pitchFamily="34" charset="-122"/>
                <a:cs typeface="Times New Roman" panose="02020603050405020304" charset="0"/>
              </a:rPr>
              <a:t>0.01uF</a:t>
            </a:r>
            <a:r>
              <a:rPr lang="zh-CN" altLang="en-US" sz="2200">
                <a:latin typeface="微软雅黑" panose="020B0503020204020204" pitchFamily="34" charset="-122"/>
                <a:ea typeface="微软雅黑" panose="020B0503020204020204" pitchFamily="34" charset="-122"/>
              </a:rPr>
              <a:t>电容接地。</a:t>
            </a:r>
            <a:endParaRPr lang="zh-CN" altLang="en-US" sz="2200">
              <a:latin typeface="微软雅黑" panose="020B0503020204020204" pitchFamily="34" charset="-122"/>
              <a:ea typeface="微软雅黑" panose="020B0503020204020204" pitchFamily="34" charset="-122"/>
            </a:endParaRPr>
          </a:p>
          <a:p>
            <a:pPr algn="l">
              <a:lnSpc>
                <a:spcPct val="150000"/>
              </a:lnSpc>
            </a:pPr>
            <a:r>
              <a:rPr lang="zh-CN" altLang="en-US" sz="2200">
                <a:latin typeface="微软雅黑" panose="020B0503020204020204" pitchFamily="34" charset="-122"/>
                <a:ea typeface="微软雅黑" panose="020B0503020204020204" pitchFamily="34" charset="-122"/>
              </a:rPr>
              <a:t> </a:t>
            </a:r>
            <a:r>
              <a:rPr lang="en-US" altLang="zh-CN" sz="2200">
                <a:latin typeface="微软雅黑" panose="020B0503020204020204" pitchFamily="34" charset="-122"/>
                <a:ea typeface="微软雅黑" panose="020B0503020204020204" pitchFamily="34" charset="-122"/>
              </a:rPr>
              <a:t>      </a:t>
            </a:r>
            <a:r>
              <a:rPr lang="zh-CN" altLang="en-US" sz="2200">
                <a:latin typeface="微软雅黑" panose="020B0503020204020204" pitchFamily="34" charset="-122"/>
                <a:ea typeface="微软雅黑" panose="020B0503020204020204" pitchFamily="34" charset="-122"/>
              </a:rPr>
              <a:t>经过分析，施密特触发器有两个稳定状态、两个阈值电压，即输入电压信号从低电平上升的过程中，电路状态转换时对应的输入信号电压值</a:t>
            </a:r>
            <a:r>
              <a:rPr lang="zh-CN" altLang="en-US" sz="2200">
                <a:solidFill>
                  <a:srgbClr val="FF0000"/>
                </a:solidFill>
                <a:latin typeface="微软雅黑" panose="020B0503020204020204" pitchFamily="34" charset="-122"/>
                <a:ea typeface="微软雅黑" panose="020B0503020204020204" pitchFamily="34" charset="-122"/>
              </a:rPr>
              <a:t>U</a:t>
            </a:r>
            <a:r>
              <a:rPr lang="zh-CN" altLang="en-US" sz="2200" baseline="-25000">
                <a:solidFill>
                  <a:srgbClr val="FF0000"/>
                </a:solidFill>
                <a:latin typeface="微软雅黑" panose="020B0503020204020204" pitchFamily="34" charset="-122"/>
                <a:ea typeface="微软雅黑" panose="020B0503020204020204" pitchFamily="34" charset="-122"/>
              </a:rPr>
              <a:t>T+</a:t>
            </a:r>
            <a:r>
              <a:rPr lang="zh-CN" altLang="en-US" sz="2200">
                <a:latin typeface="微软雅黑" panose="020B0503020204020204" pitchFamily="34" charset="-122"/>
                <a:ea typeface="微软雅黑" panose="020B0503020204020204" pitchFamily="34" charset="-122"/>
              </a:rPr>
              <a:t>；</a:t>
            </a:r>
            <a:endParaRPr lang="zh-CN" altLang="en-US" sz="2200">
              <a:latin typeface="微软雅黑" panose="020B0503020204020204" pitchFamily="34" charset="-122"/>
              <a:ea typeface="微软雅黑" panose="020B0503020204020204" pitchFamily="34" charset="-122"/>
            </a:endParaRPr>
          </a:p>
          <a:p>
            <a:pPr algn="l">
              <a:lnSpc>
                <a:spcPct val="150000"/>
              </a:lnSpc>
            </a:pPr>
            <a:r>
              <a:rPr lang="zh-CN" altLang="en-US" sz="2200">
                <a:latin typeface="微软雅黑" panose="020B0503020204020204" pitchFamily="34" charset="-122"/>
                <a:ea typeface="微软雅黑" panose="020B0503020204020204" pitchFamily="34" charset="-122"/>
              </a:rPr>
              <a:t> </a:t>
            </a:r>
            <a:r>
              <a:rPr lang="en-US" altLang="zh-CN" sz="2200">
                <a:latin typeface="微软雅黑" panose="020B0503020204020204" pitchFamily="34" charset="-122"/>
                <a:ea typeface="微软雅黑" panose="020B0503020204020204" pitchFamily="34" charset="-122"/>
              </a:rPr>
              <a:t>      </a:t>
            </a:r>
            <a:r>
              <a:rPr lang="zh-CN" altLang="en-US" sz="2200">
                <a:latin typeface="微软雅黑" panose="020B0503020204020204" pitchFamily="34" charset="-122"/>
                <a:ea typeface="微软雅黑" panose="020B0503020204020204" pitchFamily="34" charset="-122"/>
              </a:rPr>
              <a:t>输入信号从高电平下降的过程中，电路状态转换时对应的输入信号电压值</a:t>
            </a:r>
            <a:r>
              <a:rPr lang="zh-CN" altLang="en-US" sz="2200">
                <a:solidFill>
                  <a:srgbClr val="FF0000"/>
                </a:solidFill>
                <a:latin typeface="微软雅黑" panose="020B0503020204020204" pitchFamily="34" charset="-122"/>
                <a:ea typeface="微软雅黑" panose="020B0503020204020204" pitchFamily="34" charset="-122"/>
              </a:rPr>
              <a:t>U</a:t>
            </a:r>
            <a:r>
              <a:rPr lang="zh-CN" altLang="en-US" sz="2200" baseline="-25000">
                <a:solidFill>
                  <a:srgbClr val="FF0000"/>
                </a:solidFill>
                <a:latin typeface="微软雅黑" panose="020B0503020204020204" pitchFamily="34" charset="-122"/>
                <a:ea typeface="微软雅黑" panose="020B0503020204020204" pitchFamily="34" charset="-122"/>
              </a:rPr>
              <a:t>T-</a:t>
            </a:r>
            <a:r>
              <a:rPr lang="zh-CN" altLang="en-US" sz="2200">
                <a:latin typeface="微软雅黑" panose="020B0503020204020204" pitchFamily="34" charset="-122"/>
                <a:ea typeface="微软雅黑" panose="020B0503020204020204" pitchFamily="34" charset="-122"/>
              </a:rPr>
              <a:t>。</a:t>
            </a:r>
            <a:endParaRPr lang="zh-CN" altLang="en-US" sz="2200">
              <a:latin typeface="微软雅黑" panose="020B0503020204020204" pitchFamily="34" charset="-122"/>
              <a:ea typeface="微软雅黑" panose="020B0503020204020204" pitchFamily="34" charset="-122"/>
            </a:endParaRPr>
          </a:p>
          <a:p>
            <a:pPr algn="l">
              <a:lnSpc>
                <a:spcPct val="150000"/>
              </a:lnSpc>
            </a:pPr>
            <a:r>
              <a:rPr lang="zh-CN" altLang="en-US" sz="2200">
                <a:latin typeface="微软雅黑" panose="020B0503020204020204" pitchFamily="34" charset="-122"/>
                <a:ea typeface="微软雅黑" panose="020B0503020204020204" pitchFamily="34" charset="-122"/>
              </a:rPr>
              <a:t> </a:t>
            </a:r>
            <a:r>
              <a:rPr lang="en-US" altLang="zh-CN" sz="2200">
                <a:latin typeface="微软雅黑" panose="020B0503020204020204" pitchFamily="34" charset="-122"/>
                <a:ea typeface="微软雅黑" panose="020B0503020204020204" pitchFamily="34" charset="-122"/>
              </a:rPr>
              <a:t>      </a:t>
            </a:r>
            <a:r>
              <a:rPr lang="zh-CN" altLang="en-US" sz="2200">
                <a:latin typeface="微软雅黑" panose="020B0503020204020204" pitchFamily="34" charset="-122"/>
                <a:ea typeface="微软雅黑" panose="020B0503020204020204" pitchFamily="34" charset="-122"/>
              </a:rPr>
              <a:t>两者是不同的，正向阈值电压与负向阈值电压之差称为回差电压，即电路具有回差特性。</a:t>
            </a:r>
            <a:r>
              <a:rPr lang="en-US" altLang="zh-CN" sz="2400">
                <a:latin typeface="微软雅黑" panose="020B0503020204020204" pitchFamily="34" charset="-122"/>
                <a:ea typeface="微软雅黑" panose="020B0503020204020204" pitchFamily="34" charset="-122"/>
              </a:rPr>
              <a:t> </a:t>
            </a:r>
            <a:r>
              <a:rPr lang="en-US" altLang="zh-CN" sz="2000">
                <a:latin typeface="微软雅黑" panose="020B0503020204020204" pitchFamily="34" charset="-122"/>
                <a:ea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7705725" y="940435"/>
            <a:ext cx="4415790" cy="5492115"/>
          </a:xfrm>
          <a:prstGeom prst="rect">
            <a:avLst/>
          </a:prstGeom>
        </p:spPr>
      </p:pic>
      <p:graphicFrame>
        <p:nvGraphicFramePr>
          <p:cNvPr id="4" name="Object 675"/>
          <p:cNvGraphicFramePr/>
          <p:nvPr/>
        </p:nvGraphicFramePr>
        <p:xfrm>
          <a:off x="4634865" y="5090160"/>
          <a:ext cx="3465195" cy="512445"/>
        </p:xfrm>
        <a:graphic>
          <a:graphicData uri="http://schemas.openxmlformats.org/presentationml/2006/ole">
            <mc:AlternateContent xmlns:mc="http://schemas.openxmlformats.org/markup-compatibility/2006">
              <mc:Choice xmlns:v="urn:schemas-microsoft-com:vml" Requires="v">
                <p:oleObj spid="_x0000_s3076" name="" r:id="rId4" imgW="1701800" imgH="190500" progId="Equation.3">
                  <p:embed/>
                </p:oleObj>
              </mc:Choice>
              <mc:Fallback>
                <p:oleObj name="" r:id="rId4" imgW="1701800" imgH="190500" progId="Equation.3">
                  <p:embed/>
                  <p:pic>
                    <p:nvPicPr>
                      <p:cNvPr id="0" name="图片 3075"/>
                      <p:cNvPicPr/>
                      <p:nvPr/>
                    </p:nvPicPr>
                    <p:blipFill>
                      <a:blip r:embed="rId5"/>
                      <a:stretch>
                        <a:fillRect/>
                      </a:stretch>
                    </p:blipFill>
                    <p:spPr>
                      <a:xfrm>
                        <a:off x="4634865" y="5090160"/>
                        <a:ext cx="3465195" cy="512445"/>
                      </a:xfrm>
                      <a:prstGeom prst="rect">
                        <a:avLst/>
                      </a:prstGeom>
                      <a:noFill/>
                      <a:ln w="38100">
                        <a:noFill/>
                        <a:miter/>
                      </a:ln>
                    </p:spPr>
                  </p:pic>
                </p:oleObj>
              </mc:Fallback>
            </mc:AlternateContent>
          </a:graphicData>
        </a:graphic>
      </p:graphicFrame>
      <p:sp>
        <p:nvSpPr>
          <p:cNvPr id="5" name="文本框 4"/>
          <p:cNvSpPr txBox="1"/>
          <p:nvPr/>
        </p:nvSpPr>
        <p:spPr>
          <a:xfrm>
            <a:off x="194945" y="6049010"/>
            <a:ext cx="7905115" cy="553085"/>
          </a:xfrm>
          <a:prstGeom prst="rect">
            <a:avLst/>
          </a:prstGeom>
        </p:spPr>
        <p:style>
          <a:lnRef idx="0">
            <a:srgbClr val="FFFFFF"/>
          </a:lnRef>
          <a:fillRef idx="1">
            <a:schemeClr val="accent6"/>
          </a:fillRef>
          <a:effectRef idx="0">
            <a:srgbClr val="FFFFFF"/>
          </a:effectRef>
          <a:fontRef idx="minor">
            <a:schemeClr val="lt1"/>
          </a:fontRef>
        </p:style>
        <p:txBody>
          <a:bodyPr wrap="square">
            <a:spAutoFit/>
          </a:bodyPr>
          <a:p>
            <a:pPr marL="0" indent="266700" algn="l" defTabSz="266700">
              <a:lnSpc>
                <a:spcPct val="150000"/>
              </a:lnSpc>
              <a:spcAft>
                <a:spcPct val="0"/>
              </a:spcAft>
            </a:pPr>
            <a:r>
              <a:rPr lang="zh-CN" altLang="en-US" sz="2000" b="0">
                <a:latin typeface="Times New Roman" panose="02020603050405020304"/>
                <a:ea typeface="宋体" panose="02010600030101010101" pitchFamily="2" charset="-122"/>
              </a:rPr>
              <a:t>如输入信号</a:t>
            </a:r>
            <a:r>
              <a:rPr lang="en-US" altLang="zh-CN" sz="2000" b="0" i="1">
                <a:latin typeface="Times New Roman" panose="02020603050405020304"/>
                <a:ea typeface="Times New Roman" panose="02020603050405020304"/>
              </a:rPr>
              <a:t>u</a:t>
            </a:r>
            <a:r>
              <a:rPr lang="en-US" altLang="zh-CN" sz="2000" b="0" baseline="-25000">
                <a:latin typeface="Times New Roman" panose="02020603050405020304"/>
                <a:ea typeface="Times New Roman" panose="02020603050405020304"/>
              </a:rPr>
              <a:t>I</a:t>
            </a:r>
            <a:r>
              <a:rPr lang="zh-CN" altLang="en-US" sz="2000" b="0">
                <a:latin typeface="Times New Roman" panose="02020603050405020304"/>
                <a:ea typeface="宋体" panose="02010600030101010101" pitchFamily="2" charset="-122"/>
              </a:rPr>
              <a:t>为三角波，则输出波形为如图</a:t>
            </a:r>
            <a:r>
              <a:rPr lang="en-US" altLang="zh-CN" sz="2000" b="0">
                <a:latin typeface="Times New Roman" panose="02020603050405020304"/>
                <a:ea typeface="Times New Roman" panose="02020603050405020304"/>
              </a:rPr>
              <a:t>5-46</a:t>
            </a:r>
            <a:r>
              <a:rPr lang="zh-CN" altLang="en-US" sz="2000" b="0">
                <a:latin typeface="Times New Roman" panose="02020603050405020304"/>
                <a:ea typeface="宋体" panose="02010600030101010101" pitchFamily="2" charset="-122"/>
              </a:rPr>
              <a:t>所示的矩形波形。</a:t>
            </a:r>
            <a:endParaRPr lang="zh-CN" altLang="en-US" sz="2000" b="0">
              <a:latin typeface="Times New Roman" panose="02020603050405020304"/>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trips(downLeft)">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trips(downLeft)">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linds(horizontal)">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500" fill="hold"/>
                                        <p:tgtEl>
                                          <p:spTgt spid="5"/>
                                        </p:tgtEl>
                                        <p:attrNameLst>
                                          <p:attrName>ppt_x</p:attrName>
                                        </p:attrNameLst>
                                      </p:cBhvr>
                                      <p:tavLst>
                                        <p:tav tm="0">
                                          <p:val>
                                            <p:strVal val="#ppt_x"/>
                                          </p:val>
                                        </p:tav>
                                        <p:tav tm="100000">
                                          <p:val>
                                            <p:strVal val="#ppt_x"/>
                                          </p:val>
                                        </p:tav>
                                      </p:tavLst>
                                    </p:anim>
                                    <p:anim calcmode="lin" valueType="num">
                                      <p:cBhvr additive="base">
                                        <p:cTn id="3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90805"/>
            <a:ext cx="711327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sz="3200" dirty="0">
                <a:latin typeface="微软雅黑" panose="020B0503020204020204" pitchFamily="34" charset="-122"/>
                <a:ea typeface="微软雅黑" panose="020B0503020204020204" pitchFamily="34" charset="-122"/>
                <a:sym typeface="微软雅黑" panose="020B0503020204020204" pitchFamily="34" charset="-122"/>
              </a:rPr>
              <a:t>5.2</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用555定时器构成施密特触发器</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 name="文本框 2"/>
          <p:cNvSpPr txBox="1"/>
          <p:nvPr/>
        </p:nvSpPr>
        <p:spPr>
          <a:xfrm>
            <a:off x="256540" y="865505"/>
            <a:ext cx="7263765" cy="694055"/>
          </a:xfrm>
          <a:prstGeom prst="rect">
            <a:avLst/>
          </a:prstGeom>
          <a:ln w="6350" cap="flat" cmpd="sng" algn="ctr">
            <a:solidFill>
              <a:schemeClr val="accent6"/>
            </a:solidFill>
            <a:prstDash val="dash"/>
            <a:miter lim="800000"/>
          </a:ln>
        </p:spPr>
        <p:style>
          <a:lnRef idx="0">
            <a:schemeClr val="accent1"/>
          </a:lnRef>
          <a:fillRef idx="0">
            <a:srgbClr val="FFFFFF"/>
          </a:fillRef>
          <a:effectRef idx="0">
            <a:srgbClr val="FFFFFF"/>
          </a:effectRef>
          <a:fontRef idx="minor">
            <a:schemeClr val="tx1"/>
          </a:fontRef>
        </p:style>
        <p:txBody>
          <a:bodyPr wrap="square" rtlCol="0" anchor="t">
            <a:spAutoFit/>
          </a:bodyPr>
          <a:p>
            <a:pPr algn="l">
              <a:lnSpc>
                <a:spcPct val="140000"/>
              </a:lnSpc>
            </a:pPr>
            <a:r>
              <a:rPr lang="en-US" altLang="zh-CN" sz="2800">
                <a:latin typeface="微软雅黑" panose="020B0503020204020204" pitchFamily="34" charset="-122"/>
                <a:ea typeface="微软雅黑" panose="020B0503020204020204" pitchFamily="34" charset="-122"/>
              </a:rPr>
              <a:t> </a:t>
            </a:r>
            <a:r>
              <a:rPr lang="zh-CN" altLang="en-US" sz="2200">
                <a:ea typeface="微软雅黑" panose="020B0503020204020204" pitchFamily="34" charset="-122"/>
              </a:rPr>
              <a:t>如图5-47为施密特触发器的电压传输特性和逻辑符号。</a:t>
            </a:r>
            <a:endParaRPr lang="zh-CN" altLang="en-US" sz="2000">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3"/>
          <a:stretch>
            <a:fillRect/>
          </a:stretch>
        </p:blipFill>
        <p:spPr>
          <a:xfrm>
            <a:off x="902970" y="1750695"/>
            <a:ext cx="6481445" cy="2511425"/>
          </a:xfrm>
          <a:prstGeom prst="rect">
            <a:avLst/>
          </a:prstGeom>
        </p:spPr>
      </p:pic>
      <p:pic>
        <p:nvPicPr>
          <p:cNvPr id="7" name="图片 6"/>
          <p:cNvPicPr>
            <a:picLocks noChangeAspect="1"/>
          </p:cNvPicPr>
          <p:nvPr/>
        </p:nvPicPr>
        <p:blipFill>
          <a:blip r:embed="rId4"/>
          <a:stretch>
            <a:fillRect/>
          </a:stretch>
        </p:blipFill>
        <p:spPr>
          <a:xfrm>
            <a:off x="1036955" y="4539615"/>
            <a:ext cx="9705340" cy="2039620"/>
          </a:xfrm>
          <a:prstGeom prst="rect">
            <a:avLst/>
          </a:prstGeom>
        </p:spPr>
      </p:pic>
      <p:pic>
        <p:nvPicPr>
          <p:cNvPr id="8" name="图片 7"/>
          <p:cNvPicPr>
            <a:picLocks noChangeAspect="1"/>
          </p:cNvPicPr>
          <p:nvPr/>
        </p:nvPicPr>
        <p:blipFill>
          <a:blip r:embed="rId5"/>
          <a:srcRect b="37033"/>
          <a:stretch>
            <a:fillRect/>
          </a:stretch>
        </p:blipFill>
        <p:spPr>
          <a:xfrm>
            <a:off x="7705725" y="865505"/>
            <a:ext cx="4415790" cy="34582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90805"/>
            <a:ext cx="711327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sz="3200" dirty="0">
                <a:latin typeface="微软雅黑" panose="020B0503020204020204" pitchFamily="34" charset="-122"/>
                <a:ea typeface="微软雅黑" panose="020B0503020204020204" pitchFamily="34" charset="-122"/>
                <a:sym typeface="微软雅黑" panose="020B0503020204020204" pitchFamily="34" charset="-122"/>
              </a:rPr>
              <a:t>5.2</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用555定时器构成施密特触发器</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 name="文本框 2"/>
          <p:cNvSpPr txBox="1"/>
          <p:nvPr/>
        </p:nvSpPr>
        <p:spPr>
          <a:xfrm>
            <a:off x="163830" y="1066800"/>
            <a:ext cx="11657965" cy="521970"/>
          </a:xfrm>
          <a:prstGeom prst="rect">
            <a:avLst/>
          </a:prstGeom>
        </p:spPr>
        <p:style>
          <a:lnRef idx="2">
            <a:schemeClr val="lt1"/>
          </a:lnRef>
          <a:fillRef idx="1">
            <a:schemeClr val="accent6"/>
          </a:fillRef>
          <a:effectRef idx="1">
            <a:schemeClr val="accent6"/>
          </a:effectRef>
          <a:fontRef idx="minor">
            <a:schemeClr val="lt1"/>
          </a:fontRef>
        </p:style>
        <p:txBody>
          <a:bodyPr wrap="square" rtlCol="0" anchor="t">
            <a:spAutoFit/>
          </a:bodyPr>
          <a:p>
            <a:pPr algn="l">
              <a:lnSpc>
                <a:spcPct val="140000"/>
              </a:lnSpc>
            </a:pPr>
            <a:r>
              <a:rPr lang="en-US" sz="2000">
                <a:latin typeface="Times New Roman" panose="02020603050405020304" charset="0"/>
                <a:ea typeface="微软雅黑" panose="020B0503020204020204" pitchFamily="34" charset="-122"/>
              </a:rPr>
              <a:t>     </a:t>
            </a:r>
            <a:r>
              <a:rPr sz="2000">
                <a:latin typeface="Times New Roman" panose="02020603050405020304" charset="0"/>
                <a:ea typeface="微软雅黑" panose="020B0503020204020204" pitchFamily="34" charset="-122"/>
              </a:rPr>
              <a:t>正因为施密特触发器具有回差特性，可以利用施密特触发器进行脉冲整形、波形变换和脉冲鉴幅。</a:t>
            </a:r>
            <a:endParaRPr sz="2000">
              <a:latin typeface="Times New Roman" panose="02020603050405020304" charset="0"/>
              <a:ea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1595120" y="1689100"/>
            <a:ext cx="8134350" cy="2895600"/>
          </a:xfrm>
          <a:prstGeom prst="rect">
            <a:avLst/>
          </a:prstGeom>
        </p:spPr>
      </p:pic>
      <p:sp>
        <p:nvSpPr>
          <p:cNvPr id="4" name="文本框 3"/>
          <p:cNvSpPr txBox="1"/>
          <p:nvPr/>
        </p:nvSpPr>
        <p:spPr>
          <a:xfrm>
            <a:off x="264795" y="4458335"/>
            <a:ext cx="11927205" cy="2399665"/>
          </a:xfrm>
          <a:prstGeom prst="rect">
            <a:avLst/>
          </a:prstGeom>
          <a:noFill/>
        </p:spPr>
        <p:txBody>
          <a:bodyPr wrap="square" rtlCol="0" anchor="t">
            <a:spAutoFit/>
          </a:bodyPr>
          <a:p>
            <a:pPr>
              <a:lnSpc>
                <a:spcPct val="150000"/>
              </a:lnSpc>
            </a:pPr>
            <a:r>
              <a:rPr lang="en-US" altLang="zh-CN">
                <a:latin typeface="Times New Roman" panose="02020603050405020304" charset="0"/>
                <a:ea typeface="微软雅黑" panose="020B0503020204020204" pitchFamily="34" charset="-122"/>
                <a:cs typeface="Times New Roman" panose="02020603050405020304" charset="0"/>
              </a:rPr>
              <a:t>        </a:t>
            </a:r>
            <a:r>
              <a:rPr lang="zh-CN" altLang="en-US" sz="2000">
                <a:latin typeface="Times New Roman" panose="02020603050405020304" charset="0"/>
                <a:ea typeface="微软雅黑" panose="020B0503020204020204" pitchFamily="34" charset="-122"/>
                <a:cs typeface="Times New Roman" panose="02020603050405020304" charset="0"/>
              </a:rPr>
              <a:t>在数字通信系统中，脉冲信号在传输过程中经常发生畸变，如</a:t>
            </a:r>
            <a:r>
              <a:rPr lang="zh-CN" altLang="en-US" sz="2000">
                <a:solidFill>
                  <a:srgbClr val="FF0000"/>
                </a:solidFill>
                <a:latin typeface="Times New Roman" panose="02020603050405020304" charset="0"/>
                <a:ea typeface="微软雅黑" panose="020B0503020204020204" pitchFamily="34" charset="-122"/>
                <a:cs typeface="Times New Roman" panose="02020603050405020304" charset="0"/>
              </a:rPr>
              <a:t>传输线上电容较大，会使波形的上升沿、下降沿明显变坏</a:t>
            </a:r>
            <a:r>
              <a:rPr lang="zh-CN" altLang="en-US" sz="2000">
                <a:latin typeface="Times New Roman" panose="02020603050405020304" charset="0"/>
                <a:ea typeface="微软雅黑" panose="020B0503020204020204" pitchFamily="34" charset="-122"/>
                <a:cs typeface="Times New Roman" panose="02020603050405020304" charset="0"/>
              </a:rPr>
              <a:t>，如图5-48(a)所示的u</a:t>
            </a:r>
            <a:r>
              <a:rPr lang="zh-CN" altLang="en-US" sz="2000" baseline="-25000">
                <a:latin typeface="Times New Roman" panose="02020603050405020304" charset="0"/>
                <a:ea typeface="微软雅黑" panose="020B0503020204020204" pitchFamily="34" charset="-122"/>
                <a:cs typeface="Times New Roman" panose="02020603050405020304" charset="0"/>
              </a:rPr>
              <a:t>I</a:t>
            </a:r>
            <a:r>
              <a:rPr lang="zh-CN" altLang="en-US" sz="2000">
                <a:latin typeface="Times New Roman" panose="02020603050405020304" charset="0"/>
                <a:ea typeface="微软雅黑" panose="020B0503020204020204" pitchFamily="34" charset="-122"/>
                <a:cs typeface="Times New Roman" panose="02020603050405020304" charset="0"/>
              </a:rPr>
              <a:t>信号。</a:t>
            </a:r>
            <a:r>
              <a:rPr lang="zh-CN" altLang="en-US" sz="2000">
                <a:solidFill>
                  <a:srgbClr val="FF0000"/>
                </a:solidFill>
                <a:latin typeface="Times New Roman" panose="02020603050405020304" charset="0"/>
                <a:ea typeface="微软雅黑" panose="020B0503020204020204" pitchFamily="34" charset="-122"/>
                <a:cs typeface="Times New Roman" panose="02020603050405020304" charset="0"/>
              </a:rPr>
              <a:t>当传输线较长，而且阻抗不匹配时</a:t>
            </a:r>
            <a:r>
              <a:rPr lang="zh-CN" altLang="en-US" sz="2000">
                <a:latin typeface="Times New Roman" panose="02020603050405020304" charset="0"/>
                <a:ea typeface="微软雅黑" panose="020B0503020204020204" pitchFamily="34" charset="-122"/>
                <a:cs typeface="Times New Roman" panose="02020603050405020304" charset="0"/>
              </a:rPr>
              <a:t>，在波形的上升沿和下降沿产生振荡，如图5-48(b)所示的u</a:t>
            </a:r>
            <a:r>
              <a:rPr lang="zh-CN" altLang="en-US" sz="2000" baseline="-25000">
                <a:latin typeface="Times New Roman" panose="02020603050405020304" charset="0"/>
                <a:ea typeface="微软雅黑" panose="020B0503020204020204" pitchFamily="34" charset="-122"/>
                <a:cs typeface="Times New Roman" panose="02020603050405020304" charset="0"/>
              </a:rPr>
              <a:t>I</a:t>
            </a:r>
            <a:r>
              <a:rPr lang="zh-CN" altLang="en-US" sz="2000">
                <a:latin typeface="Times New Roman" panose="02020603050405020304" charset="0"/>
                <a:ea typeface="微软雅黑" panose="020B0503020204020204" pitchFamily="34" charset="-122"/>
                <a:cs typeface="Times New Roman" panose="02020603050405020304" charset="0"/>
              </a:rPr>
              <a:t>信号。当其他脉冲信号通过导线间的分布电容或公共电源线叠加到矩形脉冲信号时，信号将出现附加噪声，如图5-48(c)所示的u</a:t>
            </a:r>
            <a:r>
              <a:rPr lang="zh-CN" altLang="en-US" sz="2000" baseline="-25000">
                <a:latin typeface="Times New Roman" panose="02020603050405020304" charset="0"/>
                <a:ea typeface="微软雅黑" panose="020B0503020204020204" pitchFamily="34" charset="-122"/>
                <a:cs typeface="Times New Roman" panose="02020603050405020304" charset="0"/>
              </a:rPr>
              <a:t>I</a:t>
            </a:r>
            <a:r>
              <a:rPr lang="zh-CN" altLang="en-US" sz="2000">
                <a:latin typeface="Times New Roman" panose="02020603050405020304" charset="0"/>
                <a:ea typeface="微软雅黑" panose="020B0503020204020204" pitchFamily="34" charset="-122"/>
                <a:cs typeface="Times New Roman" panose="02020603050405020304" charset="0"/>
              </a:rPr>
              <a:t>信号。因此可</a:t>
            </a:r>
            <a:r>
              <a:rPr lang="zh-CN" altLang="en-US" sz="2000">
                <a:solidFill>
                  <a:schemeClr val="tx1"/>
                </a:solidFill>
                <a:highlight>
                  <a:srgbClr val="FFFF00"/>
                </a:highlight>
                <a:latin typeface="Times New Roman" panose="02020603050405020304" charset="0"/>
                <a:ea typeface="微软雅黑" panose="020B0503020204020204" pitchFamily="34" charset="-122"/>
                <a:cs typeface="Times New Roman" panose="02020603050405020304" charset="0"/>
              </a:rPr>
              <a:t>利用施密特触发器对畸变了的矩形脉冲进行整形</a:t>
            </a:r>
            <a:r>
              <a:rPr lang="zh-CN" altLang="en-US" sz="2000">
                <a:latin typeface="Times New Roman" panose="02020603050405020304" charset="0"/>
                <a:ea typeface="微软雅黑" panose="020B0503020204020204" pitchFamily="34" charset="-122"/>
                <a:cs typeface="Times New Roman" panose="02020603050405020304" charset="0"/>
              </a:rPr>
              <a:t>。</a:t>
            </a:r>
            <a:endParaRPr lang="zh-CN" altLang="en-US" sz="2000">
              <a:latin typeface="Times New Roman" panose="02020603050405020304" charset="0"/>
              <a:ea typeface="微软雅黑" panose="020B0503020204020204" pitchFamily="34"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90805"/>
            <a:ext cx="711327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sz="3200" dirty="0">
                <a:latin typeface="微软雅黑" panose="020B0503020204020204" pitchFamily="34" charset="-122"/>
                <a:ea typeface="微软雅黑" panose="020B0503020204020204" pitchFamily="34" charset="-122"/>
                <a:sym typeface="微软雅黑" panose="020B0503020204020204" pitchFamily="34" charset="-122"/>
              </a:rPr>
              <a:t>5.2</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用555定时器构成施密特触发器</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 name="文本框 2"/>
          <p:cNvSpPr txBox="1"/>
          <p:nvPr/>
        </p:nvSpPr>
        <p:spPr>
          <a:xfrm>
            <a:off x="309880" y="971868"/>
            <a:ext cx="11572240" cy="1198880"/>
          </a:xfrm>
          <a:prstGeom prst="rect">
            <a:avLst/>
          </a:prstGeom>
        </p:spPr>
        <p:style>
          <a:lnRef idx="0">
            <a:srgbClr val="FFFFFF"/>
          </a:lnRef>
          <a:fillRef idx="3">
            <a:schemeClr val="accent5"/>
          </a:fillRef>
          <a:effectRef idx="0">
            <a:srgbClr val="FFFFFF"/>
          </a:effectRef>
          <a:fontRef idx="minor">
            <a:schemeClr val="lt1"/>
          </a:fontRef>
        </p:style>
        <p:txBody>
          <a:bodyPr wrap="square" rtlCol="0" anchor="ctr" anchorCtr="0">
            <a:spAutoFit/>
          </a:bodyPr>
          <a:p>
            <a:pPr algn="l" eaLnBrk="1">
              <a:lnSpc>
                <a:spcPct val="150000"/>
              </a:lnSpc>
            </a:pPr>
            <a:r>
              <a:rPr lang="en-US" altLang="zh-CN" sz="2800">
                <a:latin typeface="微软雅黑" panose="020B0503020204020204" pitchFamily="34" charset="-122"/>
                <a:ea typeface="微软雅黑" panose="020B0503020204020204" pitchFamily="34" charset="-122"/>
              </a:rPr>
              <a:t>     </a:t>
            </a:r>
            <a:r>
              <a:rPr lang="zh-CN" altLang="en-US" sz="2000">
                <a:latin typeface="Times New Roman" panose="02020603050405020304" charset="0"/>
                <a:ea typeface="微软雅黑" panose="020B0503020204020204" pitchFamily="34" charset="-122"/>
                <a:cs typeface="Times New Roman" panose="02020603050405020304" charset="0"/>
              </a:rPr>
              <a:t>图5-49所示，只要施密特触发器的U</a:t>
            </a:r>
            <a:r>
              <a:rPr lang="zh-CN" altLang="en-US" sz="2000" baseline="-25000">
                <a:latin typeface="Times New Roman" panose="02020603050405020304" charset="0"/>
                <a:ea typeface="微软雅黑" panose="020B0503020204020204" pitchFamily="34" charset="-122"/>
                <a:cs typeface="Times New Roman" panose="02020603050405020304" charset="0"/>
              </a:rPr>
              <a:t>T+</a:t>
            </a:r>
            <a:r>
              <a:rPr lang="zh-CN" altLang="en-US" sz="2000">
                <a:latin typeface="Times New Roman" panose="02020603050405020304" charset="0"/>
                <a:ea typeface="微软雅黑" panose="020B0503020204020204" pitchFamily="34" charset="-122"/>
                <a:cs typeface="Times New Roman" panose="02020603050405020304" charset="0"/>
              </a:rPr>
              <a:t>和U</a:t>
            </a:r>
            <a:r>
              <a:rPr lang="zh-CN" altLang="en-US" sz="2000" baseline="-25000">
                <a:latin typeface="Times New Roman" panose="02020603050405020304" charset="0"/>
                <a:ea typeface="微软雅黑" panose="020B0503020204020204" pitchFamily="34" charset="-122"/>
                <a:cs typeface="Times New Roman" panose="02020603050405020304" charset="0"/>
              </a:rPr>
              <a:t>T-</a:t>
            </a:r>
            <a:r>
              <a:rPr lang="zh-CN" altLang="en-US" sz="2000">
                <a:latin typeface="Times New Roman" panose="02020603050405020304" charset="0"/>
                <a:ea typeface="微软雅黑" panose="020B0503020204020204" pitchFamily="34" charset="-122"/>
                <a:cs typeface="Times New Roman" panose="02020603050405020304" charset="0"/>
              </a:rPr>
              <a:t>阈值电压选择合适，都能收到较好的整形效果。施密特触发器可以把边沿变化缓慢的周期性信号（如余弦波）变换为边沿很陡的矩形脉冲信号。</a:t>
            </a:r>
            <a:endParaRPr lang="zh-CN" altLang="en-US" sz="2000">
              <a:latin typeface="Times New Roman" panose="02020603050405020304" charset="0"/>
              <a:ea typeface="微软雅黑" panose="020B0503020204020204" pitchFamily="34" charset="-122"/>
              <a:cs typeface="Times New Roman" panose="02020603050405020304" charset="0"/>
            </a:endParaRPr>
          </a:p>
        </p:txBody>
      </p:sp>
      <p:pic>
        <p:nvPicPr>
          <p:cNvPr id="2" name="图片 1"/>
          <p:cNvPicPr>
            <a:picLocks noChangeAspect="1"/>
          </p:cNvPicPr>
          <p:nvPr/>
        </p:nvPicPr>
        <p:blipFill>
          <a:blip r:embed="rId3"/>
          <a:stretch>
            <a:fillRect/>
          </a:stretch>
        </p:blipFill>
        <p:spPr>
          <a:xfrm>
            <a:off x="784860" y="2468880"/>
            <a:ext cx="4724400" cy="2914650"/>
          </a:xfrm>
          <a:prstGeom prst="rect">
            <a:avLst/>
          </a:prstGeom>
        </p:spPr>
      </p:pic>
      <p:pic>
        <p:nvPicPr>
          <p:cNvPr id="4" name="图片 3"/>
          <p:cNvPicPr>
            <a:picLocks noChangeAspect="1"/>
          </p:cNvPicPr>
          <p:nvPr/>
        </p:nvPicPr>
        <p:blipFill>
          <a:blip r:embed="rId4"/>
          <a:stretch>
            <a:fillRect/>
          </a:stretch>
        </p:blipFill>
        <p:spPr>
          <a:xfrm>
            <a:off x="6498590" y="2468880"/>
            <a:ext cx="4657725" cy="3019425"/>
          </a:xfrm>
          <a:prstGeom prst="rect">
            <a:avLst/>
          </a:prstGeom>
        </p:spPr>
      </p:pic>
      <p:sp>
        <p:nvSpPr>
          <p:cNvPr id="5" name="文本框 4"/>
          <p:cNvSpPr txBox="1"/>
          <p:nvPr/>
        </p:nvSpPr>
        <p:spPr>
          <a:xfrm>
            <a:off x="309880" y="5488305"/>
            <a:ext cx="11572240" cy="1050925"/>
          </a:xfrm>
          <a:prstGeom prst="rect">
            <a:avLst/>
          </a:prstGeom>
        </p:spPr>
        <p:style>
          <a:lnRef idx="0">
            <a:srgbClr val="FFFFFF"/>
          </a:lnRef>
          <a:fillRef idx="1">
            <a:schemeClr val="accent6"/>
          </a:fillRef>
          <a:effectRef idx="2">
            <a:schemeClr val="accent6"/>
          </a:effectRef>
          <a:fontRef idx="minor">
            <a:schemeClr val="lt1"/>
          </a:fontRef>
        </p:style>
        <p:txBody>
          <a:bodyPr wrap="square" rtlCol="0" anchor="t">
            <a:spAutoFit/>
          </a:bodyPr>
          <a:p>
            <a:pPr algn="l">
              <a:lnSpc>
                <a:spcPct val="130000"/>
              </a:lnSpc>
            </a:pPr>
            <a:r>
              <a:rPr lang="en-US" altLang="zh-CN" sz="2800">
                <a:latin typeface="微软雅黑" panose="020B0503020204020204" pitchFamily="34" charset="-122"/>
                <a:ea typeface="微软雅黑" panose="020B0503020204020204" pitchFamily="34" charset="-122"/>
              </a:rPr>
              <a:t>     </a:t>
            </a:r>
            <a:r>
              <a:rPr lang="zh-CN" altLang="en-US" sz="2000">
                <a:latin typeface="Times New Roman" panose="02020603050405020304" charset="0"/>
                <a:ea typeface="微软雅黑" panose="020B0503020204020204" pitchFamily="34" charset="-122"/>
                <a:cs typeface="Times New Roman" panose="02020603050405020304" charset="0"/>
              </a:rPr>
              <a:t>若将一系列幅度不等的脉冲信号加到施密特触发器的输入端时，施密特触发器能将幅度大于U</a:t>
            </a:r>
            <a:r>
              <a:rPr lang="zh-CN" altLang="en-US" sz="2000" baseline="-25000">
                <a:latin typeface="Times New Roman" panose="02020603050405020304" charset="0"/>
                <a:ea typeface="微软雅黑" panose="020B0503020204020204" pitchFamily="34" charset="-122"/>
                <a:cs typeface="Times New Roman" panose="02020603050405020304" charset="0"/>
              </a:rPr>
              <a:t>T+</a:t>
            </a:r>
            <a:r>
              <a:rPr lang="zh-CN" altLang="en-US" sz="2000">
                <a:latin typeface="Times New Roman" panose="02020603050405020304" charset="0"/>
                <a:ea typeface="微软雅黑" panose="020B0503020204020204" pitchFamily="34" charset="-122"/>
                <a:cs typeface="Times New Roman" panose="02020603050405020304" charset="0"/>
              </a:rPr>
              <a:t>的脉冲选出，具有脉冲鉴幅的能力，如图5-50所示。</a:t>
            </a:r>
            <a:endParaRPr lang="zh-CN" altLang="en-US" sz="2000">
              <a:latin typeface="Times New Roman" panose="02020603050405020304" charset="0"/>
              <a:ea typeface="微软雅黑" panose="020B0503020204020204" pitchFamily="34"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strips(downLeft)">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90805"/>
            <a:ext cx="711327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sz="3200" dirty="0">
                <a:latin typeface="微软雅黑" panose="020B0503020204020204" pitchFamily="34" charset="-122"/>
                <a:ea typeface="微软雅黑" panose="020B0503020204020204" pitchFamily="34" charset="-122"/>
                <a:sym typeface="微软雅黑" panose="020B0503020204020204" pitchFamily="34" charset="-122"/>
              </a:rPr>
              <a:t>5.3</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用555定时器构成单稳态触发器</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 name="文本框 2"/>
          <p:cNvSpPr txBox="1"/>
          <p:nvPr/>
        </p:nvSpPr>
        <p:spPr>
          <a:xfrm>
            <a:off x="285115" y="1474470"/>
            <a:ext cx="11249025" cy="4061460"/>
          </a:xfrm>
          <a:prstGeom prst="rect">
            <a:avLst/>
          </a:prstGeom>
        </p:spPr>
        <p:style>
          <a:lnRef idx="3">
            <a:schemeClr val="accent5"/>
          </a:lnRef>
          <a:fillRef idx="0">
            <a:srgbClr val="FFFFFF"/>
          </a:fillRef>
          <a:effectRef idx="0">
            <a:srgbClr val="FFFFFF"/>
          </a:effectRef>
          <a:fontRef idx="minor">
            <a:schemeClr val="tx1"/>
          </a:fontRef>
        </p:style>
        <p:txBody>
          <a:bodyPr wrap="square" rtlCol="0" anchor="ctr" anchorCtr="0">
            <a:spAutoFit/>
          </a:bodyPr>
          <a:p>
            <a:pPr algn="l" eaLnBrk="1">
              <a:lnSpc>
                <a:spcPct val="150000"/>
              </a:lnSpc>
            </a:pPr>
            <a:r>
              <a:rPr lang="en-US" altLang="zh-CN" sz="2800">
                <a:latin typeface="微软雅黑" panose="020B0503020204020204" pitchFamily="34" charset="-122"/>
                <a:ea typeface="微软雅黑" panose="020B0503020204020204" pitchFamily="34" charset="-122"/>
              </a:rPr>
              <a:t>   </a:t>
            </a:r>
            <a:r>
              <a:rPr lang="zh-CN" altLang="en-US" sz="2400">
                <a:latin typeface="Times New Roman" panose="02020603050405020304" charset="0"/>
                <a:ea typeface="微软雅黑" panose="020B0503020204020204" pitchFamily="34" charset="-122"/>
                <a:cs typeface="Times New Roman" panose="02020603050405020304" charset="0"/>
              </a:rPr>
              <a:t>单稳态触发器具有如下特点：</a:t>
            </a:r>
            <a:endParaRPr lang="zh-CN" altLang="en-US" sz="2400">
              <a:latin typeface="Times New Roman" panose="02020603050405020304" charset="0"/>
              <a:ea typeface="微软雅黑" panose="020B0503020204020204" pitchFamily="34" charset="-122"/>
              <a:cs typeface="Times New Roman" panose="02020603050405020304" charset="0"/>
            </a:endParaRPr>
          </a:p>
          <a:p>
            <a:pPr marL="342900" indent="-342900" algn="l" eaLnBrk="1">
              <a:lnSpc>
                <a:spcPct val="150000"/>
              </a:lnSpc>
              <a:buClr>
                <a:srgbClr val="FF0000"/>
              </a:buClr>
              <a:buFont typeface="Wingdings" panose="05000000000000000000" charset="0"/>
              <a:buChar char="p"/>
            </a:pPr>
            <a:r>
              <a:rPr lang="zh-CN" altLang="en-US" sz="2400">
                <a:latin typeface="Times New Roman" panose="02020603050405020304" charset="0"/>
                <a:ea typeface="微软雅黑" panose="020B0503020204020204" pitchFamily="34" charset="-122"/>
                <a:cs typeface="Times New Roman" panose="02020603050405020304" charset="0"/>
              </a:rPr>
              <a:t>电路只有一个稳定状态，一个暂态。没有触发脉冲时，触发器输出端可以保持的状态，就是稳态。</a:t>
            </a:r>
            <a:endParaRPr lang="zh-CN" altLang="en-US" sz="2400">
              <a:latin typeface="Times New Roman" panose="02020603050405020304" charset="0"/>
              <a:ea typeface="微软雅黑" panose="020B0503020204020204" pitchFamily="34" charset="-122"/>
              <a:cs typeface="Times New Roman" panose="02020603050405020304" charset="0"/>
            </a:endParaRPr>
          </a:p>
          <a:p>
            <a:pPr marL="342900" indent="-342900" algn="l" eaLnBrk="1">
              <a:lnSpc>
                <a:spcPct val="150000"/>
              </a:lnSpc>
              <a:buClr>
                <a:srgbClr val="FF0000"/>
              </a:buClr>
              <a:buFont typeface="Wingdings" panose="05000000000000000000" charset="0"/>
              <a:buChar char="p"/>
            </a:pPr>
            <a:r>
              <a:rPr lang="zh-CN" altLang="en-US" sz="2400">
                <a:latin typeface="Times New Roman" panose="02020603050405020304" charset="0"/>
                <a:ea typeface="微软雅黑" panose="020B0503020204020204" pitchFamily="34" charset="-122"/>
                <a:cs typeface="Times New Roman" panose="02020603050405020304" charset="0"/>
              </a:rPr>
              <a:t>在触发脉冲(上升沿或下降沿)作用下，单稳态触发器由稳态翻转到暂稳态，暂稳态保持一段时间后，将自动返回原来的稳态，暂稳态维持的时间。</a:t>
            </a:r>
            <a:endParaRPr lang="zh-CN" altLang="en-US" sz="2400">
              <a:latin typeface="Times New Roman" panose="02020603050405020304" charset="0"/>
              <a:ea typeface="微软雅黑" panose="020B0503020204020204" pitchFamily="34" charset="-122"/>
              <a:cs typeface="Times New Roman" panose="02020603050405020304" charset="0"/>
            </a:endParaRPr>
          </a:p>
          <a:p>
            <a:pPr marL="342900" indent="-342900" algn="l" eaLnBrk="1">
              <a:lnSpc>
                <a:spcPct val="150000"/>
              </a:lnSpc>
              <a:buClr>
                <a:srgbClr val="FF0000"/>
              </a:buClr>
              <a:buFont typeface="Wingdings" panose="05000000000000000000" charset="0"/>
              <a:buChar char="p"/>
            </a:pPr>
            <a:r>
              <a:rPr lang="zh-CN" altLang="en-US" sz="2400">
                <a:latin typeface="Times New Roman" panose="02020603050405020304" charset="0"/>
                <a:ea typeface="微软雅黑" panose="020B0503020204020204" pitchFamily="34" charset="-122"/>
                <a:cs typeface="Times New Roman" panose="02020603050405020304" charset="0"/>
              </a:rPr>
              <a:t>暂稳态持续的时间就是单稳态触发器的输出脉宽t</a:t>
            </a:r>
            <a:r>
              <a:rPr lang="zh-CN" altLang="en-US" sz="2400" baseline="-25000">
                <a:latin typeface="Times New Roman" panose="02020603050405020304" charset="0"/>
                <a:ea typeface="微软雅黑" panose="020B0503020204020204" pitchFamily="34" charset="-122"/>
                <a:cs typeface="Times New Roman" panose="02020603050405020304" charset="0"/>
              </a:rPr>
              <a:t>W</a:t>
            </a:r>
            <a:r>
              <a:rPr lang="zh-CN" altLang="en-US" sz="2400">
                <a:latin typeface="Times New Roman" panose="02020603050405020304" charset="0"/>
                <a:ea typeface="微软雅黑" panose="020B0503020204020204" pitchFamily="34" charset="-122"/>
                <a:cs typeface="Times New Roman" panose="02020603050405020304" charset="0"/>
              </a:rPr>
              <a:t>，</a:t>
            </a:r>
            <a:r>
              <a:rPr lang="zh-CN" altLang="en-US" sz="2400">
                <a:latin typeface="Times New Roman" panose="02020603050405020304" charset="0"/>
                <a:ea typeface="微软雅黑" panose="020B0503020204020204" pitchFamily="34" charset="-122"/>
                <a:cs typeface="Times New Roman" panose="02020603050405020304" charset="0"/>
              </a:rPr>
              <a:t>其取决于电路本身的参数，与外加触发信号无关。</a:t>
            </a:r>
            <a:endParaRPr lang="zh-CN" altLang="en-US" sz="2400">
              <a:latin typeface="Times New Roman" panose="02020603050405020304" charset="0"/>
              <a:ea typeface="微软雅黑" panose="020B0503020204020204" pitchFamily="34"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trips(downLeft)">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trips(downLeft)">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90805"/>
            <a:ext cx="711327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sz="3200" dirty="0">
                <a:latin typeface="微软雅黑" panose="020B0503020204020204" pitchFamily="34" charset="-122"/>
                <a:ea typeface="微软雅黑" panose="020B0503020204020204" pitchFamily="34" charset="-122"/>
                <a:sym typeface="微软雅黑" panose="020B0503020204020204" pitchFamily="34" charset="-122"/>
              </a:rPr>
              <a:t>5.3</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用555定时器构成单稳态触发器</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 name="文本框 2"/>
          <p:cNvSpPr txBox="1"/>
          <p:nvPr/>
        </p:nvSpPr>
        <p:spPr>
          <a:xfrm>
            <a:off x="265430" y="1084580"/>
            <a:ext cx="11926570" cy="1014730"/>
          </a:xfrm>
          <a:prstGeom prst="rect">
            <a:avLst/>
          </a:prstGeom>
        </p:spPr>
        <p:style>
          <a:lnRef idx="3">
            <a:schemeClr val="accent5"/>
          </a:lnRef>
          <a:fillRef idx="0">
            <a:srgbClr val="FFFFFF"/>
          </a:fillRef>
          <a:effectRef idx="0">
            <a:srgbClr val="FFFFFF"/>
          </a:effectRef>
          <a:fontRef idx="minor">
            <a:schemeClr val="tx1"/>
          </a:fontRef>
        </p:style>
        <p:txBody>
          <a:bodyPr wrap="square" rtlCol="0" anchor="ctr" anchorCtr="0">
            <a:spAutoFit/>
          </a:bodyPr>
          <a:p>
            <a:pPr algn="l" eaLnBrk="1">
              <a:lnSpc>
                <a:spcPct val="150000"/>
              </a:lnSpc>
            </a:pPr>
            <a:r>
              <a:rPr lang="en-US" altLang="zh-CN" sz="2000">
                <a:latin typeface="Times New Roman" panose="02020603050405020304" charset="0"/>
                <a:ea typeface="微软雅黑" panose="020B0503020204020204" pitchFamily="34" charset="-122"/>
                <a:cs typeface="Times New Roman" panose="02020603050405020304" charset="0"/>
              </a:rPr>
              <a:t>        </a:t>
            </a:r>
            <a:r>
              <a:rPr lang="zh-CN" altLang="en-US" sz="2000">
                <a:latin typeface="Times New Roman" panose="02020603050405020304" charset="0"/>
                <a:ea typeface="微软雅黑" panose="020B0503020204020204" pitchFamily="34" charset="-122"/>
                <a:cs typeface="Times New Roman" panose="02020603050405020304" charset="0"/>
              </a:rPr>
              <a:t>图5-51中R、C为外接器件，它们决定了暂稳态的持续时间。将555定时器的</a:t>
            </a:r>
            <a:r>
              <a:rPr lang="zh-CN" altLang="en-US" sz="2000">
                <a:solidFill>
                  <a:srgbClr val="FF0000"/>
                </a:solidFill>
                <a:latin typeface="Times New Roman" panose="02020603050405020304" charset="0"/>
                <a:ea typeface="微软雅黑" panose="020B0503020204020204" pitchFamily="34" charset="-122"/>
                <a:cs typeface="Times New Roman" panose="02020603050405020304" charset="0"/>
              </a:rPr>
              <a:t>6、7引脚相连</a:t>
            </a:r>
            <a:r>
              <a:rPr lang="zh-CN" altLang="en-US" sz="2000">
                <a:latin typeface="Times New Roman" panose="02020603050405020304" charset="0"/>
                <a:ea typeface="微软雅黑" panose="020B0503020204020204" pitchFamily="34" charset="-122"/>
                <a:cs typeface="Times New Roman" panose="02020603050405020304" charset="0"/>
              </a:rPr>
              <a:t>，6引脚上端通过电阻R接电源、7引脚下端通过电容C接地，</a:t>
            </a:r>
            <a:r>
              <a:rPr lang="zh-CN" altLang="en-US" sz="2000">
                <a:solidFill>
                  <a:srgbClr val="FF0000"/>
                </a:solidFill>
                <a:latin typeface="Times New Roman" panose="02020603050405020304" charset="0"/>
                <a:ea typeface="微软雅黑" panose="020B0503020204020204" pitchFamily="34" charset="-122"/>
                <a:cs typeface="Times New Roman" panose="02020603050405020304" charset="0"/>
              </a:rPr>
              <a:t>构成充放电回路</a:t>
            </a:r>
            <a:r>
              <a:rPr lang="zh-CN" altLang="en-US" sz="2000">
                <a:latin typeface="Times New Roman" panose="02020603050405020304" charset="0"/>
                <a:ea typeface="微软雅黑" panose="020B0503020204020204" pitchFamily="34" charset="-122"/>
                <a:cs typeface="Times New Roman" panose="02020603050405020304" charset="0"/>
              </a:rPr>
              <a:t>，2引脚为输入触发信号</a:t>
            </a:r>
            <a:r>
              <a:rPr lang="zh-CN" altLang="en-US" sz="2000" i="1">
                <a:latin typeface="Times New Roman" panose="02020603050405020304" charset="0"/>
                <a:ea typeface="微软雅黑" panose="020B0503020204020204" pitchFamily="34" charset="-122"/>
                <a:cs typeface="Times New Roman" panose="02020603050405020304" charset="0"/>
              </a:rPr>
              <a:t>ui</a:t>
            </a:r>
            <a:r>
              <a:rPr lang="zh-CN" altLang="en-US" sz="2000">
                <a:latin typeface="Times New Roman" panose="02020603050405020304" charset="0"/>
                <a:ea typeface="微软雅黑" panose="020B0503020204020204" pitchFamily="34" charset="-122"/>
                <a:cs typeface="Times New Roman" panose="02020603050405020304" charset="0"/>
              </a:rPr>
              <a:t>。</a:t>
            </a:r>
            <a:endParaRPr lang="zh-CN" altLang="en-US" sz="2000">
              <a:latin typeface="Times New Roman" panose="02020603050405020304" charset="0"/>
              <a:ea typeface="微软雅黑" panose="020B0503020204020204" pitchFamily="34" charset="-122"/>
              <a:cs typeface="Times New Roman" panose="02020603050405020304" charset="0"/>
            </a:endParaRPr>
          </a:p>
        </p:txBody>
      </p:sp>
      <p:pic>
        <p:nvPicPr>
          <p:cNvPr id="2" name="图片 1"/>
          <p:cNvPicPr>
            <a:picLocks noChangeAspect="1"/>
          </p:cNvPicPr>
          <p:nvPr/>
        </p:nvPicPr>
        <p:blipFill>
          <a:blip r:embed="rId3"/>
          <a:stretch>
            <a:fillRect/>
          </a:stretch>
        </p:blipFill>
        <p:spPr>
          <a:xfrm>
            <a:off x="7830185" y="2673350"/>
            <a:ext cx="4227830" cy="3563620"/>
          </a:xfrm>
          <a:prstGeom prst="rect">
            <a:avLst/>
          </a:prstGeom>
        </p:spPr>
      </p:pic>
      <p:sp>
        <p:nvSpPr>
          <p:cNvPr id="13" name="文本框 12"/>
          <p:cNvSpPr txBox="1"/>
          <p:nvPr/>
        </p:nvSpPr>
        <p:spPr>
          <a:xfrm>
            <a:off x="361315" y="2318385"/>
            <a:ext cx="7564755" cy="4246245"/>
          </a:xfrm>
          <a:prstGeom prst="rect">
            <a:avLst/>
          </a:prstGeom>
        </p:spPr>
        <p:style>
          <a:lnRef idx="3">
            <a:schemeClr val="accent6"/>
          </a:lnRef>
          <a:fillRef idx="0">
            <a:srgbClr val="FFFFFF"/>
          </a:fillRef>
          <a:effectRef idx="0">
            <a:srgbClr val="FFFFFF"/>
          </a:effectRef>
          <a:fontRef idx="minor">
            <a:schemeClr val="tx1"/>
          </a:fontRef>
        </p:style>
        <p:txBody>
          <a:bodyPr wrap="square" rtlCol="0" anchor="t">
            <a:spAutoFit/>
          </a:bodyPr>
          <a:p>
            <a:pPr lvl="0">
              <a:lnSpc>
                <a:spcPct val="150000"/>
              </a:lnSpc>
            </a:pPr>
            <a:r>
              <a:rPr lang="zh-CN" altLang="zh-CN" sz="20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(1)稳态时，触发信号</a:t>
            </a:r>
            <a:r>
              <a:rPr lang="zh-CN" altLang="zh-CN" sz="2000">
                <a:solidFill>
                  <a:srgbClr val="FF0000"/>
                </a:solidFill>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u</a:t>
            </a:r>
            <a:r>
              <a:rPr lang="zh-CN" altLang="zh-CN" sz="2000" baseline="-25000">
                <a:solidFill>
                  <a:srgbClr val="FF0000"/>
                </a:solidFill>
                <a:effectLst>
                  <a:outerShdw blurRad="38100" dist="38100" dir="2700000" algn="tl">
                    <a:srgbClr val="000000">
                      <a:alpha val="43137"/>
                    </a:srgbClr>
                  </a:outerShdw>
                </a:effectLst>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I</a:t>
            </a:r>
            <a:r>
              <a:rPr lang="zh-CN" altLang="zh-CN" sz="2000">
                <a:solidFill>
                  <a:srgbClr val="FF0000"/>
                </a:solidFill>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为高电平</a:t>
            </a:r>
            <a:r>
              <a:rPr lang="zh-CN" altLang="zh-CN" sz="20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，因电容未充电，所以6引脚为低电平，RS触发器处于保持状态，接通电源后：</a:t>
            </a:r>
            <a:endParaRPr lang="zh-CN" altLang="zh-CN" sz="20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endParaRPr>
          </a:p>
          <a:p>
            <a:pPr lvl="0">
              <a:lnSpc>
                <a:spcPct val="150000"/>
              </a:lnSpc>
            </a:pPr>
            <a:r>
              <a:rPr lang="zh-CN" altLang="zh-CN" sz="20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如果Q=0、</a:t>
            </a:r>
            <a:r>
              <a:rPr lang="en-US" altLang="zh-CN" sz="20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      </a:t>
            </a:r>
            <a:r>
              <a:rPr lang="zh-CN" altLang="zh-CN" sz="20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，晶体管T</a:t>
            </a:r>
            <a:r>
              <a:rPr lang="zh-CN" altLang="zh-CN" sz="2000" baseline="-250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D</a:t>
            </a:r>
            <a:r>
              <a:rPr lang="zh-CN" altLang="zh-CN" sz="20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导通，电容C被旁路而无法充电，则输出u</a:t>
            </a:r>
            <a:r>
              <a:rPr lang="zh-CN" altLang="zh-CN" sz="2000" baseline="-250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0</a:t>
            </a:r>
            <a:r>
              <a:rPr lang="zh-CN" altLang="zh-CN" sz="20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为低电平；</a:t>
            </a:r>
            <a:endParaRPr lang="zh-CN" altLang="zh-CN" sz="20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endParaRPr>
          </a:p>
          <a:p>
            <a:pPr lvl="0">
              <a:lnSpc>
                <a:spcPct val="150000"/>
              </a:lnSpc>
            </a:pPr>
            <a:r>
              <a:rPr lang="zh-CN" altLang="zh-CN" sz="20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如果Q=1、</a:t>
            </a:r>
            <a:r>
              <a:rPr lang="en-US" altLang="zh-CN" sz="20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      </a:t>
            </a:r>
            <a:r>
              <a:rPr lang="zh-CN" altLang="zh-CN" sz="20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，晶体管T</a:t>
            </a:r>
            <a:r>
              <a:rPr lang="zh-CN" altLang="zh-CN" sz="2000" baseline="-250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D</a:t>
            </a:r>
            <a:r>
              <a:rPr lang="zh-CN" altLang="zh-CN" sz="20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截止，则电源V</a:t>
            </a:r>
            <a:r>
              <a:rPr lang="zh-CN" altLang="zh-CN" sz="2000" baseline="-250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CC</a:t>
            </a:r>
            <a:r>
              <a:rPr lang="zh-CN" altLang="zh-CN" sz="20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经过电阻R对电容C充电，电容两端的电压u</a:t>
            </a:r>
            <a:r>
              <a:rPr lang="zh-CN" altLang="zh-CN" sz="2000" baseline="-250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0</a:t>
            </a:r>
            <a:r>
              <a:rPr lang="zh-CN" altLang="zh-CN" sz="20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不断增加，当上升到</a:t>
            </a:r>
            <a:r>
              <a:rPr lang="en-US" altLang="zh-CN" sz="20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        </a:t>
            </a:r>
            <a:r>
              <a:rPr lang="zh-CN" altLang="zh-CN" sz="20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时，6引脚变为高电平，此时A</a:t>
            </a:r>
            <a:r>
              <a:rPr lang="zh-CN" altLang="zh-CN" sz="2000" baseline="-250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1</a:t>
            </a:r>
            <a:r>
              <a:rPr lang="zh-CN" altLang="zh-CN" sz="20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输出信号u</a:t>
            </a:r>
            <a:r>
              <a:rPr lang="zh-CN" altLang="zh-CN" sz="2000" baseline="-250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A1</a:t>
            </a:r>
            <a:r>
              <a:rPr lang="zh-CN" altLang="zh-CN" sz="20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=0，则RS触发器</a:t>
            </a:r>
            <a:r>
              <a:rPr lang="en-US" altLang="zh-CN" sz="20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          </a:t>
            </a:r>
            <a:r>
              <a:rPr lang="zh-CN" altLang="en-US" sz="20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a:t>
            </a:r>
            <a:r>
              <a:rPr lang="zh-CN" altLang="zh-CN" sz="20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Q=0，晶体管T</a:t>
            </a:r>
            <a:r>
              <a:rPr lang="zh-CN" altLang="zh-CN" sz="2000" baseline="-250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D</a:t>
            </a:r>
            <a:r>
              <a:rPr lang="zh-CN" altLang="zh-CN" sz="20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导通，电容C放电使得u</a:t>
            </a:r>
            <a:r>
              <a:rPr lang="zh-CN" altLang="zh-CN" sz="2000" baseline="-250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C</a:t>
            </a:r>
            <a:r>
              <a:rPr lang="zh-CN" altLang="zh-CN" sz="20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=0，此后u</a:t>
            </a:r>
            <a:r>
              <a:rPr lang="zh-CN" altLang="zh-CN" sz="2000" baseline="-250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A1</a:t>
            </a:r>
            <a:r>
              <a:rPr lang="zh-CN" altLang="zh-CN" sz="20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=u</a:t>
            </a:r>
            <a:r>
              <a:rPr lang="zh-CN" altLang="zh-CN" sz="2000" baseline="-250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A2</a:t>
            </a:r>
            <a:r>
              <a:rPr lang="zh-CN" altLang="zh-CN" sz="20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=1，触发器保持0状态不变，</a:t>
            </a:r>
            <a:r>
              <a:rPr lang="zh-CN" altLang="zh-CN" sz="2000">
                <a:solidFill>
                  <a:srgbClr val="FF0000"/>
                </a:solidFill>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3引脚输出u</a:t>
            </a:r>
            <a:r>
              <a:rPr lang="zh-CN" altLang="zh-CN" sz="2000" baseline="-25000">
                <a:solidFill>
                  <a:srgbClr val="FF0000"/>
                </a:solidFill>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0</a:t>
            </a:r>
            <a:r>
              <a:rPr lang="zh-CN" altLang="zh-CN" sz="2000">
                <a:solidFill>
                  <a:srgbClr val="FF0000"/>
                </a:solidFill>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为低电平，电路进入稳态</a:t>
            </a:r>
            <a:r>
              <a:rPr lang="zh-CN" altLang="zh-CN" sz="20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a:t>
            </a:r>
            <a:endParaRPr lang="zh-CN" altLang="zh-CN" sz="20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endParaRPr>
          </a:p>
        </p:txBody>
      </p:sp>
      <p:graphicFrame>
        <p:nvGraphicFramePr>
          <p:cNvPr id="4" name="Object 688"/>
          <p:cNvGraphicFramePr>
            <a:graphicFrameLocks noChangeAspect="1"/>
          </p:cNvGraphicFramePr>
          <p:nvPr/>
        </p:nvGraphicFramePr>
        <p:xfrm>
          <a:off x="1551305" y="3429000"/>
          <a:ext cx="509905" cy="324485"/>
        </p:xfrm>
        <a:graphic>
          <a:graphicData uri="http://schemas.openxmlformats.org/presentationml/2006/ole">
            <mc:AlternateContent xmlns:mc="http://schemas.openxmlformats.org/markup-compatibility/2006">
              <mc:Choice xmlns:v="urn:schemas-microsoft-com:vml" Requires="v">
                <p:oleObj spid="_x0000_s3076" name="" r:id="rId4" imgW="355600" imgH="241300" progId="Equation.KSEE3">
                  <p:embed/>
                </p:oleObj>
              </mc:Choice>
              <mc:Fallback>
                <p:oleObj name="" r:id="rId4" imgW="355600" imgH="241300" progId="Equation.KSEE3">
                  <p:embed/>
                  <p:pic>
                    <p:nvPicPr>
                      <p:cNvPr id="0" name="图片 3075"/>
                      <p:cNvPicPr/>
                      <p:nvPr/>
                    </p:nvPicPr>
                    <p:blipFill>
                      <a:blip r:embed="rId5"/>
                      <a:stretch>
                        <a:fillRect/>
                      </a:stretch>
                    </p:blipFill>
                    <p:spPr>
                      <a:xfrm>
                        <a:off x="1551305" y="3429000"/>
                        <a:ext cx="509905" cy="324485"/>
                      </a:xfrm>
                      <a:prstGeom prst="rect">
                        <a:avLst/>
                      </a:prstGeom>
                      <a:noFill/>
                      <a:ln w="38100">
                        <a:noFill/>
                        <a:miter/>
                      </a:ln>
                    </p:spPr>
                  </p:pic>
                </p:oleObj>
              </mc:Fallback>
            </mc:AlternateContent>
          </a:graphicData>
        </a:graphic>
      </p:graphicFrame>
      <p:graphicFrame>
        <p:nvGraphicFramePr>
          <p:cNvPr id="5" name="对象 -2147481485"/>
          <p:cNvGraphicFramePr>
            <a:graphicFrameLocks noChangeAspect="1"/>
          </p:cNvGraphicFramePr>
          <p:nvPr/>
        </p:nvGraphicFramePr>
        <p:xfrm>
          <a:off x="1610360" y="4334510"/>
          <a:ext cx="450850" cy="288925"/>
        </p:xfrm>
        <a:graphic>
          <a:graphicData uri="http://schemas.openxmlformats.org/presentationml/2006/ole">
            <mc:AlternateContent xmlns:mc="http://schemas.openxmlformats.org/markup-compatibility/2006">
              <mc:Choice xmlns:v="urn:schemas-microsoft-com:vml" Requires="v">
                <p:oleObj spid="_x0000_s14" name="" r:id="rId6" imgW="381000" imgH="241300" progId="Equation.KSEE3">
                  <p:embed/>
                </p:oleObj>
              </mc:Choice>
              <mc:Fallback>
                <p:oleObj name="" r:id="rId6" imgW="381000" imgH="241300" progId="Equation.KSEE3">
                  <p:embed/>
                  <p:pic>
                    <p:nvPicPr>
                      <p:cNvPr id="0" name="图片 13"/>
                      <p:cNvPicPr/>
                      <p:nvPr/>
                    </p:nvPicPr>
                    <p:blipFill>
                      <a:blip r:embed="rId7"/>
                      <a:stretch>
                        <a:fillRect/>
                      </a:stretch>
                    </p:blipFill>
                    <p:spPr>
                      <a:xfrm>
                        <a:off x="1610360" y="4334510"/>
                        <a:ext cx="450850" cy="288925"/>
                      </a:xfrm>
                      <a:prstGeom prst="rect">
                        <a:avLst/>
                      </a:prstGeom>
                      <a:noFill/>
                      <a:ln w="38100">
                        <a:noFill/>
                        <a:miter/>
                      </a:ln>
                    </p:spPr>
                  </p:pic>
                </p:oleObj>
              </mc:Fallback>
            </mc:AlternateContent>
          </a:graphicData>
        </a:graphic>
      </p:graphicFrame>
      <p:graphicFrame>
        <p:nvGraphicFramePr>
          <p:cNvPr id="6" name="Object 690"/>
          <p:cNvGraphicFramePr>
            <a:graphicFrameLocks noChangeAspect="1"/>
          </p:cNvGraphicFramePr>
          <p:nvPr/>
        </p:nvGraphicFramePr>
        <p:xfrm>
          <a:off x="5262880" y="4733925"/>
          <a:ext cx="464820" cy="480060"/>
        </p:xfrm>
        <a:graphic>
          <a:graphicData uri="http://schemas.openxmlformats.org/presentationml/2006/ole">
            <mc:AlternateContent xmlns:mc="http://schemas.openxmlformats.org/markup-compatibility/2006">
              <mc:Choice xmlns:v="urn:schemas-microsoft-com:vml" Requires="v">
                <p:oleObj spid="_x0000_s15" name="" r:id="rId8" imgW="381000" imgH="393700" progId="Equation.KSEE3">
                  <p:embed/>
                </p:oleObj>
              </mc:Choice>
              <mc:Fallback>
                <p:oleObj name="" r:id="rId8" imgW="381000" imgH="393700" progId="Equation.KSEE3">
                  <p:embed/>
                  <p:pic>
                    <p:nvPicPr>
                      <p:cNvPr id="0" name="图片 14"/>
                      <p:cNvPicPr/>
                      <p:nvPr/>
                    </p:nvPicPr>
                    <p:blipFill>
                      <a:blip r:embed="rId9"/>
                      <a:stretch>
                        <a:fillRect/>
                      </a:stretch>
                    </p:blipFill>
                    <p:spPr>
                      <a:xfrm>
                        <a:off x="5262880" y="4733925"/>
                        <a:ext cx="464820" cy="480060"/>
                      </a:xfrm>
                      <a:prstGeom prst="rect">
                        <a:avLst/>
                      </a:prstGeom>
                      <a:noFill/>
                      <a:ln w="38100">
                        <a:noFill/>
                        <a:miter/>
                      </a:ln>
                    </p:spPr>
                  </p:pic>
                </p:oleObj>
              </mc:Fallback>
            </mc:AlternateContent>
          </a:graphicData>
        </a:graphic>
      </p:graphicFrame>
      <p:graphicFrame>
        <p:nvGraphicFramePr>
          <p:cNvPr id="16" name="Object 688"/>
          <p:cNvGraphicFramePr>
            <a:graphicFrameLocks noChangeAspect="1"/>
          </p:cNvGraphicFramePr>
          <p:nvPr/>
        </p:nvGraphicFramePr>
        <p:xfrm>
          <a:off x="5217795" y="5213985"/>
          <a:ext cx="509905" cy="324485"/>
        </p:xfrm>
        <a:graphic>
          <a:graphicData uri="http://schemas.openxmlformats.org/presentationml/2006/ole">
            <mc:AlternateContent xmlns:mc="http://schemas.openxmlformats.org/markup-compatibility/2006">
              <mc:Choice xmlns:v="urn:schemas-microsoft-com:vml" Requires="v">
                <p:oleObj spid="_x0000_s17" name="" r:id="rId10" imgW="355600" imgH="241300" progId="Equation.KSEE3">
                  <p:embed/>
                </p:oleObj>
              </mc:Choice>
              <mc:Fallback>
                <p:oleObj name="" r:id="rId10" imgW="355600" imgH="241300" progId="Equation.KSEE3">
                  <p:embed/>
                  <p:pic>
                    <p:nvPicPr>
                      <p:cNvPr id="0" name="图片 3075"/>
                      <p:cNvPicPr/>
                      <p:nvPr/>
                    </p:nvPicPr>
                    <p:blipFill>
                      <a:blip r:embed="rId5"/>
                      <a:stretch>
                        <a:fillRect/>
                      </a:stretch>
                    </p:blipFill>
                    <p:spPr>
                      <a:xfrm>
                        <a:off x="5217795" y="5213985"/>
                        <a:ext cx="509905" cy="324485"/>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90805"/>
            <a:ext cx="711327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sz="3200" dirty="0">
                <a:latin typeface="微软雅黑" panose="020B0503020204020204" pitchFamily="34" charset="-122"/>
                <a:ea typeface="微软雅黑" panose="020B0503020204020204" pitchFamily="34" charset="-122"/>
                <a:sym typeface="微软雅黑" panose="020B0503020204020204" pitchFamily="34" charset="-122"/>
              </a:rPr>
              <a:t>5.3</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用555定时器构成单稳态触发器</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 name="文本框 2"/>
          <p:cNvSpPr txBox="1"/>
          <p:nvPr/>
        </p:nvSpPr>
        <p:spPr>
          <a:xfrm>
            <a:off x="265430" y="1084580"/>
            <a:ext cx="11926570" cy="1014730"/>
          </a:xfrm>
          <a:prstGeom prst="rect">
            <a:avLst/>
          </a:prstGeom>
        </p:spPr>
        <p:style>
          <a:lnRef idx="3">
            <a:schemeClr val="accent5"/>
          </a:lnRef>
          <a:fillRef idx="0">
            <a:srgbClr val="FFFFFF"/>
          </a:fillRef>
          <a:effectRef idx="0">
            <a:srgbClr val="FFFFFF"/>
          </a:effectRef>
          <a:fontRef idx="minor">
            <a:schemeClr val="tx1"/>
          </a:fontRef>
        </p:style>
        <p:txBody>
          <a:bodyPr wrap="square" rtlCol="0" anchor="ctr" anchorCtr="0">
            <a:spAutoFit/>
          </a:bodyPr>
          <a:p>
            <a:pPr algn="l" eaLnBrk="1">
              <a:lnSpc>
                <a:spcPct val="150000"/>
              </a:lnSpc>
            </a:pPr>
            <a:r>
              <a:rPr lang="en-US" altLang="zh-CN" sz="2000">
                <a:latin typeface="Times New Roman" panose="02020603050405020304" charset="0"/>
                <a:ea typeface="微软雅黑" panose="020B0503020204020204" pitchFamily="34" charset="-122"/>
                <a:cs typeface="Times New Roman" panose="02020603050405020304" charset="0"/>
              </a:rPr>
              <a:t>        </a:t>
            </a:r>
            <a:r>
              <a:rPr lang="zh-CN" altLang="en-US" sz="2000">
                <a:latin typeface="Times New Roman" panose="02020603050405020304" charset="0"/>
                <a:ea typeface="微软雅黑" panose="020B0503020204020204" pitchFamily="34" charset="-122"/>
                <a:cs typeface="Times New Roman" panose="02020603050405020304" charset="0"/>
              </a:rPr>
              <a:t>图5-51中R、C为外接器件，它们决定了暂稳态的持续时间。将555定时器的</a:t>
            </a:r>
            <a:r>
              <a:rPr lang="zh-CN" altLang="en-US" sz="2000">
                <a:solidFill>
                  <a:srgbClr val="FF0000"/>
                </a:solidFill>
                <a:latin typeface="Times New Roman" panose="02020603050405020304" charset="0"/>
                <a:ea typeface="微软雅黑" panose="020B0503020204020204" pitchFamily="34" charset="-122"/>
                <a:cs typeface="Times New Roman" panose="02020603050405020304" charset="0"/>
              </a:rPr>
              <a:t>6、7引脚相连</a:t>
            </a:r>
            <a:r>
              <a:rPr lang="zh-CN" altLang="en-US" sz="2000">
                <a:latin typeface="Times New Roman" panose="02020603050405020304" charset="0"/>
                <a:ea typeface="微软雅黑" panose="020B0503020204020204" pitchFamily="34" charset="-122"/>
                <a:cs typeface="Times New Roman" panose="02020603050405020304" charset="0"/>
              </a:rPr>
              <a:t>，6引脚上端通过电阻R接电源、7引脚下端通过电容C接地，</a:t>
            </a:r>
            <a:r>
              <a:rPr lang="zh-CN" altLang="en-US" sz="2000">
                <a:solidFill>
                  <a:srgbClr val="FF0000"/>
                </a:solidFill>
                <a:latin typeface="Times New Roman" panose="02020603050405020304" charset="0"/>
                <a:ea typeface="微软雅黑" panose="020B0503020204020204" pitchFamily="34" charset="-122"/>
                <a:cs typeface="Times New Roman" panose="02020603050405020304" charset="0"/>
              </a:rPr>
              <a:t>构成充放电回路</a:t>
            </a:r>
            <a:r>
              <a:rPr lang="zh-CN" altLang="en-US" sz="2000">
                <a:latin typeface="Times New Roman" panose="02020603050405020304" charset="0"/>
                <a:ea typeface="微软雅黑" panose="020B0503020204020204" pitchFamily="34" charset="-122"/>
                <a:cs typeface="Times New Roman" panose="02020603050405020304" charset="0"/>
              </a:rPr>
              <a:t>，2引脚为输入触发信号</a:t>
            </a:r>
            <a:r>
              <a:rPr lang="zh-CN" altLang="en-US" sz="2000" i="1">
                <a:latin typeface="Times New Roman" panose="02020603050405020304" charset="0"/>
                <a:ea typeface="微软雅黑" panose="020B0503020204020204" pitchFamily="34" charset="-122"/>
                <a:cs typeface="Times New Roman" panose="02020603050405020304" charset="0"/>
              </a:rPr>
              <a:t>ui</a:t>
            </a:r>
            <a:r>
              <a:rPr lang="zh-CN" altLang="en-US" sz="2000">
                <a:latin typeface="Times New Roman" panose="02020603050405020304" charset="0"/>
                <a:ea typeface="微软雅黑" panose="020B0503020204020204" pitchFamily="34" charset="-122"/>
                <a:cs typeface="Times New Roman" panose="02020603050405020304" charset="0"/>
              </a:rPr>
              <a:t>。</a:t>
            </a:r>
            <a:endParaRPr lang="zh-CN" altLang="en-US" sz="2000">
              <a:latin typeface="Times New Roman" panose="02020603050405020304" charset="0"/>
              <a:ea typeface="微软雅黑" panose="020B0503020204020204" pitchFamily="34" charset="-122"/>
              <a:cs typeface="Times New Roman" panose="02020603050405020304" charset="0"/>
            </a:endParaRPr>
          </a:p>
        </p:txBody>
      </p:sp>
      <p:pic>
        <p:nvPicPr>
          <p:cNvPr id="2" name="图片 1"/>
          <p:cNvPicPr>
            <a:picLocks noChangeAspect="1"/>
          </p:cNvPicPr>
          <p:nvPr/>
        </p:nvPicPr>
        <p:blipFill>
          <a:blip r:embed="rId3"/>
          <a:stretch>
            <a:fillRect/>
          </a:stretch>
        </p:blipFill>
        <p:spPr>
          <a:xfrm>
            <a:off x="8035925" y="2599055"/>
            <a:ext cx="4227830" cy="3563620"/>
          </a:xfrm>
          <a:prstGeom prst="rect">
            <a:avLst/>
          </a:prstGeom>
        </p:spPr>
      </p:pic>
      <p:sp>
        <p:nvSpPr>
          <p:cNvPr id="13" name="文本框 12"/>
          <p:cNvSpPr txBox="1"/>
          <p:nvPr/>
        </p:nvSpPr>
        <p:spPr>
          <a:xfrm>
            <a:off x="361315" y="2673350"/>
            <a:ext cx="7564755" cy="3415030"/>
          </a:xfrm>
          <a:prstGeom prst="rect">
            <a:avLst/>
          </a:prstGeom>
        </p:spPr>
        <p:style>
          <a:lnRef idx="3">
            <a:schemeClr val="accent6"/>
          </a:lnRef>
          <a:fillRef idx="0">
            <a:srgbClr val="FFFFFF"/>
          </a:fillRef>
          <a:effectRef idx="0">
            <a:srgbClr val="FFFFFF"/>
          </a:effectRef>
          <a:fontRef idx="minor">
            <a:schemeClr val="tx1"/>
          </a:fontRef>
        </p:style>
        <p:txBody>
          <a:bodyPr wrap="square" rtlCol="0" anchor="t">
            <a:spAutoFit/>
          </a:bodyPr>
          <a:p>
            <a:pPr lvl="0">
              <a:lnSpc>
                <a:spcPct val="150000"/>
              </a:lnSpc>
            </a:pPr>
            <a:r>
              <a:rPr lang="en-US" altLang="zh-CN" sz="24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    </a:t>
            </a:r>
            <a:r>
              <a:rPr lang="zh-CN" altLang="zh-CN" sz="24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a:t>
            </a:r>
            <a:r>
              <a:rPr lang="en-US" altLang="zh-CN" sz="24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2</a:t>
            </a:r>
            <a:r>
              <a:rPr lang="zh-CN" altLang="zh-CN" sz="24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)在u</a:t>
            </a:r>
            <a:r>
              <a:rPr lang="zh-CN" altLang="zh-CN" sz="2400" baseline="-250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I</a:t>
            </a:r>
            <a:r>
              <a:rPr lang="zh-CN" altLang="zh-CN" sz="24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负脉冲的作用下，低电平触发端2引脚电压小于</a:t>
            </a:r>
            <a:r>
              <a:rPr lang="en-US" altLang="zh-CN" sz="24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          </a:t>
            </a:r>
            <a:r>
              <a:rPr lang="zh-CN" altLang="zh-CN" sz="24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时，使得A</a:t>
            </a:r>
            <a:r>
              <a:rPr lang="zh-CN" altLang="zh-CN" sz="2400" baseline="-250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2</a:t>
            </a:r>
            <a:r>
              <a:rPr lang="zh-CN" altLang="zh-CN" sz="24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输出u</a:t>
            </a:r>
            <a:r>
              <a:rPr lang="zh-CN" altLang="zh-CN" sz="2400" baseline="-250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A2</a:t>
            </a:r>
            <a:r>
              <a:rPr lang="zh-CN" altLang="zh-CN" sz="24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=0，Q=1，触发器被置成1态，输出也跳变为高电平，电路进入暂稳态。与此同时，晶体管T</a:t>
            </a:r>
            <a:r>
              <a:rPr lang="zh-CN" altLang="zh-CN" sz="2400" baseline="-250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D</a:t>
            </a:r>
            <a:r>
              <a:rPr lang="zh-CN" altLang="zh-CN" sz="24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截止，电源便经过电阻R开始向电容C充电，u</a:t>
            </a:r>
            <a:r>
              <a:rPr lang="zh-CN" altLang="zh-CN" sz="2400" baseline="-250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C</a:t>
            </a:r>
            <a:r>
              <a:rPr lang="zh-CN" altLang="zh-CN" sz="24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电压按照指数规律增长。</a:t>
            </a:r>
            <a:endParaRPr lang="zh-CN" altLang="zh-CN" sz="24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endParaRPr>
          </a:p>
          <a:p>
            <a:pPr lvl="0">
              <a:lnSpc>
                <a:spcPct val="150000"/>
              </a:lnSpc>
            </a:pPr>
            <a:r>
              <a:rPr lang="en-US" altLang="zh-CN" sz="24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      </a:t>
            </a:r>
            <a:r>
              <a:rPr lang="zh-CN" altLang="zh-CN" sz="24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即</a:t>
            </a:r>
            <a:r>
              <a:rPr lang="zh-CN" altLang="zh-CN" sz="2400">
                <a:solidFill>
                  <a:srgbClr val="FF0000"/>
                </a:solidFill>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负触发信号作用下，电路进入暂稳态</a:t>
            </a:r>
            <a:r>
              <a:rPr lang="zh-CN" altLang="zh-CN" sz="24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 </a:t>
            </a:r>
            <a:endParaRPr lang="zh-CN" altLang="zh-CN" sz="24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endParaRPr>
          </a:p>
        </p:txBody>
      </p:sp>
      <p:graphicFrame>
        <p:nvGraphicFramePr>
          <p:cNvPr id="6" name="Object 690"/>
          <p:cNvGraphicFramePr>
            <a:graphicFrameLocks noChangeAspect="1"/>
          </p:cNvGraphicFramePr>
          <p:nvPr/>
        </p:nvGraphicFramePr>
        <p:xfrm>
          <a:off x="902335" y="3343275"/>
          <a:ext cx="567690" cy="586105"/>
        </p:xfrm>
        <a:graphic>
          <a:graphicData uri="http://schemas.openxmlformats.org/presentationml/2006/ole">
            <mc:AlternateContent xmlns:mc="http://schemas.openxmlformats.org/markup-compatibility/2006">
              <mc:Choice xmlns:v="urn:schemas-microsoft-com:vml" Requires="v">
                <p:oleObj spid="_x0000_s15" name="" r:id="rId4" imgW="381000" imgH="393700" progId="Equation.KSEE3">
                  <p:embed/>
                </p:oleObj>
              </mc:Choice>
              <mc:Fallback>
                <p:oleObj name="" r:id="rId4" imgW="381000" imgH="393700" progId="Equation.KSEE3">
                  <p:embed/>
                  <p:pic>
                    <p:nvPicPr>
                      <p:cNvPr id="0" name="图片 14"/>
                      <p:cNvPicPr/>
                      <p:nvPr/>
                    </p:nvPicPr>
                    <p:blipFill>
                      <a:blip r:embed="rId5"/>
                      <a:stretch>
                        <a:fillRect/>
                      </a:stretch>
                    </p:blipFill>
                    <p:spPr>
                      <a:xfrm>
                        <a:off x="902335" y="3343275"/>
                        <a:ext cx="567690" cy="586105"/>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90805"/>
            <a:ext cx="711327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sz="3200" dirty="0">
                <a:latin typeface="微软雅黑" panose="020B0503020204020204" pitchFamily="34" charset="-122"/>
                <a:ea typeface="微软雅黑" panose="020B0503020204020204" pitchFamily="34" charset="-122"/>
                <a:sym typeface="微软雅黑" panose="020B0503020204020204" pitchFamily="34" charset="-122"/>
              </a:rPr>
              <a:t>5.3</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用555定时器构成单稳态触发器</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 name="文本框 2"/>
          <p:cNvSpPr txBox="1"/>
          <p:nvPr/>
        </p:nvSpPr>
        <p:spPr>
          <a:xfrm>
            <a:off x="265430" y="1084580"/>
            <a:ext cx="11926570" cy="1014730"/>
          </a:xfrm>
          <a:prstGeom prst="rect">
            <a:avLst/>
          </a:prstGeom>
        </p:spPr>
        <p:style>
          <a:lnRef idx="3">
            <a:schemeClr val="accent5"/>
          </a:lnRef>
          <a:fillRef idx="0">
            <a:srgbClr val="FFFFFF"/>
          </a:fillRef>
          <a:effectRef idx="0">
            <a:srgbClr val="FFFFFF"/>
          </a:effectRef>
          <a:fontRef idx="minor">
            <a:schemeClr val="tx1"/>
          </a:fontRef>
        </p:style>
        <p:txBody>
          <a:bodyPr wrap="square" rtlCol="0" anchor="ctr" anchorCtr="0">
            <a:spAutoFit/>
          </a:bodyPr>
          <a:p>
            <a:pPr algn="l" eaLnBrk="1">
              <a:lnSpc>
                <a:spcPct val="150000"/>
              </a:lnSpc>
            </a:pPr>
            <a:r>
              <a:rPr lang="en-US" altLang="zh-CN" sz="2000">
                <a:latin typeface="Times New Roman" panose="02020603050405020304" charset="0"/>
                <a:ea typeface="微软雅黑" panose="020B0503020204020204" pitchFamily="34" charset="-122"/>
                <a:cs typeface="Times New Roman" panose="02020603050405020304" charset="0"/>
              </a:rPr>
              <a:t>        </a:t>
            </a:r>
            <a:r>
              <a:rPr lang="zh-CN" altLang="en-US" sz="2000">
                <a:latin typeface="Times New Roman" panose="02020603050405020304" charset="0"/>
                <a:ea typeface="微软雅黑" panose="020B0503020204020204" pitchFamily="34" charset="-122"/>
                <a:cs typeface="Times New Roman" panose="02020603050405020304" charset="0"/>
              </a:rPr>
              <a:t>图5-51中R、C为外接器件，它们决定了暂稳态的持续时间。将555定时器的</a:t>
            </a:r>
            <a:r>
              <a:rPr lang="zh-CN" altLang="en-US" sz="2000">
                <a:solidFill>
                  <a:srgbClr val="FF0000"/>
                </a:solidFill>
                <a:latin typeface="Times New Roman" panose="02020603050405020304" charset="0"/>
                <a:ea typeface="微软雅黑" panose="020B0503020204020204" pitchFamily="34" charset="-122"/>
                <a:cs typeface="Times New Roman" panose="02020603050405020304" charset="0"/>
              </a:rPr>
              <a:t>6、7引脚相连</a:t>
            </a:r>
            <a:r>
              <a:rPr lang="zh-CN" altLang="en-US" sz="2000">
                <a:latin typeface="Times New Roman" panose="02020603050405020304" charset="0"/>
                <a:ea typeface="微软雅黑" panose="020B0503020204020204" pitchFamily="34" charset="-122"/>
                <a:cs typeface="Times New Roman" panose="02020603050405020304" charset="0"/>
              </a:rPr>
              <a:t>，6引脚上端通过电阻R接电源、7引脚下端通过电容C接地，</a:t>
            </a:r>
            <a:r>
              <a:rPr lang="zh-CN" altLang="en-US" sz="2000">
                <a:solidFill>
                  <a:srgbClr val="FF0000"/>
                </a:solidFill>
                <a:latin typeface="Times New Roman" panose="02020603050405020304" charset="0"/>
                <a:ea typeface="微软雅黑" panose="020B0503020204020204" pitchFamily="34" charset="-122"/>
                <a:cs typeface="Times New Roman" panose="02020603050405020304" charset="0"/>
              </a:rPr>
              <a:t>构成充放电回路</a:t>
            </a:r>
            <a:r>
              <a:rPr lang="zh-CN" altLang="en-US" sz="2000">
                <a:latin typeface="Times New Roman" panose="02020603050405020304" charset="0"/>
                <a:ea typeface="微软雅黑" panose="020B0503020204020204" pitchFamily="34" charset="-122"/>
                <a:cs typeface="Times New Roman" panose="02020603050405020304" charset="0"/>
              </a:rPr>
              <a:t>，2引脚为输入触发信号</a:t>
            </a:r>
            <a:r>
              <a:rPr lang="zh-CN" altLang="en-US" sz="2000" i="1">
                <a:latin typeface="Times New Roman" panose="02020603050405020304" charset="0"/>
                <a:ea typeface="微软雅黑" panose="020B0503020204020204" pitchFamily="34" charset="-122"/>
                <a:cs typeface="Times New Roman" panose="02020603050405020304" charset="0"/>
              </a:rPr>
              <a:t>ui</a:t>
            </a:r>
            <a:r>
              <a:rPr lang="zh-CN" altLang="en-US" sz="2000">
                <a:latin typeface="Times New Roman" panose="02020603050405020304" charset="0"/>
                <a:ea typeface="微软雅黑" panose="020B0503020204020204" pitchFamily="34" charset="-122"/>
                <a:cs typeface="Times New Roman" panose="02020603050405020304" charset="0"/>
              </a:rPr>
              <a:t>。</a:t>
            </a:r>
            <a:endParaRPr lang="zh-CN" altLang="en-US" sz="2000">
              <a:latin typeface="Times New Roman" panose="02020603050405020304" charset="0"/>
              <a:ea typeface="微软雅黑" panose="020B0503020204020204" pitchFamily="34" charset="-122"/>
              <a:cs typeface="Times New Roman" panose="02020603050405020304" charset="0"/>
            </a:endParaRPr>
          </a:p>
        </p:txBody>
      </p:sp>
      <p:pic>
        <p:nvPicPr>
          <p:cNvPr id="2" name="图片 1"/>
          <p:cNvPicPr>
            <a:picLocks noChangeAspect="1"/>
          </p:cNvPicPr>
          <p:nvPr/>
        </p:nvPicPr>
        <p:blipFill>
          <a:blip r:embed="rId3"/>
          <a:stretch>
            <a:fillRect/>
          </a:stretch>
        </p:blipFill>
        <p:spPr>
          <a:xfrm>
            <a:off x="8035925" y="2599055"/>
            <a:ext cx="4227830" cy="3563620"/>
          </a:xfrm>
          <a:prstGeom prst="rect">
            <a:avLst/>
          </a:prstGeom>
        </p:spPr>
      </p:pic>
      <p:sp>
        <p:nvSpPr>
          <p:cNvPr id="13" name="文本框 12"/>
          <p:cNvSpPr txBox="1"/>
          <p:nvPr/>
        </p:nvSpPr>
        <p:spPr>
          <a:xfrm>
            <a:off x="361315" y="2673350"/>
            <a:ext cx="7564755" cy="2861310"/>
          </a:xfrm>
          <a:prstGeom prst="rect">
            <a:avLst/>
          </a:prstGeom>
        </p:spPr>
        <p:style>
          <a:lnRef idx="3">
            <a:schemeClr val="accent6"/>
          </a:lnRef>
          <a:fillRef idx="0">
            <a:srgbClr val="FFFFFF"/>
          </a:fillRef>
          <a:effectRef idx="0">
            <a:srgbClr val="FFFFFF"/>
          </a:effectRef>
          <a:fontRef idx="minor">
            <a:schemeClr val="tx1"/>
          </a:fontRef>
        </p:style>
        <p:txBody>
          <a:bodyPr wrap="square" rtlCol="0" anchor="t">
            <a:spAutoFit/>
          </a:bodyPr>
          <a:p>
            <a:pPr lvl="0">
              <a:lnSpc>
                <a:spcPct val="150000"/>
              </a:lnSpc>
            </a:pPr>
            <a:r>
              <a:rPr lang="en-US" altLang="zh-CN" sz="24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    </a:t>
            </a:r>
            <a:r>
              <a:rPr lang="zh-CN" altLang="zh-CN" sz="24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a:t>
            </a:r>
            <a:r>
              <a:rPr lang="en-US" altLang="zh-CN" sz="24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3</a:t>
            </a:r>
            <a:r>
              <a:rPr lang="zh-CN" altLang="zh-CN" sz="24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a:t>
            </a:r>
            <a:r>
              <a:rPr altLang="zh-CN" sz="24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当电容充电使u</a:t>
            </a:r>
            <a:r>
              <a:rPr altLang="zh-CN" sz="2400" baseline="-250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C</a:t>
            </a:r>
            <a:r>
              <a:rPr altLang="zh-CN" sz="24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 &gt;</a:t>
            </a:r>
            <a:r>
              <a:rPr lang="en-US" sz="24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        </a:t>
            </a:r>
            <a:r>
              <a:rPr altLang="zh-CN" sz="24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时，6引脚变为高电平、2引脚的负脉冲消失变为高电平，则A</a:t>
            </a:r>
            <a:r>
              <a:rPr altLang="zh-CN" sz="2400" baseline="-250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1</a:t>
            </a:r>
            <a:r>
              <a:rPr altLang="zh-CN" sz="24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、A</a:t>
            </a:r>
            <a:r>
              <a:rPr altLang="zh-CN" sz="2400" baseline="-250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2</a:t>
            </a:r>
            <a:r>
              <a:rPr altLang="zh-CN" sz="24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电压比较器输出u</a:t>
            </a:r>
            <a:r>
              <a:rPr altLang="zh-CN" sz="2400" baseline="-250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A1</a:t>
            </a:r>
            <a:r>
              <a:rPr altLang="zh-CN" sz="24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=0，u</a:t>
            </a:r>
            <a:r>
              <a:rPr altLang="zh-CN" sz="2400" baseline="-250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A2</a:t>
            </a:r>
            <a:r>
              <a:rPr altLang="zh-CN" sz="24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=1，使得RS触发器又被置0(Q=0、</a:t>
            </a:r>
            <a:r>
              <a:rPr lang="en-US" sz="24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      </a:t>
            </a:r>
            <a:r>
              <a:rPr altLang="zh-CN" sz="24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a:t>
            </a:r>
            <a:r>
              <a:rPr lang="zh-CN" sz="24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a:t>
            </a:r>
            <a:r>
              <a:rPr altLang="zh-CN" sz="24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3引脚输出u</a:t>
            </a:r>
            <a:r>
              <a:rPr altLang="zh-CN" sz="2400" baseline="-250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0</a:t>
            </a:r>
            <a:r>
              <a:rPr altLang="zh-CN" sz="24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为低电平。同时晶体管T</a:t>
            </a:r>
            <a:r>
              <a:rPr altLang="zh-CN" sz="2400" baseline="-250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D</a:t>
            </a:r>
            <a:r>
              <a:rPr altLang="zh-CN" sz="24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又变为导通状态，电容C经T</a:t>
            </a:r>
            <a:r>
              <a:rPr altLang="zh-CN" sz="2400" baseline="-250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D</a:t>
            </a:r>
            <a:r>
              <a:rPr altLang="zh-CN" sz="24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迅速放电，直至u</a:t>
            </a:r>
            <a:r>
              <a:rPr altLang="zh-CN" sz="2400" baseline="-250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C</a:t>
            </a:r>
            <a:r>
              <a:rPr altLang="zh-CN" sz="24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=0，电路恢复稳态。</a:t>
            </a:r>
            <a:r>
              <a:rPr lang="zh-CN" altLang="zh-CN" sz="24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 </a:t>
            </a:r>
            <a:endParaRPr lang="zh-CN" altLang="zh-CN" sz="24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endParaRPr>
          </a:p>
        </p:txBody>
      </p:sp>
      <p:graphicFrame>
        <p:nvGraphicFramePr>
          <p:cNvPr id="4" name="Object 694"/>
          <p:cNvGraphicFramePr>
            <a:graphicFrameLocks noChangeAspect="1"/>
          </p:cNvGraphicFramePr>
          <p:nvPr/>
        </p:nvGraphicFramePr>
        <p:xfrm>
          <a:off x="3518535" y="2766695"/>
          <a:ext cx="516890" cy="534035"/>
        </p:xfrm>
        <a:graphic>
          <a:graphicData uri="http://schemas.openxmlformats.org/presentationml/2006/ole">
            <mc:AlternateContent xmlns:mc="http://schemas.openxmlformats.org/markup-compatibility/2006">
              <mc:Choice xmlns:v="urn:schemas-microsoft-com:vml" Requires="v">
                <p:oleObj spid="_x0000_s3076" name="" r:id="rId4" imgW="381000" imgH="393700" progId="Equation.KSEE3">
                  <p:embed/>
                </p:oleObj>
              </mc:Choice>
              <mc:Fallback>
                <p:oleObj name="" r:id="rId4" imgW="381000" imgH="393700" progId="Equation.KSEE3">
                  <p:embed/>
                  <p:pic>
                    <p:nvPicPr>
                      <p:cNvPr id="0" name="图片 3075"/>
                      <p:cNvPicPr/>
                      <p:nvPr/>
                    </p:nvPicPr>
                    <p:blipFill>
                      <a:blip r:embed="rId5"/>
                      <a:stretch>
                        <a:fillRect/>
                      </a:stretch>
                    </p:blipFill>
                    <p:spPr>
                      <a:xfrm>
                        <a:off x="3518535" y="2766695"/>
                        <a:ext cx="516890" cy="534035"/>
                      </a:xfrm>
                      <a:prstGeom prst="rect">
                        <a:avLst/>
                      </a:prstGeom>
                      <a:noFill/>
                      <a:ln w="38100">
                        <a:noFill/>
                        <a:miter/>
                      </a:ln>
                    </p:spPr>
                  </p:pic>
                </p:oleObj>
              </mc:Fallback>
            </mc:AlternateContent>
          </a:graphicData>
        </a:graphic>
      </p:graphicFrame>
      <p:graphicFrame>
        <p:nvGraphicFramePr>
          <p:cNvPr id="5" name="Object 695"/>
          <p:cNvGraphicFramePr>
            <a:graphicFrameLocks noChangeAspect="1"/>
          </p:cNvGraphicFramePr>
          <p:nvPr/>
        </p:nvGraphicFramePr>
        <p:xfrm>
          <a:off x="6249035" y="3969385"/>
          <a:ext cx="573405" cy="389255"/>
        </p:xfrm>
        <a:graphic>
          <a:graphicData uri="http://schemas.openxmlformats.org/presentationml/2006/ole">
            <mc:AlternateContent xmlns:mc="http://schemas.openxmlformats.org/markup-compatibility/2006">
              <mc:Choice xmlns:v="urn:schemas-microsoft-com:vml" Requires="v">
                <p:oleObj spid="_x0000_s6" name="" r:id="rId6" imgW="355600" imgH="241300" progId="Equation.KSEE3">
                  <p:embed/>
                </p:oleObj>
              </mc:Choice>
              <mc:Fallback>
                <p:oleObj name="" r:id="rId6" imgW="355600" imgH="241300" progId="Equation.KSEE3">
                  <p:embed/>
                  <p:pic>
                    <p:nvPicPr>
                      <p:cNvPr id="0" name="图片 3"/>
                      <p:cNvPicPr/>
                      <p:nvPr/>
                    </p:nvPicPr>
                    <p:blipFill>
                      <a:blip r:embed="rId7"/>
                      <a:stretch>
                        <a:fillRect/>
                      </a:stretch>
                    </p:blipFill>
                    <p:spPr>
                      <a:xfrm>
                        <a:off x="6249035" y="3969385"/>
                        <a:ext cx="573405" cy="389255"/>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90805"/>
            <a:ext cx="711327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sz="3200" dirty="0">
                <a:latin typeface="微软雅黑" panose="020B0503020204020204" pitchFamily="34" charset="-122"/>
                <a:ea typeface="微软雅黑" panose="020B0503020204020204" pitchFamily="34" charset="-122"/>
                <a:sym typeface="微软雅黑" panose="020B0503020204020204" pitchFamily="34" charset="-122"/>
              </a:rPr>
              <a:t>5.3</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用555定时器构成单稳态触发器</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 name="文本框 2"/>
          <p:cNvSpPr txBox="1"/>
          <p:nvPr/>
        </p:nvSpPr>
        <p:spPr>
          <a:xfrm>
            <a:off x="194945" y="1084580"/>
            <a:ext cx="11926570" cy="1014730"/>
          </a:xfrm>
          <a:prstGeom prst="rect">
            <a:avLst/>
          </a:prstGeom>
        </p:spPr>
        <p:style>
          <a:lnRef idx="3">
            <a:schemeClr val="accent5"/>
          </a:lnRef>
          <a:fillRef idx="0">
            <a:srgbClr val="FFFFFF"/>
          </a:fillRef>
          <a:effectRef idx="0">
            <a:srgbClr val="FFFFFF"/>
          </a:effectRef>
          <a:fontRef idx="minor">
            <a:schemeClr val="tx1"/>
          </a:fontRef>
        </p:style>
        <p:txBody>
          <a:bodyPr wrap="square" rtlCol="0" anchor="ctr" anchorCtr="0">
            <a:spAutoFit/>
          </a:bodyPr>
          <a:p>
            <a:pPr algn="l" eaLnBrk="1">
              <a:lnSpc>
                <a:spcPct val="150000"/>
              </a:lnSpc>
            </a:pPr>
            <a:r>
              <a:rPr lang="en-US" altLang="zh-CN" sz="2000">
                <a:latin typeface="Times New Roman" panose="02020603050405020304" charset="0"/>
                <a:ea typeface="微软雅黑" panose="020B0503020204020204" pitchFamily="34" charset="-122"/>
                <a:cs typeface="Times New Roman" panose="02020603050405020304" charset="0"/>
              </a:rPr>
              <a:t>        </a:t>
            </a:r>
            <a:r>
              <a:rPr lang="zh-CN" altLang="en-US" sz="2000">
                <a:latin typeface="Times New Roman" panose="02020603050405020304" charset="0"/>
                <a:ea typeface="微软雅黑" panose="020B0503020204020204" pitchFamily="34" charset="-122"/>
                <a:cs typeface="Times New Roman" panose="02020603050405020304" charset="0"/>
              </a:rPr>
              <a:t>为了使得单稳态触发器正常工作，要求外加脉冲u</a:t>
            </a:r>
            <a:r>
              <a:rPr lang="zh-CN" altLang="en-US" sz="2000" baseline="-25000">
                <a:latin typeface="Times New Roman" panose="02020603050405020304" charset="0"/>
                <a:ea typeface="微软雅黑" panose="020B0503020204020204" pitchFamily="34" charset="-122"/>
                <a:cs typeface="Times New Roman" panose="02020603050405020304" charset="0"/>
              </a:rPr>
              <a:t>I</a:t>
            </a:r>
            <a:r>
              <a:rPr lang="zh-CN" altLang="en-US" sz="2000">
                <a:latin typeface="Times New Roman" panose="02020603050405020304" charset="0"/>
                <a:ea typeface="微软雅黑" panose="020B0503020204020204" pitchFamily="34" charset="-122"/>
                <a:cs typeface="Times New Roman" panose="02020603050405020304" charset="0"/>
              </a:rPr>
              <a:t>的宽度应小于u</a:t>
            </a:r>
            <a:r>
              <a:rPr lang="zh-CN" altLang="en-US" sz="2000" baseline="-25000">
                <a:latin typeface="Times New Roman" panose="02020603050405020304" charset="0"/>
                <a:ea typeface="微软雅黑" panose="020B0503020204020204" pitchFamily="34" charset="-122"/>
                <a:cs typeface="Times New Roman" panose="02020603050405020304" charset="0"/>
              </a:rPr>
              <a:t>O</a:t>
            </a:r>
            <a:r>
              <a:rPr lang="zh-CN" altLang="en-US" sz="2000">
                <a:latin typeface="Times New Roman" panose="02020603050405020304" charset="0"/>
                <a:ea typeface="微软雅黑" panose="020B0503020204020204" pitchFamily="34" charset="-122"/>
                <a:cs typeface="Times New Roman" panose="02020603050405020304" charset="0"/>
              </a:rPr>
              <a:t>输出脉宽t</a:t>
            </a:r>
            <a:r>
              <a:rPr lang="zh-CN" altLang="en-US" sz="2000" baseline="-25000">
                <a:latin typeface="Times New Roman" panose="02020603050405020304" charset="0"/>
                <a:ea typeface="微软雅黑" panose="020B0503020204020204" pitchFamily="34" charset="-122"/>
                <a:cs typeface="Times New Roman" panose="02020603050405020304" charset="0"/>
              </a:rPr>
              <a:t>W</a:t>
            </a:r>
            <a:r>
              <a:rPr lang="zh-CN" altLang="en-US" sz="2000">
                <a:latin typeface="Times New Roman" panose="02020603050405020304" charset="0"/>
                <a:ea typeface="微软雅黑" panose="020B0503020204020204" pitchFamily="34" charset="-122"/>
                <a:cs typeface="Times New Roman" panose="02020603050405020304" charset="0"/>
              </a:rPr>
              <a:t>，且负脉冲u</a:t>
            </a:r>
            <a:r>
              <a:rPr lang="zh-CN" altLang="en-US" sz="2000" baseline="-25000">
                <a:latin typeface="Times New Roman" panose="02020603050405020304" charset="0"/>
                <a:ea typeface="微软雅黑" panose="020B0503020204020204" pitchFamily="34" charset="-122"/>
                <a:cs typeface="Times New Roman" panose="02020603050405020304" charset="0"/>
              </a:rPr>
              <a:t>I</a:t>
            </a:r>
            <a:r>
              <a:rPr lang="zh-CN" altLang="en-US" sz="2000">
                <a:latin typeface="Times New Roman" panose="02020603050405020304" charset="0"/>
                <a:ea typeface="微软雅黑" panose="020B0503020204020204" pitchFamily="34" charset="-122"/>
                <a:cs typeface="Times New Roman" panose="02020603050405020304" charset="0"/>
              </a:rPr>
              <a:t>的数值一定要低于</a:t>
            </a:r>
            <a:r>
              <a:rPr lang="en-US" altLang="zh-CN" sz="2000">
                <a:latin typeface="Times New Roman" panose="02020603050405020304" charset="0"/>
                <a:ea typeface="微软雅黑" panose="020B0503020204020204" pitchFamily="34" charset="-122"/>
                <a:cs typeface="Times New Roman" panose="02020603050405020304" charset="0"/>
              </a:rPr>
              <a:t>V</a:t>
            </a:r>
            <a:r>
              <a:rPr lang="en-US" altLang="zh-CN" sz="2000" baseline="-25000">
                <a:latin typeface="Times New Roman" panose="02020603050405020304" charset="0"/>
                <a:ea typeface="微软雅黑" panose="020B0503020204020204" pitchFamily="34" charset="-122"/>
                <a:cs typeface="Times New Roman" panose="02020603050405020304" charset="0"/>
              </a:rPr>
              <a:t>CC</a:t>
            </a:r>
            <a:r>
              <a:rPr lang="en-US" altLang="zh-CN" sz="2000">
                <a:latin typeface="Times New Roman" panose="02020603050405020304" charset="0"/>
                <a:ea typeface="微软雅黑" panose="020B0503020204020204" pitchFamily="34" charset="-122"/>
                <a:cs typeface="Times New Roman" panose="02020603050405020304" charset="0"/>
              </a:rPr>
              <a:t>/</a:t>
            </a:r>
            <a:r>
              <a:rPr lang="en-US" altLang="zh-CN" sz="2000">
                <a:latin typeface="Times New Roman" panose="02020603050405020304" charset="0"/>
                <a:ea typeface="微软雅黑" panose="020B0503020204020204" pitchFamily="34" charset="-122"/>
                <a:cs typeface="Times New Roman" panose="02020603050405020304" charset="0"/>
              </a:rPr>
              <a:t>3</a:t>
            </a:r>
            <a:r>
              <a:rPr lang="zh-CN" altLang="en-US" sz="2000">
                <a:latin typeface="Times New Roman" panose="02020603050405020304" charset="0"/>
                <a:ea typeface="微软雅黑" panose="020B0503020204020204" pitchFamily="34" charset="-122"/>
                <a:cs typeface="Times New Roman" panose="02020603050405020304" charset="0"/>
              </a:rPr>
              <a:t>。</a:t>
            </a:r>
            <a:endParaRPr lang="zh-CN" altLang="en-US" sz="2000">
              <a:latin typeface="Times New Roman" panose="02020603050405020304" charset="0"/>
              <a:ea typeface="微软雅黑" panose="020B0503020204020204" pitchFamily="34" charset="-122"/>
              <a:cs typeface="Times New Roman" panose="02020603050405020304" charset="0"/>
            </a:endParaRPr>
          </a:p>
        </p:txBody>
      </p:sp>
      <p:sp>
        <p:nvSpPr>
          <p:cNvPr id="13" name="文本框 12"/>
          <p:cNvSpPr txBox="1"/>
          <p:nvPr/>
        </p:nvSpPr>
        <p:spPr>
          <a:xfrm>
            <a:off x="194310" y="2242185"/>
            <a:ext cx="7451725" cy="1538605"/>
          </a:xfrm>
          <a:prstGeom prst="rect">
            <a:avLst/>
          </a:prstGeom>
        </p:spPr>
        <p:style>
          <a:lnRef idx="3">
            <a:schemeClr val="accent6"/>
          </a:lnRef>
          <a:fillRef idx="0">
            <a:srgbClr val="FFFFFF"/>
          </a:fillRef>
          <a:effectRef idx="0">
            <a:srgbClr val="FFFFFF"/>
          </a:effectRef>
          <a:fontRef idx="minor">
            <a:schemeClr val="tx1"/>
          </a:fontRef>
        </p:style>
        <p:txBody>
          <a:bodyPr wrap="square" rtlCol="0" anchor="t">
            <a:noAutofit/>
          </a:bodyPr>
          <a:p>
            <a:pPr lvl="0">
              <a:lnSpc>
                <a:spcPct val="150000"/>
              </a:lnSpc>
            </a:pPr>
            <a:r>
              <a:rPr lang="en-US" altLang="zh-CN" sz="20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rPr>
              <a:t>       </a:t>
            </a:r>
            <a:r>
              <a:rPr lang="zh-CN" altLang="en-US" sz="2000">
                <a:latin typeface="Times New Roman" panose="02020603050405020304" charset="0"/>
                <a:ea typeface="微软雅黑" panose="020B0503020204020204" pitchFamily="34" charset="-122"/>
                <a:cs typeface="Times New Roman" panose="02020603050405020304" charset="0"/>
                <a:sym typeface="+mn-ea"/>
              </a:rPr>
              <a:t>输出脉冲宽度是单稳态触发器的一个主要参数。输出脉冲的宽度t</a:t>
            </a:r>
            <a:r>
              <a:rPr lang="zh-CN" altLang="en-US" sz="2000" baseline="-25000">
                <a:latin typeface="Times New Roman" panose="02020603050405020304" charset="0"/>
                <a:ea typeface="微软雅黑" panose="020B0503020204020204" pitchFamily="34" charset="-122"/>
                <a:cs typeface="Times New Roman" panose="02020603050405020304" charset="0"/>
                <a:sym typeface="+mn-ea"/>
              </a:rPr>
              <a:t>W</a:t>
            </a:r>
            <a:r>
              <a:rPr lang="zh-CN" altLang="en-US" sz="2000">
                <a:latin typeface="Times New Roman" panose="02020603050405020304" charset="0"/>
                <a:ea typeface="微软雅黑" panose="020B0503020204020204" pitchFamily="34" charset="-122"/>
                <a:cs typeface="Times New Roman" panose="02020603050405020304" charset="0"/>
                <a:sym typeface="+mn-ea"/>
              </a:rPr>
              <a:t>等于暂稳态的持续时间（t</a:t>
            </a:r>
            <a:r>
              <a:rPr lang="zh-CN" altLang="en-US" sz="2000" baseline="-25000">
                <a:latin typeface="Times New Roman" panose="02020603050405020304" charset="0"/>
                <a:ea typeface="微软雅黑" panose="020B0503020204020204" pitchFamily="34" charset="-122"/>
                <a:cs typeface="Times New Roman" panose="02020603050405020304" charset="0"/>
                <a:sym typeface="+mn-ea"/>
              </a:rPr>
              <a:t>W</a:t>
            </a:r>
            <a:r>
              <a:rPr lang="zh-CN" altLang="en-US" sz="2000">
                <a:latin typeface="Times New Roman" panose="02020603050405020304" charset="0"/>
                <a:ea typeface="微软雅黑" panose="020B0503020204020204" pitchFamily="34" charset="-122"/>
                <a:cs typeface="Times New Roman" panose="02020603050405020304" charset="0"/>
                <a:sym typeface="+mn-ea"/>
              </a:rPr>
              <a:t>等于电容电压在充电过程中从0上升到所需要的时间），它可以通过电容公式求解：</a:t>
            </a:r>
            <a:endParaRPr lang="zh-CN" altLang="en-US" sz="2000">
              <a:latin typeface="Times New Roman" panose="02020603050405020304" charset="0"/>
              <a:ea typeface="微软雅黑" panose="020B0503020204020204" pitchFamily="34" charset="-122"/>
              <a:cs typeface="Times New Roman" panose="02020603050405020304" charset="0"/>
            </a:endParaRPr>
          </a:p>
          <a:p>
            <a:pPr lvl="0">
              <a:lnSpc>
                <a:spcPct val="150000"/>
              </a:lnSpc>
            </a:pPr>
            <a:endParaRPr lang="zh-CN" altLang="en-US" sz="2000">
              <a:latin typeface="Times New Roman" panose="02020603050405020304" charset="0"/>
              <a:ea typeface="微软雅黑" panose="020B0503020204020204" pitchFamily="34" charset="-122"/>
              <a:cs typeface="Times New Roman" panose="02020603050405020304" charset="0"/>
              <a:sym typeface="宋体" panose="02010600030101010101" pitchFamily="2" charset="-122"/>
            </a:endParaRPr>
          </a:p>
        </p:txBody>
      </p:sp>
      <p:pic>
        <p:nvPicPr>
          <p:cNvPr id="7" name="图片 6"/>
          <p:cNvPicPr>
            <a:picLocks noChangeAspect="1"/>
          </p:cNvPicPr>
          <p:nvPr/>
        </p:nvPicPr>
        <p:blipFill>
          <a:blip r:embed="rId3"/>
          <a:stretch>
            <a:fillRect/>
          </a:stretch>
        </p:blipFill>
        <p:spPr>
          <a:xfrm>
            <a:off x="7749540" y="2318385"/>
            <a:ext cx="4371975" cy="2962275"/>
          </a:xfrm>
          <a:prstGeom prst="rect">
            <a:avLst/>
          </a:prstGeom>
        </p:spPr>
      </p:pic>
      <p:pic>
        <p:nvPicPr>
          <p:cNvPr id="9" name="图片 8"/>
          <p:cNvPicPr>
            <a:picLocks noChangeAspect="1"/>
          </p:cNvPicPr>
          <p:nvPr/>
        </p:nvPicPr>
        <p:blipFill>
          <a:blip r:embed="rId4"/>
          <a:stretch>
            <a:fillRect/>
          </a:stretch>
        </p:blipFill>
        <p:spPr>
          <a:xfrm>
            <a:off x="240030" y="3780790"/>
            <a:ext cx="7509510" cy="2117090"/>
          </a:xfrm>
          <a:prstGeom prst="rect">
            <a:avLst/>
          </a:prstGeom>
        </p:spPr>
      </p:pic>
      <p:sp>
        <p:nvSpPr>
          <p:cNvPr id="10" name="文本框 9"/>
          <p:cNvSpPr txBox="1"/>
          <p:nvPr/>
        </p:nvSpPr>
        <p:spPr>
          <a:xfrm>
            <a:off x="194945" y="6107430"/>
            <a:ext cx="11720830" cy="706755"/>
          </a:xfrm>
          <a:prstGeom prst="rect">
            <a:avLst/>
          </a:prstGeom>
        </p:spPr>
        <p:style>
          <a:lnRef idx="0">
            <a:srgbClr val="FFFFFF"/>
          </a:lnRef>
          <a:fillRef idx="1">
            <a:schemeClr val="accent6"/>
          </a:fillRef>
          <a:effectRef idx="0">
            <a:srgbClr val="FFFFFF"/>
          </a:effectRef>
          <a:fontRef idx="minor">
            <a:schemeClr val="lt1"/>
          </a:fontRef>
        </p:style>
        <p:txBody>
          <a:bodyPr wrap="square" rtlCol="0" anchor="t">
            <a:spAutoFit/>
          </a:bodyPr>
          <a:p>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       </a:t>
            </a:r>
            <a:r>
              <a:rPr lang="zh-CN" altLang="zh-CN" sz="20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根据表达式可知，单稳态触发器的输出脉冲宽度t</a:t>
            </a:r>
            <a:r>
              <a:rPr lang="zh-CN" altLang="zh-CN" sz="2000" baseline="-250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W</a:t>
            </a:r>
            <a:r>
              <a:rPr lang="zh-CN" altLang="zh-CN" sz="20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仅取决于外接电阻R和电容C的取值大小，与外接触发信号和电源电压大小无关。</a:t>
            </a:r>
            <a:endParaRPr lang="zh-CN" altLang="zh-CN" sz="200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edge">
                                      <p:cBhvr>
                                        <p:cTn id="17" dur="20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strips(downLeft)">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0"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90805"/>
            <a:ext cx="711327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sz="3200" dirty="0">
                <a:latin typeface="微软雅黑" panose="020B0503020204020204" pitchFamily="34" charset="-122"/>
                <a:ea typeface="微软雅黑" panose="020B0503020204020204" pitchFamily="34" charset="-122"/>
                <a:sym typeface="微软雅黑" panose="020B0503020204020204" pitchFamily="34" charset="-122"/>
              </a:rPr>
              <a:t>5.3</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用555定时器构成单稳态触发器</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 name="文本框 2"/>
          <p:cNvSpPr txBox="1"/>
          <p:nvPr/>
        </p:nvSpPr>
        <p:spPr>
          <a:xfrm>
            <a:off x="194310" y="964565"/>
            <a:ext cx="9702800" cy="694055"/>
          </a:xfrm>
          <a:prstGeom prst="rect">
            <a:avLst/>
          </a:prstGeom>
        </p:spPr>
        <p:style>
          <a:lnRef idx="0">
            <a:srgbClr val="FFFFFF"/>
          </a:lnRef>
          <a:fillRef idx="1">
            <a:schemeClr val="accent6"/>
          </a:fillRef>
          <a:effectRef idx="0">
            <a:srgbClr val="FFFFFF"/>
          </a:effectRef>
          <a:fontRef idx="minor">
            <a:schemeClr val="lt1"/>
          </a:fontRef>
        </p:style>
        <p:txBody>
          <a:bodyPr wrap="square" rtlCol="0" anchor="ctr" anchorCtr="0">
            <a:spAutoFit/>
          </a:bodyPr>
          <a:p>
            <a:pPr algn="l" eaLnBrk="1">
              <a:lnSpc>
                <a:spcPct val="140000"/>
              </a:lnSpc>
            </a:pPr>
            <a:r>
              <a:rPr lang="en-US" altLang="zh-CN" sz="2800">
                <a:latin typeface="微软雅黑" panose="020B0503020204020204" pitchFamily="34" charset="-122"/>
                <a:ea typeface="微软雅黑" panose="020B0503020204020204" pitchFamily="34" charset="-122"/>
              </a:rPr>
              <a:t>   </a:t>
            </a:r>
            <a:r>
              <a:rPr lang="zh-CN" altLang="en-US" sz="2400">
                <a:latin typeface="Times New Roman" panose="02020603050405020304" charset="0"/>
                <a:ea typeface="微软雅黑" panose="020B0503020204020204" pitchFamily="34" charset="-122"/>
                <a:cs typeface="Times New Roman" panose="02020603050405020304" charset="0"/>
              </a:rPr>
              <a:t>单稳态触发器被广泛地应用于脉冲整形、延时以及定时的脉冲电路。</a:t>
            </a:r>
            <a:endParaRPr lang="zh-CN" altLang="en-US" sz="2400">
              <a:latin typeface="Times New Roman" panose="02020603050405020304" charset="0"/>
              <a:ea typeface="微软雅黑" panose="020B0503020204020204" pitchFamily="34" charset="-122"/>
              <a:cs typeface="Times New Roman" panose="02020603050405020304" charset="0"/>
            </a:endParaRPr>
          </a:p>
        </p:txBody>
      </p:sp>
      <p:sp>
        <p:nvSpPr>
          <p:cNvPr id="2" name="文本框 1"/>
          <p:cNvSpPr txBox="1"/>
          <p:nvPr/>
        </p:nvSpPr>
        <p:spPr>
          <a:xfrm>
            <a:off x="194310" y="1872615"/>
            <a:ext cx="7352030" cy="4707890"/>
          </a:xfrm>
          <a:prstGeom prst="rect">
            <a:avLst/>
          </a:prstGeom>
        </p:spPr>
        <p:style>
          <a:lnRef idx="2">
            <a:schemeClr val="accent1"/>
          </a:lnRef>
          <a:fillRef idx="0">
            <a:srgbClr val="FFFFFF"/>
          </a:fillRef>
          <a:effectRef idx="0">
            <a:srgbClr val="FFFFFF"/>
          </a:effectRef>
          <a:fontRef idx="minor">
            <a:schemeClr val="tx1"/>
          </a:fontRef>
        </p:style>
        <p:txBody>
          <a:bodyPr wrap="square">
            <a:spAutoFit/>
          </a:bodyPr>
          <a:p>
            <a:pPr marL="0" indent="304800" algn="l" defTabSz="266700">
              <a:lnSpc>
                <a:spcPct val="150000"/>
              </a:lnSpc>
              <a:spcAft>
                <a:spcPct val="0"/>
              </a:spcAft>
            </a:pPr>
            <a:r>
              <a:rPr lang="en-US" altLang="zh-CN" sz="2000">
                <a:latin typeface="Times New Roman" panose="02020603050405020304" charset="0"/>
                <a:ea typeface="微软雅黑" panose="020B0503020204020204" pitchFamily="34" charset="-122"/>
                <a:cs typeface="Times New Roman" panose="02020603050405020304" charset="0"/>
              </a:rPr>
              <a:t>(1)</a:t>
            </a:r>
            <a:r>
              <a:rPr lang="zh-CN" altLang="en-US" sz="2000">
                <a:latin typeface="Times New Roman" panose="02020603050405020304" charset="0"/>
                <a:ea typeface="微软雅黑" panose="020B0503020204020204" pitchFamily="34" charset="-122"/>
                <a:cs typeface="Times New Roman" panose="02020603050405020304" charset="0"/>
              </a:rPr>
              <a:t>脉冲整形</a:t>
            </a:r>
            <a:endParaRPr lang="zh-CN" altLang="en-US" sz="2000">
              <a:latin typeface="Times New Roman" panose="02020603050405020304" charset="0"/>
              <a:ea typeface="微软雅黑" panose="020B0503020204020204" pitchFamily="34" charset="-122"/>
              <a:cs typeface="Times New Roman" panose="02020603050405020304" charset="0"/>
            </a:endParaRPr>
          </a:p>
          <a:p>
            <a:pPr marL="0" indent="304800" algn="l" defTabSz="266700">
              <a:lnSpc>
                <a:spcPct val="150000"/>
              </a:lnSpc>
              <a:spcAft>
                <a:spcPct val="0"/>
              </a:spcAft>
            </a:pPr>
            <a:r>
              <a:rPr lang="en-US" altLang="zh-CN" sz="2000">
                <a:latin typeface="Times New Roman" panose="02020603050405020304" charset="0"/>
                <a:ea typeface="微软雅黑" panose="020B0503020204020204" pitchFamily="34" charset="-122"/>
                <a:cs typeface="Times New Roman" panose="02020603050405020304" charset="0"/>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实际的数字系统中，由于脉冲的来源不同、其波形各异。</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l" defTabSz="266700">
              <a:lnSpc>
                <a:spcPct val="150000"/>
              </a:lnSpc>
              <a:spcAft>
                <a:spcPct val="0"/>
              </a:spcAft>
              <a:buClr>
                <a:srgbClr val="0070C0"/>
              </a:buClr>
              <a:buFont typeface="Wingdings" panose="05000000000000000000" charset="0"/>
              <a:buChar char="p"/>
            </a:pPr>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从传感器等检测设备上输出的脉冲信号，其波形不规则；</a:t>
            </a:r>
            <a:endPar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l" defTabSz="266700">
              <a:lnSpc>
                <a:spcPct val="150000"/>
              </a:lnSpc>
              <a:spcAft>
                <a:spcPct val="0"/>
              </a:spcAft>
              <a:buClr>
                <a:srgbClr val="0070C0"/>
              </a:buClr>
              <a:buFont typeface="Wingdings" panose="05000000000000000000" charset="0"/>
              <a:buChar char="p"/>
            </a:pPr>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信号在传输过程中如果受到外界干扰，会因干扰信号的叠加也会变得不整齐</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marL="0" indent="304800" algn="l" defTabSz="266700">
              <a:lnSpc>
                <a:spcPct val="150000"/>
              </a:lnSpc>
              <a:spcAft>
                <a:spcPct val="0"/>
              </a:spcAft>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而单稳态触发器能够</a:t>
            </a:r>
            <a:r>
              <a:rPr lang="zh-CN" altLang="en-US" sz="2000" u="sng">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rPr>
              <a:t>把这种不规则的输入脉冲信号，整形为幅度和宽度都相同的矩形脉冲信号</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。单稳态触发器输出脉冲的宽度</a:t>
            </a:r>
            <a:r>
              <a:rPr lang="en-US" altLang="zh-CN" sz="2000" i="1">
                <a:latin typeface="微软雅黑" panose="020B0503020204020204" pitchFamily="34" charset="-122"/>
                <a:ea typeface="微软雅黑" panose="020B0503020204020204" pitchFamily="34" charset="-122"/>
                <a:cs typeface="微软雅黑" panose="020B0503020204020204" pitchFamily="34" charset="-122"/>
              </a:rPr>
              <a:t>t</a:t>
            </a:r>
            <a:r>
              <a:rPr lang="en-US" altLang="zh-CN" sz="2000" i="1" baseline="-25000">
                <a:latin typeface="微软雅黑" panose="020B0503020204020204" pitchFamily="34" charset="-122"/>
                <a:ea typeface="微软雅黑" panose="020B0503020204020204" pitchFamily="34" charset="-122"/>
                <a:cs typeface="微软雅黑" panose="020B0503020204020204" pitchFamily="34" charset="-122"/>
              </a:rPr>
              <a:t>W</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取决于电路自身的参数</a:t>
            </a:r>
            <a:r>
              <a:rPr lang="en-US" altLang="zh-CN" sz="2000" i="1">
                <a:latin typeface="微软雅黑" panose="020B0503020204020204" pitchFamily="34" charset="-122"/>
                <a:ea typeface="微软雅黑" panose="020B0503020204020204" pitchFamily="34" charset="-122"/>
                <a:cs typeface="微软雅黑" panose="020B0503020204020204" pitchFamily="34" charset="-122"/>
              </a:rPr>
              <a:t>RC</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，输出脉冲幅度</a:t>
            </a:r>
            <a:r>
              <a:rPr lang="en-US" altLang="zh-CN" sz="2000" i="1">
                <a:latin typeface="微软雅黑" panose="020B0503020204020204" pitchFamily="34" charset="-122"/>
                <a:ea typeface="微软雅黑" panose="020B0503020204020204" pitchFamily="34" charset="-122"/>
                <a:cs typeface="微软雅黑" panose="020B0503020204020204" pitchFamily="34" charset="-122"/>
              </a:rPr>
              <a:t>U</a:t>
            </a:r>
            <a:r>
              <a:rPr lang="en-US" altLang="zh-CN" sz="2000" i="1" baseline="-25000">
                <a:latin typeface="微软雅黑" panose="020B0503020204020204" pitchFamily="34" charset="-122"/>
                <a:ea typeface="微软雅黑" panose="020B0503020204020204" pitchFamily="34" charset="-122"/>
                <a:cs typeface="微软雅黑" panose="020B0503020204020204" pitchFamily="34" charset="-122"/>
              </a:rPr>
              <a:t>m</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取决于输出高、低电平。因此，在电路参数不变的情况下，可用单稳态触发器对</a:t>
            </a:r>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不规则的波形进行整形，得到宽度、幅度一定的脉冲波形</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3"/>
          <a:srcRect r="50008" b="21231"/>
          <a:stretch>
            <a:fillRect/>
          </a:stretch>
        </p:blipFill>
        <p:spPr>
          <a:xfrm>
            <a:off x="7841615" y="1948815"/>
            <a:ext cx="3761740" cy="1950720"/>
          </a:xfrm>
          <a:prstGeom prst="rect">
            <a:avLst/>
          </a:prstGeom>
        </p:spPr>
      </p:pic>
      <p:pic>
        <p:nvPicPr>
          <p:cNvPr id="5" name="图片 4"/>
          <p:cNvPicPr>
            <a:picLocks noChangeAspect="1"/>
          </p:cNvPicPr>
          <p:nvPr/>
        </p:nvPicPr>
        <p:blipFill>
          <a:blip r:embed="rId3"/>
          <a:srcRect l="49519" b="16051"/>
          <a:stretch>
            <a:fillRect/>
          </a:stretch>
        </p:blipFill>
        <p:spPr>
          <a:xfrm>
            <a:off x="7928610" y="4116070"/>
            <a:ext cx="3798570" cy="2078990"/>
          </a:xfrm>
          <a:prstGeom prst="rect">
            <a:avLst/>
          </a:prstGeom>
        </p:spPr>
      </p:pic>
      <p:sp>
        <p:nvSpPr>
          <p:cNvPr id="6" name="文本框 5"/>
          <p:cNvSpPr txBox="1"/>
          <p:nvPr/>
        </p:nvSpPr>
        <p:spPr>
          <a:xfrm>
            <a:off x="7841615" y="6243320"/>
            <a:ext cx="3643630" cy="337185"/>
          </a:xfrm>
          <a:prstGeom prst="rect">
            <a:avLst/>
          </a:prstGeom>
        </p:spPr>
        <p:style>
          <a:lnRef idx="0">
            <a:srgbClr val="FFFFFF"/>
          </a:lnRef>
          <a:fillRef idx="1">
            <a:schemeClr val="accent1"/>
          </a:fillRef>
          <a:effectRef idx="0">
            <a:srgbClr val="FFFFFF"/>
          </a:effectRef>
          <a:fontRef idx="minor">
            <a:schemeClr val="lt1"/>
          </a:fontRef>
        </p:style>
        <p:txBody>
          <a:bodyPr wrap="square">
            <a:spAutoFit/>
          </a:bodyPr>
          <a:p>
            <a:pPr marL="0" indent="266700" algn="ctr" defTabSz="266700">
              <a:spcAft>
                <a:spcPct val="0"/>
              </a:spcAft>
            </a:pPr>
            <a:r>
              <a:rPr lang="zh-CN" altLang="en-US" sz="1600">
                <a:latin typeface="宋体" panose="02010600030101010101" pitchFamily="2" charset="-122"/>
                <a:ea typeface="宋体" panose="02010600030101010101" pitchFamily="2" charset="-122"/>
              </a:rPr>
              <a:t>图</a:t>
            </a:r>
            <a:r>
              <a:rPr lang="en-US" altLang="zh-CN" sz="1600">
                <a:latin typeface="宋体" panose="02010600030101010101" pitchFamily="2" charset="-122"/>
                <a:ea typeface="宋体" panose="02010600030101010101" pitchFamily="2" charset="-122"/>
              </a:rPr>
              <a:t>5-53 </a:t>
            </a:r>
            <a:r>
              <a:rPr lang="zh-CN" altLang="en-US" sz="1600">
                <a:latin typeface="宋体" panose="02010600030101010101" pitchFamily="2" charset="-122"/>
                <a:ea typeface="宋体" panose="02010600030101010101" pitchFamily="2" charset="-122"/>
              </a:rPr>
              <a:t>单稳态触发器的脉冲整形</a:t>
            </a:r>
            <a:endParaRPr lang="zh-CN" altLang="en-US" sz="160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328295" y="248285"/>
            <a:ext cx="6963410" cy="61785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noAutofit/>
          </a:bodyPr>
          <a:p>
            <a:pPr algn="ct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5</a:t>
            </a:r>
            <a:r>
              <a:rPr lang="zh-CN" sz="3200" dirty="0">
                <a:latin typeface="微软雅黑" panose="020B0503020204020204" pitchFamily="34" charset="-122"/>
                <a:ea typeface="微软雅黑" panose="020B0503020204020204" pitchFamily="34" charset="-122"/>
                <a:sym typeface="微软雅黑" panose="020B0503020204020204" pitchFamily="34" charset="-122"/>
              </a:rPr>
              <a:t>.</a:t>
            </a:r>
            <a:r>
              <a:rPr lang="en-US" sz="3200" dirty="0">
                <a:latin typeface="微软雅黑" panose="020B0503020204020204" pitchFamily="34" charset="-122"/>
                <a:ea typeface="微软雅黑" panose="020B0503020204020204" pitchFamily="34" charset="-122"/>
                <a:sym typeface="微软雅黑" panose="020B0503020204020204" pitchFamily="34" charset="-122"/>
              </a:rPr>
              <a:t>2</a:t>
            </a:r>
            <a:r>
              <a:rPr lang="zh-CN" sz="3200" dirty="0">
                <a:latin typeface="微软雅黑" panose="020B0503020204020204" pitchFamily="34" charset="-122"/>
                <a:ea typeface="微软雅黑" panose="020B0503020204020204" pitchFamily="34" charset="-122"/>
                <a:sym typeface="微软雅黑" panose="020B0503020204020204" pitchFamily="34" charset="-122"/>
              </a:rPr>
              <a:t>  </a:t>
            </a:r>
            <a:r>
              <a:rPr sz="3200" dirty="0">
                <a:latin typeface="微软雅黑" panose="020B0503020204020204" pitchFamily="34" charset="-122"/>
                <a:ea typeface="微软雅黑" panose="020B0503020204020204" pitchFamily="34" charset="-122"/>
                <a:sym typeface="微软雅黑" panose="020B0503020204020204" pitchFamily="34" charset="-122"/>
              </a:rPr>
              <a:t>时序逻辑电路的分析与设计</a:t>
            </a:r>
            <a:endParaRPr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7" name="文本框 6"/>
          <p:cNvSpPr txBox="1"/>
          <p:nvPr/>
        </p:nvSpPr>
        <p:spPr>
          <a:xfrm>
            <a:off x="252730" y="1084580"/>
            <a:ext cx="11593830" cy="2384425"/>
          </a:xfrm>
          <a:prstGeom prst="rect">
            <a:avLst/>
          </a:prstGeom>
        </p:spPr>
        <p:style>
          <a:lnRef idx="3">
            <a:schemeClr val="accent1"/>
          </a:lnRef>
          <a:fillRef idx="0">
            <a:srgbClr val="FFFFFF"/>
          </a:fillRef>
          <a:effectRef idx="0">
            <a:srgbClr val="FFFFFF"/>
          </a:effectRef>
          <a:fontRef idx="minor">
            <a:schemeClr val="tx1"/>
          </a:fontRef>
        </p:style>
        <p:txBody>
          <a:bodyPr wrap="square" rtlCol="0" anchor="t">
            <a:noAutofit/>
          </a:bodyPr>
          <a:p>
            <a:pPr marL="342900" marR="0" indent="-342900" defTabSz="914400" eaLnBrk="0">
              <a:lnSpc>
                <a:spcPct val="150000"/>
              </a:lnSpc>
              <a:buClr>
                <a:srgbClr val="FF0000"/>
              </a:buClr>
              <a:buSzTx/>
              <a:buFont typeface="Wingdings" panose="05000000000000000000" charset="0"/>
              <a:buChar char="Ø"/>
            </a:pPr>
            <a:r>
              <a:rPr kumimoji="0" sz="22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按照电路的工作方式不同，可分为</a:t>
            </a:r>
            <a:r>
              <a:rPr kumimoji="0" sz="2200" kern="1200" cap="none" spc="0" normalizeH="0" baseline="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同步时序逻辑电路和异步时序逻辑电路</a:t>
            </a:r>
            <a:r>
              <a:rPr kumimoji="0" sz="22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a:t>
            </a:r>
            <a:endParaRPr kumimoji="0" sz="22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endParaRPr>
          </a:p>
          <a:p>
            <a:pPr marR="0" defTabSz="914400" eaLnBrk="0">
              <a:lnSpc>
                <a:spcPct val="150000"/>
              </a:lnSpc>
              <a:buClr>
                <a:srgbClr val="FF0000"/>
              </a:buClr>
              <a:buSzTx/>
              <a:buFont typeface="Wingdings" panose="05000000000000000000" charset="0"/>
            </a:pPr>
            <a:r>
              <a:rPr kumimoji="0" lang="zh-CN" sz="22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a:t>
            </a:r>
            <a:r>
              <a:rPr kumimoji="0" lang="en-US" altLang="zh-CN" sz="22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22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a:t>
            </a:r>
            <a:r>
              <a:rPr kumimoji="0" sz="22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在同步时序电路中，所有触发器状态的变化都是在同一时钟信号作用下同时发生的，由于时钟脉冲在电路中起到同步作用，故称为同步时序逻辑电路。</a:t>
            </a:r>
            <a:endParaRPr kumimoji="0" sz="22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endParaRPr>
          </a:p>
          <a:p>
            <a:pPr marR="0" defTabSz="914400" eaLnBrk="0">
              <a:lnSpc>
                <a:spcPct val="150000"/>
              </a:lnSpc>
              <a:buClr>
                <a:srgbClr val="FF0000"/>
              </a:buClr>
              <a:buSzTx/>
              <a:buFont typeface="Wingdings" panose="05000000000000000000" charset="0"/>
            </a:pPr>
            <a:r>
              <a:rPr kumimoji="0" lang="zh-CN" sz="22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a:t>
            </a:r>
            <a:r>
              <a:rPr kumimoji="0" lang="en-US" altLang="zh-CN" sz="22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2</a:t>
            </a:r>
            <a:r>
              <a:rPr kumimoji="0" lang="zh-CN" altLang="en-US" sz="22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a:t>
            </a:r>
            <a:r>
              <a:rPr kumimoji="0" sz="22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异步时序电路中的各触发器没有同一的时钟脉冲，触发器的状态变化不是同时发生的。</a:t>
            </a:r>
            <a:endParaRPr kumimoji="0" sz="22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endParaRPr>
          </a:p>
          <a:p>
            <a:pPr marR="0" defTabSz="914400" eaLnBrk="0">
              <a:lnSpc>
                <a:spcPct val="150000"/>
              </a:lnSpc>
              <a:buClr>
                <a:srgbClr val="FF0000"/>
              </a:buClr>
              <a:buSzTx/>
              <a:buFont typeface="Wingdings" panose="05000000000000000000" charset="0"/>
            </a:pPr>
            <a:endParaRPr kumimoji="0" sz="22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p:cNvPicPr>
            <a:picLocks noChangeAspect="1"/>
          </p:cNvPicPr>
          <p:nvPr/>
        </p:nvPicPr>
        <p:blipFill>
          <a:blip r:embed="rId3"/>
          <a:stretch>
            <a:fillRect/>
          </a:stretch>
        </p:blipFill>
        <p:spPr>
          <a:xfrm>
            <a:off x="835660" y="3844925"/>
            <a:ext cx="5393690" cy="2328545"/>
          </a:xfrm>
          <a:prstGeom prst="rect">
            <a:avLst/>
          </a:prstGeom>
        </p:spPr>
      </p:pic>
      <p:pic>
        <p:nvPicPr>
          <p:cNvPr id="6" name="图片 5"/>
          <p:cNvPicPr/>
          <p:nvPr/>
        </p:nvPicPr>
        <p:blipFill>
          <a:blip r:embed="rId4"/>
        </p:blipFill>
        <p:spPr>
          <a:xfrm>
            <a:off x="6724650" y="3867150"/>
            <a:ext cx="4730750" cy="2473325"/>
          </a:xfrm>
          <a:prstGeom prst="rect">
            <a:avLst/>
          </a:prstGeom>
        </p:spPr>
      </p:pic>
      <p:sp>
        <p:nvSpPr>
          <p:cNvPr id="8" name="文本框 7"/>
          <p:cNvSpPr txBox="1"/>
          <p:nvPr/>
        </p:nvSpPr>
        <p:spPr>
          <a:xfrm>
            <a:off x="1699260" y="6274435"/>
            <a:ext cx="2093595" cy="429895"/>
          </a:xfrm>
          <a:prstGeom prst="rect">
            <a:avLst/>
          </a:prstGeom>
        </p:spPr>
        <p:style>
          <a:lnRef idx="0">
            <a:srgbClr val="FFFFFF"/>
          </a:lnRef>
          <a:fillRef idx="3">
            <a:schemeClr val="accent1"/>
          </a:fillRef>
          <a:effectRef idx="0">
            <a:srgbClr val="FFFFFF"/>
          </a:effectRef>
          <a:fontRef idx="minor">
            <a:schemeClr val="lt1"/>
          </a:fontRef>
        </p:style>
        <p:txBody>
          <a:bodyPr wrap="square" rtlCol="0" anchor="t">
            <a:spAutoFit/>
          </a:bodyPr>
          <a:p>
            <a:pPr algn="ctr"/>
            <a:r>
              <a:rPr lang="zh-CN" sz="2200" kern="1200">
                <a:latin typeface="微软雅黑" panose="020B0503020204020204" pitchFamily="34" charset="-122"/>
                <a:ea typeface="微软雅黑" panose="020B0503020204020204" pitchFamily="34" charset="-122"/>
                <a:cs typeface="微软雅黑" panose="020B0503020204020204" pitchFamily="34" charset="-122"/>
                <a:sym typeface="+mn-ea"/>
              </a:rPr>
              <a:t>同步时序电路</a:t>
            </a:r>
            <a:endParaRPr lang="zh-CN" sz="2200" kern="12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9" name="文本框 8"/>
          <p:cNvSpPr txBox="1"/>
          <p:nvPr/>
        </p:nvSpPr>
        <p:spPr>
          <a:xfrm>
            <a:off x="7889875" y="6274435"/>
            <a:ext cx="2072005" cy="429895"/>
          </a:xfrm>
          <a:prstGeom prst="rect">
            <a:avLst/>
          </a:prstGeom>
        </p:spPr>
        <p:style>
          <a:lnRef idx="0">
            <a:srgbClr val="FFFFFF"/>
          </a:lnRef>
          <a:fillRef idx="3">
            <a:schemeClr val="accent1"/>
          </a:fillRef>
          <a:effectRef idx="0">
            <a:srgbClr val="FFFFFF"/>
          </a:effectRef>
          <a:fontRef idx="minor">
            <a:schemeClr val="lt1"/>
          </a:fontRef>
        </p:style>
        <p:txBody>
          <a:bodyPr wrap="square" rtlCol="0" anchor="t">
            <a:spAutoFit/>
          </a:bodyPr>
          <a:p>
            <a:pPr algn="ctr"/>
            <a:r>
              <a:rPr lang="zh-CN" sz="2200" kern="1200">
                <a:latin typeface="微软雅黑" panose="020B0503020204020204" pitchFamily="34" charset="-122"/>
                <a:ea typeface="微软雅黑" panose="020B0503020204020204" pitchFamily="34" charset="-122"/>
                <a:cs typeface="微软雅黑" panose="020B0503020204020204" pitchFamily="34" charset="-122"/>
                <a:sym typeface="+mn-ea"/>
              </a:rPr>
              <a:t>异步时序电路</a:t>
            </a:r>
            <a:endParaRPr lang="zh-CN" sz="2200" kern="12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2000"/>
                                        <p:tgtEl>
                                          <p:spTgt spid="5"/>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edge">
                                      <p:cBhvr>
                                        <p:cTn id="10" dur="20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ox(in)">
                                      <p:cBhvr>
                                        <p:cTn id="15" dur="2000"/>
                                        <p:tgtEl>
                                          <p:spTgt spid="6"/>
                                        </p:tgtEl>
                                      </p:cBhvr>
                                    </p:animEffect>
                                  </p:childTnLst>
                                </p:cTn>
                              </p:par>
                              <p:par>
                                <p:cTn id="16" presetID="4" presetClass="entr" presetSubtype="16"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ox(in)">
                                      <p:cBhvr>
                                        <p:cTn id="18"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90805"/>
            <a:ext cx="711327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sz="3200" dirty="0">
                <a:latin typeface="微软雅黑" panose="020B0503020204020204" pitchFamily="34" charset="-122"/>
                <a:ea typeface="微软雅黑" panose="020B0503020204020204" pitchFamily="34" charset="-122"/>
                <a:sym typeface="微软雅黑" panose="020B0503020204020204" pitchFamily="34" charset="-122"/>
              </a:rPr>
              <a:t>5.3</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用555定时器构成单稳态触发器</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 name="文本框 2"/>
          <p:cNvSpPr txBox="1"/>
          <p:nvPr/>
        </p:nvSpPr>
        <p:spPr>
          <a:xfrm>
            <a:off x="194310" y="865505"/>
            <a:ext cx="9702800" cy="694055"/>
          </a:xfrm>
          <a:prstGeom prst="rect">
            <a:avLst/>
          </a:prstGeom>
        </p:spPr>
        <p:style>
          <a:lnRef idx="0">
            <a:srgbClr val="FFFFFF"/>
          </a:lnRef>
          <a:fillRef idx="1">
            <a:schemeClr val="accent6"/>
          </a:fillRef>
          <a:effectRef idx="0">
            <a:srgbClr val="FFFFFF"/>
          </a:effectRef>
          <a:fontRef idx="minor">
            <a:schemeClr val="lt1"/>
          </a:fontRef>
        </p:style>
        <p:txBody>
          <a:bodyPr wrap="square" rtlCol="0" anchor="ctr" anchorCtr="0">
            <a:spAutoFit/>
          </a:bodyPr>
          <a:p>
            <a:pPr algn="l" eaLnBrk="1">
              <a:lnSpc>
                <a:spcPct val="140000"/>
              </a:lnSpc>
            </a:pPr>
            <a:r>
              <a:rPr lang="en-US" altLang="zh-CN" sz="2800">
                <a:latin typeface="微软雅黑" panose="020B0503020204020204" pitchFamily="34" charset="-122"/>
                <a:ea typeface="微软雅黑" panose="020B0503020204020204" pitchFamily="34" charset="-122"/>
              </a:rPr>
              <a:t>   </a:t>
            </a:r>
            <a:r>
              <a:rPr lang="zh-CN" altLang="en-US" sz="2400">
                <a:latin typeface="Times New Roman" panose="02020603050405020304" charset="0"/>
                <a:ea typeface="微软雅黑" panose="020B0503020204020204" pitchFamily="34" charset="-122"/>
                <a:cs typeface="Times New Roman" panose="02020603050405020304" charset="0"/>
              </a:rPr>
              <a:t>单稳态触发器被广泛地应用于脉冲整形、延时以及定时的脉冲电路。</a:t>
            </a:r>
            <a:endParaRPr lang="zh-CN" altLang="en-US" sz="2400">
              <a:latin typeface="Times New Roman" panose="02020603050405020304" charset="0"/>
              <a:ea typeface="微软雅黑" panose="020B0503020204020204" pitchFamily="34" charset="-122"/>
              <a:cs typeface="Times New Roman" panose="02020603050405020304" charset="0"/>
            </a:endParaRPr>
          </a:p>
        </p:txBody>
      </p:sp>
      <p:sp>
        <p:nvSpPr>
          <p:cNvPr id="2" name="文本框 1"/>
          <p:cNvSpPr txBox="1"/>
          <p:nvPr/>
        </p:nvSpPr>
        <p:spPr>
          <a:xfrm>
            <a:off x="194310" y="1840230"/>
            <a:ext cx="11586845" cy="4154170"/>
          </a:xfrm>
          <a:prstGeom prst="rect">
            <a:avLst/>
          </a:prstGeom>
        </p:spPr>
        <p:style>
          <a:lnRef idx="2">
            <a:schemeClr val="accent1"/>
          </a:lnRef>
          <a:fillRef idx="0">
            <a:srgbClr val="FFFFFF"/>
          </a:fillRef>
          <a:effectRef idx="0">
            <a:srgbClr val="FFFFFF"/>
          </a:effectRef>
          <a:fontRef idx="minor">
            <a:schemeClr val="tx1"/>
          </a:fontRef>
        </p:style>
        <p:txBody>
          <a:bodyPr wrap="square">
            <a:spAutoFit/>
          </a:bodyPr>
          <a:p>
            <a:pPr indent="558800" algn="l" defTabSz="266700" eaLnBrk="1">
              <a:lnSpc>
                <a:spcPct val="150000"/>
              </a:lnSpc>
              <a:spcAft>
                <a:spcPct val="0"/>
              </a:spcAft>
              <a:extLst>
                <a:ext uri="{35155182-B16C-46BC-9424-99874614C6A1}">
                  <wpsdc:indentchars xmlns:wpsdc="http://www.wps.cn/officeDocument/2017/drawingmlCustomData" val="200" checksum="1956455923"/>
                </a:ext>
              </a:extLst>
            </a:pPr>
            <a:r>
              <a:rPr sz="2200">
                <a:latin typeface="微软雅黑" panose="020B0503020204020204" pitchFamily="34" charset="-122"/>
                <a:ea typeface="微软雅黑" panose="020B0503020204020204" pitchFamily="34" charset="-122"/>
                <a:cs typeface="微软雅黑" panose="020B0503020204020204" pitchFamily="34" charset="-122"/>
              </a:rPr>
              <a:t>(2)脉冲定时</a:t>
            </a:r>
            <a:endParaRPr sz="2200">
              <a:latin typeface="微软雅黑" panose="020B0503020204020204" pitchFamily="34" charset="-122"/>
              <a:ea typeface="微软雅黑" panose="020B0503020204020204" pitchFamily="34" charset="-122"/>
              <a:cs typeface="微软雅黑" panose="020B0503020204020204" pitchFamily="34" charset="-122"/>
            </a:endParaRPr>
          </a:p>
          <a:p>
            <a:pPr indent="558800" algn="l" defTabSz="266700" eaLnBrk="1">
              <a:lnSpc>
                <a:spcPct val="150000"/>
              </a:lnSpc>
              <a:spcAft>
                <a:spcPct val="0"/>
              </a:spcAft>
              <a:extLst>
                <a:ext uri="{35155182-B16C-46BC-9424-99874614C6A1}">
                  <wpsdc:indentchars xmlns:wpsdc="http://www.wps.cn/officeDocument/2017/drawingmlCustomData" val="200" checksum="1956455923"/>
                </a:ext>
              </a:extLst>
            </a:pPr>
            <a:r>
              <a:rPr sz="2200">
                <a:latin typeface="微软雅黑" panose="020B0503020204020204" pitchFamily="34" charset="-122"/>
                <a:ea typeface="微软雅黑" panose="020B0503020204020204" pitchFamily="34" charset="-122"/>
                <a:cs typeface="微软雅黑" panose="020B0503020204020204" pitchFamily="34" charset="-122"/>
              </a:rPr>
              <a:t>如果利用单稳态触发器输出脉冲去控制一个与门，当单稳态触发器有触发信号作用时，单稳态触发器进入暂稳态，其输出为高电平，与门被打开，允许输入信号通过。</a:t>
            </a:r>
            <a:r>
              <a:rPr sz="2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若与门输出端接一个计数器</a:t>
            </a:r>
            <a:r>
              <a:rPr sz="2200">
                <a:latin typeface="微软雅黑" panose="020B0503020204020204" pitchFamily="34" charset="-122"/>
                <a:ea typeface="微软雅黑" panose="020B0503020204020204" pitchFamily="34" charset="-122"/>
                <a:cs typeface="微软雅黑" panose="020B0503020204020204" pitchFamily="34" charset="-122"/>
              </a:rPr>
              <a:t>，则可以知道</a:t>
            </a:r>
            <a:r>
              <a:rPr sz="2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在t</a:t>
            </a:r>
            <a:r>
              <a:rPr sz="2200" baseline="-25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W</a:t>
            </a:r>
            <a:r>
              <a:rPr sz="2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时间内输出的脉冲个数</a:t>
            </a:r>
            <a:r>
              <a:rPr sz="2200">
                <a:latin typeface="微软雅黑" panose="020B0503020204020204" pitchFamily="34" charset="-122"/>
                <a:ea typeface="微软雅黑" panose="020B0503020204020204" pitchFamily="34" charset="-122"/>
                <a:cs typeface="微软雅黑" panose="020B0503020204020204" pitchFamily="34" charset="-122"/>
              </a:rPr>
              <a:t>(即可求得</a:t>
            </a:r>
            <a:r>
              <a:rPr sz="2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脉冲的频率</a:t>
            </a:r>
            <a:r>
              <a:rPr sz="2200">
                <a:latin typeface="微软雅黑" panose="020B0503020204020204" pitchFamily="34" charset="-122"/>
                <a:ea typeface="微软雅黑" panose="020B0503020204020204" pitchFamily="34" charset="-122"/>
                <a:cs typeface="微软雅黑" panose="020B0503020204020204" pitchFamily="34" charset="-122"/>
              </a:rPr>
              <a:t>)。</a:t>
            </a:r>
            <a:endParaRPr sz="2200">
              <a:latin typeface="微软雅黑" panose="020B0503020204020204" pitchFamily="34" charset="-122"/>
              <a:ea typeface="微软雅黑" panose="020B0503020204020204" pitchFamily="34" charset="-122"/>
              <a:cs typeface="微软雅黑" panose="020B0503020204020204" pitchFamily="34" charset="-122"/>
            </a:endParaRPr>
          </a:p>
          <a:p>
            <a:pPr indent="558800" algn="l" defTabSz="266700" eaLnBrk="1">
              <a:lnSpc>
                <a:spcPct val="150000"/>
              </a:lnSpc>
              <a:spcAft>
                <a:spcPct val="0"/>
              </a:spcAft>
              <a:extLst>
                <a:ext uri="{35155182-B16C-46BC-9424-99874614C6A1}">
                  <wpsdc:indentchars xmlns:wpsdc="http://www.wps.cn/officeDocument/2017/drawingmlCustomData" val="200" checksum="1956455923"/>
                </a:ext>
              </a:extLst>
            </a:pPr>
            <a:r>
              <a:rPr sz="2200">
                <a:latin typeface="微软雅黑" panose="020B0503020204020204" pitchFamily="34" charset="-122"/>
                <a:ea typeface="微软雅黑" panose="020B0503020204020204" pitchFamily="34" charset="-122"/>
                <a:cs typeface="微软雅黑" panose="020B0503020204020204" pitchFamily="34" charset="-122"/>
              </a:rPr>
              <a:t>(3)脉冲延时</a:t>
            </a:r>
            <a:endParaRPr sz="2200">
              <a:latin typeface="微软雅黑" panose="020B0503020204020204" pitchFamily="34" charset="-122"/>
              <a:ea typeface="微软雅黑" panose="020B0503020204020204" pitchFamily="34" charset="-122"/>
              <a:cs typeface="微软雅黑" panose="020B0503020204020204" pitchFamily="34" charset="-122"/>
            </a:endParaRPr>
          </a:p>
          <a:p>
            <a:pPr indent="558800" algn="l" defTabSz="266700" eaLnBrk="1">
              <a:lnSpc>
                <a:spcPct val="150000"/>
              </a:lnSpc>
              <a:spcAft>
                <a:spcPct val="0"/>
              </a:spcAft>
              <a:extLst>
                <a:ext uri="{35155182-B16C-46BC-9424-99874614C6A1}">
                  <wpsdc:indentchars xmlns:wpsdc="http://www.wps.cn/officeDocument/2017/drawingmlCustomData" val="200" checksum="1956455923"/>
                </a:ext>
              </a:extLst>
            </a:pPr>
            <a:r>
              <a:rPr sz="2200">
                <a:latin typeface="微软雅黑" panose="020B0503020204020204" pitchFamily="34" charset="-122"/>
                <a:ea typeface="微软雅黑" panose="020B0503020204020204" pitchFamily="34" charset="-122"/>
                <a:cs typeface="微软雅黑" panose="020B0503020204020204" pitchFamily="34" charset="-122"/>
              </a:rPr>
              <a:t>数字系统中</a:t>
            </a:r>
            <a:r>
              <a:rPr lang="zh-CN" sz="2200">
                <a:latin typeface="微软雅黑" panose="020B0503020204020204" pitchFamily="34" charset="-122"/>
                <a:ea typeface="微软雅黑" panose="020B0503020204020204" pitchFamily="34" charset="-122"/>
                <a:cs typeface="微软雅黑" panose="020B0503020204020204" pitchFamily="34" charset="-122"/>
              </a:rPr>
              <a:t>，</a:t>
            </a:r>
            <a:r>
              <a:rPr sz="2200">
                <a:latin typeface="微软雅黑" panose="020B0503020204020204" pitchFamily="34" charset="-122"/>
                <a:ea typeface="微软雅黑" panose="020B0503020204020204" pitchFamily="34" charset="-122"/>
                <a:cs typeface="微软雅黑" panose="020B0503020204020204" pitchFamily="34" charset="-122"/>
              </a:rPr>
              <a:t>有时需要将一个脉冲信号延迟一段时间后再向后级电路发出滞后的脉冲信号</a:t>
            </a:r>
            <a:r>
              <a:rPr lang="zh-CN" sz="2200">
                <a:latin typeface="微软雅黑" panose="020B0503020204020204" pitchFamily="34" charset="-122"/>
                <a:ea typeface="微软雅黑" panose="020B0503020204020204" pitchFamily="34" charset="-122"/>
                <a:cs typeface="微软雅黑" panose="020B0503020204020204" pitchFamily="34" charset="-122"/>
              </a:rPr>
              <a:t>，</a:t>
            </a:r>
            <a:r>
              <a:rPr sz="2200">
                <a:latin typeface="微软雅黑" panose="020B0503020204020204" pitchFamily="34" charset="-122"/>
                <a:ea typeface="微软雅黑" panose="020B0503020204020204" pitchFamily="34" charset="-122"/>
                <a:cs typeface="微软雅黑" panose="020B0503020204020204" pitchFamily="34" charset="-122"/>
              </a:rPr>
              <a:t>前一级单稳态触发器的输出端u</a:t>
            </a:r>
            <a:r>
              <a:rPr sz="2200" baseline="-25000">
                <a:latin typeface="微软雅黑" panose="020B0503020204020204" pitchFamily="34" charset="-122"/>
                <a:ea typeface="微软雅黑" panose="020B0503020204020204" pitchFamily="34" charset="-122"/>
                <a:cs typeface="微软雅黑" panose="020B0503020204020204" pitchFamily="34" charset="-122"/>
              </a:rPr>
              <a:t>O</a:t>
            </a:r>
            <a:r>
              <a:rPr sz="2200">
                <a:latin typeface="微软雅黑" panose="020B0503020204020204" pitchFamily="34" charset="-122"/>
                <a:ea typeface="微软雅黑" panose="020B0503020204020204" pitchFamily="34" charset="-122"/>
                <a:cs typeface="微软雅黑" panose="020B0503020204020204" pitchFamily="34" charset="-122"/>
              </a:rPr>
              <a:t>接下一级单稳态触发器的脉冲信号输入端u</a:t>
            </a:r>
            <a:r>
              <a:rPr sz="2200" baseline="-25000">
                <a:latin typeface="微软雅黑" panose="020B0503020204020204" pitchFamily="34" charset="-122"/>
                <a:ea typeface="微软雅黑" panose="020B0503020204020204" pitchFamily="34" charset="-122"/>
                <a:cs typeface="微软雅黑" panose="020B0503020204020204" pitchFamily="34" charset="-122"/>
              </a:rPr>
              <a:t>I</a:t>
            </a:r>
            <a:r>
              <a:rPr sz="2200">
                <a:latin typeface="微软雅黑" panose="020B0503020204020204" pitchFamily="34" charset="-122"/>
                <a:ea typeface="微软雅黑" panose="020B0503020204020204" pitchFamily="34" charset="-122"/>
                <a:cs typeface="微软雅黑" panose="020B0503020204020204" pitchFamily="34" charset="-122"/>
              </a:rPr>
              <a:t>，即应用多个单稳态触发器级联就可以实现这样的脉冲延时功能。</a:t>
            </a:r>
            <a:endParaRPr sz="22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90805"/>
            <a:ext cx="711327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sz="3200" dirty="0">
                <a:latin typeface="微软雅黑" panose="020B0503020204020204" pitchFamily="34" charset="-122"/>
                <a:ea typeface="微软雅黑" panose="020B0503020204020204" pitchFamily="34" charset="-122"/>
                <a:sym typeface="微软雅黑" panose="020B0503020204020204" pitchFamily="34" charset="-122"/>
              </a:rPr>
              <a:t>5.3</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用555定时器构成单稳态触发器</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 name="文本框 2"/>
          <p:cNvSpPr txBox="1"/>
          <p:nvPr/>
        </p:nvSpPr>
        <p:spPr>
          <a:xfrm>
            <a:off x="194310" y="964565"/>
            <a:ext cx="6426200" cy="694055"/>
          </a:xfrm>
          <a:prstGeom prst="rect">
            <a:avLst/>
          </a:prstGeom>
        </p:spPr>
        <p:style>
          <a:lnRef idx="0">
            <a:srgbClr val="FFFFFF"/>
          </a:lnRef>
          <a:fillRef idx="1">
            <a:schemeClr val="accent6"/>
          </a:fillRef>
          <a:effectRef idx="0">
            <a:srgbClr val="FFFFFF"/>
          </a:effectRef>
          <a:fontRef idx="minor">
            <a:schemeClr val="lt1"/>
          </a:fontRef>
        </p:style>
        <p:txBody>
          <a:bodyPr wrap="square" rtlCol="0" anchor="ctr" anchorCtr="0">
            <a:spAutoFit/>
          </a:bodyPr>
          <a:p>
            <a:pPr algn="l" eaLnBrk="1">
              <a:lnSpc>
                <a:spcPct val="140000"/>
              </a:lnSpc>
            </a:pPr>
            <a:r>
              <a:rPr lang="en-US" altLang="zh-CN" sz="2800">
                <a:latin typeface="微软雅黑" panose="020B0503020204020204" pitchFamily="34" charset="-122"/>
                <a:ea typeface="微软雅黑" panose="020B0503020204020204" pitchFamily="34" charset="-122"/>
              </a:rPr>
              <a:t>   </a:t>
            </a:r>
            <a:r>
              <a:rPr lang="zh-CN" altLang="en-US" sz="2400">
                <a:latin typeface="Times New Roman" panose="02020603050405020304" charset="0"/>
                <a:ea typeface="微软雅黑" panose="020B0503020204020204" pitchFamily="34" charset="-122"/>
                <a:cs typeface="Times New Roman" panose="02020603050405020304" charset="0"/>
              </a:rPr>
              <a:t>例5-11：555定时器接成如下图所示的电路。</a:t>
            </a:r>
            <a:endParaRPr lang="zh-CN" altLang="en-US" sz="2400">
              <a:latin typeface="Times New Roman" panose="02020603050405020304" charset="0"/>
              <a:ea typeface="微软雅黑" panose="020B0503020204020204" pitchFamily="34" charset="-122"/>
              <a:cs typeface="Times New Roman" panose="02020603050405020304" charset="0"/>
            </a:endParaRPr>
          </a:p>
        </p:txBody>
      </p:sp>
      <p:sp>
        <p:nvSpPr>
          <p:cNvPr id="2" name="文本框 1"/>
          <p:cNvSpPr txBox="1"/>
          <p:nvPr/>
        </p:nvSpPr>
        <p:spPr>
          <a:xfrm>
            <a:off x="194310" y="1872615"/>
            <a:ext cx="7352030" cy="1938020"/>
          </a:xfrm>
          <a:prstGeom prst="rect">
            <a:avLst/>
          </a:prstGeom>
        </p:spPr>
        <p:style>
          <a:lnRef idx="2">
            <a:schemeClr val="accent1"/>
          </a:lnRef>
          <a:fillRef idx="0">
            <a:srgbClr val="FFFFFF"/>
          </a:fillRef>
          <a:effectRef idx="0">
            <a:srgbClr val="FFFFFF"/>
          </a:effectRef>
          <a:fontRef idx="minor">
            <a:schemeClr val="tx1"/>
          </a:fontRef>
        </p:style>
        <p:txBody>
          <a:bodyPr wrap="square">
            <a:spAutoFit/>
          </a:bodyPr>
          <a:p>
            <a:pPr marL="0" indent="304800" algn="l" defTabSz="266700">
              <a:lnSpc>
                <a:spcPct val="150000"/>
              </a:lnSpc>
              <a:spcAft>
                <a:spcPct val="0"/>
              </a:spcAft>
            </a:pPr>
            <a:r>
              <a:rPr sz="2000">
                <a:latin typeface="Times New Roman" panose="02020603050405020304" charset="0"/>
                <a:ea typeface="微软雅黑" panose="020B0503020204020204" pitchFamily="34" charset="-122"/>
                <a:cs typeface="Times New Roman" panose="02020603050405020304" charset="0"/>
              </a:rPr>
              <a:t>(1)分析此电路的逻辑功能。用 555 定时器构成单稳态触发器</a:t>
            </a:r>
            <a:endParaRPr sz="2000">
              <a:latin typeface="Times New Roman" panose="02020603050405020304" charset="0"/>
              <a:ea typeface="微软雅黑" panose="020B0503020204020204" pitchFamily="34" charset="-122"/>
              <a:cs typeface="Times New Roman" panose="02020603050405020304" charset="0"/>
            </a:endParaRPr>
          </a:p>
          <a:p>
            <a:pPr marL="0" indent="304800" algn="l" defTabSz="266700">
              <a:lnSpc>
                <a:spcPct val="150000"/>
              </a:lnSpc>
              <a:spcAft>
                <a:spcPct val="0"/>
              </a:spcAft>
            </a:pPr>
            <a:r>
              <a:rPr sz="2000">
                <a:latin typeface="Times New Roman" panose="02020603050405020304" charset="0"/>
                <a:ea typeface="微软雅黑" panose="020B0503020204020204" pitchFamily="34" charset="-122"/>
                <a:cs typeface="Times New Roman" panose="02020603050405020304" charset="0"/>
              </a:rPr>
              <a:t>(2)此电路输出的稳定状态是0还是1态？</a:t>
            </a:r>
            <a:endParaRPr sz="2000">
              <a:latin typeface="Times New Roman" panose="02020603050405020304" charset="0"/>
              <a:ea typeface="微软雅黑" panose="020B0503020204020204" pitchFamily="34" charset="-122"/>
              <a:cs typeface="Times New Roman" panose="02020603050405020304" charset="0"/>
            </a:endParaRPr>
          </a:p>
          <a:p>
            <a:pPr marL="0" indent="304800" algn="l" defTabSz="266700">
              <a:lnSpc>
                <a:spcPct val="150000"/>
              </a:lnSpc>
              <a:spcAft>
                <a:spcPct val="0"/>
              </a:spcAft>
            </a:pPr>
            <a:r>
              <a:rPr sz="2000">
                <a:latin typeface="Times New Roman" panose="02020603050405020304" charset="0"/>
                <a:ea typeface="微软雅黑" panose="020B0503020204020204" pitchFamily="34" charset="-122"/>
                <a:cs typeface="Times New Roman" panose="02020603050405020304" charset="0"/>
              </a:rPr>
              <a:t>(3)画出输入信号uI作用下，u</a:t>
            </a:r>
            <a:r>
              <a:rPr sz="2000" baseline="-25000">
                <a:latin typeface="Times New Roman" panose="02020603050405020304" charset="0"/>
                <a:ea typeface="微软雅黑" panose="020B0503020204020204" pitchFamily="34" charset="-122"/>
                <a:cs typeface="Times New Roman" panose="02020603050405020304" charset="0"/>
              </a:rPr>
              <a:t>I</a:t>
            </a:r>
            <a:r>
              <a:rPr sz="2000">
                <a:latin typeface="Times New Roman" panose="02020603050405020304" charset="0"/>
                <a:ea typeface="微软雅黑" panose="020B0503020204020204" pitchFamily="34" charset="-122"/>
                <a:cs typeface="Times New Roman" panose="02020603050405020304" charset="0"/>
              </a:rPr>
              <a:t>、u</a:t>
            </a:r>
            <a:r>
              <a:rPr sz="2000" baseline="-25000">
                <a:latin typeface="Times New Roman" panose="02020603050405020304" charset="0"/>
                <a:ea typeface="微软雅黑" panose="020B0503020204020204" pitchFamily="34" charset="-122"/>
                <a:cs typeface="Times New Roman" panose="02020603050405020304" charset="0"/>
              </a:rPr>
              <a:t>C</a:t>
            </a:r>
            <a:r>
              <a:rPr sz="2000">
                <a:latin typeface="Times New Roman" panose="02020603050405020304" charset="0"/>
                <a:ea typeface="微软雅黑" panose="020B0503020204020204" pitchFamily="34" charset="-122"/>
                <a:cs typeface="Times New Roman" panose="02020603050405020304" charset="0"/>
              </a:rPr>
              <a:t>、u</a:t>
            </a:r>
            <a:r>
              <a:rPr sz="2000" baseline="-25000">
                <a:latin typeface="Times New Roman" panose="02020603050405020304" charset="0"/>
                <a:ea typeface="微软雅黑" panose="020B0503020204020204" pitchFamily="34" charset="-122"/>
                <a:cs typeface="Times New Roman" panose="02020603050405020304" charset="0"/>
              </a:rPr>
              <a:t>O</a:t>
            </a:r>
            <a:r>
              <a:rPr sz="2000">
                <a:latin typeface="Times New Roman" panose="02020603050405020304" charset="0"/>
                <a:ea typeface="微软雅黑" panose="020B0503020204020204" pitchFamily="34" charset="-122"/>
                <a:cs typeface="Times New Roman" panose="02020603050405020304" charset="0"/>
              </a:rPr>
              <a:t>各点的波形。</a:t>
            </a:r>
            <a:endParaRPr sz="2000">
              <a:latin typeface="Times New Roman" panose="02020603050405020304" charset="0"/>
              <a:ea typeface="微软雅黑" panose="020B0503020204020204" pitchFamily="34" charset="-122"/>
              <a:cs typeface="Times New Roman" panose="02020603050405020304" charset="0"/>
            </a:endParaRPr>
          </a:p>
          <a:p>
            <a:pPr marL="0" indent="304800" algn="l" defTabSz="266700">
              <a:lnSpc>
                <a:spcPct val="150000"/>
              </a:lnSpc>
              <a:spcAft>
                <a:spcPct val="0"/>
              </a:spcAft>
            </a:pPr>
            <a:r>
              <a:rPr sz="2000">
                <a:latin typeface="Times New Roman" panose="02020603050405020304" charset="0"/>
                <a:ea typeface="微软雅黑" panose="020B0503020204020204" pitchFamily="34" charset="-122"/>
                <a:cs typeface="Times New Roman" panose="02020603050405020304" charset="0"/>
              </a:rPr>
              <a:t>(4)若R=20KΩ、C=0.01µF，计算延迟时间t</a:t>
            </a:r>
            <a:r>
              <a:rPr sz="2000" baseline="-25000">
                <a:latin typeface="Times New Roman" panose="02020603050405020304" charset="0"/>
                <a:ea typeface="微软雅黑" panose="020B0503020204020204" pitchFamily="34" charset="-122"/>
                <a:cs typeface="Times New Roman" panose="02020603050405020304" charset="0"/>
              </a:rPr>
              <a:t>W</a:t>
            </a:r>
            <a:r>
              <a:rPr sz="2000">
                <a:latin typeface="Times New Roman" panose="02020603050405020304" charset="0"/>
                <a:ea typeface="微软雅黑" panose="020B0503020204020204" pitchFamily="34" charset="-122"/>
                <a:cs typeface="Times New Roman" panose="02020603050405020304" charset="0"/>
              </a:rPr>
              <a:t>值。</a:t>
            </a:r>
            <a:endParaRPr sz="2000">
              <a:latin typeface="Times New Roman" panose="02020603050405020304" charset="0"/>
              <a:ea typeface="微软雅黑" panose="020B0503020204020204" pitchFamily="34" charset="-122"/>
              <a:cs typeface="Times New Roman" panose="02020603050405020304" charset="0"/>
            </a:endParaRPr>
          </a:p>
        </p:txBody>
      </p:sp>
      <p:pic>
        <p:nvPicPr>
          <p:cNvPr id="4" name="图片 -2147481922" descr="IMG_256"/>
          <p:cNvPicPr>
            <a:picLocks noChangeAspect="1"/>
          </p:cNvPicPr>
          <p:nvPr/>
        </p:nvPicPr>
        <p:blipFill>
          <a:blip r:embed="rId3">
            <a:lum contrast="17998"/>
          </a:blip>
          <a:stretch>
            <a:fillRect/>
          </a:stretch>
        </p:blipFill>
        <p:spPr>
          <a:xfrm>
            <a:off x="8198485" y="964565"/>
            <a:ext cx="3523615" cy="3302635"/>
          </a:xfrm>
          <a:prstGeom prst="rect">
            <a:avLst/>
          </a:prstGeom>
          <a:noFill/>
          <a:ln w="9525">
            <a:noFill/>
          </a:ln>
        </p:spPr>
      </p:pic>
      <p:pic>
        <p:nvPicPr>
          <p:cNvPr id="5" name="图片 -2147481921" descr="Q`{SKL5A3M6__0GS%3[]R@A"/>
          <p:cNvPicPr>
            <a:picLocks noChangeAspect="1"/>
          </p:cNvPicPr>
          <p:nvPr/>
        </p:nvPicPr>
        <p:blipFill>
          <a:blip r:embed="rId4">
            <a:lum contrast="17998"/>
          </a:blip>
          <a:stretch>
            <a:fillRect/>
          </a:stretch>
        </p:blipFill>
        <p:spPr>
          <a:xfrm>
            <a:off x="8626475" y="4542790"/>
            <a:ext cx="2833370" cy="2217420"/>
          </a:xfrm>
          <a:prstGeom prst="rect">
            <a:avLst/>
          </a:prstGeom>
          <a:noFill/>
          <a:ln w="9525">
            <a:noFill/>
          </a:ln>
        </p:spPr>
      </p:pic>
      <p:sp>
        <p:nvSpPr>
          <p:cNvPr id="7" name="文本框 6"/>
          <p:cNvSpPr txBox="1"/>
          <p:nvPr/>
        </p:nvSpPr>
        <p:spPr>
          <a:xfrm>
            <a:off x="194310" y="4191000"/>
            <a:ext cx="7429500" cy="2399665"/>
          </a:xfrm>
          <a:prstGeom prst="rect">
            <a:avLst/>
          </a:prstGeom>
        </p:spPr>
        <p:style>
          <a:lnRef idx="2">
            <a:schemeClr val="lt1"/>
          </a:lnRef>
          <a:fillRef idx="1">
            <a:schemeClr val="accent1"/>
          </a:fillRef>
          <a:effectRef idx="1">
            <a:schemeClr val="accent1"/>
          </a:effectRef>
          <a:fontRef idx="minor">
            <a:schemeClr val="lt1"/>
          </a:fontRef>
        </p:style>
        <p:txBody>
          <a:bodyPr wrap="square">
            <a:spAutoFit/>
          </a:bodyPr>
          <a:p>
            <a:pPr algn="l" defTabSz="266700" eaLnBrk="1">
              <a:lnSpc>
                <a:spcPct val="150000"/>
              </a:lnSpc>
              <a:spcAft>
                <a:spcPct val="0"/>
              </a:spcAft>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(1)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此电路为用</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555</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定时器构成的单稳态触发器。</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gn="l" defTabSz="266700" eaLnBrk="1">
              <a:lnSpc>
                <a:spcPct val="150000"/>
              </a:lnSpc>
              <a:spcAft>
                <a:spcPct val="0"/>
              </a:spcAft>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(2)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电路输出的稳定状态是</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0</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态。 </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gn="l" defTabSz="266700" eaLnBrk="1">
              <a:lnSpc>
                <a:spcPct val="150000"/>
              </a:lnSpc>
              <a:spcAft>
                <a:spcPct val="0"/>
              </a:spcAft>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(3)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在输入信号</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u</a:t>
            </a:r>
            <a:r>
              <a:rPr lang="en-US" altLang="zh-CN" sz="2000" baseline="-25000">
                <a:latin typeface="微软雅黑" panose="020B0503020204020204" pitchFamily="34" charset="-122"/>
                <a:ea typeface="微软雅黑" panose="020B0503020204020204" pitchFamily="34" charset="-122"/>
                <a:cs typeface="微软雅黑" panose="020B0503020204020204" pitchFamily="34" charset="-122"/>
              </a:rPr>
              <a:t>I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作用下</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u</a:t>
            </a:r>
            <a:r>
              <a:rPr lang="en-US" altLang="zh-CN" sz="2000" baseline="-25000">
                <a:latin typeface="微软雅黑" panose="020B0503020204020204" pitchFamily="34" charset="-122"/>
                <a:ea typeface="微软雅黑" panose="020B0503020204020204" pitchFamily="34" charset="-122"/>
                <a:cs typeface="微软雅黑" panose="020B0503020204020204" pitchFamily="34" charset="-122"/>
              </a:rPr>
              <a:t>C</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u</a:t>
            </a:r>
            <a:r>
              <a:rPr lang="en-US" altLang="zh-CN" sz="2000" baseline="-25000">
                <a:latin typeface="微软雅黑" panose="020B0503020204020204" pitchFamily="34" charset="-122"/>
                <a:ea typeface="微软雅黑" panose="020B0503020204020204" pitchFamily="34" charset="-122"/>
                <a:cs typeface="微软雅黑" panose="020B0503020204020204" pitchFamily="34" charset="-122"/>
              </a:rPr>
              <a:t>O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的波形如右图所示。 </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gn="l" defTabSz="266700" eaLnBrk="1">
              <a:lnSpc>
                <a:spcPct val="150000"/>
              </a:lnSpc>
              <a:spcAft>
                <a:spcPct val="0"/>
              </a:spcAft>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(4)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若</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R=20 kΩ, C=0.01μF,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延迟时间为 </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gn="l" defTabSz="266700" eaLnBrk="1">
              <a:lnSpc>
                <a:spcPct val="150000"/>
              </a:lnSpc>
              <a:spcAft>
                <a:spcPct val="0"/>
              </a:spcAft>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t</a:t>
            </a:r>
            <a:r>
              <a:rPr lang="en-US" altLang="zh-CN" sz="2000" baseline="-25000">
                <a:latin typeface="微软雅黑" panose="020B0503020204020204" pitchFamily="34" charset="-122"/>
                <a:ea typeface="微软雅黑" panose="020B0503020204020204" pitchFamily="34" charset="-122"/>
                <a:cs typeface="微软雅黑" panose="020B0503020204020204" pitchFamily="34" charset="-122"/>
              </a:rPr>
              <a:t>W</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≈1.1RC=1.1×20×10</a:t>
            </a:r>
            <a:r>
              <a:rPr lang="en-US" altLang="zh-CN" sz="2000" baseline="30000">
                <a:latin typeface="微软雅黑" panose="020B0503020204020204" pitchFamily="34" charset="-122"/>
                <a:ea typeface="微软雅黑" panose="020B0503020204020204" pitchFamily="34" charset="-122"/>
                <a:cs typeface="微软雅黑" panose="020B0503020204020204" pitchFamily="34" charset="-122"/>
              </a:rPr>
              <a:t>3</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×10</a:t>
            </a:r>
            <a:r>
              <a:rPr lang="en-US" altLang="zh-CN" sz="2000" baseline="30000">
                <a:latin typeface="微软雅黑" panose="020B0503020204020204" pitchFamily="34" charset="-122"/>
                <a:ea typeface="微软雅黑" panose="020B0503020204020204" pitchFamily="34" charset="-122"/>
                <a:cs typeface="微软雅黑" panose="020B0503020204020204" pitchFamily="34" charset="-122"/>
              </a:rPr>
              <a:t>-2</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×10</a:t>
            </a:r>
            <a:r>
              <a:rPr lang="en-US" altLang="zh-CN" sz="2000" baseline="30000">
                <a:latin typeface="微软雅黑" panose="020B0503020204020204" pitchFamily="34" charset="-122"/>
                <a:ea typeface="微软雅黑" panose="020B0503020204020204" pitchFamily="34" charset="-122"/>
                <a:cs typeface="微软雅黑" panose="020B0503020204020204" pitchFamily="34" charset="-122"/>
              </a:rPr>
              <a:t>-6</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=0.22 ms</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90805"/>
            <a:ext cx="7421245"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sz="3200" dirty="0">
                <a:latin typeface="微软雅黑" panose="020B0503020204020204" pitchFamily="34" charset="-122"/>
                <a:ea typeface="微软雅黑" panose="020B0503020204020204" pitchFamily="34" charset="-122"/>
                <a:sym typeface="微软雅黑" panose="020B0503020204020204" pitchFamily="34" charset="-122"/>
              </a:rPr>
              <a:t>5.4</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用555定时器构成多谐振荡器</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 name="文本框 2"/>
          <p:cNvSpPr txBox="1"/>
          <p:nvPr/>
        </p:nvSpPr>
        <p:spPr>
          <a:xfrm>
            <a:off x="194310" y="1326515"/>
            <a:ext cx="7583805" cy="4128770"/>
          </a:xfrm>
          <a:prstGeom prst="rect">
            <a:avLst/>
          </a:prstGeom>
        </p:spPr>
        <p:style>
          <a:lnRef idx="2">
            <a:schemeClr val="accent6"/>
          </a:lnRef>
          <a:fillRef idx="0">
            <a:srgbClr val="FFFFFF"/>
          </a:fillRef>
          <a:effectRef idx="0">
            <a:srgbClr val="FFFFFF"/>
          </a:effectRef>
          <a:fontRef idx="minor">
            <a:schemeClr val="tx1"/>
          </a:fontRef>
        </p:style>
        <p:txBody>
          <a:bodyPr wrap="square" rtlCol="0" anchor="t">
            <a:noAutofit/>
          </a:bodyPr>
          <a:p>
            <a:pPr marL="342900" indent="-342900" algn="l" eaLnBrk="1">
              <a:lnSpc>
                <a:spcPct val="150000"/>
              </a:lnSpc>
              <a:buClr>
                <a:srgbClr val="FFC000"/>
              </a:buClr>
              <a:buFont typeface="Wingdings" panose="05000000000000000000" charset="0"/>
              <a:buChar char="l"/>
            </a:pPr>
            <a:r>
              <a:rPr lang="zh-CN" altLang="en-US" sz="2400">
                <a:latin typeface="微软雅黑" panose="020B0503020204020204" pitchFamily="34" charset="-122"/>
                <a:ea typeface="微软雅黑" panose="020B0503020204020204" pitchFamily="34" charset="-122"/>
              </a:rPr>
              <a:t>多谐振荡器是一种能自动产生矩形波的自激振荡器，也称矩形波发生器。多谐是指矩形波中除了基波成分外，还含有丰富的高次谐波成分。</a:t>
            </a:r>
            <a:endParaRPr lang="zh-CN" altLang="en-US" sz="2400">
              <a:latin typeface="微软雅黑" panose="020B0503020204020204" pitchFamily="34" charset="-122"/>
              <a:ea typeface="微软雅黑" panose="020B0503020204020204" pitchFamily="34" charset="-122"/>
            </a:endParaRPr>
          </a:p>
          <a:p>
            <a:pPr marL="342900" indent="-342900" algn="l" eaLnBrk="1">
              <a:lnSpc>
                <a:spcPct val="150000"/>
              </a:lnSpc>
              <a:buClr>
                <a:srgbClr val="FFC000"/>
              </a:buClr>
              <a:buFont typeface="Wingdings" panose="05000000000000000000" charset="0"/>
              <a:buChar char="l"/>
            </a:pPr>
            <a:r>
              <a:rPr lang="zh-CN" altLang="en-US" sz="2400">
                <a:latin typeface="微软雅黑" panose="020B0503020204020204" pitchFamily="34" charset="-122"/>
                <a:ea typeface="微软雅黑" panose="020B0503020204020204" pitchFamily="34" charset="-122"/>
              </a:rPr>
              <a:t>多谐振荡器没有稳态，只有两个暂稳态。</a:t>
            </a:r>
            <a:endParaRPr lang="zh-CN" altLang="en-US" sz="2400">
              <a:latin typeface="微软雅黑" panose="020B0503020204020204" pitchFamily="34" charset="-122"/>
              <a:ea typeface="微软雅黑" panose="020B0503020204020204" pitchFamily="34" charset="-122"/>
            </a:endParaRPr>
          </a:p>
          <a:p>
            <a:pPr marL="342900" indent="-342900" algn="l" eaLnBrk="1">
              <a:lnSpc>
                <a:spcPct val="150000"/>
              </a:lnSpc>
              <a:buClr>
                <a:srgbClr val="FFC000"/>
              </a:buClr>
              <a:buFont typeface="Wingdings" panose="05000000000000000000" charset="0"/>
              <a:buChar char="l"/>
            </a:pPr>
            <a:r>
              <a:rPr lang="zh-CN" altLang="en-US" sz="2400">
                <a:latin typeface="微软雅黑" panose="020B0503020204020204" pitchFamily="34" charset="-122"/>
                <a:ea typeface="微软雅黑" panose="020B0503020204020204" pitchFamily="34" charset="-122"/>
              </a:rPr>
              <a:t>在工作时，电路的状态在这两个暂稳态之间自动地</a:t>
            </a:r>
            <a:r>
              <a:rPr lang="en-US" altLang="zh-CN" sz="2400">
                <a:latin typeface="微软雅黑" panose="020B0503020204020204" pitchFamily="34" charset="-122"/>
                <a:ea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rPr>
              <a:t>交替变换，由此产生一定频率和幅度的矩形波脉冲</a:t>
            </a:r>
            <a:r>
              <a:rPr lang="en-US" altLang="zh-CN" sz="2400">
                <a:latin typeface="微软雅黑" panose="020B0503020204020204" pitchFamily="34" charset="-122"/>
                <a:ea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rPr>
              <a:t>信号，常用作脉冲信号源及时序电路中的时钟信号。</a:t>
            </a:r>
            <a:r>
              <a:rPr lang="en-US" altLang="zh-CN" sz="2400">
                <a:latin typeface="微软雅黑" panose="020B0503020204020204" pitchFamily="34" charset="-122"/>
                <a:ea typeface="微软雅黑" panose="020B0503020204020204" pitchFamily="34" charset="-122"/>
              </a:rPr>
              <a:t> </a:t>
            </a:r>
            <a:r>
              <a:rPr lang="en-US" altLang="zh-CN" sz="2000">
                <a:latin typeface="微软雅黑" panose="020B0503020204020204" pitchFamily="34" charset="-122"/>
                <a:ea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endParaRPr>
          </a:p>
        </p:txBody>
      </p:sp>
      <p:pic>
        <p:nvPicPr>
          <p:cNvPr id="5" name="图片 4"/>
          <p:cNvPicPr/>
          <p:nvPr/>
        </p:nvPicPr>
        <p:blipFill>
          <a:blip r:embed="rId3"/>
          <a:srcRect l="9461" t="7454" r="8321" b="21917"/>
        </p:blipFill>
        <p:spPr>
          <a:xfrm>
            <a:off x="8028940" y="1247140"/>
            <a:ext cx="3983990" cy="48437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trips(downLeft)">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ox(in)">
                                      <p:cBhvr>
                                        <p:cTn id="2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90805"/>
            <a:ext cx="735203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sz="3200" dirty="0">
                <a:latin typeface="微软雅黑" panose="020B0503020204020204" pitchFamily="34" charset="-122"/>
                <a:ea typeface="微软雅黑" panose="020B0503020204020204" pitchFamily="34" charset="-122"/>
                <a:sym typeface="微软雅黑" panose="020B0503020204020204" pitchFamily="34" charset="-122"/>
              </a:rPr>
              <a:t>5.4</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用555定时器构成多谐振荡器</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2" name="文本框 1"/>
          <p:cNvSpPr txBox="1"/>
          <p:nvPr/>
        </p:nvSpPr>
        <p:spPr>
          <a:xfrm>
            <a:off x="346075" y="1167130"/>
            <a:ext cx="7200265" cy="553085"/>
          </a:xfrm>
          <a:prstGeom prst="rect">
            <a:avLst/>
          </a:prstGeom>
        </p:spPr>
        <p:style>
          <a:lnRef idx="0">
            <a:srgbClr val="FFFFFF"/>
          </a:lnRef>
          <a:fillRef idx="1">
            <a:schemeClr val="accent1"/>
          </a:fillRef>
          <a:effectRef idx="0">
            <a:srgbClr val="FFFFFF"/>
          </a:effectRef>
          <a:fontRef idx="minor">
            <a:schemeClr val="lt1"/>
          </a:fontRef>
        </p:style>
        <p:txBody>
          <a:bodyPr wrap="square">
            <a:spAutoFit/>
          </a:bodyPr>
          <a:p>
            <a:pPr marL="0" indent="304800" algn="l" defTabSz="266700">
              <a:lnSpc>
                <a:spcPct val="150000"/>
              </a:lnSpc>
              <a:spcAft>
                <a:spcPct val="0"/>
              </a:spcAft>
            </a:pPr>
            <a:r>
              <a:rPr sz="2000">
                <a:latin typeface="Times New Roman" panose="02020603050405020304" charset="0"/>
                <a:ea typeface="微软雅黑" panose="020B0503020204020204" pitchFamily="34" charset="-122"/>
                <a:cs typeface="Times New Roman" panose="02020603050405020304" charset="0"/>
              </a:rPr>
              <a:t>将555定时器的2、6引脚接在一起处的电压为电容电压u</a:t>
            </a:r>
            <a:r>
              <a:rPr sz="2000" baseline="-25000">
                <a:latin typeface="Times New Roman" panose="02020603050405020304" charset="0"/>
                <a:ea typeface="微软雅黑" panose="020B0503020204020204" pitchFamily="34" charset="-122"/>
                <a:cs typeface="Times New Roman" panose="02020603050405020304" charset="0"/>
              </a:rPr>
              <a:t>C</a:t>
            </a:r>
            <a:r>
              <a:rPr sz="2000">
                <a:latin typeface="Times New Roman" panose="02020603050405020304" charset="0"/>
                <a:ea typeface="微软雅黑" panose="020B0503020204020204" pitchFamily="34" charset="-122"/>
                <a:cs typeface="Times New Roman" panose="02020603050405020304" charset="0"/>
              </a:rPr>
              <a:t>。 </a:t>
            </a:r>
            <a:endParaRPr sz="2000">
              <a:latin typeface="Times New Roman" panose="02020603050405020304" charset="0"/>
              <a:ea typeface="微软雅黑" panose="020B0503020204020204" pitchFamily="34" charset="-122"/>
              <a:cs typeface="Times New Roman" panose="02020603050405020304" charset="0"/>
            </a:endParaRPr>
          </a:p>
        </p:txBody>
      </p:sp>
      <p:sp>
        <p:nvSpPr>
          <p:cNvPr id="7" name="文本框 6"/>
          <p:cNvSpPr txBox="1"/>
          <p:nvPr/>
        </p:nvSpPr>
        <p:spPr>
          <a:xfrm>
            <a:off x="194310" y="2079625"/>
            <a:ext cx="7660640" cy="4523105"/>
          </a:xfrm>
          <a:prstGeom prst="rect">
            <a:avLst/>
          </a:prstGeom>
        </p:spPr>
        <p:style>
          <a:lnRef idx="2">
            <a:schemeClr val="accent1"/>
          </a:lnRef>
          <a:fillRef idx="0">
            <a:srgbClr val="FFFFFF"/>
          </a:fillRef>
          <a:effectRef idx="0">
            <a:srgbClr val="FFFFFF"/>
          </a:effectRef>
          <a:fontRef idx="minor">
            <a:schemeClr val="tx1"/>
          </a:fontRef>
        </p:style>
        <p:txBody>
          <a:bodyPr wrap="square">
            <a:spAutoFit/>
          </a:bodyPr>
          <a:p>
            <a:pPr indent="609600" algn="l" defTabSz="266700" eaLnBrk="1">
              <a:lnSpc>
                <a:spcPct val="150000"/>
              </a:lnSpc>
              <a:spcAft>
                <a:spcPct val="0"/>
              </a:spcAft>
              <a:extLst>
                <a:ext uri="{35155182-B16C-46BC-9424-99874614C6A1}">
                  <wpsdc:indentchars xmlns:wpsdc="http://www.wps.cn/officeDocument/2017/drawingmlCustomData" val="200" checksum="4158780845"/>
                </a:ext>
              </a:extLst>
            </a:pPr>
            <a:r>
              <a:rPr sz="2400">
                <a:solidFill>
                  <a:schemeClr val="tx1"/>
                </a:solidFill>
                <a:latin typeface="Times New Roman" panose="02020603050405020304" charset="0"/>
                <a:ea typeface="微软雅黑" panose="020B0503020204020204" pitchFamily="34" charset="-122"/>
                <a:cs typeface="Times New Roman" panose="02020603050405020304" charset="0"/>
              </a:rPr>
              <a:t>(1)在接通电源瞬间，电容上电压u</a:t>
            </a:r>
            <a:r>
              <a:rPr sz="2400" baseline="-25000">
                <a:solidFill>
                  <a:schemeClr val="tx1"/>
                </a:solidFill>
                <a:latin typeface="Times New Roman" panose="02020603050405020304" charset="0"/>
                <a:ea typeface="微软雅黑" panose="020B0503020204020204" pitchFamily="34" charset="-122"/>
                <a:cs typeface="Times New Roman" panose="02020603050405020304" charset="0"/>
              </a:rPr>
              <a:t>C</a:t>
            </a:r>
            <a:r>
              <a:rPr sz="2400">
                <a:solidFill>
                  <a:schemeClr val="tx1"/>
                </a:solidFill>
                <a:latin typeface="Times New Roman" panose="02020603050405020304" charset="0"/>
                <a:ea typeface="微软雅黑" panose="020B0503020204020204" pitchFamily="34" charset="-122"/>
                <a:cs typeface="Times New Roman" panose="02020603050405020304" charset="0"/>
              </a:rPr>
              <a:t> =0</a:t>
            </a:r>
            <a:r>
              <a:rPr lang="zh-CN" sz="2400">
                <a:solidFill>
                  <a:schemeClr val="tx1"/>
                </a:solidFill>
                <a:latin typeface="Times New Roman" panose="02020603050405020304" charset="0"/>
                <a:ea typeface="微软雅黑" panose="020B0503020204020204" pitchFamily="34" charset="-122"/>
                <a:cs typeface="Times New Roman" panose="02020603050405020304" charset="0"/>
              </a:rPr>
              <a:t>，</a:t>
            </a:r>
            <a:r>
              <a:rPr sz="2400">
                <a:solidFill>
                  <a:schemeClr val="tx1"/>
                </a:solidFill>
                <a:latin typeface="Times New Roman" panose="02020603050405020304" charset="0"/>
                <a:ea typeface="微软雅黑" panose="020B0503020204020204" pitchFamily="34" charset="-122"/>
                <a:cs typeface="Times New Roman" panose="02020603050405020304" charset="0"/>
              </a:rPr>
              <a:t>6</a:t>
            </a:r>
            <a:r>
              <a:rPr lang="zh-CN" sz="2400">
                <a:solidFill>
                  <a:schemeClr val="tx1"/>
                </a:solidFill>
                <a:latin typeface="Times New Roman" panose="02020603050405020304" charset="0"/>
                <a:ea typeface="微软雅黑" panose="020B0503020204020204" pitchFamily="34" charset="-122"/>
                <a:cs typeface="Times New Roman" panose="02020603050405020304" charset="0"/>
              </a:rPr>
              <a:t>、</a:t>
            </a:r>
            <a:r>
              <a:rPr sz="2400">
                <a:solidFill>
                  <a:schemeClr val="tx1"/>
                </a:solidFill>
                <a:latin typeface="Times New Roman" panose="02020603050405020304" charset="0"/>
                <a:ea typeface="微软雅黑" panose="020B0503020204020204" pitchFamily="34" charset="-122"/>
                <a:cs typeface="Times New Roman" panose="02020603050405020304" charset="0"/>
              </a:rPr>
              <a:t>2引脚均为低电平，所以电压比较器输出u</a:t>
            </a:r>
            <a:r>
              <a:rPr sz="2400" baseline="-25000">
                <a:solidFill>
                  <a:schemeClr val="tx1"/>
                </a:solidFill>
                <a:latin typeface="Times New Roman" panose="02020603050405020304" charset="0"/>
                <a:ea typeface="微软雅黑" panose="020B0503020204020204" pitchFamily="34" charset="-122"/>
                <a:cs typeface="Times New Roman" panose="02020603050405020304" charset="0"/>
              </a:rPr>
              <a:t>A1</a:t>
            </a:r>
            <a:r>
              <a:rPr sz="2400">
                <a:solidFill>
                  <a:schemeClr val="tx1"/>
                </a:solidFill>
                <a:latin typeface="Times New Roman" panose="02020603050405020304" charset="0"/>
                <a:ea typeface="微软雅黑" panose="020B0503020204020204" pitchFamily="34" charset="-122"/>
                <a:cs typeface="Times New Roman" panose="02020603050405020304" charset="0"/>
              </a:rPr>
              <a:t>=1、u</a:t>
            </a:r>
            <a:r>
              <a:rPr sz="2400" baseline="-25000">
                <a:solidFill>
                  <a:schemeClr val="tx1"/>
                </a:solidFill>
                <a:latin typeface="Times New Roman" panose="02020603050405020304" charset="0"/>
                <a:ea typeface="微软雅黑" panose="020B0503020204020204" pitchFamily="34" charset="-122"/>
                <a:cs typeface="Times New Roman" panose="02020603050405020304" charset="0"/>
              </a:rPr>
              <a:t>A2</a:t>
            </a:r>
            <a:r>
              <a:rPr sz="2400">
                <a:solidFill>
                  <a:schemeClr val="tx1"/>
                </a:solidFill>
                <a:latin typeface="Times New Roman" panose="02020603050405020304" charset="0"/>
                <a:ea typeface="微软雅黑" panose="020B0503020204020204" pitchFamily="34" charset="-122"/>
                <a:cs typeface="Times New Roman" panose="02020603050405020304" charset="0"/>
              </a:rPr>
              <a:t>=0，RS触发器输出为Q=1，3引脚输出电压u</a:t>
            </a:r>
            <a:r>
              <a:rPr sz="2400" baseline="-25000">
                <a:solidFill>
                  <a:schemeClr val="tx1"/>
                </a:solidFill>
                <a:latin typeface="Times New Roman" panose="02020603050405020304" charset="0"/>
                <a:ea typeface="微软雅黑" panose="020B0503020204020204" pitchFamily="34" charset="-122"/>
                <a:cs typeface="Times New Roman" panose="02020603050405020304" charset="0"/>
              </a:rPr>
              <a:t>O</a:t>
            </a:r>
            <a:r>
              <a:rPr sz="2400">
                <a:solidFill>
                  <a:schemeClr val="tx1"/>
                </a:solidFill>
                <a:latin typeface="Times New Roman" panose="02020603050405020304" charset="0"/>
                <a:ea typeface="微软雅黑" panose="020B0503020204020204" pitchFamily="34" charset="-122"/>
                <a:cs typeface="Times New Roman" panose="02020603050405020304" charset="0"/>
              </a:rPr>
              <a:t>为高电平，放电晶体管T</a:t>
            </a:r>
            <a:r>
              <a:rPr sz="2400" baseline="-25000">
                <a:solidFill>
                  <a:schemeClr val="tx1"/>
                </a:solidFill>
                <a:latin typeface="Times New Roman" panose="02020603050405020304" charset="0"/>
                <a:ea typeface="微软雅黑" panose="020B0503020204020204" pitchFamily="34" charset="-122"/>
                <a:cs typeface="Times New Roman" panose="02020603050405020304" charset="0"/>
              </a:rPr>
              <a:t>D</a:t>
            </a:r>
            <a:r>
              <a:rPr sz="2400">
                <a:solidFill>
                  <a:schemeClr val="tx1"/>
                </a:solidFill>
                <a:latin typeface="Times New Roman" panose="02020603050405020304" charset="0"/>
                <a:ea typeface="微软雅黑" panose="020B0503020204020204" pitchFamily="34" charset="-122"/>
                <a:cs typeface="Times New Roman" panose="02020603050405020304" charset="0"/>
              </a:rPr>
              <a:t>截止，电源通过R1、R2电阻对电容C开始充电，使其电压u</a:t>
            </a:r>
            <a:r>
              <a:rPr sz="2400" baseline="-25000">
                <a:solidFill>
                  <a:schemeClr val="tx1"/>
                </a:solidFill>
                <a:latin typeface="Times New Roman" panose="02020603050405020304" charset="0"/>
                <a:ea typeface="微软雅黑" panose="020B0503020204020204" pitchFamily="34" charset="-122"/>
                <a:cs typeface="Times New Roman" panose="02020603050405020304" charset="0"/>
              </a:rPr>
              <a:t>C</a:t>
            </a:r>
            <a:r>
              <a:rPr sz="2400">
                <a:solidFill>
                  <a:schemeClr val="tx1"/>
                </a:solidFill>
                <a:latin typeface="Times New Roman" panose="02020603050405020304" charset="0"/>
                <a:ea typeface="微软雅黑" panose="020B0503020204020204" pitchFamily="34" charset="-122"/>
                <a:cs typeface="Times New Roman" panose="02020603050405020304" charset="0"/>
              </a:rPr>
              <a:t>按指数规律增加。</a:t>
            </a:r>
            <a:endParaRPr sz="2400">
              <a:solidFill>
                <a:schemeClr val="tx1"/>
              </a:solidFill>
              <a:latin typeface="Times New Roman" panose="02020603050405020304" charset="0"/>
              <a:ea typeface="微软雅黑" panose="020B0503020204020204" pitchFamily="34" charset="-122"/>
              <a:cs typeface="Times New Roman" panose="02020603050405020304" charset="0"/>
            </a:endParaRPr>
          </a:p>
          <a:p>
            <a:pPr indent="609600" algn="l" defTabSz="266700" eaLnBrk="1">
              <a:lnSpc>
                <a:spcPct val="150000"/>
              </a:lnSpc>
              <a:spcAft>
                <a:spcPct val="0"/>
              </a:spcAft>
              <a:extLst>
                <a:ext uri="{35155182-B16C-46BC-9424-99874614C6A1}">
                  <wpsdc:indentchars xmlns:wpsdc="http://www.wps.cn/officeDocument/2017/drawingmlCustomData" val="200" checksum="4158780845"/>
                </a:ext>
              </a:extLst>
            </a:pPr>
            <a:r>
              <a:rPr lang="en-US" sz="2400">
                <a:solidFill>
                  <a:schemeClr val="tx1"/>
                </a:solidFill>
                <a:latin typeface="Times New Roman" panose="02020603050405020304" charset="0"/>
                <a:ea typeface="微软雅黑" panose="020B0503020204020204" pitchFamily="34" charset="-122"/>
                <a:cs typeface="Times New Roman" panose="02020603050405020304" charset="0"/>
              </a:rPr>
              <a:t>(2)</a:t>
            </a:r>
            <a:r>
              <a:rPr sz="2400">
                <a:solidFill>
                  <a:schemeClr val="tx1"/>
                </a:solidFill>
                <a:latin typeface="Times New Roman" panose="02020603050405020304" charset="0"/>
                <a:ea typeface="微软雅黑" panose="020B0503020204020204" pitchFamily="34" charset="-122"/>
                <a:cs typeface="Times New Roman" panose="02020603050405020304" charset="0"/>
              </a:rPr>
              <a:t>当电容充电使u</a:t>
            </a:r>
            <a:r>
              <a:rPr sz="2400" baseline="-25000">
                <a:solidFill>
                  <a:schemeClr val="tx1"/>
                </a:solidFill>
                <a:latin typeface="Times New Roman" panose="02020603050405020304" charset="0"/>
                <a:ea typeface="微软雅黑" panose="020B0503020204020204" pitchFamily="34" charset="-122"/>
                <a:cs typeface="Times New Roman" panose="02020603050405020304" charset="0"/>
              </a:rPr>
              <a:t>C</a:t>
            </a:r>
            <a:r>
              <a:rPr sz="2400">
                <a:solidFill>
                  <a:schemeClr val="tx1"/>
                </a:solidFill>
                <a:latin typeface="Times New Roman" panose="02020603050405020304" charset="0"/>
                <a:ea typeface="微软雅黑" panose="020B0503020204020204" pitchFamily="34" charset="-122"/>
                <a:cs typeface="Times New Roman" panose="02020603050405020304" charset="0"/>
              </a:rPr>
              <a:t> &gt;</a:t>
            </a:r>
            <a:r>
              <a:rPr lang="en-US" sz="2400">
                <a:solidFill>
                  <a:schemeClr val="tx1"/>
                </a:solidFill>
                <a:latin typeface="Times New Roman" panose="02020603050405020304" charset="0"/>
                <a:ea typeface="微软雅黑" panose="020B0503020204020204" pitchFamily="34" charset="-122"/>
                <a:cs typeface="Times New Roman" panose="02020603050405020304" charset="0"/>
              </a:rPr>
              <a:t>2V</a:t>
            </a:r>
            <a:r>
              <a:rPr lang="en-US" sz="2400" baseline="-25000">
                <a:solidFill>
                  <a:schemeClr val="tx1"/>
                </a:solidFill>
                <a:latin typeface="Times New Roman" panose="02020603050405020304" charset="0"/>
                <a:ea typeface="微软雅黑" panose="020B0503020204020204" pitchFamily="34" charset="-122"/>
                <a:cs typeface="Times New Roman" panose="02020603050405020304" charset="0"/>
              </a:rPr>
              <a:t>CC</a:t>
            </a:r>
            <a:r>
              <a:rPr lang="en-US" altLang="zh-CN" sz="2400">
                <a:solidFill>
                  <a:schemeClr val="tx1"/>
                </a:solidFill>
                <a:latin typeface="Times New Roman" panose="02020603050405020304" charset="0"/>
                <a:ea typeface="微软雅黑" panose="020B0503020204020204" pitchFamily="34" charset="-122"/>
                <a:cs typeface="Times New Roman" panose="02020603050405020304" charset="0"/>
              </a:rPr>
              <a:t>/3</a:t>
            </a:r>
            <a:r>
              <a:rPr sz="2400">
                <a:solidFill>
                  <a:schemeClr val="tx1"/>
                </a:solidFill>
                <a:latin typeface="Times New Roman" panose="02020603050405020304" charset="0"/>
                <a:ea typeface="微软雅黑" panose="020B0503020204020204" pitchFamily="34" charset="-122"/>
                <a:cs typeface="Times New Roman" panose="02020603050405020304" charset="0"/>
              </a:rPr>
              <a:t>时，A</a:t>
            </a:r>
            <a:r>
              <a:rPr sz="2400" baseline="-25000">
                <a:solidFill>
                  <a:schemeClr val="tx1"/>
                </a:solidFill>
                <a:latin typeface="Times New Roman" panose="02020603050405020304" charset="0"/>
                <a:ea typeface="微软雅黑" panose="020B0503020204020204" pitchFamily="34" charset="-122"/>
                <a:cs typeface="Times New Roman" panose="02020603050405020304" charset="0"/>
              </a:rPr>
              <a:t>1</a:t>
            </a:r>
            <a:r>
              <a:rPr sz="2400">
                <a:solidFill>
                  <a:schemeClr val="tx1"/>
                </a:solidFill>
                <a:latin typeface="Times New Roman" panose="02020603050405020304" charset="0"/>
                <a:ea typeface="微软雅黑" panose="020B0503020204020204" pitchFamily="34" charset="-122"/>
                <a:cs typeface="Times New Roman" panose="02020603050405020304" charset="0"/>
              </a:rPr>
              <a:t>、A</a:t>
            </a:r>
            <a:r>
              <a:rPr sz="2400" baseline="-25000">
                <a:solidFill>
                  <a:schemeClr val="tx1"/>
                </a:solidFill>
                <a:latin typeface="Times New Roman" panose="02020603050405020304" charset="0"/>
                <a:ea typeface="微软雅黑" panose="020B0503020204020204" pitchFamily="34" charset="-122"/>
                <a:cs typeface="Times New Roman" panose="02020603050405020304" charset="0"/>
              </a:rPr>
              <a:t>2</a:t>
            </a:r>
            <a:r>
              <a:rPr sz="2400">
                <a:solidFill>
                  <a:schemeClr val="tx1"/>
                </a:solidFill>
                <a:latin typeface="Times New Roman" panose="02020603050405020304" charset="0"/>
                <a:ea typeface="微软雅黑" panose="020B0503020204020204" pitchFamily="34" charset="-122"/>
                <a:cs typeface="Times New Roman" panose="02020603050405020304" charset="0"/>
              </a:rPr>
              <a:t>电压比较器输出u</a:t>
            </a:r>
            <a:r>
              <a:rPr sz="2400" baseline="-25000">
                <a:solidFill>
                  <a:schemeClr val="tx1"/>
                </a:solidFill>
                <a:latin typeface="Times New Roman" panose="02020603050405020304" charset="0"/>
                <a:ea typeface="微软雅黑" panose="020B0503020204020204" pitchFamily="34" charset="-122"/>
                <a:cs typeface="Times New Roman" panose="02020603050405020304" charset="0"/>
              </a:rPr>
              <a:t>A1</a:t>
            </a:r>
            <a:r>
              <a:rPr sz="2400">
                <a:solidFill>
                  <a:schemeClr val="tx1"/>
                </a:solidFill>
                <a:latin typeface="Times New Roman" panose="02020603050405020304" charset="0"/>
                <a:ea typeface="微软雅黑" panose="020B0503020204020204" pitchFamily="34" charset="-122"/>
                <a:cs typeface="Times New Roman" panose="02020603050405020304" charset="0"/>
              </a:rPr>
              <a:t>=0，u</a:t>
            </a:r>
            <a:r>
              <a:rPr sz="2400" baseline="-25000">
                <a:solidFill>
                  <a:schemeClr val="tx1"/>
                </a:solidFill>
                <a:latin typeface="Times New Roman" panose="02020603050405020304" charset="0"/>
                <a:ea typeface="微软雅黑" panose="020B0503020204020204" pitchFamily="34" charset="-122"/>
                <a:cs typeface="Times New Roman" panose="02020603050405020304" charset="0"/>
              </a:rPr>
              <a:t>A2</a:t>
            </a:r>
            <a:r>
              <a:rPr sz="2400">
                <a:solidFill>
                  <a:schemeClr val="tx1"/>
                </a:solidFill>
                <a:latin typeface="Times New Roman" panose="02020603050405020304" charset="0"/>
                <a:ea typeface="微软雅黑" panose="020B0503020204020204" pitchFamily="34" charset="-122"/>
                <a:cs typeface="Times New Roman" panose="02020603050405020304" charset="0"/>
              </a:rPr>
              <a:t>=1</a:t>
            </a:r>
            <a:r>
              <a:rPr lang="zh-CN" sz="2400">
                <a:solidFill>
                  <a:schemeClr val="tx1"/>
                </a:solidFill>
                <a:latin typeface="Times New Roman" panose="02020603050405020304" charset="0"/>
                <a:ea typeface="微软雅黑" panose="020B0503020204020204" pitchFamily="34" charset="-122"/>
                <a:cs typeface="Times New Roman" panose="02020603050405020304" charset="0"/>
              </a:rPr>
              <a:t>，</a:t>
            </a:r>
            <a:r>
              <a:rPr sz="2400">
                <a:solidFill>
                  <a:schemeClr val="tx1"/>
                </a:solidFill>
                <a:latin typeface="Times New Roman" panose="02020603050405020304" charset="0"/>
                <a:ea typeface="微软雅黑" panose="020B0503020204020204" pitchFamily="34" charset="-122"/>
                <a:cs typeface="Times New Roman" panose="02020603050405020304" charset="0"/>
              </a:rPr>
              <a:t>使得RS触发器被置0(Q=0</a:t>
            </a:r>
            <a:r>
              <a:rPr lang="zh-CN" sz="2400">
                <a:solidFill>
                  <a:schemeClr val="tx1"/>
                </a:solidFill>
                <a:latin typeface="Times New Roman" panose="02020603050405020304" charset="0"/>
                <a:ea typeface="微软雅黑" panose="020B0503020204020204" pitchFamily="34" charset="-122"/>
                <a:cs typeface="Times New Roman" panose="02020603050405020304" charset="0"/>
              </a:rPr>
              <a:t>、</a:t>
            </a:r>
            <a:r>
              <a:rPr lang="en-US" altLang="zh-CN" sz="2400">
                <a:solidFill>
                  <a:schemeClr val="tx1"/>
                </a:solidFill>
                <a:latin typeface="Times New Roman" panose="02020603050405020304" charset="0"/>
                <a:ea typeface="微软雅黑" panose="020B0503020204020204" pitchFamily="34" charset="-122"/>
                <a:cs typeface="Times New Roman" panose="02020603050405020304" charset="0"/>
              </a:rPr>
              <a:t>       </a:t>
            </a:r>
            <a:r>
              <a:rPr sz="2400">
                <a:solidFill>
                  <a:schemeClr val="tx1"/>
                </a:solidFill>
                <a:latin typeface="Times New Roman" panose="02020603050405020304" charset="0"/>
                <a:ea typeface="微软雅黑" panose="020B0503020204020204" pitchFamily="34" charset="-122"/>
                <a:cs typeface="Times New Roman" panose="02020603050405020304" charset="0"/>
              </a:rPr>
              <a:t>),3引脚输出u</a:t>
            </a:r>
            <a:r>
              <a:rPr sz="2400" baseline="-25000">
                <a:solidFill>
                  <a:schemeClr val="tx1"/>
                </a:solidFill>
                <a:latin typeface="Times New Roman" panose="02020603050405020304" charset="0"/>
                <a:ea typeface="微软雅黑" panose="020B0503020204020204" pitchFamily="34" charset="-122"/>
                <a:cs typeface="Times New Roman" panose="02020603050405020304" charset="0"/>
              </a:rPr>
              <a:t>0</a:t>
            </a:r>
            <a:r>
              <a:rPr sz="2400">
                <a:solidFill>
                  <a:schemeClr val="tx1"/>
                </a:solidFill>
                <a:latin typeface="Times New Roman" panose="02020603050405020304" charset="0"/>
                <a:ea typeface="微软雅黑" panose="020B0503020204020204" pitchFamily="34" charset="-122"/>
                <a:cs typeface="Times New Roman" panose="02020603050405020304" charset="0"/>
              </a:rPr>
              <a:t>为低电平，此为第一暂稳态。</a:t>
            </a:r>
            <a:endParaRPr sz="2400">
              <a:solidFill>
                <a:schemeClr val="tx1"/>
              </a:solidFill>
              <a:latin typeface="Times New Roman" panose="02020603050405020304" charset="0"/>
              <a:ea typeface="微软雅黑" panose="020B0503020204020204" pitchFamily="34" charset="-122"/>
              <a:cs typeface="Times New Roman" panose="02020603050405020304" charset="0"/>
            </a:endParaRPr>
          </a:p>
        </p:txBody>
      </p:sp>
      <p:graphicFrame>
        <p:nvGraphicFramePr>
          <p:cNvPr id="3" name="Object 706"/>
          <p:cNvGraphicFramePr>
            <a:graphicFrameLocks noChangeAspect="1"/>
          </p:cNvGraphicFramePr>
          <p:nvPr/>
        </p:nvGraphicFramePr>
        <p:xfrm>
          <a:off x="6440805" y="5550535"/>
          <a:ext cx="547370" cy="371475"/>
        </p:xfrm>
        <a:graphic>
          <a:graphicData uri="http://schemas.openxmlformats.org/presentationml/2006/ole">
            <mc:AlternateContent xmlns:mc="http://schemas.openxmlformats.org/markup-compatibility/2006">
              <mc:Choice xmlns:v="urn:schemas-microsoft-com:vml" Requires="v">
                <p:oleObj spid="_x0000_s3076" name="" r:id="rId3" imgW="355600" imgH="241300" progId="Equation.KSEE3">
                  <p:embed/>
                </p:oleObj>
              </mc:Choice>
              <mc:Fallback>
                <p:oleObj name="" r:id="rId3" imgW="355600" imgH="241300" progId="Equation.KSEE3">
                  <p:embed/>
                  <p:pic>
                    <p:nvPicPr>
                      <p:cNvPr id="0" name="图片 3075"/>
                      <p:cNvPicPr/>
                      <p:nvPr/>
                    </p:nvPicPr>
                    <p:blipFill>
                      <a:blip r:embed="rId4"/>
                      <a:stretch>
                        <a:fillRect/>
                      </a:stretch>
                    </p:blipFill>
                    <p:spPr>
                      <a:xfrm>
                        <a:off x="6440805" y="5550535"/>
                        <a:ext cx="547370" cy="371475"/>
                      </a:xfrm>
                      <a:prstGeom prst="rect">
                        <a:avLst/>
                      </a:prstGeom>
                      <a:noFill/>
                      <a:ln w="38100">
                        <a:noFill/>
                        <a:miter/>
                      </a:ln>
                    </p:spPr>
                  </p:pic>
                </p:oleObj>
              </mc:Fallback>
            </mc:AlternateContent>
          </a:graphicData>
        </a:graphic>
      </p:graphicFrame>
      <p:pic>
        <p:nvPicPr>
          <p:cNvPr id="6" name="图片 5"/>
          <p:cNvPicPr>
            <a:picLocks noChangeAspect="1"/>
          </p:cNvPicPr>
          <p:nvPr/>
        </p:nvPicPr>
        <p:blipFill>
          <a:blip r:embed="rId5"/>
          <a:srcRect r="34573" b="11790"/>
          <a:stretch>
            <a:fillRect/>
          </a:stretch>
        </p:blipFill>
        <p:spPr>
          <a:xfrm>
            <a:off x="7854315" y="938530"/>
            <a:ext cx="4137025" cy="2976245"/>
          </a:xfrm>
          <a:prstGeom prst="rect">
            <a:avLst/>
          </a:prstGeom>
        </p:spPr>
      </p:pic>
      <p:pic>
        <p:nvPicPr>
          <p:cNvPr id="4" name="图片 -2147481917" descr="IMG_256"/>
          <p:cNvPicPr>
            <a:picLocks noChangeAspect="1"/>
          </p:cNvPicPr>
          <p:nvPr/>
        </p:nvPicPr>
        <p:blipFill>
          <a:blip r:embed="rId6">
            <a:lum contrast="17998"/>
          </a:blip>
          <a:stretch>
            <a:fillRect/>
          </a:stretch>
        </p:blipFill>
        <p:spPr>
          <a:xfrm>
            <a:off x="8634730" y="4067175"/>
            <a:ext cx="2279650" cy="26130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7" grpId="0" bldLvl="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90805"/>
            <a:ext cx="735203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sz="3200" dirty="0">
                <a:latin typeface="微软雅黑" panose="020B0503020204020204" pitchFamily="34" charset="-122"/>
                <a:ea typeface="微软雅黑" panose="020B0503020204020204" pitchFamily="34" charset="-122"/>
                <a:sym typeface="微软雅黑" panose="020B0503020204020204" pitchFamily="34" charset="-122"/>
              </a:rPr>
              <a:t>5.4</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用555定时器构成多谐振荡器</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2" name="文本框 1"/>
          <p:cNvSpPr txBox="1"/>
          <p:nvPr/>
        </p:nvSpPr>
        <p:spPr>
          <a:xfrm>
            <a:off x="346075" y="1167130"/>
            <a:ext cx="7200265" cy="553085"/>
          </a:xfrm>
          <a:prstGeom prst="rect">
            <a:avLst/>
          </a:prstGeom>
        </p:spPr>
        <p:style>
          <a:lnRef idx="0">
            <a:srgbClr val="FFFFFF"/>
          </a:lnRef>
          <a:fillRef idx="1">
            <a:schemeClr val="accent1"/>
          </a:fillRef>
          <a:effectRef idx="0">
            <a:srgbClr val="FFFFFF"/>
          </a:effectRef>
          <a:fontRef idx="minor">
            <a:schemeClr val="lt1"/>
          </a:fontRef>
        </p:style>
        <p:txBody>
          <a:bodyPr wrap="square">
            <a:spAutoFit/>
          </a:bodyPr>
          <a:p>
            <a:pPr marL="0" indent="304800" algn="l" defTabSz="266700">
              <a:lnSpc>
                <a:spcPct val="150000"/>
              </a:lnSpc>
              <a:spcAft>
                <a:spcPct val="0"/>
              </a:spcAft>
            </a:pPr>
            <a:r>
              <a:rPr sz="2000">
                <a:latin typeface="Times New Roman" panose="02020603050405020304" charset="0"/>
                <a:ea typeface="微软雅黑" panose="020B0503020204020204" pitchFamily="34" charset="-122"/>
                <a:cs typeface="Times New Roman" panose="02020603050405020304" charset="0"/>
              </a:rPr>
              <a:t>将555定时器的2、6引脚接在一起处的电压为电容电压u</a:t>
            </a:r>
            <a:r>
              <a:rPr sz="2000" baseline="-25000">
                <a:latin typeface="Times New Roman" panose="02020603050405020304" charset="0"/>
                <a:ea typeface="微软雅黑" panose="020B0503020204020204" pitchFamily="34" charset="-122"/>
                <a:cs typeface="Times New Roman" panose="02020603050405020304" charset="0"/>
              </a:rPr>
              <a:t>C</a:t>
            </a:r>
            <a:r>
              <a:rPr sz="2000">
                <a:latin typeface="Times New Roman" panose="02020603050405020304" charset="0"/>
                <a:ea typeface="微软雅黑" panose="020B0503020204020204" pitchFamily="34" charset="-122"/>
                <a:cs typeface="Times New Roman" panose="02020603050405020304" charset="0"/>
              </a:rPr>
              <a:t>。 </a:t>
            </a:r>
            <a:endParaRPr sz="2000">
              <a:latin typeface="Times New Roman" panose="02020603050405020304" charset="0"/>
              <a:ea typeface="微软雅黑" panose="020B0503020204020204" pitchFamily="34" charset="-122"/>
              <a:cs typeface="Times New Roman" panose="02020603050405020304" charset="0"/>
            </a:endParaRPr>
          </a:p>
        </p:txBody>
      </p:sp>
      <p:sp>
        <p:nvSpPr>
          <p:cNvPr id="7" name="文本框 6"/>
          <p:cNvSpPr txBox="1"/>
          <p:nvPr/>
        </p:nvSpPr>
        <p:spPr>
          <a:xfrm>
            <a:off x="194310" y="2253615"/>
            <a:ext cx="7660640" cy="3415030"/>
          </a:xfrm>
          <a:prstGeom prst="rect">
            <a:avLst/>
          </a:prstGeom>
        </p:spPr>
        <p:style>
          <a:lnRef idx="2">
            <a:schemeClr val="accent1"/>
          </a:lnRef>
          <a:fillRef idx="0">
            <a:srgbClr val="FFFFFF"/>
          </a:fillRef>
          <a:effectRef idx="0">
            <a:srgbClr val="FFFFFF"/>
          </a:effectRef>
          <a:fontRef idx="minor">
            <a:schemeClr val="tx1"/>
          </a:fontRef>
        </p:style>
        <p:txBody>
          <a:bodyPr wrap="square">
            <a:spAutoFit/>
          </a:bodyPr>
          <a:p>
            <a:pPr algn="l" defTabSz="266700" eaLnBrk="1">
              <a:lnSpc>
                <a:spcPct val="150000"/>
              </a:lnSpc>
              <a:spcAft>
                <a:spcPct val="0"/>
              </a:spcAft>
            </a:pPr>
            <a:r>
              <a:rPr lang="zh-CN" sz="2400">
                <a:solidFill>
                  <a:schemeClr val="tx1"/>
                </a:solidFill>
                <a:latin typeface="Times New Roman" panose="02020603050405020304" charset="0"/>
                <a:ea typeface="微软雅黑" panose="020B0503020204020204" pitchFamily="34" charset="-122"/>
                <a:cs typeface="Times New Roman" panose="02020603050405020304" charset="0"/>
              </a:rPr>
              <a:t>（</a:t>
            </a:r>
            <a:r>
              <a:rPr lang="en-US" altLang="zh-CN" sz="2400">
                <a:solidFill>
                  <a:schemeClr val="tx1"/>
                </a:solidFill>
                <a:latin typeface="Times New Roman" panose="02020603050405020304" charset="0"/>
                <a:ea typeface="微软雅黑" panose="020B0503020204020204" pitchFamily="34" charset="-122"/>
                <a:cs typeface="Times New Roman" panose="02020603050405020304" charset="0"/>
              </a:rPr>
              <a:t>3</a:t>
            </a:r>
            <a:r>
              <a:rPr lang="zh-CN" altLang="en-US" sz="2400">
                <a:solidFill>
                  <a:schemeClr val="tx1"/>
                </a:solidFill>
                <a:latin typeface="Times New Roman" panose="02020603050405020304" charset="0"/>
                <a:ea typeface="微软雅黑" panose="020B0503020204020204" pitchFamily="34" charset="-122"/>
                <a:cs typeface="Times New Roman" panose="02020603050405020304" charset="0"/>
              </a:rPr>
              <a:t>）</a:t>
            </a:r>
            <a:r>
              <a:rPr sz="2400">
                <a:solidFill>
                  <a:schemeClr val="tx1"/>
                </a:solidFill>
                <a:latin typeface="Times New Roman" panose="02020603050405020304" charset="0"/>
                <a:ea typeface="微软雅黑" panose="020B0503020204020204" pitchFamily="34" charset="-122"/>
                <a:cs typeface="Times New Roman" panose="02020603050405020304" charset="0"/>
              </a:rPr>
              <a:t>同时放电晶体管T</a:t>
            </a:r>
            <a:r>
              <a:rPr sz="2400" baseline="-25000">
                <a:solidFill>
                  <a:schemeClr val="tx1"/>
                </a:solidFill>
                <a:latin typeface="Times New Roman" panose="02020603050405020304" charset="0"/>
                <a:ea typeface="微软雅黑" panose="020B0503020204020204" pitchFamily="34" charset="-122"/>
                <a:cs typeface="Times New Roman" panose="02020603050405020304" charset="0"/>
              </a:rPr>
              <a:t>D</a:t>
            </a:r>
            <a:r>
              <a:rPr sz="2400">
                <a:solidFill>
                  <a:schemeClr val="tx1"/>
                </a:solidFill>
                <a:latin typeface="Times New Roman" panose="02020603050405020304" charset="0"/>
                <a:ea typeface="微软雅黑" panose="020B0503020204020204" pitchFamily="34" charset="-122"/>
                <a:cs typeface="Times New Roman" panose="02020603050405020304" charset="0"/>
              </a:rPr>
              <a:t>变为导通状态，电容C经R</a:t>
            </a:r>
            <a:r>
              <a:rPr sz="2400" baseline="-25000">
                <a:solidFill>
                  <a:schemeClr val="tx1"/>
                </a:solidFill>
                <a:latin typeface="Times New Roman" panose="02020603050405020304" charset="0"/>
                <a:ea typeface="微软雅黑" panose="020B0503020204020204" pitchFamily="34" charset="-122"/>
                <a:cs typeface="Times New Roman" panose="02020603050405020304" charset="0"/>
              </a:rPr>
              <a:t>2</a:t>
            </a:r>
            <a:r>
              <a:rPr sz="2400">
                <a:solidFill>
                  <a:schemeClr val="tx1"/>
                </a:solidFill>
                <a:latin typeface="Times New Roman" panose="02020603050405020304" charset="0"/>
                <a:ea typeface="微软雅黑" panose="020B0503020204020204" pitchFamily="34" charset="-122"/>
                <a:cs typeface="Times New Roman" panose="02020603050405020304" charset="0"/>
              </a:rPr>
              <a:t>、T</a:t>
            </a:r>
            <a:r>
              <a:rPr sz="2400" baseline="-25000">
                <a:solidFill>
                  <a:schemeClr val="tx1"/>
                </a:solidFill>
                <a:latin typeface="Times New Roman" panose="02020603050405020304" charset="0"/>
                <a:ea typeface="微软雅黑" panose="020B0503020204020204" pitchFamily="34" charset="-122"/>
                <a:cs typeface="Times New Roman" panose="02020603050405020304" charset="0"/>
              </a:rPr>
              <a:t>D</a:t>
            </a:r>
            <a:r>
              <a:rPr sz="2400">
                <a:solidFill>
                  <a:schemeClr val="tx1"/>
                </a:solidFill>
                <a:latin typeface="Times New Roman" panose="02020603050405020304" charset="0"/>
                <a:ea typeface="微软雅黑" panose="020B0503020204020204" pitchFamily="34" charset="-122"/>
                <a:cs typeface="Times New Roman" panose="02020603050405020304" charset="0"/>
              </a:rPr>
              <a:t>迅速放电，直至</a:t>
            </a:r>
            <a:r>
              <a:rPr sz="2400" i="1">
                <a:solidFill>
                  <a:schemeClr val="tx1"/>
                </a:solidFill>
                <a:latin typeface="Times New Roman" panose="02020603050405020304" charset="0"/>
                <a:ea typeface="微软雅黑" panose="020B0503020204020204" pitchFamily="34" charset="-122"/>
                <a:cs typeface="Times New Roman" panose="02020603050405020304" charset="0"/>
              </a:rPr>
              <a:t>u</a:t>
            </a:r>
            <a:r>
              <a:rPr sz="2400" i="1" baseline="-25000">
                <a:solidFill>
                  <a:schemeClr val="tx1"/>
                </a:solidFill>
                <a:latin typeface="Times New Roman" panose="02020603050405020304" charset="0"/>
                <a:ea typeface="微软雅黑" panose="020B0503020204020204" pitchFamily="34" charset="-122"/>
                <a:cs typeface="Times New Roman" panose="02020603050405020304" charset="0"/>
              </a:rPr>
              <a:t>C</a:t>
            </a:r>
            <a:r>
              <a:rPr sz="2400" i="1">
                <a:solidFill>
                  <a:schemeClr val="tx1"/>
                </a:solidFill>
                <a:latin typeface="Times New Roman" panose="02020603050405020304" charset="0"/>
                <a:ea typeface="微软雅黑" panose="020B0503020204020204" pitchFamily="34" charset="-122"/>
                <a:cs typeface="Times New Roman" panose="02020603050405020304" charset="0"/>
              </a:rPr>
              <a:t>&lt;</a:t>
            </a:r>
            <a:r>
              <a:rPr lang="en-US" sz="2400" i="1">
                <a:solidFill>
                  <a:schemeClr val="tx1"/>
                </a:solidFill>
                <a:latin typeface="Times New Roman" panose="02020603050405020304" charset="0"/>
                <a:ea typeface="微软雅黑" panose="020B0503020204020204" pitchFamily="34" charset="-122"/>
                <a:cs typeface="Times New Roman" panose="02020603050405020304" charset="0"/>
              </a:rPr>
              <a:t>V</a:t>
            </a:r>
            <a:r>
              <a:rPr lang="en-US" sz="2400" i="1" baseline="-25000">
                <a:solidFill>
                  <a:schemeClr val="tx1"/>
                </a:solidFill>
                <a:latin typeface="Times New Roman" panose="02020603050405020304" charset="0"/>
                <a:ea typeface="微软雅黑" panose="020B0503020204020204" pitchFamily="34" charset="-122"/>
                <a:cs typeface="Times New Roman" panose="02020603050405020304" charset="0"/>
              </a:rPr>
              <a:t>CC</a:t>
            </a:r>
            <a:r>
              <a:rPr lang="en-US" sz="2400" i="1">
                <a:solidFill>
                  <a:schemeClr val="tx1"/>
                </a:solidFill>
                <a:latin typeface="Times New Roman" panose="02020603050405020304" charset="0"/>
                <a:ea typeface="微软雅黑" panose="020B0503020204020204" pitchFamily="34" charset="-122"/>
                <a:cs typeface="Times New Roman" panose="02020603050405020304" charset="0"/>
              </a:rPr>
              <a:t>/3</a:t>
            </a:r>
            <a:r>
              <a:rPr sz="2400">
                <a:solidFill>
                  <a:schemeClr val="tx1"/>
                </a:solidFill>
                <a:latin typeface="Times New Roman" panose="02020603050405020304" charset="0"/>
                <a:ea typeface="微软雅黑" panose="020B0503020204020204" pitchFamily="34" charset="-122"/>
                <a:cs typeface="Times New Roman" panose="02020603050405020304" charset="0"/>
              </a:rPr>
              <a:t>，A</a:t>
            </a:r>
            <a:r>
              <a:rPr sz="2400" baseline="-25000">
                <a:solidFill>
                  <a:schemeClr val="tx1"/>
                </a:solidFill>
                <a:latin typeface="Times New Roman" panose="02020603050405020304" charset="0"/>
                <a:ea typeface="微软雅黑" panose="020B0503020204020204" pitchFamily="34" charset="-122"/>
                <a:cs typeface="Times New Roman" panose="02020603050405020304" charset="0"/>
              </a:rPr>
              <a:t>1</a:t>
            </a:r>
            <a:r>
              <a:rPr sz="2400">
                <a:solidFill>
                  <a:schemeClr val="tx1"/>
                </a:solidFill>
                <a:latin typeface="Times New Roman" panose="02020603050405020304" charset="0"/>
                <a:ea typeface="微软雅黑" panose="020B0503020204020204" pitchFamily="34" charset="-122"/>
                <a:cs typeface="Times New Roman" panose="02020603050405020304" charset="0"/>
              </a:rPr>
              <a:t>、A</a:t>
            </a:r>
            <a:r>
              <a:rPr sz="2400" baseline="-25000">
                <a:solidFill>
                  <a:schemeClr val="tx1"/>
                </a:solidFill>
                <a:latin typeface="Times New Roman" panose="02020603050405020304" charset="0"/>
                <a:ea typeface="微软雅黑" panose="020B0503020204020204" pitchFamily="34" charset="-122"/>
                <a:cs typeface="Times New Roman" panose="02020603050405020304" charset="0"/>
              </a:rPr>
              <a:t>2</a:t>
            </a:r>
            <a:r>
              <a:rPr sz="2400">
                <a:solidFill>
                  <a:schemeClr val="tx1"/>
                </a:solidFill>
                <a:latin typeface="Times New Roman" panose="02020603050405020304" charset="0"/>
                <a:ea typeface="微软雅黑" panose="020B0503020204020204" pitchFamily="34" charset="-122"/>
                <a:cs typeface="Times New Roman" panose="02020603050405020304" charset="0"/>
              </a:rPr>
              <a:t>电压比较器输出</a:t>
            </a:r>
            <a:r>
              <a:rPr sz="2400" i="1">
                <a:solidFill>
                  <a:schemeClr val="tx1"/>
                </a:solidFill>
                <a:latin typeface="Times New Roman" panose="02020603050405020304" charset="0"/>
                <a:ea typeface="微软雅黑" panose="020B0503020204020204" pitchFamily="34" charset="-122"/>
                <a:cs typeface="Times New Roman" panose="02020603050405020304" charset="0"/>
              </a:rPr>
              <a:t>u</a:t>
            </a:r>
            <a:r>
              <a:rPr sz="2400" i="1" baseline="-25000">
                <a:solidFill>
                  <a:schemeClr val="tx1"/>
                </a:solidFill>
                <a:latin typeface="Times New Roman" panose="02020603050405020304" charset="0"/>
                <a:ea typeface="微软雅黑" panose="020B0503020204020204" pitchFamily="34" charset="-122"/>
                <a:cs typeface="Times New Roman" panose="02020603050405020304" charset="0"/>
              </a:rPr>
              <a:t>A1</a:t>
            </a:r>
            <a:r>
              <a:rPr sz="2400" i="1">
                <a:solidFill>
                  <a:schemeClr val="tx1"/>
                </a:solidFill>
                <a:latin typeface="Times New Roman" panose="02020603050405020304" charset="0"/>
                <a:ea typeface="微软雅黑" panose="020B0503020204020204" pitchFamily="34" charset="-122"/>
                <a:cs typeface="Times New Roman" panose="02020603050405020304" charset="0"/>
              </a:rPr>
              <a:t>=1，u</a:t>
            </a:r>
            <a:r>
              <a:rPr sz="2400" i="1" baseline="-25000">
                <a:solidFill>
                  <a:schemeClr val="tx1"/>
                </a:solidFill>
                <a:latin typeface="Times New Roman" panose="02020603050405020304" charset="0"/>
                <a:ea typeface="微软雅黑" panose="020B0503020204020204" pitchFamily="34" charset="-122"/>
                <a:cs typeface="Times New Roman" panose="02020603050405020304" charset="0"/>
              </a:rPr>
              <a:t>A2</a:t>
            </a:r>
            <a:r>
              <a:rPr sz="2400" i="1">
                <a:solidFill>
                  <a:schemeClr val="tx1"/>
                </a:solidFill>
                <a:latin typeface="Times New Roman" panose="02020603050405020304" charset="0"/>
                <a:ea typeface="微软雅黑" panose="020B0503020204020204" pitchFamily="34" charset="-122"/>
                <a:cs typeface="Times New Roman" panose="02020603050405020304" charset="0"/>
              </a:rPr>
              <a:t>=0</a:t>
            </a:r>
            <a:r>
              <a:rPr sz="2400">
                <a:solidFill>
                  <a:schemeClr val="tx1"/>
                </a:solidFill>
                <a:latin typeface="Times New Roman" panose="02020603050405020304" charset="0"/>
                <a:ea typeface="微软雅黑" panose="020B0503020204020204" pitchFamily="34" charset="-122"/>
                <a:cs typeface="Times New Roman" panose="02020603050405020304" charset="0"/>
              </a:rPr>
              <a:t>，RS触发器被置1(Q=1、</a:t>
            </a:r>
            <a:r>
              <a:rPr lang="en-US" sz="2400">
                <a:solidFill>
                  <a:schemeClr val="tx1"/>
                </a:solidFill>
                <a:latin typeface="Times New Roman" panose="02020603050405020304" charset="0"/>
                <a:ea typeface="微软雅黑" panose="020B0503020204020204" pitchFamily="34" charset="-122"/>
                <a:cs typeface="Times New Roman" panose="02020603050405020304" charset="0"/>
              </a:rPr>
              <a:t>       </a:t>
            </a:r>
            <a:r>
              <a:rPr sz="2400">
                <a:solidFill>
                  <a:schemeClr val="tx1"/>
                </a:solidFill>
                <a:latin typeface="Times New Roman" panose="02020603050405020304" charset="0"/>
                <a:ea typeface="微软雅黑" panose="020B0503020204020204" pitchFamily="34" charset="-122"/>
                <a:cs typeface="Times New Roman" panose="02020603050405020304" charset="0"/>
              </a:rPr>
              <a:t>)</a:t>
            </a:r>
            <a:r>
              <a:rPr lang="zh-CN" sz="2400">
                <a:solidFill>
                  <a:schemeClr val="tx1"/>
                </a:solidFill>
                <a:latin typeface="Times New Roman" panose="02020603050405020304" charset="0"/>
                <a:ea typeface="微软雅黑" panose="020B0503020204020204" pitchFamily="34" charset="-122"/>
                <a:cs typeface="Times New Roman" panose="02020603050405020304" charset="0"/>
              </a:rPr>
              <a:t>，</a:t>
            </a:r>
            <a:r>
              <a:rPr lang="en-US" altLang="zh-CN" sz="2400">
                <a:solidFill>
                  <a:schemeClr val="tx1"/>
                </a:solidFill>
                <a:latin typeface="Times New Roman" panose="02020603050405020304" charset="0"/>
                <a:ea typeface="微软雅黑" panose="020B0503020204020204" pitchFamily="34" charset="-122"/>
                <a:cs typeface="Times New Roman" panose="02020603050405020304" charset="0"/>
              </a:rPr>
              <a:t>3</a:t>
            </a:r>
            <a:r>
              <a:rPr sz="2400">
                <a:solidFill>
                  <a:schemeClr val="tx1"/>
                </a:solidFill>
                <a:latin typeface="Times New Roman" panose="02020603050405020304" charset="0"/>
                <a:ea typeface="微软雅黑" panose="020B0503020204020204" pitchFamily="34" charset="-122"/>
                <a:cs typeface="Times New Roman" panose="02020603050405020304" charset="0"/>
              </a:rPr>
              <a:t>引脚输出u</a:t>
            </a:r>
            <a:r>
              <a:rPr sz="2400" baseline="-25000">
                <a:solidFill>
                  <a:schemeClr val="tx1"/>
                </a:solidFill>
                <a:latin typeface="Times New Roman" panose="02020603050405020304" charset="0"/>
                <a:ea typeface="微软雅黑" panose="020B0503020204020204" pitchFamily="34" charset="-122"/>
                <a:cs typeface="Times New Roman" panose="02020603050405020304" charset="0"/>
              </a:rPr>
              <a:t>0</a:t>
            </a:r>
            <a:r>
              <a:rPr sz="2400">
                <a:solidFill>
                  <a:schemeClr val="tx1"/>
                </a:solidFill>
                <a:latin typeface="Times New Roman" panose="02020603050405020304" charset="0"/>
                <a:ea typeface="微软雅黑" panose="020B0503020204020204" pitchFamily="34" charset="-122"/>
                <a:cs typeface="Times New Roman" panose="02020603050405020304" charset="0"/>
              </a:rPr>
              <a:t>为高电平，此为第2暂稳态。放电晶体管T</a:t>
            </a:r>
            <a:r>
              <a:rPr sz="2400" baseline="-25000">
                <a:solidFill>
                  <a:schemeClr val="tx1"/>
                </a:solidFill>
                <a:latin typeface="Times New Roman" panose="02020603050405020304" charset="0"/>
                <a:ea typeface="微软雅黑" panose="020B0503020204020204" pitchFamily="34" charset="-122"/>
                <a:cs typeface="Times New Roman" panose="02020603050405020304" charset="0"/>
              </a:rPr>
              <a:t>D</a:t>
            </a:r>
            <a:r>
              <a:rPr sz="2400">
                <a:solidFill>
                  <a:schemeClr val="tx1"/>
                </a:solidFill>
                <a:latin typeface="Times New Roman" panose="02020603050405020304" charset="0"/>
                <a:ea typeface="微软雅黑" panose="020B0503020204020204" pitchFamily="34" charset="-122"/>
                <a:cs typeface="Times New Roman" panose="02020603050405020304" charset="0"/>
              </a:rPr>
              <a:t>截止，电容C放电结束，</a:t>
            </a:r>
            <a:r>
              <a:rPr sz="2400" i="1">
                <a:solidFill>
                  <a:schemeClr val="tx1"/>
                </a:solidFill>
                <a:latin typeface="Times New Roman" panose="02020603050405020304" charset="0"/>
                <a:ea typeface="微软雅黑" panose="020B0503020204020204" pitchFamily="34" charset="-122"/>
                <a:cs typeface="Times New Roman" panose="02020603050405020304" charset="0"/>
              </a:rPr>
              <a:t>V</a:t>
            </a:r>
            <a:r>
              <a:rPr sz="2400" i="1" baseline="-25000">
                <a:solidFill>
                  <a:schemeClr val="tx1"/>
                </a:solidFill>
                <a:latin typeface="Times New Roman" panose="02020603050405020304" charset="0"/>
                <a:ea typeface="微软雅黑" panose="020B0503020204020204" pitchFamily="34" charset="-122"/>
                <a:cs typeface="Times New Roman" panose="02020603050405020304" charset="0"/>
              </a:rPr>
              <a:t>CC</a:t>
            </a:r>
            <a:r>
              <a:rPr sz="2400">
                <a:solidFill>
                  <a:schemeClr val="tx1"/>
                </a:solidFill>
                <a:latin typeface="Times New Roman" panose="02020603050405020304" charset="0"/>
                <a:ea typeface="微软雅黑" panose="020B0503020204020204" pitchFamily="34" charset="-122"/>
                <a:cs typeface="Times New Roman" panose="02020603050405020304" charset="0"/>
              </a:rPr>
              <a:t>继续对电容充电，电路又翻转到第一暂稳态。如此循环往复，则输出可得矩形波如</a:t>
            </a:r>
            <a:r>
              <a:rPr lang="zh-CN" sz="2400">
                <a:solidFill>
                  <a:schemeClr val="tx1"/>
                </a:solidFill>
                <a:latin typeface="Times New Roman" panose="02020603050405020304" charset="0"/>
                <a:ea typeface="微软雅黑" panose="020B0503020204020204" pitchFamily="34" charset="-122"/>
                <a:cs typeface="Times New Roman" panose="02020603050405020304" charset="0"/>
              </a:rPr>
              <a:t>右图</a:t>
            </a:r>
            <a:r>
              <a:rPr sz="2400">
                <a:solidFill>
                  <a:schemeClr val="tx1"/>
                </a:solidFill>
                <a:latin typeface="Times New Roman" panose="02020603050405020304" charset="0"/>
                <a:ea typeface="微软雅黑" panose="020B0503020204020204" pitchFamily="34" charset="-122"/>
                <a:cs typeface="Times New Roman" panose="02020603050405020304" charset="0"/>
              </a:rPr>
              <a:t>所示。</a:t>
            </a:r>
            <a:endParaRPr sz="2400">
              <a:solidFill>
                <a:schemeClr val="tx1"/>
              </a:solidFill>
              <a:latin typeface="Times New Roman" panose="02020603050405020304" charset="0"/>
              <a:ea typeface="微软雅黑" panose="020B0503020204020204" pitchFamily="34" charset="-122"/>
              <a:cs typeface="Times New Roman" panose="02020603050405020304" charset="0"/>
            </a:endParaRPr>
          </a:p>
        </p:txBody>
      </p:sp>
      <p:pic>
        <p:nvPicPr>
          <p:cNvPr id="6" name="图片 5"/>
          <p:cNvPicPr>
            <a:picLocks noChangeAspect="1"/>
          </p:cNvPicPr>
          <p:nvPr/>
        </p:nvPicPr>
        <p:blipFill>
          <a:blip r:embed="rId3"/>
          <a:srcRect r="34573" b="11790"/>
          <a:stretch>
            <a:fillRect/>
          </a:stretch>
        </p:blipFill>
        <p:spPr>
          <a:xfrm>
            <a:off x="8054975" y="938530"/>
            <a:ext cx="4137025" cy="2976245"/>
          </a:xfrm>
          <a:prstGeom prst="rect">
            <a:avLst/>
          </a:prstGeom>
        </p:spPr>
      </p:pic>
      <p:graphicFrame>
        <p:nvGraphicFramePr>
          <p:cNvPr id="3" name="Object 710"/>
          <p:cNvGraphicFramePr>
            <a:graphicFrameLocks noChangeAspect="1"/>
          </p:cNvGraphicFramePr>
          <p:nvPr/>
        </p:nvGraphicFramePr>
        <p:xfrm>
          <a:off x="5198745" y="3518535"/>
          <a:ext cx="625475" cy="396240"/>
        </p:xfrm>
        <a:graphic>
          <a:graphicData uri="http://schemas.openxmlformats.org/presentationml/2006/ole">
            <mc:AlternateContent xmlns:mc="http://schemas.openxmlformats.org/markup-compatibility/2006">
              <mc:Choice xmlns:v="urn:schemas-microsoft-com:vml" Requires="v">
                <p:oleObj spid="_x0000_s5" name="" r:id="rId4" imgW="381000" imgH="241300" progId="Equation.KSEE3">
                  <p:embed/>
                </p:oleObj>
              </mc:Choice>
              <mc:Fallback>
                <p:oleObj name="" r:id="rId4" imgW="381000" imgH="241300" progId="Equation.KSEE3">
                  <p:embed/>
                  <p:pic>
                    <p:nvPicPr>
                      <p:cNvPr id="0" name="图片 4"/>
                      <p:cNvPicPr/>
                      <p:nvPr/>
                    </p:nvPicPr>
                    <p:blipFill>
                      <a:blip r:embed="rId5"/>
                      <a:stretch>
                        <a:fillRect/>
                      </a:stretch>
                    </p:blipFill>
                    <p:spPr>
                      <a:xfrm>
                        <a:off x="5198745" y="3518535"/>
                        <a:ext cx="625475" cy="396240"/>
                      </a:xfrm>
                      <a:prstGeom prst="rect">
                        <a:avLst/>
                      </a:prstGeom>
                      <a:noFill/>
                      <a:ln w="38100">
                        <a:noFill/>
                        <a:miter/>
                      </a:ln>
                    </p:spPr>
                  </p:pic>
                </p:oleObj>
              </mc:Fallback>
            </mc:AlternateContent>
          </a:graphicData>
        </a:graphic>
      </p:graphicFrame>
      <p:pic>
        <p:nvPicPr>
          <p:cNvPr id="8" name="图片 7"/>
          <p:cNvPicPr>
            <a:picLocks noChangeAspect="1"/>
          </p:cNvPicPr>
          <p:nvPr/>
        </p:nvPicPr>
        <p:blipFill>
          <a:blip r:embed="rId6"/>
          <a:stretch>
            <a:fillRect/>
          </a:stretch>
        </p:blipFill>
        <p:spPr>
          <a:xfrm>
            <a:off x="7927340" y="3933190"/>
            <a:ext cx="4264660" cy="27660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7" grpId="0" bldLvl="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90805"/>
            <a:ext cx="735203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sz="3200" dirty="0">
                <a:latin typeface="微软雅黑" panose="020B0503020204020204" pitchFamily="34" charset="-122"/>
                <a:ea typeface="微软雅黑" panose="020B0503020204020204" pitchFamily="34" charset="-122"/>
                <a:sym typeface="微软雅黑" panose="020B0503020204020204" pitchFamily="34" charset="-122"/>
              </a:rPr>
              <a:t>5.4</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用555定时器构成多谐振荡器</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2" name="文本框 1"/>
          <p:cNvSpPr txBox="1"/>
          <p:nvPr/>
        </p:nvSpPr>
        <p:spPr>
          <a:xfrm>
            <a:off x="194310" y="1202690"/>
            <a:ext cx="7722870" cy="553085"/>
          </a:xfrm>
          <a:prstGeom prst="rect">
            <a:avLst/>
          </a:prstGeom>
        </p:spPr>
        <p:style>
          <a:lnRef idx="0">
            <a:srgbClr val="FFFFFF"/>
          </a:lnRef>
          <a:fillRef idx="1">
            <a:schemeClr val="accent1"/>
          </a:fillRef>
          <a:effectRef idx="0">
            <a:srgbClr val="FFFFFF"/>
          </a:effectRef>
          <a:fontRef idx="minor">
            <a:schemeClr val="lt1"/>
          </a:fontRef>
        </p:style>
        <p:txBody>
          <a:bodyPr wrap="square">
            <a:spAutoFit/>
          </a:bodyPr>
          <a:p>
            <a:pPr marL="0" indent="304800" algn="l" defTabSz="266700">
              <a:lnSpc>
                <a:spcPct val="150000"/>
              </a:lnSpc>
              <a:spcAft>
                <a:spcPct val="0"/>
              </a:spcAft>
            </a:pPr>
            <a:r>
              <a:rPr sz="2000">
                <a:latin typeface="Times New Roman" panose="02020603050405020304" charset="0"/>
                <a:ea typeface="微软雅黑" panose="020B0503020204020204" pitchFamily="34" charset="-122"/>
                <a:cs typeface="Times New Roman" panose="02020603050405020304" charset="0"/>
              </a:rPr>
              <a:t>由图5-57中u</a:t>
            </a:r>
            <a:r>
              <a:rPr sz="2000" baseline="-25000">
                <a:latin typeface="Times New Roman" panose="02020603050405020304" charset="0"/>
                <a:ea typeface="微软雅黑" panose="020B0503020204020204" pitchFamily="34" charset="-122"/>
                <a:cs typeface="Times New Roman" panose="02020603050405020304" charset="0"/>
              </a:rPr>
              <a:t>C</a:t>
            </a:r>
            <a:r>
              <a:rPr sz="2000">
                <a:latin typeface="Times New Roman" panose="02020603050405020304" charset="0"/>
                <a:ea typeface="微软雅黑" panose="020B0503020204020204" pitchFamily="34" charset="-122"/>
                <a:cs typeface="Times New Roman" panose="02020603050405020304" charset="0"/>
              </a:rPr>
              <a:t>的波形求得电容C的充电时间T</a:t>
            </a:r>
            <a:r>
              <a:rPr sz="2000" baseline="-25000">
                <a:latin typeface="Times New Roman" panose="02020603050405020304" charset="0"/>
                <a:ea typeface="微软雅黑" panose="020B0503020204020204" pitchFamily="34" charset="-122"/>
                <a:cs typeface="Times New Roman" panose="02020603050405020304" charset="0"/>
              </a:rPr>
              <a:t>1</a:t>
            </a:r>
            <a:r>
              <a:rPr sz="2000">
                <a:latin typeface="Times New Roman" panose="02020603050405020304" charset="0"/>
                <a:ea typeface="微软雅黑" panose="020B0503020204020204" pitchFamily="34" charset="-122"/>
                <a:cs typeface="Times New Roman" panose="02020603050405020304" charset="0"/>
              </a:rPr>
              <a:t>和放电时间T</a:t>
            </a:r>
            <a:r>
              <a:rPr sz="2000" baseline="-25000">
                <a:latin typeface="Times New Roman" panose="02020603050405020304" charset="0"/>
                <a:ea typeface="微软雅黑" panose="020B0503020204020204" pitchFamily="34" charset="-122"/>
                <a:cs typeface="Times New Roman" panose="02020603050405020304" charset="0"/>
              </a:rPr>
              <a:t>2</a:t>
            </a:r>
            <a:r>
              <a:rPr sz="2000">
                <a:latin typeface="Times New Roman" panose="02020603050405020304" charset="0"/>
                <a:ea typeface="微软雅黑" panose="020B0503020204020204" pitchFamily="34" charset="-122"/>
                <a:cs typeface="Times New Roman" panose="02020603050405020304" charset="0"/>
              </a:rPr>
              <a:t>分别为</a:t>
            </a:r>
            <a:endParaRPr sz="2000">
              <a:latin typeface="Times New Roman" panose="02020603050405020304" charset="0"/>
              <a:ea typeface="微软雅黑" panose="020B0503020204020204" pitchFamily="34" charset="-122"/>
              <a:cs typeface="Times New Roman" panose="02020603050405020304" charset="0"/>
            </a:endParaRPr>
          </a:p>
        </p:txBody>
      </p:sp>
      <p:pic>
        <p:nvPicPr>
          <p:cNvPr id="8" name="图片 7"/>
          <p:cNvPicPr>
            <a:picLocks noChangeAspect="1"/>
          </p:cNvPicPr>
          <p:nvPr/>
        </p:nvPicPr>
        <p:blipFill>
          <a:blip r:embed="rId3"/>
          <a:stretch>
            <a:fillRect/>
          </a:stretch>
        </p:blipFill>
        <p:spPr>
          <a:xfrm>
            <a:off x="7927340" y="1148715"/>
            <a:ext cx="4264660" cy="2766060"/>
          </a:xfrm>
          <a:prstGeom prst="rect">
            <a:avLst/>
          </a:prstGeom>
        </p:spPr>
      </p:pic>
      <p:pic>
        <p:nvPicPr>
          <p:cNvPr id="4" name="图片 3"/>
          <p:cNvPicPr>
            <a:picLocks noChangeAspect="1"/>
          </p:cNvPicPr>
          <p:nvPr/>
        </p:nvPicPr>
        <p:blipFill>
          <a:blip r:embed="rId4"/>
          <a:stretch>
            <a:fillRect/>
          </a:stretch>
        </p:blipFill>
        <p:spPr>
          <a:xfrm>
            <a:off x="1026795" y="2012315"/>
            <a:ext cx="6413500" cy="3023235"/>
          </a:xfrm>
          <a:prstGeom prst="rect">
            <a:avLst/>
          </a:prstGeom>
        </p:spPr>
      </p:pic>
      <p:sp>
        <p:nvSpPr>
          <p:cNvPr id="9" name="文本框 8"/>
          <p:cNvSpPr txBox="1"/>
          <p:nvPr/>
        </p:nvSpPr>
        <p:spPr>
          <a:xfrm>
            <a:off x="442595" y="5431155"/>
            <a:ext cx="10762615" cy="1198880"/>
          </a:xfrm>
          <a:prstGeom prst="rect">
            <a:avLst/>
          </a:prstGeom>
        </p:spPr>
        <p:style>
          <a:lnRef idx="0">
            <a:srgbClr val="FFFFFF"/>
          </a:lnRef>
          <a:fillRef idx="1">
            <a:schemeClr val="accent6"/>
          </a:fillRef>
          <a:effectRef idx="0">
            <a:srgbClr val="FFFFFF"/>
          </a:effectRef>
          <a:fontRef idx="minor">
            <a:schemeClr val="lt1"/>
          </a:fontRef>
        </p:style>
        <p:txBody>
          <a:bodyPr wrap="square">
            <a:spAutoFit/>
          </a:bodyPr>
          <a:p>
            <a:pPr marL="0" indent="304800" algn="l" defTabSz="266700">
              <a:lnSpc>
                <a:spcPct val="150000"/>
              </a:lnSpc>
              <a:spcAft>
                <a:spcPct val="0"/>
              </a:spcAft>
            </a:pPr>
            <a:r>
              <a:rPr lang="zh-CN" altLang="en-US" sz="2400">
                <a:latin typeface="Times New Roman" panose="02020603050405020304" charset="0"/>
                <a:ea typeface="宋体" panose="02010600030101010101" pitchFamily="2" charset="-122"/>
                <a:cs typeface="Times New Roman" panose="02020603050405020304" charset="0"/>
              </a:rPr>
              <a:t>显然，改变</a:t>
            </a:r>
            <a:r>
              <a:rPr lang="en-US" altLang="zh-CN" sz="2400" i="1">
                <a:latin typeface="Times New Roman" panose="02020603050405020304" charset="0"/>
                <a:ea typeface="宋体" panose="02010600030101010101" pitchFamily="2" charset="-122"/>
                <a:cs typeface="Times New Roman" panose="02020603050405020304" charset="0"/>
              </a:rPr>
              <a:t>R</a:t>
            </a:r>
            <a:r>
              <a:rPr lang="en-US" altLang="zh-CN" sz="2400" i="1" baseline="-25000">
                <a:latin typeface="Times New Roman" panose="02020603050405020304" charset="0"/>
                <a:ea typeface="宋体" panose="02010600030101010101" pitchFamily="2" charset="-122"/>
                <a:cs typeface="Times New Roman" panose="02020603050405020304" charset="0"/>
              </a:rPr>
              <a:t>1</a:t>
            </a:r>
            <a:r>
              <a:rPr lang="zh-CN" altLang="en-US" sz="2400" i="1">
                <a:latin typeface="Times New Roman" panose="02020603050405020304" charset="0"/>
                <a:ea typeface="宋体" panose="02010600030101010101" pitchFamily="2" charset="-122"/>
                <a:cs typeface="Times New Roman" panose="02020603050405020304" charset="0"/>
              </a:rPr>
              <a:t>、</a:t>
            </a:r>
            <a:r>
              <a:rPr lang="en-US" altLang="zh-CN" sz="2400" i="1">
                <a:latin typeface="Times New Roman" panose="02020603050405020304" charset="0"/>
                <a:ea typeface="宋体" panose="02010600030101010101" pitchFamily="2" charset="-122"/>
                <a:cs typeface="Times New Roman" panose="02020603050405020304" charset="0"/>
              </a:rPr>
              <a:t>R</a:t>
            </a:r>
            <a:r>
              <a:rPr lang="en-US" altLang="zh-CN" sz="2400" i="1" baseline="-25000">
                <a:latin typeface="Times New Roman" panose="02020603050405020304" charset="0"/>
                <a:ea typeface="宋体" panose="02010600030101010101" pitchFamily="2" charset="-122"/>
                <a:cs typeface="Times New Roman" panose="02020603050405020304" charset="0"/>
              </a:rPr>
              <a:t>2</a:t>
            </a:r>
            <a:r>
              <a:rPr lang="zh-CN" altLang="en-US" sz="2400" i="1">
                <a:latin typeface="Times New Roman" panose="02020603050405020304" charset="0"/>
                <a:ea typeface="宋体" panose="02010600030101010101" pitchFamily="2" charset="-122"/>
                <a:cs typeface="Times New Roman" panose="02020603050405020304" charset="0"/>
              </a:rPr>
              <a:t>、</a:t>
            </a:r>
            <a:r>
              <a:rPr lang="en-US" altLang="zh-CN" sz="2400" i="1">
                <a:latin typeface="Times New Roman" panose="02020603050405020304" charset="0"/>
                <a:ea typeface="宋体" panose="02010600030101010101" pitchFamily="2" charset="-122"/>
                <a:cs typeface="Times New Roman" panose="02020603050405020304" charset="0"/>
              </a:rPr>
              <a:t>C</a:t>
            </a:r>
            <a:r>
              <a:rPr lang="zh-CN" altLang="en-US" sz="2400" i="0">
                <a:latin typeface="Times New Roman" panose="02020603050405020304" charset="0"/>
                <a:ea typeface="宋体" panose="02010600030101010101" pitchFamily="2" charset="-122"/>
                <a:cs typeface="Times New Roman" panose="02020603050405020304" charset="0"/>
              </a:rPr>
              <a:t>的值，就可以改变振荡器的输出频率。如果利用</a:t>
            </a:r>
            <a:r>
              <a:rPr lang="en-US" altLang="zh-CN" sz="2400" i="0">
                <a:latin typeface="Times New Roman" panose="02020603050405020304" charset="0"/>
                <a:ea typeface="宋体" panose="02010600030101010101" pitchFamily="2" charset="-122"/>
                <a:cs typeface="Times New Roman" panose="02020603050405020304" charset="0"/>
              </a:rPr>
              <a:t>5</a:t>
            </a:r>
            <a:r>
              <a:rPr lang="zh-CN" altLang="en-US" sz="2400" i="0">
                <a:latin typeface="Times New Roman" panose="02020603050405020304" charset="0"/>
                <a:ea typeface="宋体" panose="02010600030101010101" pitchFamily="2" charset="-122"/>
                <a:cs typeface="Times New Roman" panose="02020603050405020304" charset="0"/>
              </a:rPr>
              <a:t>引脚输入电压</a:t>
            </a:r>
            <a:r>
              <a:rPr lang="en-US" altLang="zh-CN" sz="2400" i="1">
                <a:latin typeface="Times New Roman" panose="02020603050405020304" charset="0"/>
                <a:ea typeface="宋体" panose="02010600030101010101" pitchFamily="2" charset="-122"/>
                <a:cs typeface="Times New Roman" panose="02020603050405020304" charset="0"/>
              </a:rPr>
              <a:t>U</a:t>
            </a:r>
            <a:r>
              <a:rPr lang="en-US" altLang="zh-CN" sz="2400" i="1" baseline="-25000">
                <a:latin typeface="Times New Roman" panose="02020603050405020304" charset="0"/>
                <a:ea typeface="宋体" panose="02010600030101010101" pitchFamily="2" charset="-122"/>
                <a:cs typeface="Times New Roman" panose="02020603050405020304" charset="0"/>
              </a:rPr>
              <a:t>CO</a:t>
            </a:r>
            <a:r>
              <a:rPr lang="zh-CN" altLang="en-US" sz="2400" i="0">
                <a:latin typeface="Times New Roman" panose="02020603050405020304" charset="0"/>
                <a:ea typeface="宋体" panose="02010600030101010101" pitchFamily="2" charset="-122"/>
                <a:cs typeface="Times New Roman" panose="02020603050405020304" charset="0"/>
              </a:rPr>
              <a:t>，则可以改变多谐振荡器触发端的电平。</a:t>
            </a:r>
            <a:endParaRPr lang="zh-CN" altLang="en-US" sz="2400" i="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90805"/>
            <a:ext cx="735203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sz="3200" dirty="0">
                <a:latin typeface="微软雅黑" panose="020B0503020204020204" pitchFamily="34" charset="-122"/>
                <a:ea typeface="微软雅黑" panose="020B0503020204020204" pitchFamily="34" charset="-122"/>
                <a:sym typeface="微软雅黑" panose="020B0503020204020204" pitchFamily="34" charset="-122"/>
              </a:rPr>
              <a:t>5.4</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用555定时器构成多谐振荡器</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2" name="文本框 1"/>
          <p:cNvSpPr txBox="1"/>
          <p:nvPr/>
        </p:nvSpPr>
        <p:spPr>
          <a:xfrm>
            <a:off x="442595" y="1156335"/>
            <a:ext cx="6160135" cy="460375"/>
          </a:xfrm>
          <a:prstGeom prst="rect">
            <a:avLst/>
          </a:prstGeom>
        </p:spPr>
        <p:style>
          <a:lnRef idx="0">
            <a:srgbClr val="FFFFFF"/>
          </a:lnRef>
          <a:fillRef idx="1">
            <a:schemeClr val="accent1"/>
          </a:fillRef>
          <a:effectRef idx="0">
            <a:srgbClr val="FFFFFF"/>
          </a:effectRef>
          <a:fontRef idx="minor">
            <a:schemeClr val="lt1"/>
          </a:fontRef>
        </p:style>
        <p:txBody>
          <a:bodyPr wrap="square">
            <a:spAutoFit/>
          </a:bodyPr>
          <a:p>
            <a:pPr algn="ctr"/>
            <a:r>
              <a:rPr lang="zh-CN" altLang="en-US" sz="24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Symbol" panose="05050102010706020507" pitchFamily="18" charset="2"/>
              </a:rPr>
              <a:t>用</a:t>
            </a:r>
            <a:r>
              <a:rPr lang="en-US" altLang="zh-CN" sz="24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Symbol" panose="05050102010706020507" pitchFamily="18" charset="2"/>
              </a:rPr>
              <a:t>555</a:t>
            </a:r>
            <a:r>
              <a:rPr lang="zh-CN" altLang="en-US" sz="24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Symbol" panose="05050102010706020507" pitchFamily="18" charset="2"/>
              </a:rPr>
              <a:t>定时器组成</a:t>
            </a:r>
            <a:r>
              <a:rPr lang="zh-CN" altLang="en-US" sz="24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占空比可调</a:t>
            </a:r>
            <a:r>
              <a:rPr lang="zh-CN" altLang="en-US" sz="24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的</a:t>
            </a:r>
            <a:r>
              <a:rPr lang="zh-CN" altLang="en-US" sz="24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多谐振荡器</a:t>
            </a:r>
            <a:endParaRPr lang="zh-CN" altLang="en-US" sz="24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9" name="文本框 8"/>
          <p:cNvSpPr txBox="1"/>
          <p:nvPr/>
        </p:nvSpPr>
        <p:spPr>
          <a:xfrm>
            <a:off x="442595" y="5431155"/>
            <a:ext cx="10762615" cy="1198880"/>
          </a:xfrm>
          <a:prstGeom prst="rect">
            <a:avLst/>
          </a:prstGeom>
        </p:spPr>
        <p:style>
          <a:lnRef idx="0">
            <a:srgbClr val="FFFFFF"/>
          </a:lnRef>
          <a:fillRef idx="1">
            <a:schemeClr val="accent6"/>
          </a:fillRef>
          <a:effectRef idx="0">
            <a:srgbClr val="FFFFFF"/>
          </a:effectRef>
          <a:fontRef idx="minor">
            <a:schemeClr val="lt1"/>
          </a:fontRef>
        </p:style>
        <p:txBody>
          <a:bodyPr wrap="square">
            <a:spAutoFit/>
          </a:bodyPr>
          <a:p>
            <a:pPr marL="0" indent="304800" algn="l" defTabSz="266700">
              <a:lnSpc>
                <a:spcPct val="150000"/>
              </a:lnSpc>
              <a:spcAft>
                <a:spcPct val="0"/>
              </a:spcAft>
            </a:pPr>
            <a:r>
              <a:rPr lang="zh-CN" altLang="en-US" sz="2400">
                <a:latin typeface="Times New Roman" panose="02020603050405020304" charset="0"/>
                <a:ea typeface="宋体" panose="02010600030101010101" pitchFamily="2" charset="-122"/>
                <a:cs typeface="Times New Roman" panose="02020603050405020304" charset="0"/>
              </a:rPr>
              <a:t>显然，改变</a:t>
            </a:r>
            <a:r>
              <a:rPr lang="en-US" altLang="zh-CN" sz="2400" i="1">
                <a:latin typeface="Times New Roman" panose="02020603050405020304" charset="0"/>
                <a:ea typeface="宋体" panose="02010600030101010101" pitchFamily="2" charset="-122"/>
                <a:cs typeface="Times New Roman" panose="02020603050405020304" charset="0"/>
              </a:rPr>
              <a:t>R</a:t>
            </a:r>
            <a:r>
              <a:rPr lang="en-US" altLang="zh-CN" sz="2400" i="1" baseline="-25000">
                <a:latin typeface="Times New Roman" panose="02020603050405020304" charset="0"/>
                <a:ea typeface="宋体" panose="02010600030101010101" pitchFamily="2" charset="-122"/>
                <a:cs typeface="Times New Roman" panose="02020603050405020304" charset="0"/>
              </a:rPr>
              <a:t>1</a:t>
            </a:r>
            <a:r>
              <a:rPr lang="zh-CN" altLang="en-US" sz="2400" i="1">
                <a:latin typeface="Times New Roman" panose="02020603050405020304" charset="0"/>
                <a:ea typeface="宋体" panose="02010600030101010101" pitchFamily="2" charset="-122"/>
                <a:cs typeface="Times New Roman" panose="02020603050405020304" charset="0"/>
              </a:rPr>
              <a:t>、</a:t>
            </a:r>
            <a:r>
              <a:rPr lang="en-US" altLang="zh-CN" sz="2400" i="1">
                <a:latin typeface="Times New Roman" panose="02020603050405020304" charset="0"/>
                <a:ea typeface="宋体" panose="02010600030101010101" pitchFamily="2" charset="-122"/>
                <a:cs typeface="Times New Roman" panose="02020603050405020304" charset="0"/>
              </a:rPr>
              <a:t>R</a:t>
            </a:r>
            <a:r>
              <a:rPr lang="en-US" altLang="zh-CN" sz="2400" i="1" baseline="-25000">
                <a:latin typeface="Times New Roman" panose="02020603050405020304" charset="0"/>
                <a:ea typeface="宋体" panose="02010600030101010101" pitchFamily="2" charset="-122"/>
                <a:cs typeface="Times New Roman" panose="02020603050405020304" charset="0"/>
              </a:rPr>
              <a:t>2</a:t>
            </a:r>
            <a:r>
              <a:rPr lang="zh-CN" altLang="en-US" sz="2400" i="1">
                <a:latin typeface="Times New Roman" panose="02020603050405020304" charset="0"/>
                <a:ea typeface="宋体" panose="02010600030101010101" pitchFamily="2" charset="-122"/>
                <a:cs typeface="Times New Roman" panose="02020603050405020304" charset="0"/>
              </a:rPr>
              <a:t>、</a:t>
            </a:r>
            <a:r>
              <a:rPr lang="en-US" altLang="zh-CN" sz="2400" i="1">
                <a:latin typeface="Times New Roman" panose="02020603050405020304" charset="0"/>
                <a:ea typeface="宋体" panose="02010600030101010101" pitchFamily="2" charset="-122"/>
                <a:cs typeface="Times New Roman" panose="02020603050405020304" charset="0"/>
              </a:rPr>
              <a:t>C</a:t>
            </a:r>
            <a:r>
              <a:rPr lang="zh-CN" altLang="en-US" sz="2400" i="0">
                <a:latin typeface="Times New Roman" panose="02020603050405020304" charset="0"/>
                <a:ea typeface="宋体" panose="02010600030101010101" pitchFamily="2" charset="-122"/>
                <a:cs typeface="Times New Roman" panose="02020603050405020304" charset="0"/>
              </a:rPr>
              <a:t>的值，就可以改变振荡器的输出频率。如果利用</a:t>
            </a:r>
            <a:r>
              <a:rPr lang="en-US" altLang="zh-CN" sz="2400" i="0">
                <a:latin typeface="Times New Roman" panose="02020603050405020304" charset="0"/>
                <a:ea typeface="宋体" panose="02010600030101010101" pitchFamily="2" charset="-122"/>
                <a:cs typeface="Times New Roman" panose="02020603050405020304" charset="0"/>
              </a:rPr>
              <a:t>5</a:t>
            </a:r>
            <a:r>
              <a:rPr lang="zh-CN" altLang="en-US" sz="2400" i="0">
                <a:latin typeface="Times New Roman" panose="02020603050405020304" charset="0"/>
                <a:ea typeface="宋体" panose="02010600030101010101" pitchFamily="2" charset="-122"/>
                <a:cs typeface="Times New Roman" panose="02020603050405020304" charset="0"/>
              </a:rPr>
              <a:t>引脚输入电压</a:t>
            </a:r>
            <a:r>
              <a:rPr lang="en-US" altLang="zh-CN" sz="2400" i="1">
                <a:latin typeface="Times New Roman" panose="02020603050405020304" charset="0"/>
                <a:ea typeface="宋体" panose="02010600030101010101" pitchFamily="2" charset="-122"/>
                <a:cs typeface="Times New Roman" panose="02020603050405020304" charset="0"/>
              </a:rPr>
              <a:t>U</a:t>
            </a:r>
            <a:r>
              <a:rPr lang="en-US" altLang="zh-CN" sz="2400" i="1" baseline="-25000">
                <a:latin typeface="Times New Roman" panose="02020603050405020304" charset="0"/>
                <a:ea typeface="宋体" panose="02010600030101010101" pitchFamily="2" charset="-122"/>
                <a:cs typeface="Times New Roman" panose="02020603050405020304" charset="0"/>
              </a:rPr>
              <a:t>CO</a:t>
            </a:r>
            <a:r>
              <a:rPr lang="zh-CN" altLang="en-US" sz="2400" i="0">
                <a:latin typeface="Times New Roman" panose="02020603050405020304" charset="0"/>
                <a:ea typeface="宋体" panose="02010600030101010101" pitchFamily="2" charset="-122"/>
                <a:cs typeface="Times New Roman" panose="02020603050405020304" charset="0"/>
              </a:rPr>
              <a:t>，则可以改变多谐振荡器触发端的电平。</a:t>
            </a:r>
            <a:endParaRPr lang="zh-CN" altLang="en-US" sz="2400" i="0">
              <a:latin typeface="Times New Roman" panose="02020603050405020304" charset="0"/>
              <a:ea typeface="宋体" panose="02010600030101010101" pitchFamily="2" charset="-122"/>
              <a:cs typeface="Times New Roman" panose="02020603050405020304" charset="0"/>
            </a:endParaRPr>
          </a:p>
        </p:txBody>
      </p:sp>
      <p:graphicFrame>
        <p:nvGraphicFramePr>
          <p:cNvPr id="67589" name="Object 29"/>
          <p:cNvGraphicFramePr>
            <a:graphicFrameLocks noChangeAspect="1"/>
          </p:cNvGraphicFramePr>
          <p:nvPr/>
        </p:nvGraphicFramePr>
        <p:xfrm>
          <a:off x="848995" y="1897063"/>
          <a:ext cx="4452938" cy="3063875"/>
        </p:xfrm>
        <a:graphic>
          <a:graphicData uri="http://schemas.openxmlformats.org/presentationml/2006/ole">
            <mc:AlternateContent xmlns:mc="http://schemas.openxmlformats.org/markup-compatibility/2006">
              <mc:Choice xmlns:v="urn:schemas-microsoft-com:vml" Requires="v">
                <p:oleObj spid="_x0000_s3209" name="" r:id="rId3" imgW="2746375" imgH="1883410" progId="Word.Picture.8">
                  <p:embed/>
                </p:oleObj>
              </mc:Choice>
              <mc:Fallback>
                <p:oleObj name="" r:id="rId3" imgW="2746375" imgH="1883410" progId="Word.Picture.8">
                  <p:embed/>
                  <p:pic>
                    <p:nvPicPr>
                      <p:cNvPr id="0" name="图片 3208"/>
                      <p:cNvPicPr/>
                      <p:nvPr/>
                    </p:nvPicPr>
                    <p:blipFill>
                      <a:blip r:embed="rId4"/>
                      <a:srcRect r="-2110"/>
                      <a:stretch>
                        <a:fillRect/>
                      </a:stretch>
                    </p:blipFill>
                    <p:spPr>
                      <a:xfrm>
                        <a:off x="848995" y="1897063"/>
                        <a:ext cx="4452938" cy="3063875"/>
                      </a:xfrm>
                      <a:prstGeom prst="rect">
                        <a:avLst/>
                      </a:prstGeom>
                      <a:noFill/>
                      <a:ln w="38100">
                        <a:noFill/>
                        <a:miter/>
                      </a:ln>
                    </p:spPr>
                  </p:pic>
                </p:oleObj>
              </mc:Fallback>
            </mc:AlternateContent>
          </a:graphicData>
        </a:graphic>
      </p:graphicFrame>
      <p:sp>
        <p:nvSpPr>
          <p:cNvPr id="384027" name="Rectangle 27"/>
          <p:cNvSpPr/>
          <p:nvPr/>
        </p:nvSpPr>
        <p:spPr>
          <a:xfrm>
            <a:off x="5602288" y="2335531"/>
            <a:ext cx="3004820" cy="460375"/>
          </a:xfrm>
          <a:prstGeom prst="rect">
            <a:avLst/>
          </a:prstGeom>
          <a:noFill/>
          <a:ln w="38100">
            <a:noFill/>
          </a:ln>
        </p:spPr>
        <p:txBody>
          <a:bodyPr wrap="none" anchor="ctr" anchorCtr="0">
            <a:spAutoFit/>
          </a:bodyPr>
          <a:p>
            <a:r>
              <a:rPr lang="en-US" altLang="zh-CN" sz="2400" i="1" dirty="0">
                <a:solidFill>
                  <a:srgbClr val="000099"/>
                </a:solidFill>
                <a:latin typeface="Times New Roman" panose="02020603050405020304" charset="0"/>
                <a:ea typeface="宋体" panose="02010600030101010101" pitchFamily="2" charset="-122"/>
                <a:cs typeface="Times New Roman" panose="02020603050405020304" charset="0"/>
              </a:rPr>
              <a:t>t</a:t>
            </a:r>
            <a:r>
              <a:rPr lang="en-US" altLang="zh-CN" sz="2400" i="1" baseline="-25000" dirty="0">
                <a:solidFill>
                  <a:srgbClr val="000099"/>
                </a:solidFill>
                <a:latin typeface="Times New Roman" panose="02020603050405020304" charset="0"/>
                <a:ea typeface="宋体" panose="02010600030101010101" pitchFamily="2" charset="-122"/>
                <a:cs typeface="Times New Roman" panose="02020603050405020304" charset="0"/>
              </a:rPr>
              <a:t>pH</a:t>
            </a:r>
            <a:r>
              <a:rPr lang="en-US" altLang="zh-CN" sz="2400" i="1" dirty="0">
                <a:solidFill>
                  <a:srgbClr val="000099"/>
                </a:solidFill>
                <a:latin typeface="Times New Roman" panose="02020603050405020304" charset="0"/>
                <a:ea typeface="宋体" panose="02010600030101010101" pitchFamily="2" charset="-122"/>
                <a:cs typeface="Times New Roman" panose="02020603050405020304" charset="0"/>
              </a:rPr>
              <a:t> = R</a:t>
            </a:r>
            <a:r>
              <a:rPr lang="en-US" altLang="zh-CN" sz="2400" i="1" baseline="-25000" dirty="0">
                <a:solidFill>
                  <a:srgbClr val="000099"/>
                </a:solidFill>
                <a:latin typeface="Times New Roman" panose="02020603050405020304" charset="0"/>
                <a:ea typeface="宋体" panose="02010600030101010101" pitchFamily="2" charset="-122"/>
                <a:cs typeface="Times New Roman" panose="02020603050405020304" charset="0"/>
              </a:rPr>
              <a:t>A</a:t>
            </a:r>
            <a:r>
              <a:rPr lang="en-US" altLang="zh-CN" sz="2400" i="1" dirty="0">
                <a:solidFill>
                  <a:srgbClr val="000099"/>
                </a:solidFill>
                <a:latin typeface="Times New Roman" panose="02020603050405020304" charset="0"/>
                <a:ea typeface="宋体" panose="02010600030101010101" pitchFamily="2" charset="-122"/>
                <a:cs typeface="Times New Roman" panose="02020603050405020304" charset="0"/>
              </a:rPr>
              <a:t>C</a:t>
            </a:r>
            <a:r>
              <a:rPr lang="en-US" altLang="zh-CN" sz="2400" i="1" dirty="0">
                <a:solidFill>
                  <a:srgbClr val="000099"/>
                </a:solidFill>
                <a:latin typeface="Times New Roman" panose="02020603050405020304" charset="0"/>
                <a:ea typeface="宋体" panose="02010600030101010101" pitchFamily="2" charset="-122"/>
                <a:cs typeface="Times New Roman" panose="02020603050405020304" charset="0"/>
              </a:rPr>
              <a:t>1n2≈0.7R</a:t>
            </a:r>
            <a:r>
              <a:rPr lang="en-US" altLang="zh-CN" sz="2400" i="1" baseline="-25000" dirty="0">
                <a:solidFill>
                  <a:srgbClr val="000099"/>
                </a:solidFill>
                <a:latin typeface="Times New Roman" panose="02020603050405020304" charset="0"/>
                <a:ea typeface="宋体" panose="02010600030101010101" pitchFamily="2" charset="-122"/>
                <a:cs typeface="Times New Roman" panose="02020603050405020304" charset="0"/>
              </a:rPr>
              <a:t>A</a:t>
            </a:r>
            <a:r>
              <a:rPr lang="en-US" altLang="zh-CN" sz="2400" i="1" dirty="0">
                <a:solidFill>
                  <a:srgbClr val="000099"/>
                </a:solidFill>
                <a:latin typeface="Times New Roman" panose="02020603050405020304" charset="0"/>
                <a:ea typeface="宋体" panose="02010600030101010101" pitchFamily="2" charset="-122"/>
                <a:cs typeface="Times New Roman" panose="02020603050405020304" charset="0"/>
              </a:rPr>
              <a:t>C</a:t>
            </a:r>
            <a:r>
              <a:rPr lang="en-US" altLang="zh-CN" sz="2400" dirty="0">
                <a:latin typeface="Arial Narrow" pitchFamily="34" charset="0"/>
                <a:ea typeface="宋体" panose="02010600030101010101" pitchFamily="2" charset="-122"/>
              </a:rPr>
              <a:t> </a:t>
            </a:r>
            <a:endParaRPr lang="en-US" altLang="zh-CN" sz="2400" dirty="0">
              <a:latin typeface="Arial Narrow" pitchFamily="34" charset="0"/>
              <a:ea typeface="宋体" panose="02010600030101010101" pitchFamily="2" charset="-122"/>
            </a:endParaRPr>
          </a:p>
        </p:txBody>
      </p:sp>
      <p:sp>
        <p:nvSpPr>
          <p:cNvPr id="384026" name="Rectangle 26"/>
          <p:cNvSpPr/>
          <p:nvPr/>
        </p:nvSpPr>
        <p:spPr>
          <a:xfrm>
            <a:off x="9015413" y="2335213"/>
            <a:ext cx="2807335" cy="460375"/>
          </a:xfrm>
          <a:prstGeom prst="rect">
            <a:avLst/>
          </a:prstGeom>
          <a:noFill/>
          <a:ln w="38100">
            <a:noFill/>
          </a:ln>
        </p:spPr>
        <p:txBody>
          <a:bodyPr wrap="none" anchor="ctr" anchorCtr="0">
            <a:spAutoFit/>
          </a:bodyPr>
          <a:p>
            <a:r>
              <a:rPr lang="en-US" altLang="zh-CN" sz="2400" i="1" dirty="0">
                <a:solidFill>
                  <a:srgbClr val="000099"/>
                </a:solidFill>
                <a:latin typeface="Times New Roman" panose="02020603050405020304" charset="0"/>
                <a:ea typeface="宋体" panose="02010600030101010101" pitchFamily="2" charset="-122"/>
                <a:cs typeface="Times New Roman" panose="02020603050405020304" charset="0"/>
              </a:rPr>
              <a:t>t</a:t>
            </a:r>
            <a:r>
              <a:rPr lang="en-US" altLang="zh-CN" sz="2400" i="1" baseline="-25000" dirty="0">
                <a:solidFill>
                  <a:srgbClr val="000099"/>
                </a:solidFill>
                <a:latin typeface="Times New Roman" panose="02020603050405020304" charset="0"/>
                <a:ea typeface="宋体" panose="02010600030101010101" pitchFamily="2" charset="-122"/>
                <a:cs typeface="Times New Roman" panose="02020603050405020304" charset="0"/>
              </a:rPr>
              <a:t>PL</a:t>
            </a:r>
            <a:r>
              <a:rPr lang="en-US" altLang="zh-CN" sz="2400" i="1" dirty="0">
                <a:solidFill>
                  <a:srgbClr val="000099"/>
                </a:solidFill>
                <a:latin typeface="Times New Roman" panose="02020603050405020304" charset="0"/>
                <a:ea typeface="宋体" panose="02010600030101010101" pitchFamily="2" charset="-122"/>
                <a:cs typeface="Times New Roman" panose="02020603050405020304" charset="0"/>
              </a:rPr>
              <a:t>=R</a:t>
            </a:r>
            <a:r>
              <a:rPr lang="en-US" altLang="zh-CN" sz="2400" i="1" baseline="-25000" dirty="0">
                <a:solidFill>
                  <a:srgbClr val="000099"/>
                </a:solidFill>
                <a:latin typeface="Times New Roman" panose="02020603050405020304" charset="0"/>
                <a:ea typeface="宋体" panose="02010600030101010101" pitchFamily="2" charset="-122"/>
                <a:cs typeface="Times New Roman" panose="02020603050405020304" charset="0"/>
              </a:rPr>
              <a:t>B</a:t>
            </a:r>
            <a:r>
              <a:rPr lang="en-US" altLang="zh-CN" sz="2400" i="1" dirty="0">
                <a:solidFill>
                  <a:srgbClr val="000099"/>
                </a:solidFill>
                <a:latin typeface="Times New Roman" panose="02020603050405020304" charset="0"/>
                <a:ea typeface="宋体" panose="02010600030101010101" pitchFamily="2" charset="-122"/>
                <a:cs typeface="Times New Roman" panose="02020603050405020304" charset="0"/>
              </a:rPr>
              <a:t>C1n2≈0.7R</a:t>
            </a:r>
            <a:r>
              <a:rPr lang="en-US" altLang="zh-CN" sz="2400" i="1" baseline="-25000" dirty="0">
                <a:solidFill>
                  <a:srgbClr val="000099"/>
                </a:solidFill>
                <a:latin typeface="Times New Roman" panose="02020603050405020304" charset="0"/>
                <a:ea typeface="宋体" panose="02010600030101010101" pitchFamily="2" charset="-122"/>
                <a:cs typeface="Times New Roman" panose="02020603050405020304" charset="0"/>
              </a:rPr>
              <a:t>B</a:t>
            </a:r>
            <a:r>
              <a:rPr lang="en-US" altLang="zh-CN" sz="2400" i="1" dirty="0">
                <a:solidFill>
                  <a:srgbClr val="000099"/>
                </a:solidFill>
                <a:latin typeface="Times New Roman" panose="02020603050405020304" charset="0"/>
                <a:ea typeface="宋体" panose="02010600030101010101" pitchFamily="2" charset="-122"/>
                <a:cs typeface="Times New Roman" panose="02020603050405020304" charset="0"/>
              </a:rPr>
              <a:t>C</a:t>
            </a:r>
            <a:r>
              <a:rPr lang="en-US" altLang="zh-CN" sz="2400" i="1" dirty="0">
                <a:latin typeface="Times New Roman" panose="02020603050405020304" charset="0"/>
                <a:ea typeface="宋体" panose="02010600030101010101" pitchFamily="2" charset="-122"/>
                <a:cs typeface="Times New Roman" panose="02020603050405020304" charset="0"/>
              </a:rPr>
              <a:t> </a:t>
            </a:r>
            <a:endParaRPr lang="en-US" altLang="zh-CN" sz="2400" i="1" dirty="0">
              <a:latin typeface="Times New Roman" panose="02020603050405020304" charset="0"/>
              <a:ea typeface="宋体" panose="02010600030101010101" pitchFamily="2" charset="-122"/>
              <a:cs typeface="Times New Roman" panose="02020603050405020304" charset="0"/>
            </a:endParaRPr>
          </a:p>
        </p:txBody>
      </p:sp>
      <p:graphicFrame>
        <p:nvGraphicFramePr>
          <p:cNvPr id="384030" name="Object 30"/>
          <p:cNvGraphicFramePr>
            <a:graphicFrameLocks noChangeAspect="1"/>
          </p:cNvGraphicFramePr>
          <p:nvPr/>
        </p:nvGraphicFramePr>
        <p:xfrm>
          <a:off x="7132955" y="3106738"/>
          <a:ext cx="3467100" cy="833437"/>
        </p:xfrm>
        <a:graphic>
          <a:graphicData uri="http://schemas.openxmlformats.org/presentationml/2006/ole">
            <mc:AlternateContent xmlns:mc="http://schemas.openxmlformats.org/markup-compatibility/2006">
              <mc:Choice xmlns:v="urn:schemas-microsoft-com:vml" Requires="v">
                <p:oleObj spid="_x0000_s3210" name="" r:id="rId5" imgW="1651000" imgH="393700" progId="Equation.3">
                  <p:embed/>
                </p:oleObj>
              </mc:Choice>
              <mc:Fallback>
                <p:oleObj name="" r:id="rId5" imgW="1651000" imgH="393700" progId="Equation.3">
                  <p:embed/>
                  <p:pic>
                    <p:nvPicPr>
                      <p:cNvPr id="0" name="图片 3209"/>
                      <p:cNvPicPr/>
                      <p:nvPr/>
                    </p:nvPicPr>
                    <p:blipFill>
                      <a:blip r:embed="rId6"/>
                      <a:stretch>
                        <a:fillRect/>
                      </a:stretch>
                    </p:blipFill>
                    <p:spPr>
                      <a:xfrm>
                        <a:off x="7132955" y="3106738"/>
                        <a:ext cx="3467100" cy="833437"/>
                      </a:xfrm>
                      <a:prstGeom prst="rect">
                        <a:avLst/>
                      </a:prstGeom>
                      <a:noFill/>
                      <a:ln w="38100">
                        <a:noFill/>
                        <a:miter/>
                      </a:ln>
                    </p:spPr>
                  </p:pic>
                </p:oleObj>
              </mc:Fallback>
            </mc:AlternateContent>
          </a:graphicData>
        </a:graphic>
      </p:graphicFrame>
      <p:graphicFrame>
        <p:nvGraphicFramePr>
          <p:cNvPr id="384031" name="Object 31"/>
          <p:cNvGraphicFramePr>
            <a:graphicFrameLocks noChangeAspect="1"/>
          </p:cNvGraphicFramePr>
          <p:nvPr/>
        </p:nvGraphicFramePr>
        <p:xfrm>
          <a:off x="7132638" y="4251008"/>
          <a:ext cx="3384550" cy="868362"/>
        </p:xfrm>
        <a:graphic>
          <a:graphicData uri="http://schemas.openxmlformats.org/presentationml/2006/ole">
            <mc:AlternateContent xmlns:mc="http://schemas.openxmlformats.org/markup-compatibility/2006">
              <mc:Choice xmlns:v="urn:schemas-microsoft-com:vml" Requires="v">
                <p:oleObj spid="_x0000_s3212" name="" r:id="rId7" imgW="1257300" imgH="381000" progId="Equation.3">
                  <p:embed/>
                </p:oleObj>
              </mc:Choice>
              <mc:Fallback>
                <p:oleObj name="" r:id="rId7" imgW="1257300" imgH="381000" progId="Equation.3">
                  <p:embed/>
                  <p:pic>
                    <p:nvPicPr>
                      <p:cNvPr id="0" name="图片 3211"/>
                      <p:cNvPicPr/>
                      <p:nvPr/>
                    </p:nvPicPr>
                    <p:blipFill>
                      <a:blip r:embed="rId8"/>
                      <a:stretch>
                        <a:fillRect/>
                      </a:stretch>
                    </p:blipFill>
                    <p:spPr>
                      <a:xfrm>
                        <a:off x="7132638" y="4251008"/>
                        <a:ext cx="3384550" cy="868362"/>
                      </a:xfrm>
                      <a:prstGeom prst="rect">
                        <a:avLst/>
                      </a:prstGeom>
                      <a:noFill/>
                      <a:ln w="38100">
                        <a:noFill/>
                        <a:miter/>
                      </a:ln>
                    </p:spPr>
                  </p:pic>
                </p:oleObj>
              </mc:Fallback>
            </mc:AlternateContent>
          </a:graphicData>
        </a:graphic>
      </p:graphicFrame>
      <p:sp>
        <p:nvSpPr>
          <p:cNvPr id="3" name="文本框 2"/>
          <p:cNvSpPr txBox="1"/>
          <p:nvPr/>
        </p:nvSpPr>
        <p:spPr>
          <a:xfrm>
            <a:off x="5302250" y="3293745"/>
            <a:ext cx="164211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nchor="t">
            <a:spAutoFit/>
          </a:bodyPr>
          <a:p>
            <a:pPr algn="ctr"/>
            <a:r>
              <a:rPr lang="zh-CN" altLang="en-US" sz="2400">
                <a:latin typeface="Times New Roman" panose="02020603050405020304" charset="0"/>
                <a:ea typeface="宋体" panose="02010600030101010101" pitchFamily="2" charset="-122"/>
                <a:cs typeface="Times New Roman" panose="02020603050405020304" charset="0"/>
                <a:sym typeface="+mn-ea"/>
              </a:rPr>
              <a:t>输出频率</a:t>
            </a:r>
            <a:endParaRPr lang="zh-CN" altLang="en-US" sz="2400">
              <a:latin typeface="Times New Roman" panose="02020603050405020304" charset="0"/>
              <a:ea typeface="宋体" panose="02010600030101010101" pitchFamily="2" charset="-122"/>
              <a:cs typeface="Times New Roman" panose="02020603050405020304" charset="0"/>
              <a:sym typeface="+mn-ea"/>
            </a:endParaRPr>
          </a:p>
        </p:txBody>
      </p:sp>
      <p:sp>
        <p:nvSpPr>
          <p:cNvPr id="5" name="文本框 4"/>
          <p:cNvSpPr txBox="1"/>
          <p:nvPr/>
        </p:nvSpPr>
        <p:spPr>
          <a:xfrm>
            <a:off x="5302250" y="4425950"/>
            <a:ext cx="164211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nchor="t">
            <a:spAutoFit/>
          </a:bodyPr>
          <a:p>
            <a:pPr algn="ctr"/>
            <a:r>
              <a:rPr lang="zh-CN" altLang="en-US" sz="2400">
                <a:latin typeface="Times New Roman" panose="02020603050405020304" charset="0"/>
                <a:ea typeface="宋体" panose="02010600030101010101" pitchFamily="2" charset="-122"/>
                <a:cs typeface="Times New Roman" panose="02020603050405020304" charset="0"/>
                <a:sym typeface="+mn-ea"/>
              </a:rPr>
              <a:t>占空比</a:t>
            </a:r>
            <a:endParaRPr lang="zh-CN" altLang="en-US" sz="2400">
              <a:latin typeface="Times New Roman" panose="02020603050405020304" charset="0"/>
              <a:ea typeface="宋体" panose="02010600030101010101" pitchFamily="2" charset="-122"/>
              <a:cs typeface="Times New Roman" panose="02020603050405020304" charset="0"/>
              <a:sym typeface="+mn-ea"/>
            </a:endParaRPr>
          </a:p>
        </p:txBody>
      </p:sp>
      <p:sp>
        <p:nvSpPr>
          <p:cNvPr id="6" name="文本框 5"/>
          <p:cNvSpPr txBox="1"/>
          <p:nvPr/>
        </p:nvSpPr>
        <p:spPr>
          <a:xfrm>
            <a:off x="9402445" y="1755775"/>
            <a:ext cx="203327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nchor="t">
            <a:spAutoFit/>
          </a:bodyPr>
          <a:p>
            <a:pPr algn="ctr"/>
            <a:r>
              <a:rPr lang="zh-CN" altLang="en-US" sz="2400">
                <a:latin typeface="Times New Roman" panose="02020603050405020304" charset="0"/>
                <a:ea typeface="宋体" panose="02010600030101010101" pitchFamily="2" charset="-122"/>
                <a:cs typeface="Times New Roman" panose="02020603050405020304" charset="0"/>
                <a:sym typeface="+mn-ea"/>
              </a:rPr>
              <a:t>低电平宽度</a:t>
            </a:r>
            <a:endParaRPr lang="zh-CN" altLang="en-US" sz="2400">
              <a:latin typeface="Times New Roman" panose="02020603050405020304" charset="0"/>
              <a:ea typeface="宋体" panose="02010600030101010101" pitchFamily="2" charset="-122"/>
              <a:cs typeface="Times New Roman" panose="02020603050405020304" charset="0"/>
              <a:sym typeface="+mn-ea"/>
            </a:endParaRPr>
          </a:p>
        </p:txBody>
      </p:sp>
      <p:sp>
        <p:nvSpPr>
          <p:cNvPr id="7" name="文本框 6"/>
          <p:cNvSpPr txBox="1"/>
          <p:nvPr/>
        </p:nvSpPr>
        <p:spPr>
          <a:xfrm>
            <a:off x="6095365" y="1746250"/>
            <a:ext cx="198501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nchor="t">
            <a:spAutoFit/>
          </a:bodyPr>
          <a:p>
            <a:pPr algn="ctr"/>
            <a:r>
              <a:rPr lang="zh-CN" altLang="en-US" sz="2400">
                <a:latin typeface="Times New Roman" panose="02020603050405020304" charset="0"/>
                <a:ea typeface="宋体" panose="02010600030101010101" pitchFamily="2" charset="-122"/>
                <a:cs typeface="Times New Roman" panose="02020603050405020304" charset="0"/>
                <a:sym typeface="+mn-ea"/>
              </a:rPr>
              <a:t>高电平宽度</a:t>
            </a:r>
            <a:endParaRPr lang="zh-CN" altLang="en-US" sz="2400">
              <a:latin typeface="Times New Roman" panose="02020603050405020304" charset="0"/>
              <a:ea typeface="宋体" panose="02010600030101010101" pitchFamily="2" charset="-122"/>
              <a:cs typeface="Times New Roman" panose="0202060305040502030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84027"/>
                                        </p:tgtEl>
                                        <p:attrNameLst>
                                          <p:attrName>style.visibility</p:attrName>
                                        </p:attrNameLst>
                                      </p:cBhvr>
                                      <p:to>
                                        <p:strVal val="visible"/>
                                      </p:to>
                                    </p:set>
                                    <p:animEffect transition="in" filter="slide(fromBottom)">
                                      <p:cBhvr>
                                        <p:cTn id="12" dur="500"/>
                                        <p:tgtEl>
                                          <p:spTgt spid="38402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384026"/>
                                        </p:tgtEl>
                                        <p:attrNameLst>
                                          <p:attrName>style.visibility</p:attrName>
                                        </p:attrNameLst>
                                      </p:cBhvr>
                                      <p:to>
                                        <p:strVal val="visible"/>
                                      </p:to>
                                    </p:set>
                                    <p:animEffect transition="in" filter="slide(fromBottom)">
                                      <p:cBhvr>
                                        <p:cTn id="17" dur="500"/>
                                        <p:tgtEl>
                                          <p:spTgt spid="384026"/>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6" fill="hold" nodeType="clickEffect">
                                  <p:stCondLst>
                                    <p:cond delay="0"/>
                                  </p:stCondLst>
                                  <p:childTnLst>
                                    <p:set>
                                      <p:cBhvr>
                                        <p:cTn id="21" dur="1" fill="hold">
                                          <p:stCondLst>
                                            <p:cond delay="0"/>
                                          </p:stCondLst>
                                        </p:cTn>
                                        <p:tgtEl>
                                          <p:spTgt spid="384030"/>
                                        </p:tgtEl>
                                        <p:attrNameLst>
                                          <p:attrName>style.visibility</p:attrName>
                                        </p:attrNameLst>
                                      </p:cBhvr>
                                      <p:to>
                                        <p:strVal val="visible"/>
                                      </p:to>
                                    </p:set>
                                    <p:animEffect transition="in" filter="strips(downRight)">
                                      <p:cBhvr>
                                        <p:cTn id="22" dur="500"/>
                                        <p:tgtEl>
                                          <p:spTgt spid="384030"/>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6" fill="hold" nodeType="clickEffect">
                                  <p:stCondLst>
                                    <p:cond delay="0"/>
                                  </p:stCondLst>
                                  <p:childTnLst>
                                    <p:set>
                                      <p:cBhvr>
                                        <p:cTn id="26" dur="1" fill="hold">
                                          <p:stCondLst>
                                            <p:cond delay="0"/>
                                          </p:stCondLst>
                                        </p:cTn>
                                        <p:tgtEl>
                                          <p:spTgt spid="384031"/>
                                        </p:tgtEl>
                                        <p:attrNameLst>
                                          <p:attrName>style.visibility</p:attrName>
                                        </p:attrNameLst>
                                      </p:cBhvr>
                                      <p:to>
                                        <p:strVal val="visible"/>
                                      </p:to>
                                    </p:set>
                                    <p:animEffect transition="in" filter="strips(downRight)">
                                      <p:cBhvr>
                                        <p:cTn id="27" dur="500"/>
                                        <p:tgtEl>
                                          <p:spTgt spid="3840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84027" grpId="0"/>
      <p:bldP spid="384026"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90805"/>
            <a:ext cx="711327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sz="3200" dirty="0">
                <a:latin typeface="微软雅黑" panose="020B0503020204020204" pitchFamily="34" charset="-122"/>
                <a:ea typeface="微软雅黑" panose="020B0503020204020204" pitchFamily="34" charset="-122"/>
                <a:sym typeface="微软雅黑" panose="020B0503020204020204" pitchFamily="34" charset="-122"/>
              </a:rPr>
              <a:t>5.4</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用555定时器构成多谐振荡器</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 name="文本框 2"/>
          <p:cNvSpPr txBox="1"/>
          <p:nvPr/>
        </p:nvSpPr>
        <p:spPr>
          <a:xfrm>
            <a:off x="194310" y="964565"/>
            <a:ext cx="6426200" cy="694055"/>
          </a:xfrm>
          <a:prstGeom prst="rect">
            <a:avLst/>
          </a:prstGeom>
        </p:spPr>
        <p:style>
          <a:lnRef idx="0">
            <a:srgbClr val="FFFFFF"/>
          </a:lnRef>
          <a:fillRef idx="1">
            <a:schemeClr val="accent6"/>
          </a:fillRef>
          <a:effectRef idx="0">
            <a:srgbClr val="FFFFFF"/>
          </a:effectRef>
          <a:fontRef idx="minor">
            <a:schemeClr val="lt1"/>
          </a:fontRef>
        </p:style>
        <p:txBody>
          <a:bodyPr wrap="square" rtlCol="0" anchor="ctr" anchorCtr="0">
            <a:spAutoFit/>
          </a:bodyPr>
          <a:p>
            <a:pPr algn="l" eaLnBrk="1">
              <a:lnSpc>
                <a:spcPct val="140000"/>
              </a:lnSpc>
            </a:pPr>
            <a:r>
              <a:rPr lang="en-US" altLang="zh-CN" sz="2800">
                <a:latin typeface="微软雅黑" panose="020B0503020204020204" pitchFamily="34" charset="-122"/>
                <a:ea typeface="微软雅黑" panose="020B0503020204020204" pitchFamily="34" charset="-122"/>
              </a:rPr>
              <a:t>   </a:t>
            </a:r>
            <a:r>
              <a:rPr lang="zh-CN" altLang="en-US" sz="2400">
                <a:latin typeface="Times New Roman" panose="02020603050405020304" charset="0"/>
                <a:ea typeface="微软雅黑" panose="020B0503020204020204" pitchFamily="34" charset="-122"/>
                <a:cs typeface="Times New Roman" panose="02020603050405020304" charset="0"/>
              </a:rPr>
              <a:t>例5-1</a:t>
            </a:r>
            <a:r>
              <a:rPr lang="en-US" altLang="zh-CN" sz="2400">
                <a:latin typeface="Times New Roman" panose="02020603050405020304" charset="0"/>
                <a:ea typeface="微软雅黑" panose="020B0503020204020204" pitchFamily="34" charset="-122"/>
                <a:cs typeface="Times New Roman" panose="02020603050405020304" charset="0"/>
              </a:rPr>
              <a:t>2</a:t>
            </a:r>
            <a:r>
              <a:rPr lang="zh-CN" altLang="en-US" sz="2400">
                <a:latin typeface="Times New Roman" panose="02020603050405020304" charset="0"/>
                <a:ea typeface="微软雅黑" panose="020B0503020204020204" pitchFamily="34" charset="-122"/>
                <a:cs typeface="Times New Roman" panose="02020603050405020304" charset="0"/>
              </a:rPr>
              <a:t>：图5-58是救护车扬笛电路。</a:t>
            </a:r>
            <a:endParaRPr lang="zh-CN" altLang="en-US" sz="2400">
              <a:latin typeface="Times New Roman" panose="02020603050405020304" charset="0"/>
              <a:ea typeface="微软雅黑" panose="020B0503020204020204" pitchFamily="34" charset="-122"/>
              <a:cs typeface="Times New Roman" panose="02020603050405020304" charset="0"/>
            </a:endParaRPr>
          </a:p>
        </p:txBody>
      </p:sp>
      <p:sp>
        <p:nvSpPr>
          <p:cNvPr id="2" name="文本框 1"/>
          <p:cNvSpPr txBox="1"/>
          <p:nvPr/>
        </p:nvSpPr>
        <p:spPr>
          <a:xfrm>
            <a:off x="194310" y="1791335"/>
            <a:ext cx="11454130" cy="1476375"/>
          </a:xfrm>
          <a:prstGeom prst="rect">
            <a:avLst/>
          </a:prstGeom>
        </p:spPr>
        <p:style>
          <a:lnRef idx="2">
            <a:schemeClr val="accent1"/>
          </a:lnRef>
          <a:fillRef idx="0">
            <a:srgbClr val="FFFFFF"/>
          </a:fillRef>
          <a:effectRef idx="0">
            <a:srgbClr val="FFFFFF"/>
          </a:effectRef>
          <a:fontRef idx="minor">
            <a:schemeClr val="tx1"/>
          </a:fontRef>
        </p:style>
        <p:txBody>
          <a:bodyPr wrap="square">
            <a:spAutoFit/>
          </a:bodyPr>
          <a:p>
            <a:pPr marL="0" indent="304800" algn="l" defTabSz="266700">
              <a:lnSpc>
                <a:spcPct val="150000"/>
              </a:lnSpc>
              <a:spcAft>
                <a:spcPct val="0"/>
              </a:spcAft>
            </a:pPr>
            <a:r>
              <a:rPr lang="en-US" sz="2000">
                <a:latin typeface="Times New Roman" panose="02020603050405020304" charset="0"/>
                <a:ea typeface="微软雅黑" panose="020B0503020204020204" pitchFamily="34" charset="-122"/>
                <a:cs typeface="Times New Roman" panose="02020603050405020304" charset="0"/>
              </a:rPr>
              <a:t>    </a:t>
            </a:r>
            <a:r>
              <a:rPr sz="2000">
                <a:latin typeface="Times New Roman" panose="02020603050405020304" charset="0"/>
                <a:ea typeface="微软雅黑" panose="020B0503020204020204" pitchFamily="34" charset="-122"/>
                <a:cs typeface="Times New Roman" panose="02020603050405020304" charset="0"/>
              </a:rPr>
              <a:t>日常我们见到的救护车在路上紧急行驶时可能是高音1秒、平音1秒、间隔1秒，循环反复。当Vcc=12V时，555定时器输出的高、低电平分别为11V和0.2V，输出电阻小于100Ω，在图中给出的电路参数下，计算扬声器发出声音的高、低音频率以及高、低音的持续时间。</a:t>
            </a:r>
            <a:endParaRPr sz="2000">
              <a:latin typeface="Times New Roman" panose="02020603050405020304" charset="0"/>
              <a:ea typeface="微软雅黑" panose="020B0503020204020204" pitchFamily="34" charset="-122"/>
              <a:cs typeface="Times New Roman" panose="02020603050405020304" charset="0"/>
            </a:endParaRPr>
          </a:p>
        </p:txBody>
      </p:sp>
      <p:pic>
        <p:nvPicPr>
          <p:cNvPr id="6" name="图片 5"/>
          <p:cNvPicPr>
            <a:picLocks noChangeAspect="1"/>
          </p:cNvPicPr>
          <p:nvPr/>
        </p:nvPicPr>
        <p:blipFill>
          <a:blip r:embed="rId3"/>
          <a:stretch>
            <a:fillRect/>
          </a:stretch>
        </p:blipFill>
        <p:spPr>
          <a:xfrm>
            <a:off x="2676525" y="3429000"/>
            <a:ext cx="6010275" cy="32575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90805"/>
            <a:ext cx="711327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sz="3200" dirty="0">
                <a:latin typeface="微软雅黑" panose="020B0503020204020204" pitchFamily="34" charset="-122"/>
                <a:ea typeface="微软雅黑" panose="020B0503020204020204" pitchFamily="34" charset="-122"/>
                <a:sym typeface="微软雅黑" panose="020B0503020204020204" pitchFamily="34" charset="-122"/>
              </a:rPr>
              <a:t>5.4</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用555定时器构成多谐振荡器</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 name="文本框 2"/>
          <p:cNvSpPr txBox="1"/>
          <p:nvPr/>
        </p:nvSpPr>
        <p:spPr>
          <a:xfrm>
            <a:off x="194310" y="1057275"/>
            <a:ext cx="6746875" cy="607695"/>
          </a:xfrm>
          <a:prstGeom prst="rect">
            <a:avLst/>
          </a:prstGeom>
        </p:spPr>
        <p:style>
          <a:lnRef idx="0">
            <a:srgbClr val="FFFFFF"/>
          </a:lnRef>
          <a:fillRef idx="1">
            <a:schemeClr val="accent6"/>
          </a:fillRef>
          <a:effectRef idx="0">
            <a:srgbClr val="FFFFFF"/>
          </a:effectRef>
          <a:fontRef idx="minor">
            <a:schemeClr val="lt1"/>
          </a:fontRef>
        </p:style>
        <p:txBody>
          <a:bodyPr wrap="square" rtlCol="0" anchor="ctr" anchorCtr="0">
            <a:spAutoFit/>
          </a:bodyPr>
          <a:p>
            <a:pPr algn="l" eaLnBrk="1">
              <a:lnSpc>
                <a:spcPct val="140000"/>
              </a:lnSpc>
            </a:pP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sz="2400">
                <a:latin typeface="微软雅黑" panose="020B0503020204020204" pitchFamily="34" charset="-122"/>
                <a:ea typeface="微软雅黑" panose="020B0503020204020204" pitchFamily="34" charset="-122"/>
                <a:cs typeface="微软雅黑" panose="020B0503020204020204" pitchFamily="34" charset="-122"/>
              </a:rPr>
              <a:t>计算扬声器发出声音的高、低音频率</a:t>
            </a:r>
            <a:r>
              <a:rPr lang="zh-CN" sz="2400">
                <a:latin typeface="微软雅黑" panose="020B0503020204020204" pitchFamily="34" charset="-122"/>
                <a:ea typeface="微软雅黑" panose="020B0503020204020204" pitchFamily="34" charset="-122"/>
                <a:cs typeface="微软雅黑" panose="020B0503020204020204" pitchFamily="34" charset="-122"/>
              </a:rPr>
              <a:t>。</a:t>
            </a:r>
            <a:endParaRPr lang="zh-CN" sz="24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3"/>
          <a:stretch>
            <a:fillRect/>
          </a:stretch>
        </p:blipFill>
        <p:spPr>
          <a:xfrm>
            <a:off x="118110" y="2539365"/>
            <a:ext cx="7800975" cy="3657600"/>
          </a:xfrm>
          <a:prstGeom prst="rect">
            <a:avLst/>
          </a:prstGeom>
        </p:spPr>
      </p:pic>
      <p:pic>
        <p:nvPicPr>
          <p:cNvPr id="5" name="图片 4"/>
          <p:cNvPicPr>
            <a:picLocks noChangeAspect="1"/>
          </p:cNvPicPr>
          <p:nvPr/>
        </p:nvPicPr>
        <p:blipFill>
          <a:blip r:embed="rId4"/>
          <a:stretch>
            <a:fillRect/>
          </a:stretch>
        </p:blipFill>
        <p:spPr>
          <a:xfrm>
            <a:off x="7638415" y="1084580"/>
            <a:ext cx="4483100" cy="2430145"/>
          </a:xfrm>
          <a:prstGeom prst="rect">
            <a:avLst/>
          </a:prstGeom>
        </p:spPr>
      </p:pic>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矩形 55"/>
          <p:cNvSpPr/>
          <p:nvPr/>
        </p:nvSpPr>
        <p:spPr>
          <a:xfrm>
            <a:off x="4035584" y="1084263"/>
            <a:ext cx="217170" cy="82550"/>
          </a:xfrm>
          <a:prstGeom prst="rect">
            <a:avLst/>
          </a:prstGeom>
          <a:noFill/>
          <a:ln w="9525">
            <a:noFill/>
          </a:ln>
        </p:spPr>
        <p:txBody>
          <a:bodyPr wrap="none" lIns="68577" tIns="34288" rIns="68577" bIns="34288" anchor="t" anchorCtr="0">
            <a:spAutoFit/>
          </a:bodyPr>
          <a:p>
            <a:pPr algn="ctr"/>
            <a:r>
              <a:rPr lang="en-US" altLang="zh-CN" sz="100" dirty="0">
                <a:solidFill>
                  <a:schemeClr val="bg1"/>
                </a:solidFill>
                <a:latin typeface="微软雅黑" panose="020B0503020204020204" pitchFamily="34" charset="-122"/>
                <a:ea typeface="微软雅黑" panose="020B0503020204020204" pitchFamily="34" charset="-122"/>
              </a:rPr>
              <a:t>Video Import</a:t>
            </a:r>
            <a:endParaRPr lang="en-US" altLang="zh-CN" sz="100" dirty="0">
              <a:solidFill>
                <a:schemeClr val="bg1"/>
              </a:solidFill>
              <a:latin typeface="微软雅黑" panose="020B0503020204020204" pitchFamily="34" charset="-122"/>
              <a:ea typeface="微软雅黑" panose="020B0503020204020204" pitchFamily="34" charset="-122"/>
            </a:endParaRPr>
          </a:p>
        </p:txBody>
      </p:sp>
      <p:sp>
        <p:nvSpPr>
          <p:cNvPr id="27653" name="文本框 1"/>
          <p:cNvSpPr txBox="1"/>
          <p:nvPr/>
        </p:nvSpPr>
        <p:spPr>
          <a:xfrm>
            <a:off x="194310" y="90805"/>
            <a:ext cx="7113270" cy="583565"/>
          </a:xfrm>
          <a:prstGeom prst="rect">
            <a:avLst/>
          </a:prstGeom>
        </p:spPr>
        <p:style>
          <a:lnRef idx="0">
            <a:srgbClr val="FFFFFF"/>
          </a:lnRef>
          <a:fillRef idx="1">
            <a:schemeClr val="accent2"/>
          </a:fillRef>
          <a:effectRef idx="0">
            <a:srgbClr val="FFFFFF"/>
          </a:effectRef>
          <a:fontRef idx="minor">
            <a:schemeClr val="lt1"/>
          </a:fontRef>
        </p:style>
        <p:txBody>
          <a:bodyPr wrap="square" anchor="t" anchorCtr="0">
            <a:spAutoFit/>
          </a:bodyPr>
          <a:p>
            <a:pPr algn="ctr"/>
            <a:r>
              <a:rPr sz="3200" dirty="0">
                <a:latin typeface="微软雅黑" panose="020B0503020204020204" pitchFamily="34" charset="-122"/>
                <a:ea typeface="微软雅黑" panose="020B0503020204020204" pitchFamily="34" charset="-122"/>
                <a:sym typeface="微软雅黑" panose="020B0503020204020204" pitchFamily="34" charset="-122"/>
              </a:rPr>
              <a:t>5.</a:t>
            </a:r>
            <a:r>
              <a:rPr lang="en-US" sz="3200" dirty="0">
                <a:latin typeface="微软雅黑" panose="020B0503020204020204" pitchFamily="34" charset="-122"/>
                <a:ea typeface="微软雅黑" panose="020B0503020204020204" pitchFamily="34" charset="-122"/>
                <a:sym typeface="微软雅黑" panose="020B0503020204020204" pitchFamily="34" charset="-122"/>
              </a:rPr>
              <a:t>5.4</a:t>
            </a:r>
            <a:r>
              <a:rPr sz="3200" dirty="0">
                <a:latin typeface="微软雅黑" panose="020B0503020204020204" pitchFamily="34" charset="-122"/>
                <a:ea typeface="微软雅黑" panose="020B0503020204020204" pitchFamily="34" charset="-122"/>
                <a:sym typeface="微软雅黑" panose="020B0503020204020204" pitchFamily="34" charset="-122"/>
              </a:rPr>
              <a:t> </a:t>
            </a:r>
            <a:r>
              <a:rPr lang="zh-CN" sz="3200" dirty="0">
                <a:latin typeface="微软雅黑" panose="020B0503020204020204" pitchFamily="34" charset="-122"/>
                <a:ea typeface="微软雅黑" panose="020B0503020204020204" pitchFamily="34" charset="-122"/>
                <a:sym typeface="微软雅黑" panose="020B0503020204020204" pitchFamily="34" charset="-122"/>
              </a:rPr>
              <a:t>用555定时器构成多谐振荡器</a:t>
            </a:r>
            <a:endParaRPr lang="zh-CN" sz="3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4" name="图片 5" descr="48B3906C552A02AB9A112945B198EED6"/>
          <p:cNvPicPr>
            <a:picLocks noChangeAspect="1"/>
          </p:cNvPicPr>
          <p:nvPr>
            <p:custDataLst>
              <p:tags r:id="rId1"/>
            </p:custDataLst>
          </p:nvPr>
        </p:nvPicPr>
        <p:blipFill>
          <a:blip r:embed="rId2"/>
          <a:stretch>
            <a:fillRect/>
          </a:stretch>
        </p:blipFill>
        <p:spPr>
          <a:xfrm>
            <a:off x="9446578" y="90805"/>
            <a:ext cx="2674937" cy="774700"/>
          </a:xfrm>
          <a:prstGeom prst="rect">
            <a:avLst/>
          </a:prstGeom>
          <a:noFill/>
          <a:ln w="9525">
            <a:noFill/>
          </a:ln>
        </p:spPr>
      </p:pic>
      <p:sp>
        <p:nvSpPr>
          <p:cNvPr id="3" name="文本框 2"/>
          <p:cNvSpPr txBox="1"/>
          <p:nvPr/>
        </p:nvSpPr>
        <p:spPr>
          <a:xfrm>
            <a:off x="194310" y="993775"/>
            <a:ext cx="6786245" cy="694055"/>
          </a:xfrm>
          <a:prstGeom prst="rect">
            <a:avLst/>
          </a:prstGeom>
        </p:spPr>
        <p:style>
          <a:lnRef idx="0">
            <a:srgbClr val="FFFFFF"/>
          </a:lnRef>
          <a:fillRef idx="1">
            <a:schemeClr val="accent6"/>
          </a:fillRef>
          <a:effectRef idx="0">
            <a:srgbClr val="FFFFFF"/>
          </a:effectRef>
          <a:fontRef idx="minor">
            <a:schemeClr val="lt1"/>
          </a:fontRef>
        </p:style>
        <p:txBody>
          <a:bodyPr wrap="square" rtlCol="0" anchor="ctr" anchorCtr="0">
            <a:spAutoFit/>
          </a:bodyPr>
          <a:p>
            <a:pPr algn="l" eaLnBrk="1">
              <a:lnSpc>
                <a:spcPct val="140000"/>
              </a:lnSpc>
            </a:pPr>
            <a:r>
              <a:rPr lang="en-US" altLang="zh-CN" sz="2800">
                <a:latin typeface="微软雅黑" panose="020B0503020204020204" pitchFamily="34" charset="-122"/>
                <a:ea typeface="微软雅黑" panose="020B0503020204020204" pitchFamily="34" charset="-122"/>
              </a:rPr>
              <a:t>   </a:t>
            </a:r>
            <a:r>
              <a:rPr sz="2400">
                <a:latin typeface="Times New Roman" panose="02020603050405020304" charset="0"/>
                <a:ea typeface="微软雅黑" panose="020B0503020204020204" pitchFamily="34" charset="-122"/>
                <a:cs typeface="Times New Roman" panose="02020603050405020304" charset="0"/>
              </a:rPr>
              <a:t> </a:t>
            </a:r>
            <a:r>
              <a:rPr lang="zh-CN" sz="2400">
                <a:latin typeface="Times New Roman" panose="02020603050405020304" charset="0"/>
                <a:ea typeface="微软雅黑" panose="020B0503020204020204" pitchFamily="34" charset="-122"/>
                <a:cs typeface="Times New Roman" panose="02020603050405020304" charset="0"/>
              </a:rPr>
              <a:t>（</a:t>
            </a:r>
            <a:r>
              <a:rPr lang="en-US" altLang="zh-CN" sz="2400">
                <a:latin typeface="Times New Roman" panose="02020603050405020304" charset="0"/>
                <a:ea typeface="微软雅黑" panose="020B0503020204020204" pitchFamily="34" charset="-122"/>
                <a:cs typeface="Times New Roman" panose="02020603050405020304" charset="0"/>
              </a:rPr>
              <a:t>2</a:t>
            </a:r>
            <a:r>
              <a:rPr lang="zh-CN" altLang="en-US" sz="2400">
                <a:latin typeface="Times New Roman" panose="02020603050405020304" charset="0"/>
                <a:ea typeface="微软雅黑" panose="020B0503020204020204" pitchFamily="34" charset="-122"/>
                <a:cs typeface="Times New Roman" panose="02020603050405020304" charset="0"/>
              </a:rPr>
              <a:t>）</a:t>
            </a:r>
            <a:r>
              <a:rPr sz="2400">
                <a:latin typeface="Times New Roman" panose="02020603050405020304" charset="0"/>
                <a:ea typeface="微软雅黑" panose="020B0503020204020204" pitchFamily="34" charset="-122"/>
                <a:cs typeface="Times New Roman" panose="02020603050405020304" charset="0"/>
              </a:rPr>
              <a:t>计算扬声器发出高、低音的持续时间。</a:t>
            </a:r>
            <a:endParaRPr sz="2400">
              <a:latin typeface="Times New Roman" panose="02020603050405020304" charset="0"/>
              <a:ea typeface="微软雅黑" panose="020B0503020204020204" pitchFamily="34" charset="-122"/>
              <a:cs typeface="Times New Roman" panose="02020603050405020304" charset="0"/>
            </a:endParaRPr>
          </a:p>
        </p:txBody>
      </p:sp>
      <p:pic>
        <p:nvPicPr>
          <p:cNvPr id="5" name="图片 4"/>
          <p:cNvPicPr>
            <a:picLocks noChangeAspect="1"/>
          </p:cNvPicPr>
          <p:nvPr/>
        </p:nvPicPr>
        <p:blipFill>
          <a:blip r:embed="rId3"/>
          <a:stretch>
            <a:fillRect/>
          </a:stretch>
        </p:blipFill>
        <p:spPr>
          <a:xfrm>
            <a:off x="7535545" y="1084580"/>
            <a:ext cx="4483100" cy="2430145"/>
          </a:xfrm>
          <a:prstGeom prst="rect">
            <a:avLst/>
          </a:prstGeom>
        </p:spPr>
      </p:pic>
      <p:pic>
        <p:nvPicPr>
          <p:cNvPr id="2" name="图片 1"/>
          <p:cNvPicPr>
            <a:picLocks noChangeAspect="1"/>
          </p:cNvPicPr>
          <p:nvPr/>
        </p:nvPicPr>
        <p:blipFill>
          <a:blip r:embed="rId4"/>
          <a:stretch>
            <a:fillRect/>
          </a:stretch>
        </p:blipFill>
        <p:spPr>
          <a:xfrm>
            <a:off x="92075" y="3256280"/>
            <a:ext cx="7628255" cy="3337560"/>
          </a:xfrm>
          <a:prstGeom prst="rect">
            <a:avLst/>
          </a:prstGeom>
        </p:spPr>
      </p:pic>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wm#"/>
  <p:tag name="KSO_WM_UNIT_FILL_FORE_SCHEMECOLOR_INDEX_1_BRIGHTNESS" val="0.4"/>
  <p:tag name="KSO_WM_UNIT_FILL_FORE_SCHEMECOLOR_INDEX_1" val="7"/>
  <p:tag name="KSO_WM_UNIT_FILL_FORE_SCHEMECOLOR_INDEX_1_POS" val="0"/>
  <p:tag name="KSO_WM_UNIT_FILL_FORE_SCHEMECOLOR_INDEX_1_TRANS" val="0"/>
  <p:tag name="KSO_WM_UNIT_FILL_FORE_SCHEMECOLOR_INDEX_2_BRIGHTNESS" val="0"/>
  <p:tag name="KSO_WM_UNIT_FILL_FORE_SCHEMECOLOR_INDEX_2" val="7"/>
  <p:tag name="KSO_WM_UNIT_FILL_FORE_SCHEMECOLOR_INDEX_2_POS" val="0.8"/>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7"/>
  <p:tag name="KSO_WM_UNIT_TEXT_FILL_FORE_SCHEMECOLOR_INDEX_BRIGHTNESS" val="0"/>
  <p:tag name="KSO_WM_UNIT_HIGHLIGHT" val="0"/>
  <p:tag name="KSO_WM_UNIT_COMPATIBLE" val="0"/>
  <p:tag name="KSO_WM_UNIT_DIAGRAM_ISNUMVISUAL" val="0"/>
  <p:tag name="KSO_WM_UNIT_DIAGRAM_ISREFERUNIT" val="0"/>
  <p:tag name="KSO_WM_UNIT_ID" val="diagram20231058_5*l_h_i*1_3_1"/>
  <p:tag name="KSO_WM_TEMPLATE_CATEGORY" val="diagram"/>
  <p:tag name="KSO_WM_TEMPLATE_INDEX" val="20231058"/>
  <p:tag name="KSO_WM_UNIT_LAYERLEVEL" val="1_1_1"/>
  <p:tag name="KSO_WM_TAG_VERSION" val="3.0"/>
  <p:tag name="KSO_WM_UNIT_TYPE" val="l_h_i"/>
  <p:tag name="KSO_WM_UNIT_INDEX" val="1_3_1"/>
  <p:tag name="KSO_WM_DIAGRAM_VERSION" val="3"/>
  <p:tag name="KSO_WM_DIAGRAM_COLOR_TRICK" val="4"/>
  <p:tag name="KSO_WM_DIAGRAM_COLOR_TEXT_CAN_REMOVE" val="n"/>
  <p:tag name="KSO_WM_DIAGRAM_GROUP_CODE" val="l1-1"/>
  <p:tag name="KSO_WM_UNIT_SUBTYPE" val="d"/>
  <p:tag name="KSO_WM_DIAGRAM_MAX_ITEMCNT" val="6"/>
  <p:tag name="KSO_WM_DIAGRAM_MIN_ITEMCNT" val="2"/>
  <p:tag name="KSO_WM_DIAGRAM_VIRTUALLY_FRAME" val="{&quot;height&quot;:329.15,&quot;left&quot;:86.84172007643333,&quot;top&quot;:143.35,&quot;width&quot;:711.4082799235666}"/>
  <p:tag name="KSO_WM_DIAGRAM_COLOR_MATCH_VALUE" val="{&quot;shape&quot;:{&quot;fill&quot;:{&quot;gradient&quot;:[{&quot;brightness&quot;:0.6000000238418579,&quot;colorType&quot;:1,&quot;foreColorIndex&quot;:7,&quot;pos&quot;:0,&quot;transparency&quot;:0},{&quot;brightness&quot;:0,&quot;colorType&quot;:1,&quot;foreColorIndex&quot;:7,&quot;pos&quot;:0.800000011920929,&quot;transparency&quot;:0}],&quot;type&quot;:3},&quot;glow&quot;:{&quot;colorType&quot;:0},&quot;line&quot;:{&quot;type&quot;:0},&quot;shadow&quot;:{&quot;brightness&quot;:-0.25,&quot;colorType&quot;:1,&quot;foreColorIndex&quot;:7,&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wm#"/>
  <p:tag name="KSO_WM_UNIT_SHADOW_SCHEMECOLOR_INDEX_BRIGHTNESS" val="-0.25"/>
  <p:tag name="KSO_WM_UNIT_SHADOW_SCHEMECOLOR_INDEX" val="8"/>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1058_5*l_h_i*1_4_1"/>
  <p:tag name="KSO_WM_TEMPLATE_CATEGORY" val="diagram"/>
  <p:tag name="KSO_WM_TEMPLATE_INDEX" val="20231058"/>
  <p:tag name="KSO_WM_UNIT_LAYERLEVEL" val="1_1_1"/>
  <p:tag name="KSO_WM_TAG_VERSION" val="3.0"/>
  <p:tag name="KSO_WM_UNIT_TYPE" val="l_h_i"/>
  <p:tag name="KSO_WM_UNIT_INDEX" val="1_4_1"/>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29.15,&quot;left&quot;:86.84172007643333,&quot;top&quot;:143.35,&quot;width&quot;:711.4082799235666}"/>
  <p:tag name="KSO_WM_DIAGRAM_COLOR_MATCH_VALUE" val="{&quot;shape&quot;:{&quot;fill&quot;:{&quot;solid&quot;:{&quot;brightness&quot;:0,&quot;colorType&quot;:1,&quot;foreColorIndex&quot;:8,&quot;transparency&quot;:0},&quot;type&quot;:1},&quot;glow&quot;:{&quot;colorType&quot;:0},&quot;line&quot;:{&quot;type&quot;:0},&quot;shadow&quot;:{&quot;brightness&quot;:-0.25,&quot;colorType&quot;:1,&quot;foreColorIndex&quot;:8,&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8"/>
  <p:tag name="KSO_WM_UNIT_FILL_FORE_SCHEMECOLOR_INDEX_BRIGHTNESS" val="0"/>
  <p:tag name="KSO_WM_DIAGRAM_USE_COLOR_VALUE" val="{&quot;color_scheme&quot;:1,&quot;color_type&quot;:1,&quot;theme_color_indexes&quot;:[]}"/>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wm#"/>
  <p:tag name="KSO_WM_UNIT_FILL_FORE_SCHEMECOLOR_INDEX_1_BRIGHTNESS" val="0.4"/>
  <p:tag name="KSO_WM_UNIT_FILL_FORE_SCHEMECOLOR_INDEX_1" val="8"/>
  <p:tag name="KSO_WM_UNIT_FILL_FORE_SCHEMECOLOR_INDEX_1_POS" val="0"/>
  <p:tag name="KSO_WM_UNIT_FILL_FORE_SCHEMECOLOR_INDEX_1_TRANS" val="0"/>
  <p:tag name="KSO_WM_UNIT_FILL_FORE_SCHEMECOLOR_INDEX_2_BRIGHTNESS" val="0"/>
  <p:tag name="KSO_WM_UNIT_FILL_FORE_SCHEMECOLOR_INDEX_2" val="8"/>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8"/>
  <p:tag name="KSO_WM_UNIT_TEXT_FILL_FORE_SCHEMECOLOR_INDEX_BRIGHTNESS" val="0"/>
  <p:tag name="KSO_WM_UNIT_HIGHLIGHT" val="0"/>
  <p:tag name="KSO_WM_UNIT_COMPATIBLE" val="0"/>
  <p:tag name="KSO_WM_UNIT_DIAGRAM_ISNUMVISUAL" val="0"/>
  <p:tag name="KSO_WM_UNIT_DIAGRAM_ISREFERUNIT" val="0"/>
  <p:tag name="KSO_WM_UNIT_ID" val="diagram20231058_5*l_h_i*1_4_2"/>
  <p:tag name="KSO_WM_TEMPLATE_CATEGORY" val="diagram"/>
  <p:tag name="KSO_WM_TEMPLATE_INDEX" val="20231058"/>
  <p:tag name="KSO_WM_UNIT_LAYERLEVEL" val="1_1_1"/>
  <p:tag name="KSO_WM_TAG_VERSION" val="3.0"/>
  <p:tag name="KSO_WM_UNIT_TYPE" val="l_h_i"/>
  <p:tag name="KSO_WM_UNIT_INDEX" val="1_4_2"/>
  <p:tag name="KSO_WM_DIAGRAM_VERSION" val="3"/>
  <p:tag name="KSO_WM_DIAGRAM_COLOR_TRICK" val="4"/>
  <p:tag name="KSO_WM_DIAGRAM_COLOR_TEXT_CAN_REMOVE" val="n"/>
  <p:tag name="KSO_WM_DIAGRAM_GROUP_CODE" val="l1-1"/>
  <p:tag name="KSO_WM_UNIT_SUBTYPE" val="d"/>
  <p:tag name="KSO_WM_DIAGRAM_MAX_ITEMCNT" val="6"/>
  <p:tag name="KSO_WM_DIAGRAM_MIN_ITEMCNT" val="2"/>
  <p:tag name="KSO_WM_DIAGRAM_VIRTUALLY_FRAME" val="{&quot;height&quot;:329.15,&quot;left&quot;:86.84172007643333,&quot;top&quot;:143.35,&quot;width&quot;:711.4082799235666}"/>
  <p:tag name="KSO_WM_DIAGRAM_COLOR_MATCH_VALUE" val="{&quot;shape&quot;:{&quot;fill&quot;:{&quot;gradient&quot;:[{&quot;brightness&quot;:0.6000000238418579,&quot;colorType&quot;:1,&quot;foreColorIndex&quot;:8,&quot;pos&quot;:0,&quot;transparency&quot;:0},{&quot;brightness&quot;:0,&quot;colorType&quot;:1,&quot;foreColorIndex&quot;:8,&quot;pos&quot;:0.8999999761581421,&quot;transparency&quot;:0}],&quot;type&quot;:3},&quot;glow&quot;:{&quot;colorType&quot;:0},&quot;line&quot;:{&quot;type&quot;:0},&quot;shadow&quot;:{&quot;brightness&quot;:-0.25,&quot;colorType&quot;:1,&quot;foreColorIndex&quot;:8,&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4"/>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wm#"/>
  <p:tag name="KSO_WM_UNIT_SHADOW_SCHEMECOLOR_INDEX_BRIGHTNESS" val="-0.25"/>
  <p:tag name="KSO_WM_UNIT_SHADOW_SCHEMECOLOR_INDEX" val="8"/>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1058_5*l_h_i*1_5_2"/>
  <p:tag name="KSO_WM_TEMPLATE_CATEGORY" val="diagram"/>
  <p:tag name="KSO_WM_TEMPLATE_INDEX" val="20231058"/>
  <p:tag name="KSO_WM_UNIT_LAYERLEVEL" val="1_1_1"/>
  <p:tag name="KSO_WM_TAG_VERSION" val="3.0"/>
  <p:tag name="KSO_WM_UNIT_TYPE" val="l_h_i"/>
  <p:tag name="KSO_WM_UNIT_INDEX" val="1_5_2"/>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29.15,&quot;left&quot;:86.84172007643333,&quot;top&quot;:143.35,&quot;width&quot;:711.4082799235666}"/>
  <p:tag name="KSO_WM_DIAGRAM_COLOR_MATCH_VALUE" val="{&quot;shape&quot;:{&quot;fill&quot;:{&quot;solid&quot;:{&quot;brightness&quot;:0,&quot;colorType&quot;:1,&quot;foreColorIndex&quot;:9,&quot;transparency&quot;:0},&quot;type&quot;:1},&quot;glow&quot;:{&quot;colorType&quot;:0},&quot;line&quot;:{&quot;type&quot;:0},&quot;shadow&quot;:{&quot;brightness&quot;:-0.25,&quot;colorType&quot;:1,&quot;foreColorIndex&quot;:9,&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9"/>
  <p:tag name="KSO_WM_UNIT_FILL_FORE_SCHEMECOLOR_INDEX_BRIGHTNESS" val="0"/>
  <p:tag name="KSO_WM_DIAGRAM_USE_COLOR_VALUE" val="{&quot;color_scheme&quot;:1,&quot;color_type&quot;:1,&quot;theme_color_indexes&quot;:[]}"/>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wm#"/>
  <p:tag name="KSO_WM_UNIT_FILL_FORE_SCHEMECOLOR_INDEX_1_BRIGHTNESS" val="0.4"/>
  <p:tag name="KSO_WM_UNIT_FILL_FORE_SCHEMECOLOR_INDEX_1" val="8"/>
  <p:tag name="KSO_WM_UNIT_FILL_FORE_SCHEMECOLOR_INDEX_1_POS" val="0"/>
  <p:tag name="KSO_WM_UNIT_FILL_FORE_SCHEMECOLOR_INDEX_1_TRANS" val="0"/>
  <p:tag name="KSO_WM_UNIT_FILL_FORE_SCHEMECOLOR_INDEX_2_BRIGHTNESS" val="0"/>
  <p:tag name="KSO_WM_UNIT_FILL_FORE_SCHEMECOLOR_INDEX_2" val="8"/>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8"/>
  <p:tag name="KSO_WM_UNIT_TEXT_FILL_FORE_SCHEMECOLOR_INDEX_BRIGHTNESS" val="0"/>
  <p:tag name="KSO_WM_UNIT_HIGHLIGHT" val="0"/>
  <p:tag name="KSO_WM_UNIT_COMPATIBLE" val="0"/>
  <p:tag name="KSO_WM_UNIT_DIAGRAM_ISNUMVISUAL" val="0"/>
  <p:tag name="KSO_WM_UNIT_DIAGRAM_ISREFERUNIT" val="0"/>
  <p:tag name="KSO_WM_UNIT_ID" val="diagram20231058_5*l_h_i*1_5_1"/>
  <p:tag name="KSO_WM_TEMPLATE_CATEGORY" val="diagram"/>
  <p:tag name="KSO_WM_TEMPLATE_INDEX" val="20231058"/>
  <p:tag name="KSO_WM_UNIT_LAYERLEVEL" val="1_1_1"/>
  <p:tag name="KSO_WM_TAG_VERSION" val="3.0"/>
  <p:tag name="KSO_WM_UNIT_TYPE" val="l_h_i"/>
  <p:tag name="KSO_WM_UNIT_INDEX" val="1_5_1"/>
  <p:tag name="KSO_WM_DIAGRAM_VERSION" val="3"/>
  <p:tag name="KSO_WM_DIAGRAM_COLOR_TRICK" val="4"/>
  <p:tag name="KSO_WM_DIAGRAM_COLOR_TEXT_CAN_REMOVE" val="n"/>
  <p:tag name="KSO_WM_DIAGRAM_GROUP_CODE" val="l1-1"/>
  <p:tag name="KSO_WM_UNIT_SUBTYPE" val="d"/>
  <p:tag name="KSO_WM_DIAGRAM_MAX_ITEMCNT" val="6"/>
  <p:tag name="KSO_WM_DIAGRAM_MIN_ITEMCNT" val="2"/>
  <p:tag name="KSO_WM_DIAGRAM_VIRTUALLY_FRAME" val="{&quot;height&quot;:329.15,&quot;left&quot;:86.84172007643333,&quot;top&quot;:143.35,&quot;width&quot;:711.4082799235666}"/>
  <p:tag name="KSO_WM_DIAGRAM_COLOR_MATCH_VALUE" val="{&quot;shape&quot;:{&quot;fill&quot;:{&quot;gradient&quot;:[{&quot;brightness&quot;:0.6000000238418579,&quot;colorType&quot;:1,&quot;foreColorIndex&quot;:9,&quot;pos&quot;:0,&quot;transparency&quot;:0},{&quot;brightness&quot;:0,&quot;colorType&quot;:1,&quot;foreColorIndex&quot;:9,&quot;pos&quot;:0.8999999761581421,&quot;transparency&quot;:0}],&quot;type&quot;:3},&quot;glow&quot;:{&quot;colorType&quot;:0},&quot;line&quot;:{&quot;type&quot;:0},&quot;shadow&quot;:{&quot;brightness&quot;:-0.25,&quot;colorType&quot;:1,&quot;foreColorIndex&quot;:9,&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5"/>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commondata" val="eyJoZGlkIjoiOGRmZjhlZGQ0NzllMTRkYjc4NWRlYTlmMmZmOTk3YzIifQ=="/>
</p:tagLst>
</file>

<file path=ppt/tags/tag15.xml><?xml version="1.0" encoding="utf-8"?>
<p:tagLst xmlns:p="http://schemas.openxmlformats.org/presentationml/2006/main">
  <p:tag name="KSO_WM_BEAUTIFY_FLAG" val="#wm#"/>
  <p:tag name="KSO_WM_UNIT_SHADOW_SCHEMECOLOR_INDEX_BRIGHTNESS" val="-0.25"/>
  <p:tag name="KSO_WM_UNIT_SHADOW_SCHEMECOLOR_INDEX" val="8"/>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1058_5*l_h_i*1_6_1"/>
  <p:tag name="KSO_WM_TEMPLATE_CATEGORY" val="diagram"/>
  <p:tag name="KSO_WM_TEMPLATE_INDEX" val="20231058"/>
  <p:tag name="KSO_WM_UNIT_LAYERLEVEL" val="1_1_1"/>
  <p:tag name="KSO_WM_TAG_VERSION" val="3.0"/>
  <p:tag name="KSO_WM_UNIT_TYPE" val="l_h_i"/>
  <p:tag name="KSO_WM_UNIT_INDEX" val="1_6_1"/>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29.15,&quot;left&quot;:86.84172007643333,&quot;top&quot;:143.35,&quot;width&quot;:711.4082799235666}"/>
  <p:tag name="KSO_WM_DIAGRAM_COLOR_MATCH_VALUE" val="{&quot;shape&quot;:{&quot;fill&quot;:{&quot;solid&quot;:{&quot;brightness&quot;:0,&quot;colorType&quot;:1,&quot;foreColorIndex&quot;:10,&quot;transparency&quot;:0},&quot;type&quot;:1},&quot;glow&quot;:{&quot;colorType&quot;:0},&quot;line&quot;:{&quot;type&quot;:0},&quot;shadow&quot;:{&quot;brightness&quot;:-0.25,&quot;colorType&quot;:1,&quot;foreColorIndex&quot;:10,&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0"/>
  <p:tag name="KSO_WM_UNIT_FILL_FORE_SCHEMECOLOR_INDEX_BRIGHTNESS" val="0"/>
  <p:tag name="KSO_WM_DIAGRAM_USE_COLOR_VALUE" val="{&quot;color_scheme&quot;:1,&quot;color_type&quot;:1,&quot;theme_color_indexes&quot;:[]}"/>
</p:tagLst>
</file>

<file path=ppt/tags/tag16.xml><?xml version="1.0" encoding="utf-8"?>
<p:tagLst xmlns:p="http://schemas.openxmlformats.org/presentationml/2006/main">
  <p:tag name="KSO_WM_BEAUTIFY_FLAG" val="#wm#"/>
  <p:tag name="KSO_WM_UNIT_FILL_FORE_SCHEMECOLOR_INDEX_1_BRIGHTNESS" val="0.4"/>
  <p:tag name="KSO_WM_UNIT_FILL_FORE_SCHEMECOLOR_INDEX_1" val="8"/>
  <p:tag name="KSO_WM_UNIT_FILL_FORE_SCHEMECOLOR_INDEX_1_POS" val="0"/>
  <p:tag name="KSO_WM_UNIT_FILL_FORE_SCHEMECOLOR_INDEX_1_TRANS" val="0"/>
  <p:tag name="KSO_WM_UNIT_FILL_FORE_SCHEMECOLOR_INDEX_2_BRIGHTNESS" val="0"/>
  <p:tag name="KSO_WM_UNIT_FILL_FORE_SCHEMECOLOR_INDEX_2" val="8"/>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8"/>
  <p:tag name="KSO_WM_UNIT_TEXT_FILL_FORE_SCHEMECOLOR_INDEX_BRIGHTNESS" val="0"/>
  <p:tag name="KSO_WM_UNIT_HIGHLIGHT" val="0"/>
  <p:tag name="KSO_WM_UNIT_COMPATIBLE" val="0"/>
  <p:tag name="KSO_WM_UNIT_DIAGRAM_ISNUMVISUAL" val="0"/>
  <p:tag name="KSO_WM_UNIT_DIAGRAM_ISREFERUNIT" val="0"/>
  <p:tag name="KSO_WM_UNIT_ID" val="diagram20231058_5*l_h_i*1_6_2"/>
  <p:tag name="KSO_WM_TEMPLATE_CATEGORY" val="diagram"/>
  <p:tag name="KSO_WM_TEMPLATE_INDEX" val="20231058"/>
  <p:tag name="KSO_WM_UNIT_LAYERLEVEL" val="1_1_1"/>
  <p:tag name="KSO_WM_TAG_VERSION" val="3.0"/>
  <p:tag name="KSO_WM_UNIT_TYPE" val="l_h_i"/>
  <p:tag name="KSO_WM_UNIT_INDEX" val="1_6_2"/>
  <p:tag name="KSO_WM_DIAGRAM_VERSION" val="3"/>
  <p:tag name="KSO_WM_DIAGRAM_COLOR_TRICK" val="4"/>
  <p:tag name="KSO_WM_DIAGRAM_COLOR_TEXT_CAN_REMOVE" val="n"/>
  <p:tag name="KSO_WM_DIAGRAM_GROUP_CODE" val="l1-1"/>
  <p:tag name="KSO_WM_UNIT_SUBTYPE" val="d"/>
  <p:tag name="KSO_WM_DIAGRAM_MAX_ITEMCNT" val="6"/>
  <p:tag name="KSO_WM_DIAGRAM_MIN_ITEMCNT" val="2"/>
  <p:tag name="KSO_WM_DIAGRAM_VIRTUALLY_FRAME" val="{&quot;height&quot;:329.15,&quot;left&quot;:86.84172007643333,&quot;top&quot;:143.35,&quot;width&quot;:711.4082799235666}"/>
  <p:tag name="KSO_WM_DIAGRAM_COLOR_MATCH_VALUE" val="{&quot;shape&quot;:{&quot;fill&quot;:{&quot;gradient&quot;:[{&quot;brightness&quot;:0.6000000238418579,&quot;colorType&quot;:1,&quot;foreColorIndex&quot;:10,&quot;pos&quot;:0,&quot;transparency&quot;:0},{&quot;brightness&quot;:0,&quot;colorType&quot;:1,&quot;foreColorIndex&quot;:10,&quot;pos&quot;:0.8999999761581421,&quot;transparency&quot;:0}],&quot;type&quot;:3},&quot;glow&quot;:{&quot;colorType&quot;:0},&quot;line&quot;:{&quot;type&quot;:0},&quot;shadow&quot;:{&quot;brightness&quot;:0,&quot;colorType&quot;:1,&quot;foreColorIndex&quot;:10,&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6"/>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58_5*l_h_a*1_1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EXT_FILL_FORE_SCHEMECOLOR_INDEX_BRIGHTNESS" val="0"/>
  <p:tag name="KSO_WM_DIAGRAM_GROUP_CODE" val="l1-1"/>
  <p:tag name="KSO_WM_DIAGRAM_MAX_ITEMCNT" val="6"/>
  <p:tag name="KSO_WM_DIAGRAM_MIN_ITEMCNT" val="2"/>
  <p:tag name="KSO_WM_DIAGRAM_VIRTUALLY_FRAME" val="{&quot;height&quot;:329.15,&quot;left&quot;:86.84172007643333,&quot;top&quot;:143.35,&quot;width&quot;:619.7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1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58_5*l_h_a*1_1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EXT_FILL_FORE_SCHEMECOLOR_INDEX_BRIGHTNESS" val="0"/>
  <p:tag name="KSO_WM_DIAGRAM_GROUP_CODE" val="l1-1"/>
  <p:tag name="KSO_WM_DIAGRAM_MAX_ITEMCNT" val="6"/>
  <p:tag name="KSO_WM_DIAGRAM_MIN_ITEMCNT" val="2"/>
  <p:tag name="KSO_WM_DIAGRAM_VIRTUALLY_FRAME" val="{&quot;height&quot;:329.15,&quot;left&quot;:86.84172007643333,&quot;top&quot;:143.35,&quot;width&quot;:619.7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1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58_5*l_h_a*1_1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EXT_FILL_FORE_SCHEMECOLOR_INDEX_BRIGHTNESS" val="0"/>
  <p:tag name="KSO_WM_DIAGRAM_GROUP_CODE" val="l1-1"/>
  <p:tag name="KSO_WM_DIAGRAM_MAX_ITEMCNT" val="6"/>
  <p:tag name="KSO_WM_DIAGRAM_MIN_ITEMCNT" val="2"/>
  <p:tag name="KSO_WM_DIAGRAM_VIRTUALLY_FRAME" val="{&quot;height&quot;:329.15,&quot;left&quot;:86.84172007643333,&quot;top&quot;:143.35,&quot;width&quot;:619.7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58_5*l_h_a*1_1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EXT_FILL_FORE_SCHEMECOLOR_INDEX_BRIGHTNESS" val="0"/>
  <p:tag name="KSO_WM_DIAGRAM_GROUP_CODE" val="l1-1"/>
  <p:tag name="KSO_WM_DIAGRAM_MAX_ITEMCNT" val="6"/>
  <p:tag name="KSO_WM_DIAGRAM_MIN_ITEMCNT" val="2"/>
  <p:tag name="KSO_WM_DIAGRAM_VIRTUALLY_FRAME" val="{&quot;height&quot;:329.15,&quot;left&quot;:86.84172007643333,&quot;top&quot;:143.35,&quot;width&quot;:619.7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2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58_5*l_h_a*1_1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EXT_FILL_FORE_SCHEMECOLOR_INDEX_BRIGHTNESS" val="0"/>
  <p:tag name="KSO_WM_DIAGRAM_GROUP_CODE" val="l1-1"/>
  <p:tag name="KSO_WM_DIAGRAM_MAX_ITEMCNT" val="6"/>
  <p:tag name="KSO_WM_DIAGRAM_MIN_ITEMCNT" val="2"/>
  <p:tag name="KSO_WM_DIAGRAM_VIRTUALLY_FRAME" val="{&quot;height&quot;:329.15,&quot;left&quot;:86.84172007643333,&quot;top&quot;:143.35,&quot;width&quot;:619.7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wm#"/>
  <p:tag name="KSO_WM_UNIT_LINE_FORE_SCHEMECOLOR_INDEX_BRIGHTNESS" val="0.35"/>
  <p:tag name="KSO_WM_UNIT_LINE_FILL_TYPE" val="2"/>
  <p:tag name="KSO_WM_UNIT_HIGHLIGHT" val="0"/>
  <p:tag name="KSO_WM_UNIT_COMPATIBLE" val="0"/>
  <p:tag name="KSO_WM_UNIT_DIAGRAM_ISNUMVISUAL" val="0"/>
  <p:tag name="KSO_WM_UNIT_DIAGRAM_ISREFERUNIT" val="0"/>
  <p:tag name="KSO_WM_UNIT_ID" val="diagram20231058_5*l_i*1_1"/>
  <p:tag name="KSO_WM_TEMPLATE_CATEGORY" val="diagram"/>
  <p:tag name="KSO_WM_TEMPLATE_INDEX" val="20231058"/>
  <p:tag name="KSO_WM_UNIT_LAYERLEVEL" val="1_1"/>
  <p:tag name="KSO_WM_TAG_VERSION" val="3.0"/>
  <p:tag name="KSO_WM_UNIT_TYPE" val="l_i"/>
  <p:tag name="KSO_WM_UNIT_INDEX" val="1_1"/>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29.15,&quot;left&quot;:86.84172007643333,&quot;top&quot;:143.35,&quot;width&quot;:711.4082799235666}"/>
  <p:tag name="KSO_WM_DIAGRAM_COLOR_MATCH_VALUE" val="{&quot;shape&quot;:{&quot;fill&quot;:{&quot;type&quot;:0},&quot;glow&quot;:{&quot;colorType&quot;:0},&quot;line&quot;:{&quot;solidLine&quot;:{&quot;brightness&quot;:0.5,&quot;colorType&quot;:1,&quot;foreColorIndex&quot;:1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5"/>
  <p:tag name="KSO_WM_DIAGRAM_USE_COLOR_VALUE" val="{&quot;color_scheme&quot;:1,&quot;color_type&quot;:1,&quot;theme_color_indexes&quot;:[]}"/>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58_5*l_h_a*1_1_1"/>
  <p:tag name="KSO_WM_TEMPLATE_CATEGORY" val="diagram"/>
  <p:tag name="KSO_WM_TEMPLATE_INDEX" val="20231058"/>
  <p:tag name="KSO_WM_UNIT_LAYERLEVEL" val="1_1_1"/>
  <p:tag name="KSO_WM_TAG_VERSION" val="3.0"/>
  <p:tag name="KSO_WM_BEAUTIFY_FLAG" val="#wm#"/>
  <p:tag name="KSO_WM_DIAGRAM_VERSION" val="3"/>
  <p:tag name="KSO_WM_DIAGRAM_COLOR_TRICK" val="4"/>
  <p:tag name="KSO_WM_DIAGRAM_COLOR_TEXT_CAN_REMOVE" val="n"/>
  <p:tag name="KSO_WM_UNIT_TEXT_FILL_FORE_SCHEMECOLOR_INDEX_BRIGHTNESS" val="0"/>
  <p:tag name="KSO_WM_DIAGRAM_GROUP_CODE" val="l1-1"/>
  <p:tag name="KSO_WM_DIAGRAM_MAX_ITEMCNT" val="6"/>
  <p:tag name="KSO_WM_DIAGRAM_MIN_ITEMCNT" val="2"/>
  <p:tag name="KSO_WM_DIAGRAM_VIRTUALLY_FRAME" val="{&quot;height&quot;:329.15,&quot;left&quot;:86.84172007643333,&quot;top&quot;:143.35,&quot;width&quot;:711.40827992356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wm#"/>
  <p:tag name="KSO_WM_UNIT_SHADOW_SCHEMECOLOR_INDEX_BRIGHTNESS" val="-0.25"/>
  <p:tag name="KSO_WM_UNIT_SHADOW_SCHEMECOLOR_INDEX" val="5"/>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1058_5*l_h_i*1_1_1"/>
  <p:tag name="KSO_WM_TEMPLATE_CATEGORY" val="diagram"/>
  <p:tag name="KSO_WM_TEMPLATE_INDEX" val="20231058"/>
  <p:tag name="KSO_WM_UNIT_LAYERLEVEL" val="1_1_1"/>
  <p:tag name="KSO_WM_TAG_VERSION" val="3.0"/>
  <p:tag name="KSO_WM_UNIT_TYPE" val="l_h_i"/>
  <p:tag name="KSO_WM_UNIT_INDEX" val="1_1_1"/>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29.15,&quot;left&quot;:86.84172007643333,&quot;top&quot;:143.35,&quot;width&quot;:711.4082799235666}"/>
  <p:tag name="KSO_WM_DIAGRAM_COLOR_MATCH_VALUE" val="{&quot;shape&quot;:{&quot;fill&quot;:{&quot;solid&quot;:{&quot;brightness&quot;:0,&quot;colorType&quot;:1,&quot;foreColorIndex&quot;:5,&quot;transparency&quot;:0},&quot;type&quot;:1},&quot;glow&quot;:{&quot;colorType&quot;:0},&quot;line&quot;:{&quot;type&quot;:0},&quot;shadow&quot;:{&quot;brightness&quot;:-0.25,&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wm#"/>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5"/>
  <p:tag name="KSO_WM_UNIT_TEXT_FILL_FORE_SCHEMECOLOR_INDEX_BRIGHTNESS" val="0"/>
  <p:tag name="KSO_WM_UNIT_HIGHLIGHT" val="0"/>
  <p:tag name="KSO_WM_UNIT_COMPATIBLE" val="0"/>
  <p:tag name="KSO_WM_UNIT_DIAGRAM_ISNUMVISUAL" val="0"/>
  <p:tag name="KSO_WM_UNIT_DIAGRAM_ISREFERUNIT" val="0"/>
  <p:tag name="KSO_WM_UNIT_ID" val="diagram20231058_5*l_h_i*1_1_2"/>
  <p:tag name="KSO_WM_TEMPLATE_CATEGORY" val="diagram"/>
  <p:tag name="KSO_WM_TEMPLATE_INDEX" val="20231058"/>
  <p:tag name="KSO_WM_UNIT_LAYERLEVEL" val="1_1_1"/>
  <p:tag name="KSO_WM_TAG_VERSION" val="3.0"/>
  <p:tag name="KSO_WM_UNIT_TYPE" val="l_h_i"/>
  <p:tag name="KSO_WM_UNIT_INDEX" val="1_1_2"/>
  <p:tag name="KSO_WM_DIAGRAM_VERSION" val="3"/>
  <p:tag name="KSO_WM_DIAGRAM_COLOR_TRICK" val="4"/>
  <p:tag name="KSO_WM_DIAGRAM_COLOR_TEXT_CAN_REMOVE" val="n"/>
  <p:tag name="KSO_WM_DIAGRAM_GROUP_CODE" val="l1-1"/>
  <p:tag name="KSO_WM_UNIT_SUBTYPE" val="d"/>
  <p:tag name="KSO_WM_DIAGRAM_MAX_ITEMCNT" val="6"/>
  <p:tag name="KSO_WM_DIAGRAM_MIN_ITEMCNT" val="2"/>
  <p:tag name="KSO_WM_DIAGRAM_VIRTUALLY_FRAME" val="{&quot;height&quot;:329.15,&quot;left&quot;:86.84172007643333,&quot;top&quot;:143.35,&quot;width&quot;:711.4082799235666}"/>
  <p:tag name="KSO_WM_DIAGRAM_COLOR_MATCH_VALUE" val="{&quot;shape&quot;:{&quot;fill&quot;:{&quot;gradient&quot;:[{&quot;brightness&quot;:0.6000000238418579,&quot;colorType&quot;:1,&quot;foreColorIndex&quot;:5,&quot;pos&quot;:0,&quot;transparency&quot;:0},{&quot;brightness&quot;:0,&quot;colorType&quot;:1,&quot;foreColorIndex&quot;:5,&quot;pos&quot;:0.899999976158142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TABLE_ENDDRAG_ORIGIN_RECT" val="392*125"/>
  <p:tag name="TABLE_ENDDRAG_RECT" val="52*409*392*125"/>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wm#"/>
  <p:tag name="KSO_WM_UNIT_SHADOW_SCHEMECOLOR_INDEX_BRIGHTNESS" val="-0.25"/>
  <p:tag name="KSO_WM_UNIT_SHADOW_SCHEMECOLOR_INDEX" val="6"/>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1058_5*l_h_i*1_2_1"/>
  <p:tag name="KSO_WM_TEMPLATE_CATEGORY" val="diagram"/>
  <p:tag name="KSO_WM_TEMPLATE_INDEX" val="20231058"/>
  <p:tag name="KSO_WM_UNIT_LAYERLEVEL" val="1_1_1"/>
  <p:tag name="KSO_WM_TAG_VERSION" val="3.0"/>
  <p:tag name="KSO_WM_UNIT_TYPE" val="l_h_i"/>
  <p:tag name="KSO_WM_UNIT_INDEX" val="1_2_1"/>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29.15,&quot;left&quot;:86.84172007643333,&quot;top&quot;:143.35,&quot;width&quot;:711.4082799235666}"/>
  <p:tag name="KSO_WM_DIAGRAM_COLOR_MATCH_VALUE" val="{&quot;shape&quot;:{&quot;fill&quot;:{&quot;solid&quot;:{&quot;brightness&quot;:0,&quot;colorType&quot;:1,&quot;foreColorIndex&quot;:6,&quot;transparency&quot;:0},&quot;type&quot;:1},&quot;glow&quot;:{&quot;colorType&quot;:0},&quot;line&quot;:{&quot;type&quot;:0},&quot;shadow&quot;:{&quot;brightness&quot;:-0.25,&quot;colorType&quot;:1,&quot;foreColorIndex&quot;:6,&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DIAGRAM_USE_COLOR_VALUE" val="{&quot;color_scheme&quot;:1,&quot;color_type&quot;:1,&quot;theme_color_indexes&quot;:[]}"/>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wm#"/>
  <p:tag name="KSO_WM_UNIT_FILL_FORE_SCHEMECOLOR_INDEX_1_BRIGHTNESS" val="0.4"/>
  <p:tag name="KSO_WM_UNIT_FILL_FORE_SCHEMECOLOR_INDEX_1" val="6"/>
  <p:tag name="KSO_WM_UNIT_FILL_FORE_SCHEMECOLOR_INDEX_1_POS" val="0"/>
  <p:tag name="KSO_WM_UNIT_FILL_FORE_SCHEMECOLOR_INDEX_1_TRANS" val="0"/>
  <p:tag name="KSO_WM_UNIT_FILL_FORE_SCHEMECOLOR_INDEX_2_BRIGHTNESS" val="0"/>
  <p:tag name="KSO_WM_UNIT_FILL_FORE_SCHEMECOLOR_INDEX_2" val="6"/>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6"/>
  <p:tag name="KSO_WM_UNIT_TEXT_FILL_FORE_SCHEMECOLOR_INDEX_BRIGHTNESS" val="0"/>
  <p:tag name="KSO_WM_UNIT_HIGHLIGHT" val="0"/>
  <p:tag name="KSO_WM_UNIT_COMPATIBLE" val="0"/>
  <p:tag name="KSO_WM_UNIT_DIAGRAM_ISNUMVISUAL" val="0"/>
  <p:tag name="KSO_WM_UNIT_DIAGRAM_ISREFERUNIT" val="0"/>
  <p:tag name="KSO_WM_UNIT_ID" val="diagram20231058_5*l_h_i*1_2_2"/>
  <p:tag name="KSO_WM_TEMPLATE_CATEGORY" val="diagram"/>
  <p:tag name="KSO_WM_TEMPLATE_INDEX" val="20231058"/>
  <p:tag name="KSO_WM_UNIT_LAYERLEVEL" val="1_1_1"/>
  <p:tag name="KSO_WM_TAG_VERSION" val="3.0"/>
  <p:tag name="KSO_WM_UNIT_TYPE" val="l_h_i"/>
  <p:tag name="KSO_WM_UNIT_INDEX" val="1_2_2"/>
  <p:tag name="KSO_WM_DIAGRAM_VERSION" val="3"/>
  <p:tag name="KSO_WM_DIAGRAM_COLOR_TRICK" val="4"/>
  <p:tag name="KSO_WM_DIAGRAM_COLOR_TEXT_CAN_REMOVE" val="n"/>
  <p:tag name="KSO_WM_DIAGRAM_GROUP_CODE" val="l1-1"/>
  <p:tag name="KSO_WM_UNIT_SUBTYPE" val="d"/>
  <p:tag name="KSO_WM_DIAGRAM_MAX_ITEMCNT" val="6"/>
  <p:tag name="KSO_WM_DIAGRAM_MIN_ITEMCNT" val="2"/>
  <p:tag name="KSO_WM_DIAGRAM_VIRTUALLY_FRAME" val="{&quot;height&quot;:329.15,&quot;left&quot;:86.84172007643333,&quot;top&quot;:143.35,&quot;width&quot;:711.4082799235666}"/>
  <p:tag name="KSO_WM_DIAGRAM_COLOR_MATCH_VALUE" val="{&quot;shape&quot;:{&quot;fill&quot;:{&quot;gradient&quot;:[{&quot;brightness&quot;:0.6000000238418579,&quot;colorType&quot;:1,&quot;foreColorIndex&quot;:6,&quot;pos&quot;:0,&quot;transparency&quot;:0},{&quot;brightness&quot;:0,&quot;colorType&quot;:1,&quot;foreColorIndex&quot;:6,&quot;pos&quot;:0.8999999761581421,&quot;transparency&quot;:0}],&quot;type&quot;:3},&quot;glow&quot;:{&quot;colorType&quot;:0},&quot;line&quot;:{&quot;type&quot;:0},&quot;shadow&quot;:{&quot;brightness&quot;:-0.25,&quot;colorType&quot;:1,&quot;foreColorIndex&quot;:6,&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wm#"/>
  <p:tag name="KSO_WM_UNIT_SHADOW_SCHEMECOLOR_INDEX_BRIGHTNESS" val="-0.5"/>
  <p:tag name="KSO_WM_UNIT_SHADOW_SCHEMECOLOR_INDEX" val="7"/>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1058_5*l_h_i*1_3_2"/>
  <p:tag name="KSO_WM_TEMPLATE_CATEGORY" val="diagram"/>
  <p:tag name="KSO_WM_TEMPLATE_INDEX" val="20231058"/>
  <p:tag name="KSO_WM_UNIT_LAYERLEVEL" val="1_1_1"/>
  <p:tag name="KSO_WM_TAG_VERSION" val="3.0"/>
  <p:tag name="KSO_WM_UNIT_TYPE" val="l_h_i"/>
  <p:tag name="KSO_WM_UNIT_INDEX" val="1_3_2"/>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29.15,&quot;left&quot;:86.84172007643333,&quot;top&quot;:143.35,&quot;width&quot;:711.4082799235666}"/>
  <p:tag name="KSO_WM_DIAGRAM_COLOR_MATCH_VALUE" val="{&quot;shape&quot;:{&quot;fill&quot;:{&quot;solid&quot;:{&quot;brightness&quot;:0,&quot;colorType&quot;:1,&quot;foreColorIndex&quot;:7,&quot;transparency&quot;:0},&quot;type&quot;:1},&quot;glow&quot;:{&quot;colorType&quot;:0},&quot;line&quot;:{&quot;type&quot;:0},&quot;shadow&quot;:{&quot;brightness&quot;:-0.5,&quot;colorType&quot;:1,&quot;foreColorIndex&quot;:7,&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7"/>
  <p:tag name="KSO_WM_UNIT_FILL_FORE_SCHEMECOLOR_INDEX_BRIGHTNESS" val="0"/>
  <p:tag name="KSO_WM_DIAGRAM_USE_COLOR_VALUE" val="{&quot;color_scheme&quot;:1,&quot;color_type&quot;:1,&quot;theme_color_indexes&quot;:[]}"/>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奥斯汀">
      <a:maj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奥斯汀">
      <a:maj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主题">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主题">
      <a:majorFont>
        <a:latin typeface="Helvetica"/>
        <a:ea typeface="Helvetica"/>
        <a:cs typeface="Helvetica"/>
      </a:majorFont>
      <a:minorFont>
        <a:latin typeface="Calibri"/>
        <a:ea typeface="Calibri"/>
        <a:cs typeface="Calibri"/>
      </a:minorFont>
    </a:fontScheme>
    <a:fmtScheme name="Office 主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spPr>
      <a:bodyPr rot="0" spcFirstLastPara="1" vertOverflow="overflow" horzOverflow="overflow" vert="horz" wrap="square" lIns="45718" tIns="45718" rIns="45718" bIns="45718"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27737</Words>
  <Application>WPS 演示</Application>
  <PresentationFormat>宽屏</PresentationFormat>
  <Paragraphs>1672</Paragraphs>
  <Slides>126</Slides>
  <Notes>1</Notes>
  <HiddenSlides>0</HiddenSlides>
  <MMClips>0</MMClips>
  <ScaleCrop>false</ScaleCrop>
  <HeadingPairs>
    <vt:vector size="8" baseType="variant">
      <vt:variant>
        <vt:lpstr>已用的字体</vt:lpstr>
      </vt:variant>
      <vt:variant>
        <vt:i4>26</vt:i4>
      </vt:variant>
      <vt:variant>
        <vt:lpstr>主题</vt:lpstr>
      </vt:variant>
      <vt:variant>
        <vt:i4>5</vt:i4>
      </vt:variant>
      <vt:variant>
        <vt:lpstr>嵌入 OLE 服务器</vt:lpstr>
      </vt:variant>
      <vt:variant>
        <vt:i4>75</vt:i4>
      </vt:variant>
      <vt:variant>
        <vt:lpstr>幻灯片标题</vt:lpstr>
      </vt:variant>
      <vt:variant>
        <vt:i4>126</vt:i4>
      </vt:variant>
    </vt:vector>
  </HeadingPairs>
  <TitlesOfParts>
    <vt:vector size="232" baseType="lpstr">
      <vt:lpstr>Arial</vt:lpstr>
      <vt:lpstr>宋体</vt:lpstr>
      <vt:lpstr>Wingdings</vt:lpstr>
      <vt:lpstr>Helvetica</vt:lpstr>
      <vt:lpstr>微软雅黑</vt:lpstr>
      <vt:lpstr>Arial Narrow</vt:lpstr>
      <vt:lpstr>Calibri</vt:lpstr>
      <vt:lpstr>Times New Roman</vt:lpstr>
      <vt:lpstr>楷体</vt:lpstr>
      <vt:lpstr>Tahoma</vt:lpstr>
      <vt:lpstr>华文琥珀</vt:lpstr>
      <vt:lpstr>印品黑体</vt:lpstr>
      <vt:lpstr>Eras Light ITC</vt:lpstr>
      <vt:lpstr>ksdb</vt:lpstr>
      <vt:lpstr>Calibri</vt:lpstr>
      <vt:lpstr>Wingdings</vt:lpstr>
      <vt:lpstr>Century Gothic</vt:lpstr>
      <vt:lpstr>Arial Unicode MS</vt:lpstr>
      <vt:lpstr>Times New Roman</vt:lpstr>
      <vt:lpstr>-apple-system</vt:lpstr>
      <vt:lpstr>黑体</vt:lpstr>
      <vt:lpstr>楷体_GB2312</vt:lpstr>
      <vt:lpstr>新宋体</vt:lpstr>
      <vt:lpstr>Segoe UI Semilight</vt:lpstr>
      <vt:lpstr>Calibri Light</vt:lpstr>
      <vt:lpstr>Symbol</vt:lpstr>
      <vt:lpstr>自定义设计方案</vt:lpstr>
      <vt:lpstr>3_自定义设计方案</vt:lpstr>
      <vt:lpstr>4_自定义设计方案</vt:lpstr>
      <vt:lpstr>Office 主题</vt:lpstr>
      <vt:lpstr>3_Office 主题</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Word.Picture.8</vt:lpstr>
      <vt:lpstr>Equation.3</vt:lpstr>
      <vt:lpstr>Equation.3</vt:lpstr>
      <vt:lpstr>Equation.KSEE3</vt:lpstr>
      <vt:lpstr>Word.Picture.8</vt:lpstr>
      <vt:lpstr>Equation.3</vt:lpstr>
      <vt:lpstr>Equation.3</vt:lpstr>
      <vt:lpstr>Equation.3</vt:lpstr>
      <vt:lpstr>Equation.3</vt:lpstr>
      <vt:lpstr>Word.Picture.8</vt:lpstr>
      <vt:lpstr>Equation.3</vt:lpstr>
      <vt:lpstr>Equation.3</vt:lpstr>
      <vt:lpstr>Equation.DSMT4</vt:lpstr>
      <vt:lpstr>Word.Picture.8</vt:lpstr>
      <vt:lpstr>Word.Picture.8</vt:lpstr>
      <vt:lpstr>Equation.DSMT4</vt:lpstr>
      <vt:lpstr>Word.Picture.8</vt:lpstr>
      <vt:lpstr>Equation.3</vt:lpstr>
      <vt:lpstr>Equation.3</vt:lpstr>
      <vt:lpstr>Equation.3</vt:lpstr>
      <vt:lpstr>Word.Picture.8</vt:lpstr>
      <vt:lpstr>Equation.DSMT4</vt:lpstr>
      <vt:lpstr>Equation.KSEE3</vt:lpstr>
      <vt:lpstr>Equation.KSEE3</vt:lpstr>
      <vt:lpstr>Word.Picture.8</vt:lpstr>
      <vt:lpstr>Word.Picture.8</vt:lpstr>
      <vt:lpstr>Word.Picture.8</vt:lpstr>
      <vt:lpstr>Equation.KSEE3</vt:lpstr>
      <vt:lpstr>Word.Picture.8</vt:lpstr>
      <vt:lpstr>Word.Picture.8</vt:lpstr>
      <vt:lpstr>Equation.DSMT4</vt:lpstr>
      <vt:lpstr>Equation.KSEE3</vt:lpstr>
      <vt:lpstr>Equation.DSMT4</vt:lpstr>
      <vt:lpstr>Equation.DSMT4</vt:lpstr>
      <vt:lpstr>Equation.DSMT4</vt:lpstr>
      <vt:lpstr>Equation.DSMT4</vt:lpstr>
      <vt:lpstr>Equation.DSMT4</vt:lpstr>
      <vt:lpstr>Equation.DSMT4</vt:lpstr>
      <vt:lpstr>Equation.3</vt:lpstr>
      <vt:lpstr>Equation.3</vt:lpstr>
      <vt:lpstr>Equation.3</vt:lpstr>
      <vt:lpstr>Equation.3</vt:lpstr>
      <vt:lpstr>Equation.KSEE3</vt:lpstr>
      <vt:lpstr>Equation.3</vt:lpstr>
      <vt:lpstr>Equation.3</vt:lpstr>
      <vt:lpstr>Equation.3</vt:lpstr>
      <vt:lpstr>Equation.3</vt:lpstr>
      <vt:lpstr>Equation.3</vt:lpstr>
      <vt:lpstr>Equation.3</vt:lpstr>
      <vt:lpstr>Equation.KSEE3</vt:lpstr>
      <vt:lpstr>Equation.KSEE3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黄静</dc:creator>
  <cp:lastModifiedBy>唐风</cp:lastModifiedBy>
  <cp:revision>4044</cp:revision>
  <dcterms:created xsi:type="dcterms:W3CDTF">2024-07-16T02:11:00Z</dcterms:created>
  <dcterms:modified xsi:type="dcterms:W3CDTF">2024-10-18T03:01:24Z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C671F8222D244A2AB1F7C76A1B93234F_12</vt:lpwstr>
  </property>
  <property fmtid="{D5CDD505-2E9C-101B-9397-08002B2CF9AE}" pid="3" name="KSOProductBuildVer">
    <vt:lpwstr>2052-12.1.0.17468</vt:lpwstr>
  </property>
</Properties>
</file>