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54" r:id="rId5"/>
    <p:sldMasterId id="2147483657" r:id="rId6"/>
    <p:sldMasterId id="2147483670" r:id="rId7"/>
  </p:sldMasterIdLst>
  <p:notesMasterIdLst>
    <p:notesMasterId r:id="rId10"/>
  </p:notesMasterIdLst>
  <p:sldIdLst>
    <p:sldId id="314" r:id="rId8"/>
    <p:sldId id="315" r:id="rId9"/>
    <p:sldId id="316" r:id="rId11"/>
    <p:sldId id="317" r:id="rId12"/>
    <p:sldId id="318" r:id="rId13"/>
    <p:sldId id="324" r:id="rId14"/>
    <p:sldId id="323" r:id="rId15"/>
    <p:sldId id="325" r:id="rId16"/>
    <p:sldId id="339" r:id="rId17"/>
    <p:sldId id="326" r:id="rId18"/>
    <p:sldId id="340" r:id="rId19"/>
    <p:sldId id="341" r:id="rId20"/>
    <p:sldId id="342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7" r:id="rId31"/>
    <p:sldId id="368" r:id="rId32"/>
    <p:sldId id="369" r:id="rId33"/>
    <p:sldId id="370" r:id="rId34"/>
    <p:sldId id="371" r:id="rId35"/>
    <p:sldId id="373" r:id="rId36"/>
    <p:sldId id="375" r:id="rId37"/>
    <p:sldId id="372" r:id="rId38"/>
    <p:sldId id="376" r:id="rId39"/>
    <p:sldId id="378" r:id="rId40"/>
    <p:sldId id="379" r:id="rId41"/>
    <p:sldId id="380" r:id="rId42"/>
    <p:sldId id="381" r:id="rId43"/>
    <p:sldId id="382" r:id="rId44"/>
    <p:sldId id="383" r:id="rId45"/>
    <p:sldId id="385" r:id="rId46"/>
    <p:sldId id="386" r:id="rId47"/>
    <p:sldId id="377" r:id="rId48"/>
    <p:sldId id="319" r:id="rId49"/>
    <p:sldId id="320" r:id="rId50"/>
    <p:sldId id="321" r:id="rId51"/>
  </p:sldIdLst>
  <p:sldSz cx="12192000" cy="6858000"/>
  <p:notesSz cx="6858000" cy="9144000"/>
  <p:custDataLst>
    <p:tags r:id="rId56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elps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1A1A1"/>
    <a:srgbClr val="FFEF78"/>
    <a:srgbClr val="FFE400"/>
    <a:srgbClr val="E4D178"/>
    <a:srgbClr val="E4D077"/>
    <a:srgbClr val="E3D077"/>
    <a:srgbClr val="FFE500"/>
    <a:srgbClr val="B09520"/>
    <a:srgbClr val="BEA872"/>
    <a:srgbClr val="4C84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25" autoAdjust="0"/>
    <p:restoredTop sz="76539" autoAdjust="0"/>
  </p:normalViewPr>
  <p:slideViewPr>
    <p:cSldViewPr snapToGrid="0">
      <p:cViewPr varScale="1">
        <p:scale>
          <a:sx n="71" d="100"/>
          <a:sy n="71" d="100"/>
        </p:scale>
        <p:origin x="1229" y="5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6" Type="http://schemas.openxmlformats.org/officeDocument/2006/relationships/tags" Target="tags/tag64.xml"/><Relationship Id="rId55" Type="http://schemas.openxmlformats.org/officeDocument/2006/relationships/commentAuthors" Target="comment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0" Type="http://schemas.openxmlformats.org/officeDocument/2006/relationships/slide" Target="slides/slide32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26.wmf"/><Relationship Id="rId2" Type="http://schemas.openxmlformats.org/officeDocument/2006/relationships/image" Target="../media/image47.wmf"/><Relationship Id="rId1" Type="http://schemas.openxmlformats.org/officeDocument/2006/relationships/image" Target="../media/image5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6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 panose="020F0502020204030204"/>
      </a:defRPr>
    </a:lvl1pPr>
    <a:lvl2pPr indent="228600" latinLnBrk="0">
      <a:defRPr sz="1200">
        <a:latin typeface="+mn-lt"/>
        <a:ea typeface="+mn-ea"/>
        <a:cs typeface="+mn-cs"/>
        <a:sym typeface="Calibri" panose="020F0502020204030204"/>
      </a:defRPr>
    </a:lvl2pPr>
    <a:lvl3pPr indent="457200" latinLnBrk="0">
      <a:defRPr sz="1200">
        <a:latin typeface="+mn-lt"/>
        <a:ea typeface="+mn-ea"/>
        <a:cs typeface="+mn-cs"/>
        <a:sym typeface="Calibri" panose="020F0502020204030204"/>
      </a:defRPr>
    </a:lvl3pPr>
    <a:lvl4pPr indent="685800" latinLnBrk="0">
      <a:defRPr sz="1200">
        <a:latin typeface="+mn-lt"/>
        <a:ea typeface="+mn-ea"/>
        <a:cs typeface="+mn-cs"/>
        <a:sym typeface="Calibri" panose="020F0502020204030204"/>
      </a:defRPr>
    </a:lvl4pPr>
    <a:lvl5pPr indent="914400" latinLnBrk="0">
      <a:defRPr sz="1200">
        <a:latin typeface="+mn-lt"/>
        <a:ea typeface="+mn-ea"/>
        <a:cs typeface="+mn-cs"/>
        <a:sym typeface="Calibri" panose="020F0502020204030204"/>
      </a:defRPr>
    </a:lvl5pPr>
    <a:lvl6pPr indent="1143000" latinLnBrk="0">
      <a:defRPr sz="1200">
        <a:latin typeface="+mn-lt"/>
        <a:ea typeface="+mn-ea"/>
        <a:cs typeface="+mn-cs"/>
        <a:sym typeface="Calibri" panose="020F0502020204030204"/>
      </a:defRPr>
    </a:lvl6pPr>
    <a:lvl7pPr indent="1371600" latinLnBrk="0">
      <a:defRPr sz="1200">
        <a:latin typeface="+mn-lt"/>
        <a:ea typeface="+mn-ea"/>
        <a:cs typeface="+mn-cs"/>
        <a:sym typeface="Calibri" panose="020F0502020204030204"/>
      </a:defRPr>
    </a:lvl7pPr>
    <a:lvl8pPr indent="1600200" latinLnBrk="0">
      <a:defRPr sz="1200">
        <a:latin typeface="+mn-lt"/>
        <a:ea typeface="+mn-ea"/>
        <a:cs typeface="+mn-cs"/>
        <a:sym typeface="Calibri" panose="020F0502020204030204"/>
      </a:defRPr>
    </a:lvl8pPr>
    <a:lvl9pPr indent="1828800" latinLnBrk="0">
      <a:defRPr sz="1200">
        <a:latin typeface="+mn-lt"/>
        <a:ea typeface="+mn-ea"/>
        <a:cs typeface="+mn-cs"/>
        <a:sym typeface="Calibri" panose="020F050202020403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17410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结论：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(1)在RS触发器中，R、S输入信号决定了电路的状态，而时钟脉冲CP则决定状态改变的时机，只有在CP端上出现高电平时钟脉冲时，触发器的状态才可能会变化。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(2)RS之间有约束，不能同时为1，否则触发器会处于不确定状态。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(3)存在空翻问题。如图4-5所示波形，在CP=1期间，同步触发器的G3、G4门是开放的，如果输入信号发生多次变化，触发器的状态也会发生相应的改变。这种在在CP=1期间，由于输入信号变化引起的触发器翻转的现象称为触发器的空翻现象。正是由于同步RS触发器在CP=1期间，如遇到一定强度的正向脉冲干扰引起S、R信号发生变化时，会存在空翻现象，所以它的抗干扰能力差，使得其应用范围也就受到了限制，不能用来构成移位寄存器和计数器等典型时序逻辑电路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结论：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(1)在RS触发器中，R、S输入信号决定了电路的状态，而时钟脉冲CP则决定状态改变的时机，只有在CP端上出现高电平时钟脉冲时，触发器的状态才可能会变化。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(2)RS之间有约束，不能同时为1，否则触发器会处于不确定状态。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(3)存在空翻问题。如图4-5所示波形，在CP=1期间，同步触发器的G3、G4门是开放的，如果输入信号发生多次变化，触发器的状态也会发生相应的改变。这种在在CP=1期间，由于输入信号变化引起的触发器翻转的现象称为触发器的空翻现象。正是由于同步RS触发器在CP=1期间，如遇到一定强度的正向脉冲干扰引起S、R信号发生变化时，会存在空翻现象，所以它的抗干扰能力差，使得其应用范围也就受到了限制，不能用来构成移位寄存器和计数器等典型时序逻辑电路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TextEdit="1"/>
          </p:cNvSpPr>
          <p:nvPr>
            <p:ph type="sldImg"/>
          </p:nvPr>
        </p:nvSpPr>
        <p:spPr/>
      </p:sp>
      <p:sp>
        <p:nvSpPr>
          <p:cNvPr id="2662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结论：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(1)在RS触发器中，R、S输入信号决定了电路的状态，而时钟脉冲CP则决定状态改变的时机，只有在CP端上出现高电平时钟脉冲时，触发器的状态才可能会变化。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(2)RS之间有约束，不能同时为1，否则触发器会处于不确定状态。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(3)存在空翻问题。如图4-5所示波形，在CP=1期间，同步触发器的G3、G4门是开放的，如果输入信号发生多次变化，触发器的状态也会发生相应的改变。这种在在CP=1期间，由于输入信号变化引起的触发器翻转的现象称为触发器的空翻现象。正是由于同步RS触发器在CP=1期间，如遇到一定强度的正向脉冲干扰引起S、R信号发生变化时，会存在空翻现象，所以它的抗干扰能力差，使得其应用范围也就受到了限制，不能用来构成移位寄存器和计数器等典型时序逻辑电路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结论：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(1)在RS触发器中，R、S输入信号决定了电路的状态，而时钟脉冲CP则决定状态改变的时机，只有在CP端上出现高电平时钟脉冲时，触发器的状态才可能会变化。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(2)RS之间有约束，不能同时为1，否则触发器会处于不确定状态。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(3)存在空翻问题。如图4-5所示波形，在CP=1期间，同步触发器的G3、G4门是开放的，如果输入信号发生多次变化，触发器的状态也会发生相应的改变。这种在在CP=1期间，由于输入信号变化引起的触发器翻转的现象称为触发器的空翻现象。正是由于同步RS触发器在CP=1期间，如遇到一定强度的正向脉冲干扰引起S、R信号发生变化时，会存在空翻现象，所以它的抗干扰能力差，使得其应用范围也就受到了限制，不能用来构成移位寄存器和计数器等典型时序逻辑电路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结论：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(1)在RS触发器中，R、S输入信号决定了电路的状态，而时钟脉冲CP则决定状态改变的时机，只有在CP端上出现高电平时钟脉冲时，触发器的状态才可能会变化。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(2)RS之间有约束，不能同时为1，否则触发器会处于不确定状态。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(3)存在空翻问题。如图4-5所示波形，在CP=1期间，同步触发器的G3、G4门是开放的，如果输入信号发生多次变化，触发器的状态也会发生相应的改变。这种在在CP=1期间，由于输入信号变化引起的触发器翻转的现象称为触发器的空翻现象。正是由于同步RS触发器在CP=1期间，如遇到一定强度的正向脉冲干扰引起S、R信号发生变化时，会存在空翻现象，所以它的抗干扰能力差，使得其应用范围也就受到了限制，不能用来构成移位寄存器和计数器等典型时序逻辑电路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结论：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(1)在RS触发器中，R、S输入信号决定了电路的状态，而时钟脉冲CP则决定状态改变的时机，只有在CP端上出现高电平时钟脉冲时，触发器的状态才可能会变化。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(2)RS之间有约束，不能同时为1，否则触发器会处于不确定状态。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(3)存在空翻问题。如图4-5所示波形，在CP=1期间，同步触发器的G3、G4门是开放的，如果输入信号发生多次变化，触发器的状态也会发生相应的改变。这种在在CP=1期间，由于输入信号变化引起的触发器翻转的现象称为触发器的空翻现象。正是由于同步RS触发器在CP=1期间，如遇到一定强度的正向脉冲干扰引起S、R信号发生变化时，会存在空翻现象，所以它的抗干扰能力差，使得其应用范围也就受到了限制，不能用来构成移位寄存器和计数器等典型时序逻辑电路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结论：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(1)在RS触发器中，R、S输入信号决定了电路的状态，而时钟脉冲CP则决定状态改变的时机，只有在CP端上出现高电平时钟脉冲时，触发器的状态才可能会变化。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(2)RS之间有约束，不能同时为1，否则触发器会处于不确定状态。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(3)存在空翻问题。如图4-5所示波形，在CP=1期间，同步触发器的G3、G4门是开放的，如果输入信号发生多次变化，触发器的状态也会发生相应的改变。这种在在CP=1期间，由于输入信号变化引起的触发器翻转的现象称为触发器的空翻现象。正是由于同步RS触发器在CP=1期间，如遇到一定强度的正向脉冲干扰引起S、R信号发生变化时，会存在空翻现象，所以它的抗干扰能力差，使得其应用范围也就受到了限制，不能用来构成移位寄存器和计数器等典型时序逻辑电路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结论：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(1)在RS触发器中，R、S输入信号决定了电路的状态，而时钟脉冲CP则决定状态改变的时机，只有在CP端上出现高电平时钟脉冲时，触发器的状态才可能会变化。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(2)RS之间有约束，不能同时为1，否则触发器会处于不确定状态。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(3)存在空翻问题。如图4-5所示波形，在CP=1期间，同步触发器的G3、G4门是开放的，如果输入信号发生多次变化，触发器的状态也会发生相应的改变。这种在在CP=1期间，由于输入信号变化引起的触发器翻转的现象称为触发器的空翻现象。正是由于同步RS触发器在CP=1期间，如遇到一定强度的正向脉冲干扰引起S、R信号发生变化时，会存在空翻现象，所以它的抗干扰能力差，使得其应用范围也就受到了限制，不能用来构成移位寄存器和计数器等典型时序逻辑电路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结论：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(1)在RS触发器中，R、S输入信号决定了电路的状态，而时钟脉冲CP则决定状态改变的时机，只有在CP端上出现高电平时钟脉冲时，触发器的状态才可能会变化。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(2)RS之间有约束，不能同时为1，否则触发器会处于不确定状态。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(3)存在空翻问题。如图4-5所示波形，在CP=1期间，同步触发器的G3、G4门是开放的，如果输入信号发生多次变化，触发器的状态也会发生相应的改变。这种在在CP=1期间，由于输入信号变化引起的触发器翻转的现象称为触发器的空翻现象。正是由于同步RS触发器在CP=1期间，如遇到一定强度的正向脉冲干扰引起S、R信号发生变化时，会存在空翻现象，所以它的抗干扰能力差，使得其应用范围也就受到了限制，不能用来构成移位寄存器和计数器等典型时序逻辑电路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结论：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(1)在RS触发器中，R、S输入信号决定了电路的状态，而时钟脉冲CP则决定状态改变的时机，只有在CP端上出现高电平时钟脉冲时，触发器的状态才可能会变化。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(2)RS之间有约束，不能同时为1，否则触发器会处于不确定状态。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(3)存在空翻问题。如图4-5所示波形，在CP=1期间，同步触发器的G3、G4门是开放的，如果输入信号发生多次变化，触发器的状态也会发生相应的改变。这种在在CP=1期间，由于输入信号变化引起的触发器翻转的现象称为触发器的空翻现象。正是由于同步RS触发器在CP=1期间，如遇到一定强度的正向脉冲干扰引起S、R信号发生变化时，会存在空翻现象，所以它的抗干扰能力差，使得其应用范围也就受到了限制，不能用来构成移位寄存器和计数器等典型时序逻辑电路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结论：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(1)在RS触发器中，R、S输入信号决定了电路的状态，而时钟脉冲CP则决定状态改变的时机，只有在CP端上出现高电平时钟脉冲时，触发器的状态才可能会变化。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(2)RS之间有约束，不能同时为1，否则触发器会处于不确定状态。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(3)存在空翻问题。如图4-5所示波形，在CP=1期间，同步触发器的G3、G4门是开放的，如果输入信号发生多次变化，触发器的状态也会发生相应的改变。这种在在CP=1期间，由于输入信号变化引起的触发器翻转的现象称为触发器的空翻现象。正是由于同步RS触发器在CP=1期间，如遇到一定强度的正向脉冲干扰引起S、R信号发生变化时，会存在空翻现象，所以它的抗干扰能力差，使得其应用范围也就受到了限制，不能用来构成移位寄存器和计数器等典型时序逻辑电路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结论：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(1)在RS触发器中，R、S输入信号决定了电路的状态，而时钟脉冲CP则决定状态改变的时机，只有在CP端上出现高电平时钟脉冲时，触发器的状态才可能会变化。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(2)RS之间有约束，不能同时为1，否则触发器会处于不确定状态。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(3)存在空翻问题。如图4-5所示波形，在CP=1期间，同步触发器的G3、G4门是开放的，如果输入信号发生多次变化，触发器的状态也会发生相应的改变。这种在在CP=1期间，由于输入信号变化引起的触发器翻转的现象称为触发器的空翻现象。正是由于同步RS触发器在CP=1期间，如遇到一定强度的正向脉冲干扰引起S、R信号发生变化时，会存在空翻现象，所以它的抗干扰能力差，使得其应用范围也就受到了限制，不能用来构成移位寄存器和计数器等典型时序逻辑电路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(4)在实际应用中，某些场合要求在CP有效信号到达之前，触发器有一个指定状态，所以需要对触发器直接设置状态，如0或1状态。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pPr algn="l"/>
            <a:r>
              <a:rPr>
                <a:latin typeface="Times New Roman" panose="02020603050405020304" charset="0"/>
                <a:cs typeface="Times New Roman" panose="02020603050405020304" charset="0"/>
                <a:sym typeface="+mn-ea"/>
              </a:rPr>
              <a:t>观察到开关抖动在开关启动（闭合）和停用（打开）时都可能发生。有时抖动可能会全程跨越两个电源轨，即不是逻辑 0 就是逻辑 1 状态。在这种情况下，这些都是“干净”的抖动。相比之下，如果信号只达到一个中间电压，这些被称为“脏”抖动。</a:t>
            </a:r>
            <a:r>
              <a:rPr>
                <a:latin typeface="Times New Roman" panose="02020603050405020304" charset="0"/>
                <a:cs typeface="Times New Roman" panose="02020603050405020304" charset="0"/>
                <a:sym typeface="+mn-ea"/>
              </a:rPr>
              <a:t>在许多情况下，这种信号抖动持续是没有影响的。当一个开关连接到一个电子设备上时，如果这个设备的速度足够快，可以检测到多次抖动并做出响应，那么就会引起问题。需要做的是，在电子设备对开关发出的信号进行响应前就对其进行去抖动。驱动七段式显示器对来自继电器的脉冲进行计数的二进制计数器；用作门或闸电机控制装置的555 单次定时器的触发输入；以及采用键控输入的基于寄存器的有限状态机 (FSM)。还有电子微调电位器 (Pot)，其值是用开关输入（加、减，有时是存储）修改的，这时开关抖动就会有问题。</a:t>
            </a:r>
            <a:r>
              <a:rPr lang="zh-CN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可参考其他几种方案，参考网址：</a:t>
            </a:r>
            <a:r>
              <a:rPr>
                <a:latin typeface="Times New Roman" panose="02020603050405020304" charset="0"/>
                <a:cs typeface="Times New Roman" panose="02020603050405020304" charset="0"/>
                <a:sym typeface="+mn-ea"/>
              </a:rPr>
              <a:t>http://www.pinhui.wang/79949.shtml</a:t>
            </a:r>
            <a:endParaRPr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b="1" kern="1200" dirty="0">
                <a:solidFill>
                  <a:srgbClr val="000066"/>
                </a:solidFill>
                <a:latin typeface="Tahoma" panose="020B0604030504040204" pitchFamily="34" charset="0"/>
                <a:ea typeface="楷体_GB2312" pitchFamily="49" charset="-122"/>
                <a:sym typeface="+mn-ea"/>
              </a:rPr>
              <a:t>触发器</a:t>
            </a:r>
            <a:r>
              <a:rPr lang="en-US" altLang="zh-CN" b="1" kern="1200" dirty="0">
                <a:solidFill>
                  <a:srgbClr val="000066"/>
                </a:solidFill>
                <a:latin typeface="Tahoma" panose="020B0604030504040204" pitchFamily="34" charset="0"/>
                <a:ea typeface="楷体_GB2312" pitchFamily="49" charset="-122"/>
                <a:sym typeface="+mn-ea"/>
              </a:rPr>
              <a:t>---</a:t>
            </a:r>
            <a:r>
              <a:rPr lang="zh-CN" altLang="en-US" b="1" kern="1200" dirty="0">
                <a:solidFill>
                  <a:schemeClr val="accent2"/>
                </a:solidFill>
                <a:latin typeface="Tahoma" panose="020B0604030504040204" pitchFamily="34" charset="0"/>
                <a:ea typeface="楷体_GB2312" pitchFamily="49" charset="-122"/>
                <a:sym typeface="+mn-ea"/>
              </a:rPr>
              <a:t>对脉冲边沿敏感</a:t>
            </a:r>
            <a:r>
              <a:rPr lang="zh-CN" altLang="en-US" b="1" kern="1200" dirty="0">
                <a:solidFill>
                  <a:srgbClr val="000066"/>
                </a:solidFill>
                <a:latin typeface="Tahoma" panose="020B0604030504040204" pitchFamily="34" charset="0"/>
                <a:ea typeface="楷体_GB2312" pitchFamily="49" charset="-122"/>
                <a:sym typeface="+mn-ea"/>
              </a:rPr>
              <a:t>的存储电路，</a:t>
            </a:r>
            <a:r>
              <a:rPr lang="zh-CN" altLang="en-US" b="1" kern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ahoma" panose="020B0604030504040204" pitchFamily="34" charset="0"/>
                <a:ea typeface="楷体_GB2312" pitchFamily="49" charset="-122"/>
                <a:sym typeface="+mn-ea"/>
              </a:rPr>
              <a:t>在时钟脉冲的上升沿或下降沿的变化瞬间改变状态</a:t>
            </a:r>
            <a:r>
              <a:rPr lang="zh-CN" altLang="en-US" b="1" kern="1200" dirty="0">
                <a:solidFill>
                  <a:srgbClr val="000066"/>
                </a:solidFill>
                <a:latin typeface="Tahoma" panose="020B0604030504040204" pitchFamily="34" charset="0"/>
                <a:ea typeface="楷体_GB2312" pitchFamily="49" charset="-122"/>
                <a:sym typeface="+mn-ea"/>
              </a:rPr>
              <a:t>。但有时我们将电平触发和边沿触发的均称为触发器。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对于基本RS触发器的工作原理分析采用枚举法、分析SR四种输入状态。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（1）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2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个输入端都为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1时，对于G1和G2两个与非门来说，触发器处于保持状态；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（2）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S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非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=0，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R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非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=1时，无论触发器的现态为何值，其次态Qn+1都置成1态；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（3）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S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非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=1，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R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非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=0时，无论触发器的现态为何值，其次态Qn+1都置成0态；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（4）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S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非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=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R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非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=0时，则有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Q=1,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，此既非0态也非1态。如果和仍保持0状态，触发器状态尚可确定，但若和同时由0变为1，触发器的状态取决于两个与非门的翻转速度或传输延迟时间，可能为0，也可能为1，称为触发器状态不定。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对于基本RS触发器的工作原理分析采用枚举法、分析SR四种输入状态。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（1）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2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个输入端都为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1时，对于G1和G2两个与非门来说，触发器处于保持状态；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（2）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S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非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=0，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R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非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=1时，无论触发器的现态为何值，其次态Qn+1都置成1态；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（3）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S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非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=1，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R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非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=0时，无论触发器的现态为何值，其次态Qn+1都置成0态；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 lvl="0"/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（4）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S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非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=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R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非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=0时，则有</a:t>
            </a:r>
            <a:r>
              <a:rPr lang="en-US" altLang="zh-CN">
                <a:latin typeface="Calibri" panose="020F0502020204030204" pitchFamily="34" charset="0"/>
                <a:sym typeface="宋体" panose="02010600030101010101" pitchFamily="2" charset="-122"/>
              </a:rPr>
              <a:t>Q=1,</a:t>
            </a:r>
            <a:r>
              <a:rPr lang="zh-CN" altLang="zh-CN">
                <a:latin typeface="Calibri" panose="020F0502020204030204" pitchFamily="34" charset="0"/>
                <a:sym typeface="宋体" panose="02010600030101010101" pitchFamily="2" charset="-122"/>
              </a:rPr>
              <a:t>，此既非0态也非1态。如果和仍保持0状态，触发器状态尚可确定，但若和同时由0变为1，触发器的状态取决于两个与非门的翻转速度或传输延迟时间，可能为0，也可能为1，称为触发器状态不定。</a:t>
            </a:r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28674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zh-CN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25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25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1919817" y="252413"/>
            <a:ext cx="9753600" cy="48418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425" strike="noStrike" noProof="1" dirty="0"/>
          </a:p>
        </p:txBody>
      </p:sp>
      <p:sp>
        <p:nvSpPr>
          <p:cNvPr id="6" name="圆角矩形 43"/>
          <p:cNvSpPr/>
          <p:nvPr userDrawn="1"/>
        </p:nvSpPr>
        <p:spPr>
          <a:xfrm rot="10800000" flipV="1">
            <a:off x="-6349" y="249238"/>
            <a:ext cx="484717" cy="490538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2700" strike="noStrike" noProof="1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647700" y="268288"/>
            <a:ext cx="955675" cy="344170"/>
          </a:xfrm>
          <a:prstGeom prst="rect">
            <a:avLst/>
          </a:prstGeom>
          <a:noFill/>
        </p:spPr>
        <p:txBody>
          <a:bodyPr wrap="none" lIns="68577" tIns="34288" rIns="68577" bIns="34288" rtlCol="0">
            <a:spAutoFit/>
          </a:bodyPr>
          <a:lstStyle/>
          <a:p>
            <a:pPr fontAlgn="base"/>
            <a:r>
              <a:rPr lang="zh-CN" altLang="en-US" sz="1800" strike="noStrike" spc="600" noProof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模块</a:t>
            </a:r>
            <a:r>
              <a:rPr lang="en-US" altLang="zh-CN" sz="1800" strike="noStrike" spc="600" noProof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lang="zh-CN" altLang="en-US" sz="1800" strike="noStrike" spc="600" noProof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5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68051" y="-17462"/>
            <a:ext cx="1024467" cy="1023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257551" y="254000"/>
            <a:ext cx="9753600" cy="48418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425" strike="noStrike" noProof="1"/>
          </a:p>
        </p:txBody>
      </p:sp>
      <p:sp>
        <p:nvSpPr>
          <p:cNvPr id="7" name="圆角矩形 6"/>
          <p:cNvSpPr/>
          <p:nvPr userDrawn="1"/>
        </p:nvSpPr>
        <p:spPr>
          <a:xfrm rot="10800000" flipV="1">
            <a:off x="-6349" y="249238"/>
            <a:ext cx="484717" cy="490538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r>
              <a:rPr lang="en-US" altLang="zh-CN" sz="2700" strike="noStrike" noProof="1" dirty="0"/>
              <a:t>3</a:t>
            </a:r>
            <a:endParaRPr lang="zh-CN" altLang="en-US" sz="2700" strike="noStrike" noProof="1" dirty="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478367" y="268288"/>
            <a:ext cx="2779184" cy="344170"/>
          </a:xfrm>
          <a:prstGeom prst="rect">
            <a:avLst/>
          </a:prstGeom>
          <a:noFill/>
        </p:spPr>
        <p:txBody>
          <a:bodyPr wrap="square" lIns="68577" tIns="34288" rIns="68577" bIns="34288" rtlCol="0">
            <a:spAutoFit/>
          </a:bodyPr>
          <a:lstStyle/>
          <a:p>
            <a:pPr algn="ctr" fontAlgn="base"/>
            <a:r>
              <a:rPr lang="zh-CN" altLang="en-US" sz="1800" strike="noStrike" spc="600" noProof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知识探索</a:t>
            </a:r>
            <a:endParaRPr lang="zh-CN" altLang="en-US" sz="1800" strike="noStrike" spc="600" noProof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9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10900" y="36513"/>
            <a:ext cx="1024467" cy="1023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25"/>
            </a:lvl2pPr>
            <a:lvl3pPr marL="685800" indent="0">
              <a:buNone/>
              <a:defRPr sz="900"/>
            </a:lvl3pPr>
            <a:lvl4pPr marL="1028700" indent="0">
              <a:buNone/>
              <a:defRPr sz="825"/>
            </a:lvl4pPr>
            <a:lvl5pPr marL="1371600" indent="0">
              <a:buNone/>
              <a:defRPr sz="825"/>
            </a:lvl5pPr>
            <a:lvl6pPr marL="1714500" indent="0">
              <a:buNone/>
              <a:defRPr sz="825"/>
            </a:lvl6pPr>
            <a:lvl7pPr marL="2057400" indent="0">
              <a:buNone/>
              <a:defRPr sz="825"/>
            </a:lvl7pPr>
            <a:lvl8pPr marL="2400300" indent="0">
              <a:buNone/>
              <a:defRPr sz="825"/>
            </a:lvl8pPr>
            <a:lvl9pPr marL="2743200" indent="0">
              <a:buNone/>
              <a:defRPr sz="825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25"/>
            </a:lvl2pPr>
            <a:lvl3pPr marL="685800" indent="0">
              <a:buNone/>
              <a:defRPr sz="900"/>
            </a:lvl3pPr>
            <a:lvl4pPr marL="1028700" indent="0">
              <a:buNone/>
              <a:defRPr sz="825"/>
            </a:lvl4pPr>
            <a:lvl5pPr marL="1371600" indent="0">
              <a:buNone/>
              <a:defRPr sz="825"/>
            </a:lvl5pPr>
            <a:lvl6pPr marL="1714500" indent="0">
              <a:buNone/>
              <a:defRPr sz="825"/>
            </a:lvl6pPr>
            <a:lvl7pPr marL="2057400" indent="0">
              <a:buNone/>
              <a:defRPr sz="825"/>
            </a:lvl7pPr>
            <a:lvl8pPr marL="2400300" indent="0">
              <a:buNone/>
              <a:defRPr sz="825"/>
            </a:lvl8pPr>
            <a:lvl9pPr marL="2743200" indent="0">
              <a:buNone/>
              <a:defRPr sz="825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3" y="365129"/>
            <a:ext cx="2628900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9"/>
            <a:ext cx="7734300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25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25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25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1919817" y="252413"/>
            <a:ext cx="9753600" cy="48418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425" strike="noStrike" noProof="1" dirty="0"/>
          </a:p>
        </p:txBody>
      </p:sp>
      <p:sp>
        <p:nvSpPr>
          <p:cNvPr id="6" name="圆角矩形 43"/>
          <p:cNvSpPr/>
          <p:nvPr userDrawn="1"/>
        </p:nvSpPr>
        <p:spPr>
          <a:xfrm rot="10800000" flipV="1">
            <a:off x="-6349" y="249238"/>
            <a:ext cx="484717" cy="490538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2700" strike="noStrike" noProof="1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647700" y="268288"/>
            <a:ext cx="955675" cy="344170"/>
          </a:xfrm>
          <a:prstGeom prst="rect">
            <a:avLst/>
          </a:prstGeom>
          <a:noFill/>
        </p:spPr>
        <p:txBody>
          <a:bodyPr wrap="none" lIns="68577" tIns="34288" rIns="68577" bIns="34288" rtlCol="0">
            <a:spAutoFit/>
          </a:bodyPr>
          <a:lstStyle/>
          <a:p>
            <a:pPr fontAlgn="base"/>
            <a:r>
              <a:rPr lang="zh-CN" altLang="en-US" sz="1800" strike="noStrike" spc="600" noProof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模块</a:t>
            </a:r>
            <a:r>
              <a:rPr lang="en-US" altLang="zh-CN" sz="1800" strike="noStrike" spc="600" noProof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lang="zh-CN" altLang="en-US" sz="1800" strike="noStrike" spc="600" noProof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1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68051" y="-17462"/>
            <a:ext cx="1024467" cy="1023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257551" y="254000"/>
            <a:ext cx="9753600" cy="48418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425" strike="noStrike" noProof="1"/>
          </a:p>
        </p:txBody>
      </p:sp>
      <p:sp>
        <p:nvSpPr>
          <p:cNvPr id="7" name="圆角矩形 6"/>
          <p:cNvSpPr/>
          <p:nvPr userDrawn="1"/>
        </p:nvSpPr>
        <p:spPr>
          <a:xfrm rot="10800000" flipV="1">
            <a:off x="-6349" y="249238"/>
            <a:ext cx="484717" cy="490538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r>
              <a:rPr lang="en-US" altLang="zh-CN" sz="2700" strike="noStrike" noProof="1" dirty="0"/>
              <a:t>3</a:t>
            </a:r>
            <a:endParaRPr lang="zh-CN" altLang="en-US" sz="2700" strike="noStrike" noProof="1" dirty="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478367" y="268288"/>
            <a:ext cx="2779184" cy="344170"/>
          </a:xfrm>
          <a:prstGeom prst="rect">
            <a:avLst/>
          </a:prstGeom>
          <a:noFill/>
        </p:spPr>
        <p:txBody>
          <a:bodyPr wrap="square" lIns="68577" tIns="34288" rIns="68577" bIns="34288" rtlCol="0">
            <a:spAutoFit/>
          </a:bodyPr>
          <a:lstStyle/>
          <a:p>
            <a:pPr algn="ctr" fontAlgn="base"/>
            <a:r>
              <a:rPr lang="zh-CN" altLang="en-US" sz="1800" strike="noStrike" spc="600" noProof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知识探索</a:t>
            </a:r>
            <a:endParaRPr lang="zh-CN" altLang="en-US" sz="1800" strike="noStrike" spc="600" noProof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5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10900" y="36513"/>
            <a:ext cx="1024467" cy="1023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25"/>
            </a:lvl2pPr>
            <a:lvl3pPr marL="685800" indent="0">
              <a:buNone/>
              <a:defRPr sz="900"/>
            </a:lvl3pPr>
            <a:lvl4pPr marL="1028700" indent="0">
              <a:buNone/>
              <a:defRPr sz="825"/>
            </a:lvl4pPr>
            <a:lvl5pPr marL="1371600" indent="0">
              <a:buNone/>
              <a:defRPr sz="825"/>
            </a:lvl5pPr>
            <a:lvl6pPr marL="1714500" indent="0">
              <a:buNone/>
              <a:defRPr sz="825"/>
            </a:lvl6pPr>
            <a:lvl7pPr marL="2057400" indent="0">
              <a:buNone/>
              <a:defRPr sz="825"/>
            </a:lvl7pPr>
            <a:lvl8pPr marL="2400300" indent="0">
              <a:buNone/>
              <a:defRPr sz="825"/>
            </a:lvl8pPr>
            <a:lvl9pPr marL="2743200" indent="0">
              <a:buNone/>
              <a:defRPr sz="825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25"/>
            </a:lvl2pPr>
            <a:lvl3pPr marL="685800" indent="0">
              <a:buNone/>
              <a:defRPr sz="900"/>
            </a:lvl3pPr>
            <a:lvl4pPr marL="1028700" indent="0">
              <a:buNone/>
              <a:defRPr sz="825"/>
            </a:lvl4pPr>
            <a:lvl5pPr marL="1371600" indent="0">
              <a:buNone/>
              <a:defRPr sz="825"/>
            </a:lvl5pPr>
            <a:lvl6pPr marL="1714500" indent="0">
              <a:buNone/>
              <a:defRPr sz="825"/>
            </a:lvl6pPr>
            <a:lvl7pPr marL="2057400" indent="0">
              <a:buNone/>
              <a:defRPr sz="825"/>
            </a:lvl7pPr>
            <a:lvl8pPr marL="2400300" indent="0">
              <a:buNone/>
              <a:defRPr sz="825"/>
            </a:lvl8pPr>
            <a:lvl9pPr marL="2743200" indent="0">
              <a:buNone/>
              <a:defRPr sz="825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3" y="365129"/>
            <a:ext cx="2628900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9"/>
            <a:ext cx="7734300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25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4" Type="http://schemas.openxmlformats.org/officeDocument/2006/relationships/theme" Target="../theme/theme5.xml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4" Type="http://schemas.openxmlformats.org/officeDocument/2006/relationships/theme" Target="../theme/theme6.xml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208258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242327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36" tIns="45718" rIns="91436" bIns="45718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4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425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1AB7A37-B852-49AB-B2E2-96296AB21F67}" type="datetimeFigureOut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88F8D02-9041-4C59-BC62-13DE0E5C6713}" type="slidenum">
              <a:rPr lang="zh-CN" altLang="en-US" strike="noStrike" noProof="1" smtClean="0">
                <a:latin typeface="Arial Narrow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7.xml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9.png"/><Relationship Id="rId5" Type="http://schemas.openxmlformats.org/officeDocument/2006/relationships/tags" Target="../tags/tag31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7.jpeg"/><Relationship Id="rId10" Type="http://schemas.openxmlformats.org/officeDocument/2006/relationships/notesSlide" Target="../notesSlides/notesSlide8.xml"/><Relationship Id="rId1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tags" Target="../tags/tag33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7.jpeg"/><Relationship Id="rId1" Type="http://schemas.openxmlformats.org/officeDocument/2006/relationships/tags" Target="../tags/tag3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7.jpeg"/><Relationship Id="rId1" Type="http://schemas.openxmlformats.org/officeDocument/2006/relationships/tags" Target="../tags/tag3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7.x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4.bin"/><Relationship Id="rId3" Type="http://schemas.openxmlformats.org/officeDocument/2006/relationships/image" Target="../media/image23.png"/><Relationship Id="rId2" Type="http://schemas.openxmlformats.org/officeDocument/2006/relationships/image" Target="../media/image7.jpeg"/><Relationship Id="rId1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7.jpeg"/><Relationship Id="rId1" Type="http://schemas.openxmlformats.org/officeDocument/2006/relationships/tags" Target="../tags/tag3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6.wmf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6.bin"/><Relationship Id="rId3" Type="http://schemas.openxmlformats.org/officeDocument/2006/relationships/image" Target="../media/image24.png"/><Relationship Id="rId2" Type="http://schemas.openxmlformats.org/officeDocument/2006/relationships/image" Target="../media/image7.jpeg"/><Relationship Id="rId10" Type="http://schemas.openxmlformats.org/officeDocument/2006/relationships/notesSlide" Target="../notesSlides/notesSlide13.xml"/><Relationship Id="rId1" Type="http://schemas.openxmlformats.org/officeDocument/2006/relationships/tags" Target="../tags/tag37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7.jpeg"/><Relationship Id="rId1" Type="http://schemas.openxmlformats.org/officeDocument/2006/relationships/tags" Target="../tags/tag38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image" Target="../media/image7.jpeg"/><Relationship Id="rId1" Type="http://schemas.openxmlformats.org/officeDocument/2006/relationships/tags" Target="../tags/tag39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7.jpeg"/><Relationship Id="rId1" Type="http://schemas.openxmlformats.org/officeDocument/2006/relationships/tags" Target="../tags/tag40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7.jpeg"/><Relationship Id="rId1" Type="http://schemas.openxmlformats.org/officeDocument/2006/relationships/tags" Target="../tags/tag41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png"/><Relationship Id="rId3" Type="http://schemas.openxmlformats.org/officeDocument/2006/relationships/image" Target="../media/image34.png"/><Relationship Id="rId2" Type="http://schemas.openxmlformats.org/officeDocument/2006/relationships/image" Target="../media/image7.jpeg"/><Relationship Id="rId1" Type="http://schemas.openxmlformats.org/officeDocument/2006/relationships/tags" Target="../tags/tag4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image" Target="../media/image7.jpeg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png"/><Relationship Id="rId2" Type="http://schemas.openxmlformats.org/officeDocument/2006/relationships/image" Target="../media/image7.jpeg"/><Relationship Id="rId1" Type="http://schemas.openxmlformats.org/officeDocument/2006/relationships/tags" Target="../tags/tag44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7.jpeg"/><Relationship Id="rId1" Type="http://schemas.openxmlformats.org/officeDocument/2006/relationships/tags" Target="../tags/tag45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7.jpeg"/><Relationship Id="rId1" Type="http://schemas.openxmlformats.org/officeDocument/2006/relationships/tags" Target="../tags/tag46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png"/><Relationship Id="rId2" Type="http://schemas.openxmlformats.org/officeDocument/2006/relationships/image" Target="../media/image7.jpeg"/><Relationship Id="rId1" Type="http://schemas.openxmlformats.org/officeDocument/2006/relationships/tags" Target="../tags/tag47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png"/><Relationship Id="rId2" Type="http://schemas.openxmlformats.org/officeDocument/2006/relationships/image" Target="../media/image7.jpeg"/><Relationship Id="rId1" Type="http://schemas.openxmlformats.org/officeDocument/2006/relationships/tags" Target="../tags/tag48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7.jpeg"/><Relationship Id="rId1" Type="http://schemas.openxmlformats.org/officeDocument/2006/relationships/tags" Target="../tags/tag49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7.jpeg"/><Relationship Id="rId1" Type="http://schemas.openxmlformats.org/officeDocument/2006/relationships/tags" Target="../tags/tag5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slideLayout" Target="../slideLayouts/slideLayout19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image" Target="../media/image7.jpeg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tags" Target="../tags/tag5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tags" Target="../tags/tag52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image" Target="../media/image48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47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7.jpeg"/><Relationship Id="rId12" Type="http://schemas.openxmlformats.org/officeDocument/2006/relationships/notesSlide" Target="../notesSlides/notesSlide30.xml"/><Relationship Id="rId11" Type="http://schemas.openxmlformats.org/officeDocument/2006/relationships/vmlDrawing" Target="../drawings/vmlDrawing9.v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53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26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47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7.jpeg"/><Relationship Id="rId16" Type="http://schemas.openxmlformats.org/officeDocument/2006/relationships/notesSlide" Target="../notesSlides/notesSlide31.xml"/><Relationship Id="rId15" Type="http://schemas.openxmlformats.org/officeDocument/2006/relationships/vmlDrawing" Target="../drawings/vmlDrawing10.v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53.png"/><Relationship Id="rId12" Type="http://schemas.openxmlformats.org/officeDocument/2006/relationships/image" Target="../media/image52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51.wmf"/><Relationship Id="rId1" Type="http://schemas.openxmlformats.org/officeDocument/2006/relationships/tags" Target="../tags/tag5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7" Type="http://schemas.openxmlformats.org/officeDocument/2006/relationships/vmlDrawing" Target="../drawings/vmlDrawing1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7.jpeg"/><Relationship Id="rId1" Type="http://schemas.openxmlformats.org/officeDocument/2006/relationships/tags" Target="../tags/tag55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4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57.png"/><Relationship Id="rId5" Type="http://schemas.openxmlformats.org/officeDocument/2006/relationships/image" Target="../media/image55.png"/><Relationship Id="rId4" Type="http://schemas.openxmlformats.org/officeDocument/2006/relationships/image" Target="../media/image56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7.jpeg"/><Relationship Id="rId11" Type="http://schemas.openxmlformats.org/officeDocument/2006/relationships/notesSlide" Target="../notesSlides/notesSlide33.xml"/><Relationship Id="rId10" Type="http://schemas.openxmlformats.org/officeDocument/2006/relationships/vmlDrawing" Target="../drawings/vmlDrawing12.vml"/><Relationship Id="rId1" Type="http://schemas.openxmlformats.org/officeDocument/2006/relationships/tags" Target="../tags/tag56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3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9.png"/><Relationship Id="rId6" Type="http://schemas.openxmlformats.org/officeDocument/2006/relationships/image" Target="../media/image58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56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7.jpeg"/><Relationship Id="rId10" Type="http://schemas.openxmlformats.org/officeDocument/2006/relationships/notesSlide" Target="../notesSlides/notesSlide34.xml"/><Relationship Id="rId1" Type="http://schemas.openxmlformats.org/officeDocument/2006/relationships/tags" Target="../tags/tag5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5.xml"/><Relationship Id="rId7" Type="http://schemas.openxmlformats.org/officeDocument/2006/relationships/vmlDrawing" Target="../drawings/vmlDrawing14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7.jpeg"/><Relationship Id="rId1" Type="http://schemas.openxmlformats.org/officeDocument/2006/relationships/tags" Target="../tags/tag5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6.xml"/><Relationship Id="rId7" Type="http://schemas.openxmlformats.org/officeDocument/2006/relationships/vmlDrawing" Target="../drawings/vmlDrawing15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7.jpeg"/><Relationship Id="rId1" Type="http://schemas.openxmlformats.org/officeDocument/2006/relationships/tags" Target="../tags/tag5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7.xml"/><Relationship Id="rId7" Type="http://schemas.openxmlformats.org/officeDocument/2006/relationships/vmlDrawing" Target="../drawings/vmlDrawing16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7.jpeg"/><Relationship Id="rId1" Type="http://schemas.openxmlformats.org/officeDocument/2006/relationships/tags" Target="../tags/tag60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../media/image7.jpeg"/><Relationship Id="rId1" Type="http://schemas.openxmlformats.org/officeDocument/2006/relationships/tags" Target="../tags/tag22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tags" Target="../tags/tag61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9.xml"/><Relationship Id="rId8" Type="http://schemas.openxmlformats.org/officeDocument/2006/relationships/vmlDrawing" Target="../drawings/vmlDrawing17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7.jpeg"/><Relationship Id="rId1" Type="http://schemas.openxmlformats.org/officeDocument/2006/relationships/tags" Target="../tags/tag6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tags" Target="../tags/tag63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7.jpeg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7.jpeg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7.jpeg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7.jpeg"/><Relationship Id="rId13" Type="http://schemas.openxmlformats.org/officeDocument/2006/relationships/notesSlide" Target="../notesSlides/notesSlide6.xml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4.wmf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jpeg"/><Relationship Id="rId7" Type="http://schemas.openxmlformats.org/officeDocument/2006/relationships/tags" Target="../tags/tag29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7.jpeg"/><Relationship Id="rId12" Type="http://schemas.openxmlformats.org/officeDocument/2006/relationships/notesSlide" Target="../notesSlides/notesSlide7.xml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圆角矩形 47"/>
          <p:cNvSpPr/>
          <p:nvPr/>
        </p:nvSpPr>
        <p:spPr>
          <a:xfrm>
            <a:off x="2603500" y="3689350"/>
            <a:ext cx="6858000" cy="1516063"/>
          </a:xfrm>
          <a:prstGeom prst="roundRect">
            <a:avLst>
              <a:gd name="adj" fmla="val 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425" strike="noStrike" noProof="1" dirty="0"/>
          </a:p>
        </p:txBody>
      </p:sp>
      <p:sp>
        <p:nvSpPr>
          <p:cNvPr id="44" name="文本框 43"/>
          <p:cNvSpPr txBox="1"/>
          <p:nvPr/>
        </p:nvSpPr>
        <p:spPr>
          <a:xfrm>
            <a:off x="3164929" y="2925076"/>
            <a:ext cx="5862467" cy="374650"/>
          </a:xfrm>
          <a:prstGeom prst="rect">
            <a:avLst/>
          </a:prstGeom>
          <a:noFill/>
        </p:spPr>
        <p:txBody>
          <a:bodyPr wrap="square" lIns="68577" tIns="34288" rIns="68577" bIns="34288" rtlCol="0">
            <a:spAutoFit/>
          </a:bodyPr>
          <a:lstStyle/>
          <a:p>
            <a:r>
              <a:rPr lang="en-US" altLang="zh-CN" sz="2000" spc="600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Digital  Electronic Technology</a:t>
            </a:r>
            <a:endParaRPr lang="en-US" altLang="zh-CN" sz="2000" spc="600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4" name="圆角矩形 47"/>
          <p:cNvSpPr/>
          <p:nvPr/>
        </p:nvSpPr>
        <p:spPr>
          <a:xfrm>
            <a:off x="2603500" y="3762375"/>
            <a:ext cx="6858000" cy="1371600"/>
          </a:xfrm>
          <a:prstGeom prst="roundRect">
            <a:avLst>
              <a:gd name="adj" fmla="val 0"/>
            </a:avLst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425" strike="noStrike" noProof="1" dirty="0"/>
          </a:p>
        </p:txBody>
      </p:sp>
      <p:sp>
        <p:nvSpPr>
          <p:cNvPr id="15364" name="TextBox 1"/>
          <p:cNvSpPr txBox="1"/>
          <p:nvPr/>
        </p:nvSpPr>
        <p:spPr>
          <a:xfrm>
            <a:off x="2603500" y="3908425"/>
            <a:ext cx="6858000" cy="482600"/>
          </a:xfrm>
          <a:prstGeom prst="rect">
            <a:avLst/>
          </a:prstGeom>
          <a:noFill/>
          <a:ln w="9525">
            <a:noFill/>
          </a:ln>
        </p:spPr>
        <p:txBody>
          <a:bodyPr wrap="square" lIns="68559" tIns="34279" rIns="68559" bIns="34279" anchor="t" anchorCtr="0">
            <a:spAutoFit/>
          </a:bodyPr>
          <a:p>
            <a:pPr algn="ctr" defTabSz="457200"/>
            <a:r>
              <a:rPr lang="zh-CN" altLang="en-US" sz="2700" dirty="0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2700" dirty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700" dirty="0">
                <a:latin typeface="楷体" panose="02010609060101010101" charset="-122"/>
                <a:ea typeface="楷体" panose="02010609060101010101" charset="-122"/>
              </a:rPr>
              <a:t>章</a:t>
            </a:r>
            <a:r>
              <a:rPr lang="en-US" altLang="zh-CN" sz="27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700" dirty="0">
                <a:latin typeface="楷体" panose="02010609060101010101" charset="-122"/>
                <a:ea typeface="楷体" panose="02010609060101010101" charset="-122"/>
              </a:rPr>
              <a:t>触发器</a:t>
            </a:r>
            <a:endParaRPr lang="zh-CN" altLang="en-US" sz="27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4883150" y="4567238"/>
            <a:ext cx="2487613" cy="58102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 wrap="square" lIns="68559" tIns="34279" rIns="68559" bIns="34279">
            <a:noAutofit/>
          </a:bodyPr>
          <a:lstStyle/>
          <a:p>
            <a:pPr algn="ctr" defTabSz="457200">
              <a:defRPr/>
            </a:pPr>
            <a:r>
              <a:rPr lang="zh-CN" altLang="en-US" sz="2400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唐永锋</a:t>
            </a:r>
            <a:endParaRPr lang="zh-CN" altLang="en-US" sz="2400" noProof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3719829" y="2028825"/>
            <a:ext cx="4649789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9" tIns="34279" rIns="68559" bIns="34279">
            <a:spAutoFit/>
            <a:scene3d>
              <a:camera prst="orthographicFront"/>
              <a:lightRig rig="threePt" dir="t"/>
            </a:scene3d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457200" fontAlgn="base"/>
            <a:r>
              <a:rPr lang="zh-CN" altLang="en-US" sz="33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itchFamily="2" charset="-122"/>
                <a:ea typeface="华文琥珀" pitchFamily="2" charset="-122"/>
                <a:cs typeface="印品黑体"/>
              </a:rPr>
              <a:t>数字电子技术</a:t>
            </a:r>
            <a:endParaRPr lang="zh-CN" altLang="en-US" sz="33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琥珀" pitchFamily="2" charset="-122"/>
              <a:ea typeface="华文琥珀" pitchFamily="2" charset="-122"/>
              <a:cs typeface="印品黑体"/>
            </a:endParaRPr>
          </a:p>
        </p:txBody>
      </p:sp>
      <p:pic>
        <p:nvPicPr>
          <p:cNvPr id="15367" name="图片 99"/>
          <p:cNvPicPr/>
          <p:nvPr>
            <p:custDataLst>
              <p:tags r:id="rId1"/>
            </p:custDataLst>
          </p:nvPr>
        </p:nvPicPr>
        <p:blipFill>
          <a:blip r:embed="rId2"/>
          <a:srcRect l="19044" t="9958" r="19800" b="6541"/>
          <a:stretch>
            <a:fillRect/>
          </a:stretch>
        </p:blipFill>
        <p:spPr>
          <a:xfrm>
            <a:off x="1774825" y="187325"/>
            <a:ext cx="1854200" cy="184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198120" y="338455"/>
            <a:ext cx="3168650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l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基本RS触发器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1219835"/>
            <a:ext cx="11412855" cy="144018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sz="2400" kern="1200" cap="none" spc="0" normalizeH="0" baseline="0" noProof="1">
                <a:ea typeface="宋体" panose="02010600030101010101" pitchFamily="2" charset="-122"/>
              </a:rPr>
              <a:t>因此在实际应用时，不允许出现</a:t>
            </a:r>
            <a:r>
              <a:rPr kumimoji="0" lang="en-US" sz="2400" kern="1200" cap="none" spc="0" normalizeH="0" baseline="0" noProof="1">
                <a:ea typeface="宋体" panose="02010600030101010101" pitchFamily="2" charset="-122"/>
              </a:rPr>
              <a:t>       </a:t>
            </a:r>
            <a:r>
              <a:rPr kumimoji="0" lang="zh-CN" altLang="en-US" sz="2400" kern="1200" cap="none" spc="0" normalizeH="0" baseline="0" noProof="1">
                <a:ea typeface="宋体" panose="02010600030101010101" pitchFamily="2" charset="-122"/>
              </a:rPr>
              <a:t>都为</a:t>
            </a:r>
            <a:r>
              <a:rPr kumimoji="0" sz="2400" kern="1200" cap="none" spc="0" normalizeH="0" baseline="0" noProof="1">
                <a:ea typeface="宋体" panose="02010600030101010101" pitchFamily="2" charset="-122"/>
              </a:rPr>
              <a:t>0，即和应满足约束条件：SR=0。根据以上工作原理分析，可得出如表4-1所示的基本RS触发器的功能表</a:t>
            </a:r>
            <a:r>
              <a:rPr kumimoji="0" lang="zh-CN" sz="2400" kern="1200" cap="none" spc="0" normalizeH="0" baseline="0" noProof="1">
                <a:ea typeface="宋体" panose="02010600030101010101" pitchFamily="2" charset="-122"/>
              </a:rPr>
              <a:t>。</a:t>
            </a:r>
            <a:endParaRPr kumimoji="0" lang="zh-CN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59730" y="1326515"/>
          <a:ext cx="874395" cy="524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381000" imgH="228600" progId="Equation.KSEE3">
                  <p:embed/>
                </p:oleObj>
              </mc:Choice>
              <mc:Fallback>
                <p:oleObj name="" r:id="rId3" imgW="3810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59730" y="1326515"/>
                        <a:ext cx="874395" cy="524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表格 10"/>
          <p:cNvGraphicFramePr/>
          <p:nvPr>
            <p:custDataLst>
              <p:tags r:id="rId5"/>
            </p:custDataLst>
          </p:nvPr>
        </p:nvGraphicFramePr>
        <p:xfrm>
          <a:off x="2347595" y="6062980"/>
          <a:ext cx="6184265" cy="591820"/>
        </p:xfrm>
        <a:graphic>
          <a:graphicData uri="http://schemas.openxmlformats.org/drawingml/2006/table">
            <a:tbl>
              <a:tblPr/>
              <a:tblGrid>
                <a:gridCol w="6184265"/>
              </a:tblGrid>
              <a:tr h="591820">
                <a:tc>
                  <a:txBody>
                    <a:bodyPr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</a:t>
                      </a:r>
                      <a:r>
                        <a:rPr 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关注</a:t>
                      </a:r>
                      <a:r>
                        <a:rPr lang="en-US" altLang="zh-CN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      </a:t>
                      </a: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的作用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0860" y="2712720"/>
            <a:ext cx="7660640" cy="3350260"/>
          </a:xfrm>
          <a:prstGeom prst="rect">
            <a:avLst/>
          </a:prstGeom>
        </p:spPr>
      </p:pic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61585" y="6062980"/>
          <a:ext cx="874395" cy="524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381000" imgH="228600" progId="Equation.KSEE3">
                  <p:embed/>
                </p:oleObj>
              </mc:Choice>
              <mc:Fallback>
                <p:oleObj name="" r:id="rId7" imgW="3810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61585" y="6062980"/>
                        <a:ext cx="874395" cy="524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79095" y="242570"/>
            <a:ext cx="342074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同步RS触发器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46380" y="960120"/>
            <a:ext cx="11764010" cy="196151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数字系统中，为了协调各部分的动作，常常要求触发器按一定的节拍同步动作。为此引入同步信号，使触发器仅在同步信号到达时按输入信号改变状态。通常把这个同步信号称为时钟脉冲(CP)。这种用时钟控制的触发器称为时钟触发器或同步触发器</a:t>
            </a:r>
            <a:r>
              <a:rPr kumimoji="0" lang="zh-CN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kumimoji="0" lang="zh-CN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036685" y="5037455"/>
          <a:ext cx="744220" cy="446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381000" imgH="228600" progId="Equation.KSEE3">
                  <p:embed/>
                </p:oleObj>
              </mc:Choice>
              <mc:Fallback>
                <p:oleObj name="" r:id="rId3" imgW="3810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36685" y="5037455"/>
                        <a:ext cx="744220" cy="446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表格 10"/>
          <p:cNvGraphicFramePr/>
          <p:nvPr>
            <p:custDataLst>
              <p:tags r:id="rId5"/>
            </p:custDataLst>
          </p:nvPr>
        </p:nvGraphicFramePr>
        <p:xfrm>
          <a:off x="60960" y="5674995"/>
          <a:ext cx="4686300" cy="574675"/>
        </p:xfrm>
        <a:graphic>
          <a:graphicData uri="http://schemas.openxmlformats.org/drawingml/2006/table">
            <a:tbl>
              <a:tblPr/>
              <a:tblGrid>
                <a:gridCol w="4686300"/>
              </a:tblGrid>
              <a:tr h="574675">
                <a:tc>
                  <a:txBody>
                    <a:bodyPr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1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图</a:t>
                      </a:r>
                      <a:r>
                        <a:rPr lang="en-US" altLang="zh-CN" sz="1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4-3 </a:t>
                      </a:r>
                      <a:r>
                        <a:rPr lang="zh-CN" altLang="zh-CN" sz="1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同步</a:t>
                      </a:r>
                      <a:r>
                        <a:rPr lang="en-US" altLang="zh-CN" sz="1800" i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RS</a:t>
                      </a:r>
                      <a:r>
                        <a:rPr lang="zh-CN" altLang="zh-CN" sz="1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触发器的电路结构与逻辑符号</a:t>
                      </a:r>
                      <a:endParaRPr lang="zh-CN" altLang="zh-CN" sz="18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2202" descr="4t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100" y="3429000"/>
            <a:ext cx="4326255" cy="2054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747260" y="3178810"/>
            <a:ext cx="7084695" cy="3263265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3048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逻辑功能分析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CP=0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时，根据与非门特点有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</a:t>
            </a:r>
            <a:r>
              <a:rPr lang="en-US" altLang="zh-CN" sz="20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</a:t>
            </a:r>
            <a:r>
              <a:rPr lang="en-US" altLang="zh-CN" sz="20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与非门输出为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；即输入信号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不会影响触发器的输出状态，触发器保持原来的状态。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CP=1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</a:t>
            </a:r>
            <a:r>
              <a:rPr lang="en-US" altLang="zh-CN" sz="20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</a:t>
            </a:r>
            <a:r>
              <a:rPr lang="en-US" altLang="zh-CN" sz="20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与非门输出为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，这时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RS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触发器的状态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由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输入信号和原有状态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Q</a:t>
            </a:r>
            <a:r>
              <a:rPr lang="en-US" altLang="zh-CN" sz="2000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n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决定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Q</a:t>
            </a:r>
            <a:r>
              <a:rPr lang="en-US" altLang="zh-CN" sz="2000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n+1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输出情况同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4.1.3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基本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RS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触发器分析过程。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550545" y="405130"/>
            <a:ext cx="331025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同步RS触发器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1219835"/>
            <a:ext cx="11412855" cy="144018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sz="2400" b="1" kern="1200" cap="none" spc="0" normalizeH="0" baseline="0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问题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：由RS同步触发器的特性表，如何求解出Q</a:t>
            </a:r>
            <a:r>
              <a:rPr kumimoji="0" sz="2400" kern="1200" cap="none" spc="0" normalizeH="0" baseline="3000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n+1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次态输出表达式？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由同步RS触发器的功能表画出卡诺图，再化简后可得到RS触发器的特性方程。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90" y="3014345"/>
            <a:ext cx="6838950" cy="3305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0115" y="4116705"/>
            <a:ext cx="4531995" cy="158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731520" y="405130"/>
            <a:ext cx="323913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同步RS触发器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1219835"/>
            <a:ext cx="11412855" cy="144018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sz="2400" b="1" kern="1200" cap="none" spc="0" normalizeH="0" baseline="0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例题</a:t>
            </a:r>
            <a:r>
              <a:rPr kumimoji="0" lang="en-US" altLang="zh-CN" sz="2400" b="1" kern="1200" cap="none" spc="0" normalizeH="0" baseline="0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4-1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：在图4-3所示的同步RS触发器中，已知输入信号波形如图4-5所示，试画出的波形。假设触发器的初始状态为0。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032" descr="12t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440" y="3014345"/>
            <a:ext cx="2764790" cy="3118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09700" y="6351270"/>
            <a:ext cx="28428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图4-5  例4-1的波形分析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58410" y="3324225"/>
            <a:ext cx="6311265" cy="3027045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 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在分析触发器输出波形时，我们一般结合同步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RS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触发器的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特性方程或特性表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，采用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逐段分析法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CP=0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时，触发器输出端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端保持上一时刻状态不变；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当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CP=1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时，触发器输出端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 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端的输出状态随着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R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S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输入信号发生变化。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12785" y="4328795"/>
          <a:ext cx="692150" cy="411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4" imgW="405765" imgH="241300" progId="Equation.KSEE3">
                  <p:embed/>
                </p:oleObj>
              </mc:Choice>
              <mc:Fallback>
                <p:oleObj name="" r:id="rId4" imgW="405765" imgH="2413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12785" y="4328795"/>
                        <a:ext cx="692150" cy="411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12785" y="5276215"/>
          <a:ext cx="6921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6" imgW="405765" imgH="241300" progId="Equation.KSEE3">
                  <p:embed/>
                </p:oleObj>
              </mc:Choice>
              <mc:Fallback>
                <p:oleObj name="" r:id="rId6" imgW="405765" imgH="2413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12785" y="5276215"/>
                        <a:ext cx="69215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405130"/>
            <a:ext cx="303974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同步RS触发器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1219835"/>
            <a:ext cx="11412855" cy="144018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sz="2400" b="1" kern="1200" cap="none" spc="0" normalizeH="0" baseline="0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例题</a:t>
            </a:r>
            <a:r>
              <a:rPr kumimoji="0" lang="en-US" altLang="zh-CN" sz="2400" b="1" kern="1200" cap="none" spc="0" normalizeH="0" baseline="0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4-1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：在图4-3所示的同步RS触发器中，已知输入信号波形如图4-5所示，试画出的波形。假设触发器的初始状态为0。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032" descr="12t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440" y="3014345"/>
            <a:ext cx="2764790" cy="3118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09700" y="6351270"/>
            <a:ext cx="28428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图4-5  例4-1的波形分析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58410" y="2877185"/>
            <a:ext cx="6816090" cy="3842385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(1)在RS触发器中，R、S输入信号决定了电路的状态，而</a:t>
            </a:r>
            <a:r>
              <a:rPr lang="en-US" altLang="zh-CN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时钟脉冲CP则决定状态改变的时机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，只有在CP端上出现高电平时钟脉冲时，触发器的状态才可能会变化。</a:t>
            </a:r>
            <a:endParaRPr lang="en-US" altLang="zh-CN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(2)</a:t>
            </a:r>
            <a:r>
              <a:rPr lang="en-US" altLang="zh-CN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RS之间有约束，不能同时为1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，否则触发器会处于不确定状态。</a:t>
            </a:r>
            <a:endParaRPr lang="en-US" altLang="zh-CN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(3)存在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空翻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问题。 在CP=1期间，同步触发器的G3、G4门是开放的，</a:t>
            </a:r>
            <a:r>
              <a:rPr lang="en-US" altLang="zh-CN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如果输入信号发生多次变化，触发器的状态也会发生相应的改变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因此它的抗干扰能力差。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483870" y="248285"/>
            <a:ext cx="2951480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.5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同步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触发器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989965"/>
            <a:ext cx="11412855" cy="167005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为避免RS触发器的R、 S信号输入同时为1时</a:t>
            </a:r>
            <a:r>
              <a:rPr kumimoji="0" lang="zh-CN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触发器出现不定的状态</a:t>
            </a:r>
            <a:r>
              <a:rPr kumimoji="0" lang="zh-CN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在RS触发器的输入端R、 S之间加入一个非门G5</a:t>
            </a:r>
            <a:r>
              <a:rPr kumimoji="0" lang="zh-CN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这样触发器的R、 S输入就不会相同</a:t>
            </a:r>
            <a:r>
              <a:rPr kumimoji="0" lang="zh-CN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这种</a:t>
            </a:r>
            <a:r>
              <a:rPr kumimoji="0" lang="zh-CN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触发器称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为D触发器, 如图4-6所示。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9430" y="3028950"/>
            <a:ext cx="4419600" cy="2662555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将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代入同步RS触发器的特性方程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可得到同步D触发器的特性方程为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zh-CN" altLang="en-US" sz="2000" i="1" baseline="800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n+1</a:t>
            </a:r>
            <a:r>
              <a:rPr lang="zh-CN" alt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=D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CP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 期间有效)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55" y="3028950"/>
            <a:ext cx="6287135" cy="2652395"/>
          </a:xfrm>
          <a:prstGeom prst="rect">
            <a:avLst/>
          </a:prstGeom>
        </p:spPr>
      </p:pic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14920" y="3128645"/>
          <a:ext cx="1422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4" imgW="812800" imgH="228600" progId="Equation.KSEE3">
                  <p:embed/>
                </p:oleObj>
              </mc:Choice>
              <mc:Fallback>
                <p:oleObj name="" r:id="rId4" imgW="8128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14920" y="3128645"/>
                        <a:ext cx="142240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922385" y="3996690"/>
          <a:ext cx="17907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6" imgW="965200" imgH="241300" progId="Equation.KSEE3">
                  <p:embed/>
                </p:oleObj>
              </mc:Choice>
              <mc:Fallback>
                <p:oleObj name="" r:id="rId6" imgW="965200" imgH="2413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22385" y="3996690"/>
                        <a:ext cx="17907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3129280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.5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同步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触发器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08610" y="968375"/>
            <a:ext cx="11596370" cy="306387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400" kern="1200" cap="none" spc="0" normalizeH="0" baseline="0" noProof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kumimoji="0" lang="en-US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zh-CN" sz="2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逻辑功能分析</a:t>
            </a:r>
            <a:r>
              <a:rPr kumimoji="0" 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endParaRPr kumimoji="0" lang="zh-CN" sz="2400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defTabSz="914400" eaLnBrk="0" hangingPunct="0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kumimoji="0" lang="en-US" alt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kumimoji="0" 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当CP=0时, 和RS触发器一样保持原状态不变。</a:t>
            </a:r>
            <a:endParaRPr kumimoji="0" lang="zh-CN" sz="2400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defTabSz="914400" eaLnBrk="0" hangingPunct="0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kumimoji="0" lang="en-US" alt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kumimoji="0" 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当CP=1时, 触发器接收D信号输入:</a:t>
            </a:r>
            <a:endParaRPr kumimoji="0" lang="zh-CN" sz="2400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marR="0" indent="-342900" defTabSz="914400" eaLnBrk="0" hangingPunct="0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  <a:buSzTx/>
              <a:buFont typeface="Wingdings" panose="05000000000000000000" charset="0"/>
              <a:buChar char="ü"/>
            </a:pPr>
            <a:r>
              <a:rPr kumimoji="0" 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当D=0时, S=0, R=1, G3 输出1, G4 输出0, 则G2 输出1, G1 输出0, 即Q</a:t>
            </a:r>
            <a:r>
              <a:rPr kumimoji="0" lang="zh-CN" sz="2400" kern="1200" cap="none" spc="0" normalizeH="0" baseline="3000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n+1</a:t>
            </a:r>
            <a:r>
              <a:rPr kumimoji="0" 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=0;</a:t>
            </a:r>
            <a:endParaRPr kumimoji="0" lang="zh-CN" sz="2400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marR="0" indent="-342900" defTabSz="914400" eaLnBrk="0" hangingPunct="0">
              <a:lnSpc>
                <a:spcPct val="100000"/>
              </a:lnSpc>
              <a:spcBef>
                <a:spcPct val="20000"/>
              </a:spcBef>
              <a:buClr>
                <a:srgbClr val="FF0000"/>
              </a:buClr>
              <a:buSzTx/>
              <a:buFont typeface="Wingdings" panose="05000000000000000000" charset="0"/>
              <a:buChar char="ü"/>
            </a:pPr>
            <a:r>
              <a:rPr kumimoji="0" 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当D=1时, S=1, R=0, G3 输出0, G4 输出1, 则G1 输出1, G2 输出0, 即Q</a:t>
            </a:r>
            <a:r>
              <a:rPr kumimoji="0" lang="zh-CN" sz="2400" kern="1200" cap="none" spc="0" normalizeH="0" baseline="3000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n+1</a:t>
            </a:r>
            <a:r>
              <a:rPr kumimoji="0" 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=1。</a:t>
            </a:r>
            <a:endParaRPr kumimoji="0" lang="zh-CN" sz="2400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defTabSz="914400" eaLnBrk="0" hangingPunct="0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alt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kumimoji="0" lang="zh-CN" sz="2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结论</a:t>
            </a:r>
            <a:r>
              <a:rPr kumimoji="0" 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 D触发器没有约束问题, 当CP从0转为1时, D触发器状态变为D输入端状态；而CP由1转为0时, 保持原状态不变。 </a:t>
            </a:r>
            <a:endParaRPr kumimoji="0" lang="zh-CN" sz="2400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39218" b="18051"/>
          <a:stretch>
            <a:fillRect/>
          </a:stretch>
        </p:blipFill>
        <p:spPr>
          <a:xfrm>
            <a:off x="485775" y="4237990"/>
            <a:ext cx="3747135" cy="2131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2030" y="4134485"/>
            <a:ext cx="6772275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305244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.6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主从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JK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触发器</a:t>
            </a:r>
            <a:endParaRPr lang="zh-CN" sz="2400" dirty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3510" y="968375"/>
            <a:ext cx="11904980" cy="2364740"/>
          </a:xfrm>
          <a:prstGeom prst="rect">
            <a:avLst/>
          </a:prstGeom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400" kern="1200" cap="none" spc="0" normalizeH="0" baseline="0" noProof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kumimoji="0" lang="en-US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zh-CN" sz="24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为了解决</a:t>
            </a:r>
            <a:r>
              <a:rPr kumimoji="0" lang="zh-CN" sz="2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因电平触发引起的空翻现象及输入端之间存在的约束现象</a:t>
            </a:r>
            <a:r>
              <a:rPr kumimoji="0" lang="zh-CN" sz="24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 提高触发器工作的可靠性, 对同步触发器进行改进, 希望在每个CP周期里输出端的状态只能改变一次,</a:t>
            </a:r>
            <a:r>
              <a:rPr kumimoji="0" lang="en-US" altLang="zh-CN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kumimoji="0" sz="24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从而设计出主从触发器。 图4-7所示为主从JK触发器的电路结构和逻辑符号, 可以看出是由两个同步RS触发器构成, 其中J、 K为输入信号, CP为时钟信号</a:t>
            </a:r>
            <a:r>
              <a:rPr kumimoji="0" lang="zh-CN" sz="24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kumimoji="0" sz="2400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defTabSz="914400" eaLnBrk="0" hangingPunct="0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endParaRPr kumimoji="0" lang="zh-CN" sz="2400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390" y="3593465"/>
            <a:ext cx="7215505" cy="296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2995930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.6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主从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JK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触发器</a:t>
            </a:r>
            <a:endParaRPr lang="zh-CN" sz="2400" dirty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865" y="3940175"/>
            <a:ext cx="6574155" cy="2702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255" y="865505"/>
            <a:ext cx="7654290" cy="307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341439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.6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主从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JK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触发器</a:t>
            </a:r>
            <a:endParaRPr lang="zh-CN" sz="2400" dirty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0" y="81280"/>
            <a:ext cx="5989320" cy="2461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3055" y="1069975"/>
            <a:ext cx="3487420" cy="5103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JK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触发器的几种类型：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主从结构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边沿触发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分析方法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en-US" altLang="zh-CN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J=0</a:t>
            </a:r>
            <a:r>
              <a:rPr lang="zh-CN" altLang="en-US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、</a:t>
            </a:r>
            <a:r>
              <a:rPr lang="en-US" altLang="zh-CN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K=0</a:t>
            </a:r>
            <a:endParaRPr lang="en-US" altLang="zh-CN" sz="2400" i="1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en-US" altLang="zh-CN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J=1</a:t>
            </a:r>
            <a:r>
              <a:rPr lang="zh-CN" altLang="en-US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K=0</a:t>
            </a:r>
            <a:endParaRPr lang="en-US" altLang="zh-CN" sz="2400" i="1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en-US" altLang="zh-CN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J=0</a:t>
            </a:r>
            <a:r>
              <a:rPr lang="zh-CN" altLang="en-US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K=1</a:t>
            </a:r>
            <a:endParaRPr lang="en-US" altLang="zh-CN" sz="2400" i="1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lang="en-US" altLang="zh-CN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J=1</a:t>
            </a:r>
            <a:r>
              <a:rPr lang="zh-CN" altLang="en-US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4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K=1</a:t>
            </a:r>
            <a:endParaRPr lang="en-US" altLang="zh-CN" sz="2400" i="1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110" y="2543175"/>
            <a:ext cx="7718425" cy="412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" name="矩形 40"/>
          <p:cNvSpPr/>
          <p:nvPr/>
        </p:nvSpPr>
        <p:spPr>
          <a:xfrm>
            <a:off x="3719513" y="333375"/>
            <a:ext cx="6569075" cy="3619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425" strike="noStrike" noProof="1" dirty="0"/>
          </a:p>
        </p:txBody>
      </p:sp>
      <p:sp>
        <p:nvSpPr>
          <p:cNvPr id="44" name="圆角矩形 43"/>
          <p:cNvSpPr/>
          <p:nvPr/>
        </p:nvSpPr>
        <p:spPr>
          <a:xfrm rot="10800000" flipV="1">
            <a:off x="1530350" y="330200"/>
            <a:ext cx="363538" cy="36830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2700" strike="noStrike" noProof="1" dirty="0"/>
          </a:p>
        </p:txBody>
      </p:sp>
      <p:sp>
        <p:nvSpPr>
          <p:cNvPr id="45" name="文本框 44"/>
          <p:cNvSpPr txBox="1"/>
          <p:nvPr/>
        </p:nvSpPr>
        <p:spPr>
          <a:xfrm>
            <a:off x="1912938" y="342900"/>
            <a:ext cx="1787525" cy="3441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8577" tIns="34288" rIns="68577" bIns="34288" rtlCol="0">
            <a:spAutoFit/>
          </a:bodyPr>
          <a:lstStyle/>
          <a:p>
            <a:pPr fontAlgn="base"/>
            <a:r>
              <a:rPr lang="zh-CN" sz="1800" strike="noStrike" spc="600" noProof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  <a:r>
              <a:rPr lang="en-US" altLang="zh-CN" sz="1800" strike="noStrike" spc="600" noProof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1800" strike="noStrike" spc="600" noProof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800" strike="noStrike" spc="600" noProof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strike="noStrike" spc="600" noProof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</a:t>
            </a:r>
            <a:r>
              <a:rPr lang="en-US" altLang="zh-CN" sz="1800" strike="noStrike" spc="600" noProof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strike="noStrike" spc="600" noProof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  <a:endParaRPr lang="zh-CN" altLang="en-US" sz="1800" strike="noStrike" spc="600" noProof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矩形 45"/>
          <p:cNvSpPr/>
          <p:nvPr/>
        </p:nvSpPr>
        <p:spPr>
          <a:xfrm>
            <a:off x="4162425" y="373063"/>
            <a:ext cx="1235075" cy="313055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8" rIns="68577" bIns="34288" anchor="t" anchorCtr="0">
            <a:spAutoFit/>
          </a:bodyPr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0900" y="1268730"/>
            <a:ext cx="10587990" cy="4095750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lstStyle/>
          <a:p>
            <a:pPr indent="342900" algn="just" fontAlgn="base">
              <a:lnSpc>
                <a:spcPct val="200000"/>
              </a:lnSpc>
            </a:pPr>
            <a:r>
              <a:rPr lang="en-US" altLang="zh-CN" sz="2400" strike="noStrike" noProof="1" dirty="0">
                <a:ln>
                  <a:noFill/>
                </a:ln>
                <a:solidFill>
                  <a:schemeClr val="bg1"/>
                </a:solidFill>
                <a:effectLst>
                  <a:glow rad="127000">
                    <a:schemeClr val="accent1">
                      <a:lumMod val="7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</a:t>
            </a:r>
            <a:r>
              <a:rPr lang="en-US" altLang="zh-CN" sz="24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触发器不同的输入状态、电路结构, 会产生不同的输出结果———在工作生活中</a:t>
            </a:r>
            <a:r>
              <a:rPr lang="zh-CN" altLang="en-US" sz="24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存在</a:t>
            </a:r>
            <a:r>
              <a:rPr lang="en-US" altLang="zh-CN" sz="24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各种可能, 引导学生懂得中国传统哲学思想“种瓜得瓜, 种豆得豆”, 强调因果关系和个人责任</a:t>
            </a:r>
            <a:r>
              <a:rPr lang="zh-CN" altLang="en-US" sz="24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；</a:t>
            </a:r>
            <a:r>
              <a:rPr lang="en-US" altLang="zh-CN" sz="24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只有足够努力, 充分发挥主观能动性(输入状态), 才有可能做到一触即发, 同时重视知识、 技能、 素质的日积月累(原有状态)</a:t>
            </a:r>
            <a:r>
              <a:rPr lang="zh-CN" altLang="en-US" sz="24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</a:t>
            </a:r>
            <a:r>
              <a:rPr lang="en-US" altLang="zh-CN" sz="24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厚积薄发(输出状态</a:t>
            </a:r>
            <a:r>
              <a:rPr lang="zh-CN" altLang="en-US" sz="24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，量变引起质变</a:t>
            </a:r>
            <a:r>
              <a:rPr lang="en-US" altLang="zh-CN" sz="24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)。</a:t>
            </a:r>
            <a:endParaRPr lang="en-US" altLang="zh-CN" sz="2400" strike="noStrike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43158" y="5660708"/>
            <a:ext cx="4840288" cy="46037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accent5">
                <a:lumMod val="40000"/>
                <a:lumOff val="60000"/>
              </a:scheme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altLang="zh-CN" sz="2400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</a:t>
            </a:r>
            <a:r>
              <a:rPr lang="zh-CN" altLang="zh-CN" sz="2000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lang="zh-CN" sz="2000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触发器章节思政育人</a:t>
            </a:r>
            <a:endParaRPr lang="zh-CN" sz="2000" noProof="1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341439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.6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主从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JK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触发器</a:t>
            </a:r>
            <a:endParaRPr lang="zh-CN" sz="2400" dirty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3510" y="865505"/>
            <a:ext cx="11904980" cy="1190625"/>
          </a:xfrm>
          <a:prstGeom prst="rect">
            <a:avLst/>
          </a:prstGeom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400" kern="1200" cap="none" spc="0" normalizeH="0" baseline="0" noProof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kumimoji="0" lang="en-US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sz="24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结论: 结合以上触发器功能分析</a:t>
            </a:r>
            <a:r>
              <a:rPr kumimoji="0" lang="zh-CN" sz="24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kumimoji="0" sz="24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JK触发器具有保持、 置1、 置0、 翻转功能, 克服</a:t>
            </a:r>
            <a:endParaRPr kumimoji="0" sz="2400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sz="24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了RS触发器的禁用状态, 是一种使用灵活、功能强</a:t>
            </a:r>
            <a:r>
              <a:rPr kumimoji="0" lang="zh-CN" sz="24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kumimoji="0" sz="24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性能好的触发器。</a:t>
            </a:r>
            <a:endParaRPr kumimoji="0" sz="2400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55" y="2562225"/>
            <a:ext cx="3931920" cy="345186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4545" y="2451735"/>
            <a:ext cx="7066915" cy="19551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4696460"/>
            <a:ext cx="3192780" cy="171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341439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.6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主从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JK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触发器</a:t>
            </a:r>
            <a:endParaRPr lang="zh-CN" sz="2400" dirty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3510" y="865505"/>
            <a:ext cx="11904980" cy="1614170"/>
          </a:xfrm>
          <a:prstGeom prst="rect">
            <a:avLst/>
          </a:prstGeom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400" kern="1200" cap="none" spc="0" normalizeH="0" baseline="0" noProof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kumimoji="0" lang="en-US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kumimoji="0" sz="20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 4-9 为 JK 触发器状态转换图，可以看出</a:t>
            </a:r>
            <a:r>
              <a:rPr kumimoji="0" sz="20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各种状态之间的转换过程</a:t>
            </a:r>
            <a:r>
              <a:rPr kumimoji="0" sz="20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kumimoji="0" sz="2000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sz="20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状态图是一种反映触发器两种状态之间转移关系的有向图，图4-9中两个</a:t>
            </a:r>
            <a:r>
              <a:rPr kumimoji="0" sz="20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圆圈</a:t>
            </a:r>
            <a:r>
              <a:rPr kumimoji="0" sz="20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表示触发器的两个稳定状态，</a:t>
            </a:r>
            <a:r>
              <a:rPr kumimoji="0" sz="20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箭头</a:t>
            </a:r>
            <a:r>
              <a:rPr kumimoji="0" sz="20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表示在输入信号作用下状态转移的方向，箭头</a:t>
            </a:r>
            <a:r>
              <a:rPr kumimoji="0" sz="20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旁边的标注</a:t>
            </a:r>
            <a:r>
              <a:rPr kumimoji="0" sz="20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表示状态转移的条件(输入信号)。</a:t>
            </a:r>
            <a:endParaRPr kumimoji="0" sz="2000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3"/>
          <a:srcRect l="55269" t="43308"/>
        </p:blipFill>
        <p:spPr>
          <a:xfrm>
            <a:off x="6521450" y="3220085"/>
            <a:ext cx="4243705" cy="2740660"/>
          </a:xfrm>
          <a:prstGeom prst="rect">
            <a:avLst/>
          </a:prstGeom>
        </p:spPr>
      </p:pic>
      <p:sp>
        <p:nvSpPr>
          <p:cNvPr id="4" name="右箭头 3"/>
          <p:cNvSpPr/>
          <p:nvPr/>
        </p:nvSpPr>
        <p:spPr>
          <a:xfrm>
            <a:off x="5191760" y="4285615"/>
            <a:ext cx="1162685" cy="61722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7150" y="3116580"/>
            <a:ext cx="3357245" cy="294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341439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.6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主从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JK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触发器</a:t>
            </a:r>
            <a:endParaRPr lang="zh-CN" sz="2400" dirty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87020" y="974090"/>
            <a:ext cx="11904980" cy="2454275"/>
          </a:xfrm>
          <a:prstGeom prst="rect">
            <a:avLst/>
          </a:prstGeom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例 </a:t>
            </a:r>
            <a:r>
              <a:rPr lang="en-US" altLang="zh-CN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4-2 </a:t>
            </a:r>
            <a:r>
              <a:rPr lang="zh-CN" altLang="en-US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设下降沿触发的</a:t>
            </a:r>
            <a:r>
              <a:rPr lang="zh-CN" altLang="en-US" sz="2000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000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JK </a:t>
            </a:r>
            <a:r>
              <a:rPr lang="zh-CN" altLang="en-US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触发器时钟脉冲和 </a:t>
            </a:r>
            <a:r>
              <a:rPr lang="en-US" altLang="zh-CN" sz="2000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J</a:t>
            </a:r>
            <a:r>
              <a:rPr lang="zh-CN" altLang="en-US" sz="2000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 </a:t>
            </a:r>
            <a:r>
              <a:rPr lang="en-US" altLang="zh-CN" sz="2000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K </a:t>
            </a:r>
            <a:r>
              <a:rPr lang="zh-CN" altLang="en-US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信号的波形如图 </a:t>
            </a:r>
            <a:r>
              <a:rPr lang="en-US" altLang="zh-CN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4-10 </a:t>
            </a:r>
            <a:r>
              <a:rPr lang="zh-CN" altLang="en-US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所示，试画出输出端 </a:t>
            </a:r>
            <a:r>
              <a:rPr lang="en-US" altLang="zh-CN" sz="2000" b="1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Q </a:t>
            </a:r>
            <a:r>
              <a:rPr lang="zh-CN" altLang="en-US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的波形。 设触发器的初始状态为 </a:t>
            </a:r>
            <a:r>
              <a:rPr lang="en-US" altLang="zh-CN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0</a:t>
            </a:r>
            <a:r>
              <a:rPr lang="zh-CN" altLang="en-US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。 </a:t>
            </a:r>
            <a:endParaRPr lang="zh-CN" altLang="en-US" sz="2000" b="1">
              <a:solidFill>
                <a:schemeClr val="tx1"/>
              </a:solidFill>
              <a:effectLst/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charset="0"/>
              <a:buChar char="l"/>
            </a:pPr>
            <a:r>
              <a:rPr lang="zh-CN" altLang="en-US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画图工具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: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尺子、 铅笔、 橡皮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等。 </a:t>
            </a:r>
            <a:endParaRPr lang="zh-CN" altLang="en-US" sz="2000">
              <a:solidFill>
                <a:srgbClr val="000000"/>
              </a:solidFill>
              <a:effectLst/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charset="0"/>
              <a:buChar char="l"/>
            </a:pPr>
            <a:r>
              <a:rPr lang="zh-CN" altLang="en-US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画图方法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: 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根据触发器特性方程或功能表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, 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对 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CP</a:t>
            </a:r>
            <a:r>
              <a:rPr lang="zh-CN" altLang="en-US" sz="2000" i="1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 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J</a:t>
            </a:r>
            <a:r>
              <a:rPr lang="zh-CN" altLang="en-US" sz="2000" i="1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 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K 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信号电平，逐段分析、 判断。 </a:t>
            </a:r>
            <a:endParaRPr lang="zh-CN" altLang="en-US" sz="2000">
              <a:solidFill>
                <a:srgbClr val="000000"/>
              </a:solidFill>
              <a:effectLst/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charset="0"/>
              <a:buChar char="l"/>
            </a:pPr>
            <a:r>
              <a:rPr lang="zh-CN" altLang="en-US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问题讨论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: 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主从 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JK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触发器对激励信号的要求。</a:t>
            </a:r>
            <a:endParaRPr kumimoji="0" lang="zh-CN" altLang="en-US" sz="2000" kern="1200" cap="none" spc="0" normalizeH="0" baseline="0" noProof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</p:blipFill>
        <p:spPr>
          <a:xfrm>
            <a:off x="208280" y="3884295"/>
            <a:ext cx="4603750" cy="23393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90465" y="3638550"/>
            <a:ext cx="6989445" cy="2584450"/>
          </a:xfrm>
          <a:prstGeom prst="rect">
            <a:avLst/>
          </a:prstGeom>
        </p:spPr>
        <p:style>
          <a:lnRef idx="2">
            <a:schemeClr val="accent6"/>
          </a:lnRef>
          <a:fillRef idx="2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indent="457200" eaLnBrk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(1)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在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CP = 1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期间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 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主触发器接收了输入激励信号发生一次翻转后就保持状态不变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不再随输入激励信号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K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的变化而变化；若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K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变化，触发器的状态与特征表不一致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如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-t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t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-t</a:t>
            </a:r>
            <a:r>
              <a:rPr lang="en-US" altLang="zh-CN" baseline="-250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4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时间段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出现了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 =1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K=0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时未置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1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与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 = 1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K=1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时未</a:t>
            </a:r>
            <a:r>
              <a:rPr 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翻转到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0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状态。 </a:t>
            </a:r>
            <a:endParaRPr lang="zh-CN" altLang="en-US">
              <a:solidFill>
                <a:srgbClr val="00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eaLnBrk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(2)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为了使主从触发器的逻辑功能符合功能表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, 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要求 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J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、 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K 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信号在时钟 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CP 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上升沿之前输入，且一直保持到下降沿到来之后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。</a:t>
            </a:r>
            <a:endParaRPr lang="zh-CN" altLang="en-US">
              <a:solidFill>
                <a:srgbClr val="00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2851150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.7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边沿触发器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98450" y="1084580"/>
            <a:ext cx="5796915" cy="5155565"/>
          </a:xfrm>
          <a:prstGeom prst="rect">
            <a:avLst/>
          </a:prstGeom>
          <a:effectLst>
            <a:softEdge rad="50800"/>
          </a:effectLst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indent="558800" algn="l" eaLnBrk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虽然主从触发器在每个CP周期里输出端状态只变化一次, 但是在CP=1期间，主从JK 触发器存在一次性变化问题。</a:t>
            </a:r>
            <a:endParaRPr lang="zh-CN" sz="2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58800" algn="l" eaLnBrk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sz="2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为了进一步增强抗干扰能力，希望触发器的次态仅仅取决于CP上升沿或下降沿到达时刻输入信号的状态，而在此之前和之后输入信号的变化对触发器的次态没有影响。为此，人们相继研制了各种边沿触发器。</a:t>
            </a:r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4-11</a:t>
            </a:r>
            <a:r>
              <a:rPr lang="zh-CN" altLang="en-US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</a:t>
            </a:r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G1</a:t>
            </a:r>
            <a:r>
              <a:rPr lang="en-US" alt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G2 门构成基本RS触发器, G3~G6 门构成维持阻塞电路, CP 为时钟信号, 两个输出端。</a:t>
            </a:r>
            <a:endParaRPr lang="zh-CN" sz="2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4745" y="1440180"/>
            <a:ext cx="581977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4946650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.7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边沿触发器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--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工作原理分析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29535"/>
            <a:ext cx="4695190" cy="36963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10940" b="86414"/>
          <a:stretch>
            <a:fillRect/>
          </a:stretch>
        </p:blipFill>
        <p:spPr>
          <a:xfrm>
            <a:off x="328930" y="1236980"/>
            <a:ext cx="6591300" cy="7156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t="60796"/>
          <a:stretch>
            <a:fillRect/>
          </a:stretch>
        </p:blipFill>
        <p:spPr>
          <a:xfrm>
            <a:off x="4791075" y="2076450"/>
            <a:ext cx="7400925" cy="206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6060440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.7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边沿触发器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——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触发器元器件认读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3510" y="908685"/>
            <a:ext cx="11904980" cy="1268095"/>
          </a:xfrm>
          <a:prstGeom prst="rect">
            <a:avLst/>
          </a:prstGeom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l">
              <a:lnSpc>
                <a:spcPct val="150000"/>
              </a:lnSpc>
            </a:pPr>
            <a:r>
              <a:rPr kumimoji="0" lang="en-US" sz="2400" kern="1200" cap="none" spc="0" normalizeH="0" baseline="0" noProof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kumimoji="0" lang="en-US" sz="2400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74HC74为集成维持阻塞双D触发器, 其外形和引脚图如图4-12 所示, 其特性表如表4-5所示, 它是具有直接置1、 直接置0、 上升沿触发的D功能触发器。 表4-6列出了常用的D触发器型号。</a:t>
            </a:r>
            <a:endParaRPr lang="zh-CN" altLang="en-US" sz="20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</p:blipFill>
        <p:spPr>
          <a:xfrm>
            <a:off x="7076440" y="2219960"/>
            <a:ext cx="2866390" cy="280860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/>
        </p:blipFill>
        <p:spPr>
          <a:xfrm>
            <a:off x="667385" y="2536825"/>
            <a:ext cx="5096510" cy="25253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89255" y="5422265"/>
            <a:ext cx="10645140" cy="1068705"/>
          </a:xfrm>
          <a:prstGeom prst="rect">
            <a:avLst/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）维持阻塞结构的边沿触发器（如直接置1、直接置0、上升沿触发的</a:t>
            </a:r>
            <a:r>
              <a:rPr lang="en-US" altLang="zh-CN" sz="20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74HC74</a:t>
            </a:r>
            <a:r>
              <a:rPr lang="zh-CN" altLang="en-US" sz="20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D</a:t>
            </a: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触发器</a:t>
            </a:r>
            <a:r>
              <a:rPr lang="en-US" altLang="zh-CN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)</a:t>
            </a:r>
            <a:endParaRPr lang="zh-CN" altLang="en-US" sz="20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）利用传输延迟时间的边沿触发器（如</a:t>
            </a:r>
            <a:r>
              <a:rPr lang="zh-CN" altLang="en-US" sz="20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74HC112 </a:t>
            </a: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下降沿触发双 JK 触发器）</a:t>
            </a:r>
            <a:endParaRPr lang="zh-CN" altLang="en-US" sz="20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570674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.7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边沿触发器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——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触发器元器件认读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38505" y="5761355"/>
            <a:ext cx="9650730" cy="706755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r>
              <a:rPr lang="en-US" altLang="zh-CN" sz="1600"/>
              <a:t>    </a:t>
            </a:r>
            <a:r>
              <a:rPr lang="en-US" altLang="zh-CN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</a:t>
            </a:r>
            <a:r>
              <a:rPr lang="zh-CN" altLang="en-US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CLR</a:t>
            </a:r>
            <a:r>
              <a:rPr lang="zh-CN" altLang="en-US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都是低电平有效的使能信号，当</a:t>
            </a:r>
            <a:r>
              <a:rPr lang="en-US" altLang="zh-CN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PR=0, CLR=1</a:t>
            </a:r>
            <a:r>
              <a:rPr lang="zh-CN" altLang="en-US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，输出</a:t>
            </a:r>
            <a:r>
              <a:rPr lang="en-US" altLang="zh-CN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Q=1; </a:t>
            </a:r>
            <a:r>
              <a:rPr lang="zh-CN" altLang="en-US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</a:t>
            </a:r>
            <a:r>
              <a:rPr lang="en-US" altLang="zh-CN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PR=1, CLR=0</a:t>
            </a:r>
            <a:r>
              <a:rPr lang="zh-CN" altLang="en-US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，输出</a:t>
            </a:r>
            <a:r>
              <a:rPr lang="en-US" altLang="zh-CN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Q=0</a:t>
            </a:r>
            <a:r>
              <a:rPr lang="zh-CN" altLang="en-US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，所以 一般将</a:t>
            </a:r>
            <a:r>
              <a:rPr lang="en-US" altLang="zh-CN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</a:t>
            </a:r>
            <a:r>
              <a:rPr lang="zh-CN" altLang="en-US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称为异步置位端，将</a:t>
            </a:r>
            <a:r>
              <a:rPr lang="en-US" altLang="zh-CN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CLR</a:t>
            </a:r>
            <a:r>
              <a:rPr lang="zh-CN" altLang="en-US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端称为异步置</a:t>
            </a:r>
            <a:r>
              <a:rPr lang="en-US" altLang="zh-CN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端。</a:t>
            </a:r>
            <a:endParaRPr lang="zh-CN" altLang="en-US" sz="20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505" y="1084580"/>
            <a:ext cx="870839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570674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.7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边沿触发器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——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触发器元器件拓展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620" y="1185545"/>
            <a:ext cx="848804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5706110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.7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利用传输延迟时间的边沿触发器</a:t>
            </a:r>
            <a:endParaRPr lang="en-US" altLang="zh-CN" sz="2400" dirty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87020" y="974090"/>
            <a:ext cx="11609705" cy="1558925"/>
          </a:xfrm>
          <a:prstGeom prst="rect">
            <a:avLst/>
          </a:prstGeom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    </a:t>
            </a:r>
            <a:r>
              <a:rPr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如图4-13所示。 利用两个与或非门组成的基本RS 触发器和两个输入控制门G7、G8。 </a:t>
            </a:r>
            <a:endParaRPr sz="2000" b="1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时钟信号CP 经过G7、G8 延时, 所以到达G2、G6的时间比到达G3、G5 的时间晚了一个与非门的延迟时间, 这就保证了触发器的动作对应CP 的下降沿。</a:t>
            </a:r>
            <a:endParaRPr sz="2000" b="1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45" y="2990850"/>
            <a:ext cx="4612640" cy="26866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1090" y="2609850"/>
            <a:ext cx="71247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5500370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.7</a:t>
            </a:r>
            <a:r>
              <a:rPr 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利用传输延迟时间的边沿触发器</a:t>
            </a:r>
            <a:endParaRPr lang="en-US" altLang="zh-CN" sz="2400" dirty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87020" y="879475"/>
            <a:ext cx="11609705" cy="1878330"/>
          </a:xfrm>
          <a:prstGeom prst="rect">
            <a:avLst/>
          </a:prstGeom>
        </p:spPr>
        <p:style>
          <a:lnRef idx="2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  </a:t>
            </a:r>
            <a:r>
              <a:rPr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(2) 动作特点</a:t>
            </a:r>
            <a:endParaRPr sz="2000" b="1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000" b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    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由上述分析可知, 触发器的次态仅取决于下降沿前一时刻J、 K的状态, 在时钟周期的其他时间J、 K值对触发器的状态没有影响。如图4-14所示, 74HC112是常用的集成下降沿双JK触发器, 其逻辑功能表如表4-7所示</a:t>
            </a:r>
            <a:r>
              <a:rPr 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。</a:t>
            </a:r>
            <a:endParaRPr lang="zh-CN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000375"/>
            <a:ext cx="3695700" cy="3533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8370" y="3000375"/>
            <a:ext cx="675322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 rot="5400000">
            <a:off x="-531812" y="2909888"/>
            <a:ext cx="5113338" cy="100806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9" rIns="68578" bIns="34289" rtlCol="0" anchor="ctr"/>
          <a:lstStyle/>
          <a:p>
            <a:pPr algn="ctr" fontAlgn="base"/>
            <a:endParaRPr lang="zh-CN" altLang="en-US" sz="1425" strike="noStrike" noProof="1"/>
          </a:p>
        </p:txBody>
      </p:sp>
      <p:grpSp>
        <p:nvGrpSpPr>
          <p:cNvPr id="24578" name="组 14"/>
          <p:cNvGrpSpPr/>
          <p:nvPr/>
        </p:nvGrpSpPr>
        <p:grpSpPr>
          <a:xfrm>
            <a:off x="1506538" y="5848350"/>
            <a:ext cx="954087" cy="152400"/>
            <a:chOff x="-22302" y="6654791"/>
            <a:chExt cx="1271471" cy="203210"/>
          </a:xfrm>
        </p:grpSpPr>
        <p:sp>
          <p:nvSpPr>
            <p:cNvPr id="9" name="圆角矩形 8"/>
            <p:cNvSpPr/>
            <p:nvPr/>
          </p:nvSpPr>
          <p:spPr>
            <a:xfrm flipV="1">
              <a:off x="240276" y="6654791"/>
              <a:ext cx="224807" cy="203210"/>
            </a:xfrm>
            <a:prstGeom prst="roundRect">
              <a:avLst>
                <a:gd name="adj" fmla="val 5039"/>
              </a:avLst>
            </a:prstGeom>
            <a:solidFill>
              <a:srgbClr val="4472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25" strike="noStrike" noProof="1"/>
            </a:p>
          </p:txBody>
        </p:sp>
        <p:sp>
          <p:nvSpPr>
            <p:cNvPr id="10" name="圆角矩形 9"/>
            <p:cNvSpPr/>
            <p:nvPr/>
          </p:nvSpPr>
          <p:spPr>
            <a:xfrm flipV="1">
              <a:off x="-22302" y="6654791"/>
              <a:ext cx="224807" cy="203210"/>
            </a:xfrm>
            <a:prstGeom prst="roundRect">
              <a:avLst>
                <a:gd name="adj" fmla="val 50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25" strike="noStrike" noProof="1"/>
            </a:p>
          </p:txBody>
        </p:sp>
        <p:sp>
          <p:nvSpPr>
            <p:cNvPr id="11" name="圆角矩形 10"/>
            <p:cNvSpPr/>
            <p:nvPr/>
          </p:nvSpPr>
          <p:spPr>
            <a:xfrm flipV="1">
              <a:off x="755838" y="6654791"/>
              <a:ext cx="224807" cy="203210"/>
            </a:xfrm>
            <a:prstGeom prst="roundRect">
              <a:avLst>
                <a:gd name="adj" fmla="val 5039"/>
              </a:avLst>
            </a:prstGeom>
            <a:solidFill>
              <a:srgbClr val="4472C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25" strike="noStrike" noProof="1"/>
            </a:p>
          </p:txBody>
        </p:sp>
        <p:sp>
          <p:nvSpPr>
            <p:cNvPr id="12" name="圆角矩形 11"/>
            <p:cNvSpPr/>
            <p:nvPr/>
          </p:nvSpPr>
          <p:spPr>
            <a:xfrm flipV="1">
              <a:off x="493260" y="6654791"/>
              <a:ext cx="224807" cy="203210"/>
            </a:xfrm>
            <a:prstGeom prst="roundRect">
              <a:avLst>
                <a:gd name="adj" fmla="val 50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25" strike="noStrike" noProof="1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1024362" y="6654791"/>
              <a:ext cx="224807" cy="203210"/>
            </a:xfrm>
            <a:prstGeom prst="roundRect">
              <a:avLst>
                <a:gd name="adj" fmla="val 50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25" strike="noStrike" noProof="1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611948" y="1041400"/>
            <a:ext cx="770890" cy="3389313"/>
          </a:xfrm>
          <a:prstGeom prst="rect">
            <a:avLst/>
          </a:prstGeom>
          <a:noFill/>
        </p:spPr>
        <p:txBody>
          <a:bodyPr vert="eaVert" wrap="square" lIns="68577" tIns="34288" rIns="68577" bIns="34288" rtlCol="0">
            <a:spAutoFit/>
          </a:bodyPr>
          <a:lstStyle/>
          <a:p>
            <a:r>
              <a:rPr lang="en-US" altLang="zh-CN" sz="4125" noProof="1" dirty="0">
                <a:solidFill>
                  <a:schemeClr val="bg1"/>
                </a:solidFill>
                <a:latin typeface="Eras Light ITC" pitchFamily="34" charset="0"/>
                <a:ea typeface="宋体" panose="02010600030101010101" pitchFamily="2" charset="-122"/>
                <a:cs typeface="+mn-cs"/>
              </a:rPr>
              <a:t>CONTENTS</a:t>
            </a:r>
            <a:endParaRPr lang="zh-CN" altLang="en-US" sz="4125" noProof="1" dirty="0">
              <a:solidFill>
                <a:schemeClr val="bg1"/>
              </a:solidFill>
              <a:latin typeface="Eras Light ITC" pitchFamily="34" charset="0"/>
            </a:endParaRPr>
          </a:p>
        </p:txBody>
      </p:sp>
      <p:pic>
        <p:nvPicPr>
          <p:cNvPr id="24585" name="图片 1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29065" y="198755"/>
            <a:ext cx="2674938" cy="7747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2" name="直接连接符 71"/>
          <p:cNvCxnSpPr/>
          <p:nvPr>
            <p:custDataLst>
              <p:tags r:id="rId3"/>
            </p:custDataLst>
          </p:nvPr>
        </p:nvCxnSpPr>
        <p:spPr>
          <a:xfrm>
            <a:off x="3422650" y="2062163"/>
            <a:ext cx="6064250" cy="0"/>
          </a:xfrm>
          <a:prstGeom prst="line">
            <a:avLst/>
          </a:prstGeom>
          <a:ln w="6350">
            <a:solidFill>
              <a:schemeClr val="tx2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9" name="矩形 78"/>
          <p:cNvSpPr/>
          <p:nvPr>
            <p:custDataLst>
              <p:tags r:id="rId4"/>
            </p:custDataLst>
          </p:nvPr>
        </p:nvSpPr>
        <p:spPr>
          <a:xfrm>
            <a:off x="2716530" y="2924175"/>
            <a:ext cx="1148080" cy="567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lIns="0" tIns="0" rIns="0" bIns="0" rtlCol="0" anchor="ctr" anchorCtr="0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strike="noStrike" noProof="1">
                <a:solidFill>
                  <a:schemeClr val="tx1"/>
                </a:solidFill>
                <a:latin typeface="+mn-ea"/>
                <a:cs typeface="+mn-ea"/>
              </a:rPr>
              <a:t>电路结构</a:t>
            </a:r>
            <a:endParaRPr lang="zh-CN" altLang="en-US" sz="1800" b="1" strike="noStrike" noProof="1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81" name="任意多边形: 形状 36"/>
          <p:cNvSpPr/>
          <p:nvPr>
            <p:custDataLst>
              <p:tags r:id="rId5"/>
            </p:custDataLst>
          </p:nvPr>
        </p:nvSpPr>
        <p:spPr>
          <a:xfrm>
            <a:off x="2768600" y="1820863"/>
            <a:ext cx="271463" cy="236538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63500" dir="8100000" algn="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505" strike="noStrike" noProof="1">
              <a:solidFill>
                <a:schemeClr val="lt1"/>
              </a:solidFill>
            </a:endParaRPr>
          </a:p>
        </p:txBody>
      </p:sp>
      <p:sp>
        <p:nvSpPr>
          <p:cNvPr id="82" name="任意多边形: 形状 38"/>
          <p:cNvSpPr/>
          <p:nvPr>
            <p:custDataLst>
              <p:tags r:id="rId6"/>
            </p:custDataLst>
          </p:nvPr>
        </p:nvSpPr>
        <p:spPr>
          <a:xfrm>
            <a:off x="2895600" y="1820863"/>
            <a:ext cx="733425" cy="1011238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90000">
                <a:schemeClr val="accent1">
                  <a:alpha val="100000"/>
                </a:schemeClr>
              </a:gs>
            </a:gsLst>
            <a:lin ang="8100000" scaled="0"/>
            <a:tileRect/>
          </a:gradFill>
          <a:ln>
            <a:noFill/>
          </a:ln>
          <a:effectLst>
            <a:outerShdw blurRad="50800" dist="635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 strike="noStrike" noProof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5" b="1" strike="noStrike" noProof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5" name="任意多边形: 形状 36"/>
          <p:cNvSpPr/>
          <p:nvPr>
            <p:custDataLst>
              <p:tags r:id="rId7"/>
            </p:custDataLst>
          </p:nvPr>
        </p:nvSpPr>
        <p:spPr>
          <a:xfrm>
            <a:off x="4086225" y="1820863"/>
            <a:ext cx="273050" cy="236538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505" strike="noStrike" noProof="1">
              <a:solidFill>
                <a:schemeClr val="lt1"/>
              </a:solidFill>
            </a:endParaRPr>
          </a:p>
        </p:txBody>
      </p:sp>
      <p:sp>
        <p:nvSpPr>
          <p:cNvPr id="90" name="任意多边形: 形状 38"/>
          <p:cNvSpPr/>
          <p:nvPr>
            <p:custDataLst>
              <p:tags r:id="rId8"/>
            </p:custDataLst>
          </p:nvPr>
        </p:nvSpPr>
        <p:spPr>
          <a:xfrm>
            <a:off x="4213225" y="1820863"/>
            <a:ext cx="676275" cy="1011238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90000">
                <a:schemeClr val="accent2"/>
              </a:gs>
            </a:gsLst>
            <a:lin ang="8100000" scaled="0"/>
            <a:tileRect/>
          </a:gra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 strike="noStrike" noProof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5" b="1" strike="noStrike" noProof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7" name="任意多边形: 形状 36"/>
          <p:cNvSpPr/>
          <p:nvPr>
            <p:custDataLst>
              <p:tags r:id="rId9"/>
            </p:custDataLst>
          </p:nvPr>
        </p:nvSpPr>
        <p:spPr>
          <a:xfrm>
            <a:off x="5403850" y="1820863"/>
            <a:ext cx="273050" cy="236538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63500" dir="8100000" algn="tr" rotWithShape="0">
              <a:schemeClr val="accent3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505" strike="noStrike" noProof="1">
              <a:solidFill>
                <a:schemeClr val="lt1"/>
              </a:solidFill>
            </a:endParaRPr>
          </a:p>
        </p:txBody>
      </p:sp>
      <p:sp>
        <p:nvSpPr>
          <p:cNvPr id="98" name="任意多边形: 形状 38"/>
          <p:cNvSpPr/>
          <p:nvPr>
            <p:custDataLst>
              <p:tags r:id="rId10"/>
            </p:custDataLst>
          </p:nvPr>
        </p:nvSpPr>
        <p:spPr>
          <a:xfrm>
            <a:off x="5530850" y="1820863"/>
            <a:ext cx="735013" cy="1057275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80000">
                <a:schemeClr val="accent3"/>
              </a:gs>
            </a:gsLst>
            <a:lin ang="8100000" scaled="0"/>
            <a:tileRect/>
          </a:gradFill>
          <a:ln>
            <a:noFill/>
          </a:ln>
          <a:effectLst>
            <a:outerShdw blurRad="50800" dist="63500" dir="8100000" algn="tr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 strike="noStrike" noProof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5" b="1" strike="noStrike" noProof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5" name="任意多边形: 形状 36"/>
          <p:cNvSpPr/>
          <p:nvPr>
            <p:custDataLst>
              <p:tags r:id="rId11"/>
            </p:custDataLst>
          </p:nvPr>
        </p:nvSpPr>
        <p:spPr>
          <a:xfrm>
            <a:off x="6721475" y="1820863"/>
            <a:ext cx="273050" cy="236538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63500" dir="8100000" algn="tr" rotWithShape="0">
              <a:schemeClr val="accent4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505" strike="noStrike" noProof="1">
              <a:solidFill>
                <a:schemeClr val="lt1"/>
              </a:solidFill>
            </a:endParaRPr>
          </a:p>
        </p:txBody>
      </p:sp>
      <p:sp>
        <p:nvSpPr>
          <p:cNvPr id="106" name="任意多边形: 形状 38"/>
          <p:cNvSpPr/>
          <p:nvPr>
            <p:custDataLst>
              <p:tags r:id="rId12"/>
            </p:custDataLst>
          </p:nvPr>
        </p:nvSpPr>
        <p:spPr>
          <a:xfrm>
            <a:off x="6848475" y="1820863"/>
            <a:ext cx="749300" cy="960438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90000">
                <a:schemeClr val="accent4"/>
              </a:gs>
            </a:gsLst>
            <a:lin ang="8100000" scaled="0"/>
            <a:tileRect/>
          </a:gradFill>
          <a:ln>
            <a:noFill/>
          </a:ln>
          <a:effectLst>
            <a:outerShdw blurRad="50800" dist="63500" dir="8100000" algn="tr" rotWithShape="0">
              <a:schemeClr val="accent4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 strike="noStrike" noProof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005" b="1" strike="noStrike" noProof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3" name="任意多边形: 形状 36"/>
          <p:cNvSpPr/>
          <p:nvPr>
            <p:custDataLst>
              <p:tags r:id="rId13"/>
            </p:custDataLst>
          </p:nvPr>
        </p:nvSpPr>
        <p:spPr>
          <a:xfrm>
            <a:off x="8039100" y="1820863"/>
            <a:ext cx="273050" cy="236538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63500" dir="8100000" algn="tr" rotWithShape="0">
              <a:schemeClr val="accent5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505" strike="noStrike" noProof="1">
              <a:solidFill>
                <a:schemeClr val="lt1"/>
              </a:solidFill>
            </a:endParaRPr>
          </a:p>
        </p:txBody>
      </p:sp>
      <p:sp>
        <p:nvSpPr>
          <p:cNvPr id="114" name="任意多边形: 形状 38"/>
          <p:cNvSpPr/>
          <p:nvPr>
            <p:custDataLst>
              <p:tags r:id="rId14"/>
            </p:custDataLst>
          </p:nvPr>
        </p:nvSpPr>
        <p:spPr>
          <a:xfrm>
            <a:off x="8166100" y="1820863"/>
            <a:ext cx="695325" cy="976313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90000">
                <a:schemeClr val="accent5"/>
              </a:gs>
            </a:gsLst>
            <a:lin ang="8100000" scaled="0"/>
            <a:tileRect/>
          </a:gradFill>
          <a:ln>
            <a:noFill/>
          </a:ln>
          <a:effectLst>
            <a:outerShdw blurRad="50800" dist="63500" dir="8100000" algn="tr" rotWithShape="0">
              <a:schemeClr val="accent5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 strike="noStrike" noProof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05</a:t>
            </a:r>
            <a:endParaRPr lang="en-US" altLang="zh-CN" sz="2005" b="1" strike="noStrike" noProof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7" name="任意多边形: 形状 36"/>
          <p:cNvSpPr/>
          <p:nvPr>
            <p:custDataLst>
              <p:tags r:id="rId15"/>
            </p:custDataLst>
          </p:nvPr>
        </p:nvSpPr>
        <p:spPr>
          <a:xfrm>
            <a:off x="9356725" y="1820863"/>
            <a:ext cx="273050" cy="236538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63500" dir="8100000" algn="tr" rotWithShape="0">
              <a:schemeClr val="accent6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505" strike="noStrike" noProof="1">
              <a:solidFill>
                <a:schemeClr val="lt1"/>
              </a:solidFill>
            </a:endParaRPr>
          </a:p>
        </p:txBody>
      </p:sp>
      <p:sp>
        <p:nvSpPr>
          <p:cNvPr id="118" name="任意多边形: 形状 38"/>
          <p:cNvSpPr/>
          <p:nvPr>
            <p:custDataLst>
              <p:tags r:id="rId16"/>
            </p:custDataLst>
          </p:nvPr>
        </p:nvSpPr>
        <p:spPr>
          <a:xfrm>
            <a:off x="9483725" y="1820863"/>
            <a:ext cx="654050" cy="912813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90000">
                <a:schemeClr val="accent6"/>
              </a:gs>
            </a:gsLst>
            <a:lin ang="8100000" scaled="0"/>
            <a:tileRect/>
          </a:gradFill>
          <a:ln>
            <a:noFill/>
          </a:ln>
          <a:effectLst>
            <a:outerShdw blurRad="50800" dist="63500" dir="8100000" algn="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 strike="noStrike" noProof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06</a:t>
            </a:r>
            <a:endParaRPr lang="en-US" altLang="zh-CN" sz="2005" b="1" strike="noStrike" noProof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9" name="矩形 118"/>
          <p:cNvSpPr/>
          <p:nvPr>
            <p:custDataLst>
              <p:tags r:id="rId17"/>
            </p:custDataLst>
          </p:nvPr>
        </p:nvSpPr>
        <p:spPr>
          <a:xfrm>
            <a:off x="4011613" y="2924175"/>
            <a:ext cx="1147763" cy="5667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lIns="0" tIns="0" rIns="0" bIns="0" rtlCol="0" anchor="ctr" anchorCtr="0">
            <a:no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strike="noStrike" noProof="1">
                <a:solidFill>
                  <a:schemeClr val="tx1"/>
                </a:solidFill>
                <a:latin typeface="+mn-ea"/>
                <a:cs typeface="+mn-ea"/>
              </a:rPr>
              <a:t>工作特点</a:t>
            </a:r>
            <a:endParaRPr lang="zh-CN" altLang="en-US" sz="1800" b="1" strike="noStrike" noProof="1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20" name="矩形 119"/>
          <p:cNvSpPr/>
          <p:nvPr>
            <p:custDataLst>
              <p:tags r:id="rId18"/>
            </p:custDataLst>
          </p:nvPr>
        </p:nvSpPr>
        <p:spPr>
          <a:xfrm>
            <a:off x="5332730" y="2924175"/>
            <a:ext cx="1148080" cy="5835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lIns="0" tIns="0" rIns="0" bIns="0" rtlCol="0" anchor="ctr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1800" b="1" strike="noStrike" noProof="1">
                <a:solidFill>
                  <a:schemeClr val="tx1"/>
                </a:solidFill>
                <a:latin typeface="+mn-ea"/>
                <a:cs typeface="+mn-ea"/>
              </a:rPr>
              <a:t>逻辑功能</a:t>
            </a:r>
            <a:endParaRPr lang="zh-CN" altLang="en-US" sz="1800" b="1" strike="noStrike" noProof="1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21" name="矩形 120"/>
          <p:cNvSpPr/>
          <p:nvPr>
            <p:custDataLst>
              <p:tags r:id="rId19"/>
            </p:custDataLst>
          </p:nvPr>
        </p:nvSpPr>
        <p:spPr>
          <a:xfrm>
            <a:off x="6678613" y="2924175"/>
            <a:ext cx="1147763" cy="5667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lIns="0" tIns="0" rIns="0" bIns="0" rtlCol="0" anchor="b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1800" b="1" strike="noStrike" noProof="1">
                <a:solidFill>
                  <a:schemeClr val="tx1"/>
                </a:solidFill>
                <a:latin typeface="+mn-ea"/>
                <a:cs typeface="+mn-ea"/>
              </a:rPr>
              <a:t>课程思政育人案例</a:t>
            </a:r>
            <a:endParaRPr lang="zh-CN" sz="1800" b="1" strike="noStrike" noProof="1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23" name="矩形 122"/>
          <p:cNvSpPr/>
          <p:nvPr>
            <p:custDataLst>
              <p:tags r:id="rId20"/>
            </p:custDataLst>
          </p:nvPr>
        </p:nvSpPr>
        <p:spPr>
          <a:xfrm>
            <a:off x="9345613" y="2949575"/>
            <a:ext cx="1147763" cy="5667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lIns="0" tIns="0" rIns="0" bIns="0" rtlCol="0" anchor="ctr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strike="noStrike" noProof="1">
                <a:solidFill>
                  <a:schemeClr val="tx1"/>
                </a:solidFill>
                <a:latin typeface="+mn-ea"/>
                <a:cs typeface="+mn-ea"/>
              </a:rPr>
              <a:t>自测与作业</a:t>
            </a:r>
            <a:endParaRPr lang="zh-CN" altLang="en-US" sz="1800" b="1" strike="noStrike" noProof="1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159058" y="856933"/>
            <a:ext cx="3032125" cy="481013"/>
          </a:xfrm>
          <a:prstGeom prst="rect">
            <a:avLst/>
          </a:prstGeom>
          <a:ln w="635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lIns="68577" tIns="34288" rIns="68577" bIns="34288" rtlCol="0">
            <a:noAutofit/>
          </a:bodyPr>
          <a:p>
            <a:pPr algn="ctr" fontAlgn="base"/>
            <a:r>
              <a:rPr lang="zh-CN" altLang="en-US" sz="24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触发器</a:t>
            </a:r>
            <a:endParaRPr lang="zh-CN" altLang="en-US" sz="2400" strike="noStrike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r" fontAlgn="base"/>
            <a:endParaRPr lang="zh-CN" altLang="en-US" sz="2400" strike="noStrike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2690495" y="4004945"/>
            <a:ext cx="8982075" cy="2508885"/>
          </a:xfrm>
          <a:prstGeom prst="rect">
            <a:avLst/>
          </a:prstGeom>
          <a:ln w="635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lIns="68577" tIns="34288" rIns="68577" bIns="34288" rtlCol="0">
            <a:noAutofit/>
          </a:bodyPr>
          <a:p>
            <a:pPr algn="l" fontAlgn="base">
              <a:lnSpc>
                <a:spcPct val="150000"/>
              </a:lnSpc>
            </a:pPr>
            <a:r>
              <a:rPr lang="en-US" sz="20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4</a:t>
            </a:r>
            <a:r>
              <a:rPr sz="20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.1 </a:t>
            </a:r>
            <a:r>
              <a:rPr lang="en-US" sz="20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</a:t>
            </a:r>
            <a:r>
              <a:rPr sz="20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The circuit structure and working characteristics of latches and flip flops</a:t>
            </a:r>
            <a:endParaRPr sz="2000" strike="noStrike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 algn="l" fontAlgn="base">
              <a:lnSpc>
                <a:spcPct val="150000"/>
              </a:lnSpc>
            </a:pPr>
            <a:r>
              <a:rPr lang="en-US" sz="20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4</a:t>
            </a:r>
            <a:r>
              <a:rPr sz="20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.2 </a:t>
            </a:r>
            <a:r>
              <a:rPr lang="en-US" sz="20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</a:t>
            </a:r>
            <a:r>
              <a:rPr sz="20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Conversion between different types of triggers</a:t>
            </a:r>
            <a:endParaRPr sz="2000" strike="noStrike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 algn="l" fontAlgn="base">
              <a:lnSpc>
                <a:spcPct val="150000"/>
              </a:lnSpc>
            </a:pPr>
            <a:r>
              <a:rPr lang="en-US" sz="20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4.3  </a:t>
            </a:r>
            <a:r>
              <a:rPr sz="20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Course Ideological and Political Education</a:t>
            </a:r>
            <a:endParaRPr sz="2000" strike="noStrike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 algn="l" fontAlgn="base">
              <a:lnSpc>
                <a:spcPct val="150000"/>
              </a:lnSpc>
            </a:pPr>
            <a:r>
              <a:rPr sz="20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Summary of this chapter</a:t>
            </a:r>
            <a:endParaRPr sz="2000" strike="noStrike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 algn="l" fontAlgn="base">
              <a:lnSpc>
                <a:spcPct val="150000"/>
              </a:lnSpc>
            </a:pPr>
            <a:r>
              <a:rPr sz="2000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Self testing and homework</a:t>
            </a:r>
            <a:endParaRPr sz="2000" strike="noStrike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21"/>
            </p:custDataLst>
          </p:nvPr>
        </p:nvSpPr>
        <p:spPr>
          <a:xfrm>
            <a:off x="8011478" y="2924810"/>
            <a:ext cx="1147763" cy="5667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lIns="0" tIns="0" rIns="0" bIns="0" rtlCol="0" anchor="ctr" anchorCtr="0">
            <a:no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strike="noStrike" noProof="1">
                <a:solidFill>
                  <a:schemeClr val="tx1"/>
                </a:solidFill>
                <a:latin typeface="+mn-ea"/>
                <a:cs typeface="+mn-ea"/>
              </a:rPr>
              <a:t>本章小结</a:t>
            </a:r>
            <a:endParaRPr lang="zh-CN" altLang="en-US" sz="1800" b="1" strike="noStrike" noProof="1">
              <a:solidFill>
                <a:schemeClr val="tx1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3673952" y="1084263"/>
            <a:ext cx="940435" cy="22098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7650"/>
            <a:ext cx="3665855" cy="460375"/>
          </a:xfrm>
          <a:prstGeom prst="rect">
            <a:avLst/>
          </a:prstGeom>
        </p:spPr>
        <p:style>
          <a:lnRef idx="2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4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 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各种类型的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JK</a:t>
            </a:r>
            <a:r>
              <a:rPr 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微软雅黑" panose="020B0503020204020204" pitchFamily="34" charset="-122"/>
              </a:rPr>
              <a:t>触发器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69460" y="1481455"/>
            <a:ext cx="3013710" cy="58356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algn="ctr">
              <a:lnSpc>
                <a:spcPct val="160000"/>
              </a:lnSpc>
            </a:pPr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小结与课后巩固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9635" y="2569210"/>
            <a:ext cx="5053330" cy="2400300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indent="-508000" eaLnBrk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200" checksum="653400869"/>
                </a:ext>
              </a:extLst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学习总结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（自评）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-508000" eaLnBrk="1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p"/>
              <a:extLst>
                <a:ext uri="{35155182-B16C-46BC-9424-99874614C6A1}">
                  <wpsdc:indentchars xmlns:wpsdc="http://www.wps.cn/officeDocument/2017/drawingmlCustomData" val="-200" checksum="653400869"/>
                </a:ext>
              </a:extLs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是否理解触发器的逻辑功能；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-508000" eaLnBrk="1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p"/>
              <a:extLst>
                <a:ext uri="{35155182-B16C-46BC-9424-99874614C6A1}">
                  <wpsdc:indentchars xmlns:wpsdc="http://www.wps.cn/officeDocument/2017/drawingmlCustomData" val="-200" checksum="653400869"/>
                </a:ext>
              </a:extLs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是否掌握触发器逻辑器件应用方法；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-508000" eaLnBrk="1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p"/>
              <a:extLst>
                <a:ext uri="{35155182-B16C-46BC-9424-99874614C6A1}">
                  <wpsdc:indentchars xmlns:wpsdc="http://www.wps.cn/officeDocument/2017/drawingmlCustomData" val="-200" checksum="653400869"/>
                </a:ext>
              </a:extLs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掌握各种触发器的动作特点；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-508000" eaLnBrk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200" checksum="653400869"/>
                </a:ext>
              </a:extLst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7835" y="2569210"/>
            <a:ext cx="4578985" cy="2399665"/>
          </a:xfrm>
          <a:prstGeom prst="rec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spAutoFit/>
          </a:bodyPr>
          <a:p>
            <a:pPr indent="-508000" eaLnBrk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200" checksum="653400869"/>
                </a:ext>
              </a:extLst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学习反馈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（测验、生生互评）</a:t>
            </a:r>
            <a:endParaRPr lang="zh-CN" altLang="en-US" sz="2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-508000" eaLnBrk="1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p"/>
              <a:extLst>
                <a:ext uri="{35155182-B16C-46BC-9424-99874614C6A1}">
                  <wpsdc:indentchars xmlns:wpsdc="http://www.wps.cn/officeDocument/2017/drawingmlCustomData" val="-200" checksum="653400869"/>
                </a:ext>
              </a:extLst>
            </a:pP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写出</a:t>
            </a:r>
            <a:r>
              <a:rPr lang="en-US" altLang="zh-CN" sz="20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JK</a:t>
            </a: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触发器的特性方程；</a:t>
            </a:r>
            <a:endParaRPr lang="zh-CN" altLang="en-US" sz="20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 indent="-508000" eaLnBrk="1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p"/>
              <a:extLst>
                <a:ext uri="{35155182-B16C-46BC-9424-99874614C6A1}">
                  <wpsdc:indentchars xmlns:wpsdc="http://www.wps.cn/officeDocument/2017/drawingmlCustomData" val="-200" checksum="653400869"/>
                </a:ext>
              </a:extLst>
            </a:pP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画出</a:t>
            </a:r>
            <a:r>
              <a:rPr lang="en-US" altLang="zh-CN" sz="20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JK</a:t>
            </a: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触发器的逻辑功能表；</a:t>
            </a:r>
            <a:endParaRPr lang="zh-CN" altLang="en-US" sz="20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-508000" eaLnBrk="1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p"/>
              <a:extLst>
                <a:ext uri="{35155182-B16C-46BC-9424-99874614C6A1}">
                  <wpsdc:indentchars xmlns:wpsdc="http://www.wps.cn/officeDocument/2017/drawingmlCustomData" val="-200" checksum="653400869"/>
                </a:ext>
              </a:extLst>
            </a:pP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画出</a:t>
            </a:r>
            <a:r>
              <a:rPr lang="en-US" altLang="zh-CN" sz="20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JK</a:t>
            </a: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触发器的逻辑符号图；</a:t>
            </a:r>
            <a:endParaRPr lang="zh-CN" altLang="en-US" sz="20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-508000" eaLnBrk="1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p"/>
              <a:extLst>
                <a:ext uri="{35155182-B16C-46BC-9424-99874614C6A1}">
                  <wpsdc:indentchars xmlns:wpsdc="http://www.wps.cn/officeDocument/2017/drawingmlCustomData" val="-200" checksum="653400869"/>
                </a:ext>
              </a:extLst>
            </a:pP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画出</a:t>
            </a:r>
            <a:r>
              <a:rPr lang="en-US" altLang="zh-CN" sz="2000" i="1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JK</a:t>
            </a:r>
            <a:r>
              <a: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触发器的逻辑状态图。</a:t>
            </a:r>
            <a:endParaRPr lang="zh-CN" altLang="en-US" sz="200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" name="左右箭头 6"/>
          <p:cNvSpPr/>
          <p:nvPr/>
        </p:nvSpPr>
        <p:spPr>
          <a:xfrm>
            <a:off x="5969000" y="3547745"/>
            <a:ext cx="812800" cy="44196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8285"/>
            <a:ext cx="4897120" cy="46037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不同类型触发器之间的转换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60705" y="951230"/>
            <a:ext cx="11031220" cy="2886710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indent="508000" defTabSz="914400" eaLnBrk="0">
              <a:lnSpc>
                <a:spcPct val="150000"/>
              </a:lnSpc>
              <a:buClr>
                <a:schemeClr val="accent2"/>
              </a:buClr>
              <a:buSzTx/>
              <a:buFont typeface="Wingdings" panose="05000000000000000000" pitchFamily="2" charset="2"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kumimoji="0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前面一节已经</a:t>
            </a:r>
            <a:r>
              <a:rPr kumimoji="0" lang="zh-CN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kumimoji="0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了三种触发器</a:t>
            </a:r>
            <a:r>
              <a:rPr kumimoji="0" lang="zh-CN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kumimoji="0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即RS触发器、JK触发器和D触发器。</a:t>
            </a:r>
            <a:endParaRPr kumimoji="0" sz="20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indent="508000" defTabSz="914400" eaLnBrk="0">
              <a:lnSpc>
                <a:spcPct val="150000"/>
              </a:lnSpc>
              <a:buClr>
                <a:schemeClr val="accent2"/>
              </a:buClr>
              <a:buSzTx/>
              <a:buFont typeface="Wingdings" panose="05000000000000000000" pitchFamily="2" charset="2"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kumimoji="0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其中RS触发器具有约束</a:t>
            </a:r>
            <a:r>
              <a:rPr kumimoji="0" lang="zh-CN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在实际使用中会受到限制</a:t>
            </a:r>
            <a:r>
              <a:rPr kumimoji="0" lang="zh-CN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kumimoji="0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JK触发器是逻辑功能最强的</a:t>
            </a:r>
            <a:r>
              <a:rPr kumimoji="0" lang="zh-CN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kumimoji="0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而在需要单端输入时</a:t>
            </a:r>
            <a:r>
              <a:rPr kumimoji="0" lang="zh-CN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kumimoji="0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通常采用D触发器。目前生产的由时钟脉冲控制的触发器定型产品中只有JK触发器和D触发器这两大类。如果需要其他类型的触发器可以由JK触发器和D触发器转换得到。</a:t>
            </a:r>
            <a:endParaRPr kumimoji="0" sz="20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indent="508000" defTabSz="914400" eaLnBrk="0">
              <a:lnSpc>
                <a:spcPct val="150000"/>
              </a:lnSpc>
              <a:buClr>
                <a:schemeClr val="accent2"/>
              </a:buClr>
              <a:buSzTx/>
              <a:buFont typeface="Wingdings" panose="05000000000000000000" pitchFamily="2" charset="2"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kumimoji="0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所谓逻辑功能的转换,就是将一种类型的触发器,通过外接一定的逻辑电路后转换成另一类型的触发器。</a:t>
            </a:r>
            <a:endParaRPr kumimoji="0" sz="20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indent="508000" defTabSz="914400" eaLnBrk="0">
              <a:lnSpc>
                <a:spcPct val="150000"/>
              </a:lnSpc>
              <a:buClr>
                <a:schemeClr val="accent2"/>
              </a:buClr>
              <a:buSzTx/>
              <a:buFont typeface="Wingdings" panose="05000000000000000000" pitchFamily="2" charset="2"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kumimoji="0" sz="20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745" y="4080510"/>
            <a:ext cx="10210165" cy="2399665"/>
          </a:xfrm>
          <a:prstGeom prst="rect">
            <a:avLst/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marR="0" indent="508000" defTabSz="914400" eaLnBrk="0">
              <a:lnSpc>
                <a:spcPct val="150000"/>
              </a:lnSpc>
              <a:buClr>
                <a:schemeClr val="accent2"/>
              </a:buClr>
              <a:buSzTx/>
              <a:buFont typeface="Wingdings" panose="05000000000000000000" pitchFamily="2" charset="2"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触发器类型转换步骤如下:</a:t>
            </a:r>
            <a:endParaRPr kumimoji="0" sz="2000" b="1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marR="0" indent="-342900" defTabSz="914400" eaLnBrk="0">
              <a:lnSpc>
                <a:spcPct val="150000"/>
              </a:lnSpc>
              <a:buClr>
                <a:srgbClr val="00B050"/>
              </a:buClr>
              <a:buSzTx/>
              <a:buFont typeface="Wingdings" panose="05000000000000000000" charset="0"/>
              <a:buChar char="p"/>
            </a:pPr>
            <a:r>
              <a: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(1)写出已有触发器和待实现触发器的特性方程;</a:t>
            </a:r>
            <a:endParaRPr kumimoji="0" sz="2000" b="1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marR="0" indent="-342900" defTabSz="914400" eaLnBrk="0">
              <a:lnSpc>
                <a:spcPct val="150000"/>
              </a:lnSpc>
              <a:buClr>
                <a:srgbClr val="00B050"/>
              </a:buClr>
              <a:buSzTx/>
              <a:buFont typeface="Wingdings" panose="05000000000000000000" charset="0"/>
              <a:buChar char="p"/>
            </a:pPr>
            <a:r>
              <a: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(2)变换待实现触发器的特性方程</a:t>
            </a:r>
            <a:r>
              <a:rPr lang="zh-CN"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</a:t>
            </a:r>
            <a:r>
              <a: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使之形式与已有触发器的特性方程一致;</a:t>
            </a:r>
            <a:endParaRPr kumimoji="0" sz="2000" b="1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marR="0" indent="-342900" defTabSz="914400" eaLnBrk="0">
              <a:lnSpc>
                <a:spcPct val="150000"/>
              </a:lnSpc>
              <a:buClr>
                <a:srgbClr val="00B050"/>
              </a:buClr>
              <a:buSzTx/>
              <a:buFont typeface="Wingdings" panose="05000000000000000000" charset="0"/>
              <a:buChar char="p"/>
            </a:pPr>
            <a:r>
              <a: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(3)比较已有触发器和待实现触发器特性方程</a:t>
            </a:r>
            <a:r>
              <a:rPr lang="zh-CN"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</a:t>
            </a:r>
            <a:r>
              <a: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根据两个方程相等原则求出转换逻辑。</a:t>
            </a:r>
            <a:endParaRPr kumimoji="0" sz="2000" b="1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marR="0" indent="-342900" defTabSz="914400" eaLnBrk="0">
              <a:lnSpc>
                <a:spcPct val="150000"/>
              </a:lnSpc>
              <a:buClr>
                <a:srgbClr val="00B050"/>
              </a:buClr>
              <a:buSzTx/>
              <a:buFont typeface="Wingdings" panose="05000000000000000000" charset="0"/>
              <a:buChar char="p"/>
            </a:pPr>
            <a:r>
              <a:rPr sz="20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(4)根据转换逻辑画出逻辑电路图。</a:t>
            </a:r>
            <a:endParaRPr sz="2000" b="1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8285"/>
            <a:ext cx="6173470" cy="46037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JK触发器转换成其他功能的触发器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989965"/>
            <a:ext cx="5240655" cy="70929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1.将</a:t>
            </a:r>
            <a:r>
              <a:rPr kumimoji="0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JK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触发器转换为</a:t>
            </a:r>
            <a:r>
              <a:rPr kumimoji="0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255" y="2381250"/>
            <a:ext cx="10029825" cy="3776345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JK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触发器的特性方程为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触发器的特性方程为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变换为与</a:t>
            </a:r>
            <a:r>
              <a:rPr lang="en-US" altLang="zh-CN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JK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触发器特性方程一致的形式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比较系数得到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，由此画出如图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4-15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所示的电路连接图。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68575" y="5243195"/>
          <a:ext cx="1466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838200" imgH="228600" progId="Equation.KSEE3">
                  <p:embed/>
                </p:oleObj>
              </mc:Choice>
              <mc:Fallback>
                <p:oleObj name="" r:id="rId3" imgW="8382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68575" y="5243195"/>
                        <a:ext cx="146685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01440" y="2527300"/>
          <a:ext cx="2167890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5" imgW="1168400" imgH="254000" progId="Equation.KSEE3">
                  <p:embed/>
                </p:oleObj>
              </mc:Choice>
              <mc:Fallback>
                <p:oleObj name="" r:id="rId5" imgW="11684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01440" y="2527300"/>
                        <a:ext cx="2167890" cy="471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958590" y="3429000"/>
            <a:ext cx="1277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Q</a:t>
            </a:r>
            <a:r>
              <a:rPr lang="zh-CN" altLang="en-US" sz="2000" i="1" baseline="800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n+1</a:t>
            </a:r>
            <a:r>
              <a:rPr lang="zh-CN" alt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=D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en-US" altLang="zh-CN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09578" y="4254500"/>
          <a:ext cx="2215515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1193800" imgH="254000" progId="Equation.KSEE3">
                  <p:embed/>
                </p:oleObj>
              </mc:Choice>
              <mc:Fallback>
                <p:oleObj name="" r:id="rId7" imgW="11938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09578" y="4254500"/>
                        <a:ext cx="2215515" cy="471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85380" y="1569720"/>
            <a:ext cx="3924300" cy="225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8285"/>
            <a:ext cx="6173470" cy="46037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JK触发器转换成其他功能的触发器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989965"/>
            <a:ext cx="5240655" cy="70929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.将</a:t>
            </a:r>
            <a:r>
              <a:rPr kumimoji="0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JK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触发器转换为</a:t>
            </a:r>
            <a:r>
              <a:rPr kumimoji="0" lang="en-US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RS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255" y="1980565"/>
            <a:ext cx="10029825" cy="4318635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JK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触发器的特性方程为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RS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触发器的特性方程为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变换为与</a:t>
            </a:r>
            <a:r>
              <a:rPr lang="en-US" altLang="zh-CN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JK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触发器特性方程一致的形式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比较系数得到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，将RS触发器的约束条件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SR=0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代入上式中K的表达式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可得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转换结果为J=S，K=R，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由此画出如图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4-16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所示的电路连接图。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12683" y="4843145"/>
          <a:ext cx="151066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862965" imgH="228600" progId="Equation.KSEE3">
                  <p:embed/>
                </p:oleObj>
              </mc:Choice>
              <mc:Fallback>
                <p:oleObj name="" r:id="rId3" imgW="8629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2683" y="4843145"/>
                        <a:ext cx="151066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12845" y="2146300"/>
          <a:ext cx="2167890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5" imgW="1168400" imgH="254000" progId="Equation.KSEE3">
                  <p:embed/>
                </p:oleObj>
              </mc:Choice>
              <mc:Fallback>
                <p:oleObj name="" r:id="rId5" imgW="11684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12845" y="2146300"/>
                        <a:ext cx="2167890" cy="471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12845" y="2955290"/>
          <a:ext cx="17907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965200" imgH="241300" progId="Equation.KSEE3">
                  <p:embed/>
                </p:oleObj>
              </mc:Choice>
              <mc:Fallback>
                <p:oleObj name="" r:id="rId7" imgW="965200" imgH="2413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12845" y="2955290"/>
                        <a:ext cx="17907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95"/>
          <p:cNvGraphicFramePr/>
          <p:nvPr/>
        </p:nvGraphicFramePr>
        <p:xfrm>
          <a:off x="5880735" y="3402965"/>
          <a:ext cx="4055745" cy="1207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9" imgW="2527300" imgH="787400" progId="Equation.3">
                  <p:embed/>
                </p:oleObj>
              </mc:Choice>
              <mc:Fallback>
                <p:oleObj name="" r:id="rId9" imgW="2527300" imgH="7874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80735" y="3402965"/>
                        <a:ext cx="4055745" cy="1207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69060" y="5314633"/>
          <a:ext cx="188976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1" imgW="1079500" imgH="215900" progId="Equation.KSEE3">
                  <p:embed/>
                </p:oleObj>
              </mc:Choice>
              <mc:Fallback>
                <p:oleObj name="" r:id="rId11" imgW="10795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69060" y="5314633"/>
                        <a:ext cx="188976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81595" y="1167130"/>
            <a:ext cx="3396615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8285"/>
            <a:ext cx="6173470" cy="46037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JK触发器转换成其他功能的触发器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989965"/>
            <a:ext cx="4373880" cy="68516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.将</a:t>
            </a:r>
            <a:r>
              <a:rPr kumimoji="0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JK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触发器转换为</a:t>
            </a:r>
            <a:r>
              <a:rPr kumimoji="0" lang="en-US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255" y="1980565"/>
            <a:ext cx="11315700" cy="1642110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在某些场合下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需要这样一种逻辑功能的触发器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即当输入信号T=1时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每来一个时钟脉冲CP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触发器的状态就翻转一次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而当T=0时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时钟脉冲CP到来时触发器的状态保持不变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这就是T触发器。 如表4-8所示为T触发器的功能表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T触发器的状态转换图和逻辑符号如图4-17所示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en-US" altLang="zh-CN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25625" y="6080125"/>
          <a:ext cx="5090160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2743200" imgH="254000" progId="Equation.KSEE3">
                  <p:embed/>
                </p:oleObj>
              </mc:Choice>
              <mc:Fallback>
                <p:oleObj name="" r:id="rId3" imgW="27432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5625" y="6080125"/>
                        <a:ext cx="5090160" cy="471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t="51985"/>
          <a:stretch>
            <a:fillRect/>
          </a:stretch>
        </p:blipFill>
        <p:spPr>
          <a:xfrm>
            <a:off x="6484620" y="4140200"/>
            <a:ext cx="4957445" cy="16948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 b="46723"/>
          <a:stretch>
            <a:fillRect/>
          </a:stretch>
        </p:blipFill>
        <p:spPr>
          <a:xfrm>
            <a:off x="307975" y="4013835"/>
            <a:ext cx="4800600" cy="1821180"/>
          </a:xfrm>
          <a:prstGeom prst="rect">
            <a:avLst/>
          </a:prstGeom>
        </p:spPr>
      </p:pic>
      <p:sp>
        <p:nvSpPr>
          <p:cNvPr id="11" name="右箭头 10"/>
          <p:cNvSpPr/>
          <p:nvPr/>
        </p:nvSpPr>
        <p:spPr>
          <a:xfrm>
            <a:off x="5254625" y="4615815"/>
            <a:ext cx="1162685" cy="61722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1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8285"/>
            <a:ext cx="6173470" cy="46037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JK触发器转换成其他功能的触发器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989965"/>
            <a:ext cx="4373880" cy="68516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.将</a:t>
            </a:r>
            <a:r>
              <a:rPr kumimoji="0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JK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触发器转换为</a:t>
            </a:r>
            <a:r>
              <a:rPr kumimoji="0" lang="en-US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255" y="1980565"/>
            <a:ext cx="10878185" cy="1284605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将JK触发器的特性方程与T触发器的特性方程相比较可得</a:t>
            </a:r>
            <a:r>
              <a:rPr 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</a:t>
            </a: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J=K=T</a:t>
            </a:r>
            <a:r>
              <a:rPr lang="zh-CN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从而得到如图4-18所示JK触发器转换为T触发器电路。</a:t>
            </a:r>
            <a:endParaRPr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24270" y="5779770"/>
          <a:ext cx="5043170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2717800" imgH="254000" progId="Equation.KSEE3">
                  <p:embed/>
                </p:oleObj>
              </mc:Choice>
              <mc:Fallback>
                <p:oleObj name="" r:id="rId3" imgW="27178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24270" y="5779770"/>
                        <a:ext cx="5043170" cy="471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 b="46723"/>
          <a:stretch>
            <a:fillRect/>
          </a:stretch>
        </p:blipFill>
        <p:spPr>
          <a:xfrm>
            <a:off x="386715" y="3556635"/>
            <a:ext cx="4800600" cy="1821180"/>
          </a:xfrm>
          <a:prstGeom prst="rect">
            <a:avLst/>
          </a:prstGeom>
        </p:spPr>
      </p:pic>
      <p:sp>
        <p:nvSpPr>
          <p:cNvPr id="11" name="右箭头 10"/>
          <p:cNvSpPr/>
          <p:nvPr/>
        </p:nvSpPr>
        <p:spPr>
          <a:xfrm>
            <a:off x="5321935" y="4140200"/>
            <a:ext cx="1162685" cy="61722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9975" y="3853815"/>
            <a:ext cx="3002280" cy="1524000"/>
          </a:xfrm>
          <a:prstGeom prst="rect">
            <a:avLst/>
          </a:prstGeom>
        </p:spPr>
      </p:pic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8325" y="5779770"/>
          <a:ext cx="5090160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7" imgW="2743200" imgH="254000" progId="Equation.KSEE3">
                  <p:embed/>
                </p:oleObj>
              </mc:Choice>
              <mc:Fallback>
                <p:oleObj name="" r:id="rId7" imgW="27432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8325" y="5779770"/>
                        <a:ext cx="5090160" cy="471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1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8285"/>
            <a:ext cx="6173470" cy="46037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JK触发器转换成其他功能的触发器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989965"/>
            <a:ext cx="4551045" cy="656590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.将</a:t>
            </a:r>
            <a:r>
              <a:rPr kumimoji="0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JK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触发器转换为</a:t>
            </a:r>
            <a:r>
              <a:rPr kumimoji="0" lang="en-US" sz="2400" i="1" kern="1200" cap="none" spc="0" normalizeH="0" baseline="0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 </a:t>
            </a:r>
            <a:r>
              <a:rPr kumimoji="0" lang="zh-CN" altLang="en-US" sz="2400" i="1" kern="1200" baseline="60000" noProof="1">
                <a:solidFill>
                  <a:srgbClr val="FF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255" y="1870075"/>
            <a:ext cx="10973435" cy="1240790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在某些场合还需要这样一种触发器</a:t>
            </a:r>
            <a:r>
              <a:rPr 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即每来一个时钟脉冲</a:t>
            </a:r>
            <a:r>
              <a:rPr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CP</a:t>
            </a:r>
            <a:r>
              <a:rPr 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触发器的状态就翻转一次</a:t>
            </a:r>
            <a:r>
              <a:rPr 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这就是</a:t>
            </a:r>
            <a:r>
              <a:rPr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′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触发器。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将</a:t>
            </a:r>
            <a:r>
              <a:rPr lang="zh-CN" alt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zh-CN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′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触发器与</a:t>
            </a:r>
            <a:r>
              <a:rPr lang="zh-CN" alt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触发器的逻辑功能相比可知，只要令</a:t>
            </a:r>
            <a:r>
              <a:rPr lang="zh-CN" alt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=1，即构成了T</a:t>
            </a: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′触发器。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24270" y="5779770"/>
          <a:ext cx="5043170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2717800" imgH="254000" progId="Equation.KSEE3">
                  <p:embed/>
                </p:oleObj>
              </mc:Choice>
              <mc:Fallback>
                <p:oleObj name="" r:id="rId3" imgW="27178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24270" y="5779770"/>
                        <a:ext cx="5043170" cy="471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0440" y="5779770"/>
          <a:ext cx="4265930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2298700" imgH="254000" progId="Equation.KSEE3">
                  <p:embed/>
                </p:oleObj>
              </mc:Choice>
              <mc:Fallback>
                <p:oleObj name="" r:id="rId5" imgW="22987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0440" y="5779770"/>
                        <a:ext cx="4265930" cy="471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124" descr="12t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58895" y="3829685"/>
            <a:ext cx="3333750" cy="154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8285"/>
            <a:ext cx="6173470" cy="46037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.2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sz="2400" i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触发器转换成其他功能的触发器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989965"/>
            <a:ext cx="4551045" cy="656590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.将</a:t>
            </a:r>
            <a:r>
              <a:rPr kumimoji="0" lang="en-US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kumimoji="0" lang="zh-CN" altLang="en-US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触发器转为</a:t>
            </a:r>
            <a:r>
              <a:rPr kumimoji="0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JK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200" y="1927860"/>
            <a:ext cx="6611620" cy="1339850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比较</a:t>
            </a:r>
            <a:r>
              <a:rPr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触发器和</a:t>
            </a:r>
            <a:r>
              <a:rPr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JK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触发器的特性方程可知</a:t>
            </a:r>
            <a:r>
              <a:rPr 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endParaRPr lang="zh-CN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95438" y="2511425"/>
          <a:ext cx="4242435" cy="588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2286000" imgH="316865" progId="Equation.KSEE3">
                  <p:embed/>
                </p:oleObj>
              </mc:Choice>
              <mc:Fallback>
                <p:oleObj name="" r:id="rId3" imgW="2286000" imgH="316865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95438" y="2511425"/>
                        <a:ext cx="4242435" cy="588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2595" y="3700145"/>
            <a:ext cx="4950460" cy="265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8285"/>
            <a:ext cx="6173470" cy="46037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.2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sz="2400" i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触发器转换成其他功能的触发器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989965"/>
            <a:ext cx="4551045" cy="656590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.将</a:t>
            </a:r>
            <a:r>
              <a:rPr kumimoji="0" lang="en-US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kumimoji="0" lang="zh-CN" altLang="en-US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触发器转为</a:t>
            </a:r>
            <a:r>
              <a:rPr kumimoji="0" lang="en-US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200" y="1927860"/>
            <a:ext cx="6639560" cy="1254760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比较</a:t>
            </a:r>
            <a:r>
              <a:rPr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触发器和</a:t>
            </a:r>
            <a:r>
              <a:rPr 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触发器的特性方程可知</a:t>
            </a:r>
            <a:r>
              <a:rPr 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endParaRPr lang="zh-CN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55153" y="2569528"/>
          <a:ext cx="3723005" cy="472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2005965" imgH="254000" progId="Equation.KSEE3">
                  <p:embed/>
                </p:oleObj>
              </mc:Choice>
              <mc:Fallback>
                <p:oleObj name="" r:id="rId3" imgW="2005965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55153" y="2569528"/>
                        <a:ext cx="3723005" cy="472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4375" y="3743325"/>
            <a:ext cx="4187190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8285"/>
            <a:ext cx="6173470" cy="46037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.2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sz="2400" i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触发器转换成其他功能的触发器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989965"/>
            <a:ext cx="4551045" cy="656590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.将</a:t>
            </a:r>
            <a:r>
              <a:rPr kumimoji="0" lang="en-US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kumimoji="0" lang="zh-CN" altLang="en-US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触发器转为</a:t>
            </a:r>
            <a:r>
              <a:rPr kumimoji="0" lang="en-US" sz="2400" i="1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 </a:t>
            </a:r>
            <a:r>
              <a:rPr kumimoji="0" lang="en-US" sz="2400" i="1" kern="1200" baseline="60000" noProof="1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6825" y="2080260"/>
            <a:ext cx="6639560" cy="1225550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比较</a:t>
            </a:r>
            <a:r>
              <a:rPr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触发器和</a:t>
            </a:r>
            <a:r>
              <a:rPr lang="en-US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 </a:t>
            </a:r>
            <a:r>
              <a:rPr lang="zh-CN" altLang="en-US" sz="2000" i="1" baseline="600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触发器的特性方程可知</a:t>
            </a:r>
            <a:r>
              <a:rPr 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endParaRPr lang="zh-CN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84563" y="2750186"/>
          <a:ext cx="172148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927100" imgH="254000" progId="Equation.KSEE3">
                  <p:embed/>
                </p:oleObj>
              </mc:Choice>
              <mc:Fallback>
                <p:oleObj name="" r:id="rId3" imgW="9271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84563" y="2750186"/>
                        <a:ext cx="1721485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072" descr="12t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9875" y="3850005"/>
            <a:ext cx="3364230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577715" y="587978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4-2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 D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触发器转换为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T</a:t>
            </a:r>
            <a:r>
              <a:rPr lang="zh-CN" altLang="en-US" sz="1600" b="1" baseline="60000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触发器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" name="圆角矩形 55"/>
          <p:cNvSpPr/>
          <p:nvPr/>
        </p:nvSpPr>
        <p:spPr>
          <a:xfrm>
            <a:off x="840105" y="2003425"/>
            <a:ext cx="10144760" cy="2850515"/>
          </a:xfrm>
          <a:prstGeom prst="roundRect">
            <a:avLst>
              <a:gd name="adj" fmla="val 0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1" name="矩形 40"/>
          <p:cNvSpPr/>
          <p:nvPr/>
        </p:nvSpPr>
        <p:spPr>
          <a:xfrm>
            <a:off x="3375025" y="1054100"/>
            <a:ext cx="7315200" cy="3619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4" name="圆角矩形 43"/>
          <p:cNvSpPr/>
          <p:nvPr/>
        </p:nvSpPr>
        <p:spPr>
          <a:xfrm rot="10800000" flipV="1">
            <a:off x="1519238" y="1044575"/>
            <a:ext cx="363538" cy="36830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r>
              <a:rPr lang="en-US" altLang="zh-CN" sz="2700" strike="noStrike" noProof="1" dirty="0"/>
              <a:t>0</a:t>
            </a:r>
            <a:endParaRPr lang="zh-CN" altLang="en-US" sz="2700" strike="noStrike" noProof="1" dirty="0"/>
          </a:p>
        </p:txBody>
      </p:sp>
      <p:sp>
        <p:nvSpPr>
          <p:cNvPr id="45" name="文本框 44"/>
          <p:cNvSpPr txBox="1"/>
          <p:nvPr/>
        </p:nvSpPr>
        <p:spPr>
          <a:xfrm>
            <a:off x="2009775" y="1057275"/>
            <a:ext cx="1355090" cy="344170"/>
          </a:xfrm>
          <a:prstGeom prst="rect">
            <a:avLst/>
          </a:prstGeom>
          <a:noFill/>
        </p:spPr>
        <p:txBody>
          <a:bodyPr wrap="none" lIns="68577" tIns="34288" rIns="68577" bIns="34288" rtlCol="0">
            <a:spAutoFit/>
          </a:bodyPr>
          <a:lstStyle/>
          <a:p>
            <a:r>
              <a:rPr lang="zh-CN" altLang="en-US" spc="600" noProof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学有所得</a:t>
            </a:r>
            <a:endParaRPr lang="zh-CN" altLang="en-US" spc="600" noProof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6" name="矩形 45"/>
          <p:cNvSpPr/>
          <p:nvPr/>
        </p:nvSpPr>
        <p:spPr>
          <a:xfrm>
            <a:off x="4068763" y="1087438"/>
            <a:ext cx="22225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Practical Tasks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7100" y="2074545"/>
            <a:ext cx="9367520" cy="2593340"/>
          </a:xfrm>
          <a:prstGeom prst="rect">
            <a:avLst/>
          </a:prstGeom>
        </p:spPr>
        <p:txBody>
          <a:bodyPr wrap="square" lIns="68578" tIns="34289" rIns="68578" bIns="34289">
            <a:noAutofit/>
          </a:bodyPr>
          <a:lstStyle/>
          <a:p>
            <a:pPr indent="467995" fontAlgn="base">
              <a:lnSpc>
                <a:spcPct val="200000"/>
              </a:lnSpc>
            </a:pPr>
            <a:r>
              <a:rPr lang="en-US" altLang="zh-CN" sz="20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、理解触发器的电路组成、逻辑功能及工作原理；</a:t>
            </a:r>
            <a:endParaRPr lang="zh-CN" altLang="en-US" sz="2000" strike="noStrike" noProof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67995" fontAlgn="base">
              <a:lnSpc>
                <a:spcPct val="200000"/>
              </a:lnSpc>
            </a:pPr>
            <a:r>
              <a:rPr lang="en-US" altLang="zh-CN" sz="20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、熟练掌握SR触发器、JK触发器、D触发器及T、T</a:t>
            </a:r>
            <a:r>
              <a:rPr lang="zh-CN" altLang="en-US" sz="2000" baseline="8000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0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触发器的逻辑功能及逻辑器件应用方法；</a:t>
            </a:r>
            <a:endParaRPr lang="zh-CN" altLang="en-US" sz="2000" strike="noStrike" noProof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67995" fontAlgn="base">
              <a:lnSpc>
                <a:spcPct val="200000"/>
              </a:lnSpc>
            </a:pPr>
            <a:r>
              <a:rPr lang="en-US" altLang="zh-CN" sz="20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、掌握各种触发器的动作特点以及不同类型触发器之间的转换方法。</a:t>
            </a:r>
            <a:r>
              <a:rPr lang="zh-CN" altLang="en-US" sz="100" strike="noStrike" noProof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</a:t>
            </a:r>
            <a:endParaRPr lang="en-US" altLang="zh-CN" sz="1200" strike="noStrike" noProof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8" name="图片 3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751763" y="18732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9" name="文本框 4"/>
          <p:cNvSpPr txBox="1"/>
          <p:nvPr>
            <p:custDataLst>
              <p:tags r:id="rId3"/>
            </p:custDataLst>
          </p:nvPr>
        </p:nvSpPr>
        <p:spPr>
          <a:xfrm>
            <a:off x="3503613" y="404813"/>
            <a:ext cx="4572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学习任务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0105" y="5216525"/>
            <a:ext cx="10145395" cy="1014730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 marL="0" indent="306070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能力要求：能够根据触发器的逻辑功能表，完成触发器引脚的电路连接与状态设置，实现保持、翻转、置1或置0等具体逻辑功能。</a:t>
            </a:r>
            <a:endParaRPr lang="zh-CN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389255" y="248285"/>
            <a:ext cx="2164715" cy="46037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小结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9255" y="1167130"/>
            <a:ext cx="11412855" cy="4632325"/>
          </a:xfrm>
          <a:prstGeom prst="rect">
            <a:avLst/>
          </a:prstGeom>
        </p:spPr>
        <p:style>
          <a:lnRef idx="3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marR="0" defTabSz="914400" eaLnBrk="0">
              <a:lnSpc>
                <a:spcPct val="150000"/>
              </a:lnSpc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学习触发器，可以联系刚刚学习的组合逻辑电路，因为二者构成了两种截然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defTabSz="914400" eaLnBrk="0">
              <a:lnSpc>
                <a:spcPct val="150000"/>
              </a:lnSpc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不同的电路。组合逻辑电路是没有记忆功能的，而通过分析触发器的电路就会知道触发器是有记忆功能的。记忆是通过输出端反馈到输入端获得的。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defTabSz="914400" eaLnBrk="0">
              <a:lnSpc>
                <a:spcPct val="150000"/>
              </a:lnSpc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en-US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在此我们分析</a:t>
            </a:r>
            <a:r>
              <a:rPr kumimoji="0" sz="24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触发器的输出是内因(前一刻的电路状态)和外因(此刻的输入状态)共同作用的结果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。内因是输出状态的根据和源泉，是根本原因；外因是输出状态的条件，是不可缺少的。触发器，顾名思义，此刻输入状态起着非常重大的作用。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defTabSz="914400" eaLnBrk="0">
              <a:lnSpc>
                <a:spcPct val="150000"/>
              </a:lnSpc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en-US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kumimoji="0" sz="2400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学生的学习成绩也是内因(自身学习态度和方法等)和外因(教师和学习环境等)共同作用的结果</a:t>
            </a:r>
            <a:r>
              <a:rPr kumimoji="0" sz="24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kumimoji="0" sz="24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" name="圆角矩形 53"/>
          <p:cNvSpPr/>
          <p:nvPr/>
        </p:nvSpPr>
        <p:spPr>
          <a:xfrm rot="10800000" flipV="1">
            <a:off x="228283" y="941705"/>
            <a:ext cx="363538" cy="36830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r>
              <a:rPr lang="en-US" altLang="zh-CN" sz="2700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7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53110" y="941705"/>
            <a:ext cx="5927090" cy="344170"/>
          </a:xfrm>
          <a:prstGeom prst="rect">
            <a:avLst/>
          </a:prstGeom>
          <a:noFill/>
        </p:spPr>
        <p:txBody>
          <a:bodyPr wrap="none" lIns="68577" tIns="34288" rIns="68577" bIns="34288" rtlCol="0">
            <a:spAutoFit/>
          </a:bodyPr>
          <a:lstStyle/>
          <a:p>
            <a:r>
              <a:rPr lang="zh-CN" altLang="en-US" b="1" spc="600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生生互评作业</a:t>
            </a:r>
            <a:r>
              <a:rPr lang="zh-CN" altLang="en-US" spc="600" noProof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（课堂学生完成后互相批改）</a:t>
            </a:r>
            <a:endParaRPr lang="zh-CN" altLang="en-US" spc="600" noProof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324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2475" y="1518920"/>
            <a:ext cx="6951980" cy="2263775"/>
          </a:xfrm>
          <a:prstGeom prst="rect">
            <a:avLst/>
          </a:prstGeom>
          <a:ln w="6350" cap="flat" cmpd="sng" algn="ctr">
            <a:solidFill>
              <a:schemeClr val="accent2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</a:pPr>
            <a:r>
              <a:rPr lang="en-US" altLang="zh-CN" sz="2000" strike="noStrike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strike="noStrike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、学生完成课后习题</a:t>
            </a:r>
            <a:r>
              <a:rPr lang="en-US" altLang="zh-CN" sz="2000" strike="noStrike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4-14</a:t>
            </a:r>
            <a:r>
              <a:rPr sz="2000" strike="noStrike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000" strike="noStrike" noProof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base">
              <a:lnSpc>
                <a:spcPct val="150000"/>
              </a:lnSpc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</a:pPr>
            <a:r>
              <a:rPr lang="en-US" sz="2000" strike="noStrike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strike="noStrike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、教室走动查看学生完成情况，选择几位学生手机拍照上传学习通活动窗口或班级群聊；</a:t>
            </a:r>
            <a:endParaRPr lang="zh-CN" altLang="en-US" sz="2000" strike="noStrike" noProof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base">
              <a:lnSpc>
                <a:spcPct val="150000"/>
              </a:lnSpc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</a:pPr>
            <a:r>
              <a:rPr lang="en-US" altLang="zh-CN" sz="2000" strike="noStrike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strike="noStrike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、教师学习通投屏分享学生书写结果，指正错误。</a:t>
            </a:r>
            <a:endParaRPr lang="zh-CN" altLang="en-US" sz="2000" strike="noStrike" noProof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6326" name="文本框 1"/>
          <p:cNvSpPr txBox="1"/>
          <p:nvPr/>
        </p:nvSpPr>
        <p:spPr>
          <a:xfrm>
            <a:off x="3503613" y="168593"/>
            <a:ext cx="3732212" cy="46037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课堂练习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6327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894763" y="26987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3"/>
        </p:blipFill>
        <p:spPr>
          <a:xfrm>
            <a:off x="8695690" y="1310005"/>
            <a:ext cx="2874010" cy="36182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820" y="3869055"/>
            <a:ext cx="5295900" cy="2667000"/>
          </a:xfrm>
          <a:prstGeom prst="rect">
            <a:avLst/>
          </a:prstGeom>
        </p:spPr>
      </p:pic>
      <p:graphicFrame>
        <p:nvGraphicFramePr>
          <p:cNvPr id="-2147482486" name="Object 138"/>
          <p:cNvGraphicFramePr>
            <a:graphicFrameLocks noChangeAspect="1"/>
          </p:cNvGraphicFramePr>
          <p:nvPr/>
        </p:nvGraphicFramePr>
        <p:xfrm>
          <a:off x="6043930" y="4119245"/>
          <a:ext cx="3543300" cy="2166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5" imgW="2451100" imgH="1498600" progId="Equation.KSEE3">
                  <p:embed/>
                </p:oleObj>
              </mc:Choice>
              <mc:Fallback>
                <p:oleObj name="" r:id="rId5" imgW="2451100" imgH="14986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43930" y="4119245"/>
                        <a:ext cx="3543300" cy="21666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-214748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" name="矩形 52"/>
          <p:cNvSpPr/>
          <p:nvPr/>
        </p:nvSpPr>
        <p:spPr>
          <a:xfrm>
            <a:off x="3352800" y="1046163"/>
            <a:ext cx="7315200" cy="36353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4" name="圆角矩形 53"/>
          <p:cNvSpPr/>
          <p:nvPr/>
        </p:nvSpPr>
        <p:spPr>
          <a:xfrm rot="10800000" flipV="1">
            <a:off x="1519238" y="1044575"/>
            <a:ext cx="363538" cy="36830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r>
              <a:rPr lang="en-US" altLang="zh-CN" sz="2700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7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09775" y="1057275"/>
            <a:ext cx="1355090" cy="344170"/>
          </a:xfrm>
          <a:prstGeom prst="rect">
            <a:avLst/>
          </a:prstGeom>
          <a:noFill/>
        </p:spPr>
        <p:txBody>
          <a:bodyPr wrap="none" lIns="68577" tIns="34288" rIns="68577" bIns="34288" rtlCol="0">
            <a:spAutoFit/>
          </a:bodyPr>
          <a:lstStyle/>
          <a:p>
            <a:r>
              <a:rPr lang="zh-CN" altLang="en-US" spc="600" noProof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动手实践</a:t>
            </a:r>
            <a:endParaRPr lang="zh-CN" altLang="en-US" spc="600" noProof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24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1950" y="1773238"/>
            <a:ext cx="8893175" cy="212280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 fontAlgn="base">
              <a:lnSpc>
                <a:spcPct val="150000"/>
              </a:lnSpc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p"/>
            </a:pPr>
            <a:r>
              <a:rPr lang="zh-CN" altLang="zh-CN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</a:t>
            </a:r>
            <a:r>
              <a:rPr lang="en-US" altLang="zh-CN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：用思维导图工具</a:t>
            </a:r>
            <a:r>
              <a:rPr lang="zh-CN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完成本章知识点的知识图谱。</a:t>
            </a:r>
            <a:endParaRPr lang="zh-CN" sz="2400" strike="noStrike" noProof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457200" indent="-457200" fontAlgn="base">
              <a:lnSpc>
                <a:spcPct val="150000"/>
              </a:lnSpc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p"/>
            </a:pPr>
            <a:r>
              <a:rPr lang="zh-CN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</a:t>
            </a:r>
            <a:r>
              <a:rPr lang="en-US" altLang="zh-CN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：完成课后习题</a:t>
            </a:r>
            <a:r>
              <a:rPr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4-</a:t>
            </a:r>
            <a:r>
              <a:rPr lang="en-US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至4-1</a:t>
            </a:r>
            <a:r>
              <a:rPr lang="en-US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strike="noStrike" noProof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457200" indent="-457200" fontAlgn="base">
              <a:lnSpc>
                <a:spcPct val="150000"/>
              </a:lnSpc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p"/>
            </a:pPr>
            <a:r>
              <a:rPr lang="zh-CN" altLang="en-US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作业</a:t>
            </a:r>
            <a:r>
              <a:rPr lang="en-US" altLang="zh-CN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：预习</a:t>
            </a:r>
            <a:r>
              <a:rPr lang="en-US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5.1</a:t>
            </a:r>
            <a:r>
              <a:rPr lang="zh-CN" altLang="en-US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时序逻辑电路的特点。</a:t>
            </a:r>
            <a:endParaRPr lang="zh-CN" altLang="en-US" sz="2400" strike="noStrike" noProof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6326" name="文本框 1"/>
          <p:cNvSpPr txBox="1"/>
          <p:nvPr/>
        </p:nvSpPr>
        <p:spPr>
          <a:xfrm>
            <a:off x="3503613" y="404813"/>
            <a:ext cx="37322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课后作业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6327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751763" y="18732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7" name="文本框 79"/>
          <p:cNvSpPr txBox="1"/>
          <p:nvPr/>
        </p:nvSpPr>
        <p:spPr>
          <a:xfrm>
            <a:off x="1827213" y="5141913"/>
            <a:ext cx="4662487" cy="75946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8" rIns="68577" bIns="34288" anchor="t" anchorCtr="0">
            <a:spAutoFit/>
          </a:bodyPr>
          <a:p>
            <a:r>
              <a:rPr lang="en-US" altLang="zh-CN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r>
              <a:rPr lang="zh-CN" altLang="en-US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500" dirty="0">
              <a:solidFill>
                <a:schemeClr val="bg1"/>
              </a:solidFill>
              <a:latin typeface="Segoe UI Semilight" panose="020B04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5285" y="4134485"/>
            <a:ext cx="53689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图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1 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观察到开关抖动在开关启动（闭合）和停用（打开）时都可能发生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60210" y="4779645"/>
            <a:ext cx="49999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图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2 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常见的硬件去抖动方案是采用 SR 锁存器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/>
        </p:blipFill>
        <p:spPr>
          <a:xfrm>
            <a:off x="6489700" y="133350"/>
            <a:ext cx="5344160" cy="449643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1135" y="5572125"/>
            <a:ext cx="116420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        </a:t>
            </a:r>
            <a:r>
              <a:rPr lang="zh-CN" altLang="en-US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自从 20 世纪 60 年代 IBM 等公司将这种技术应用于大型计算机的开关面板后，这种方法就被认为是简单硬件去抖动解决方案中的精华。这种锁存器可以使用两个背对背的双输入 NAND 门形成；例如采用 Texas Instruments 的 SN74HC00DR 四路双输入 NAND IC 的两个通道（图 </a:t>
            </a:r>
            <a:r>
              <a:rPr lang="en-US" altLang="zh-CN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2</a:t>
            </a:r>
            <a:r>
              <a:rPr lang="zh-CN" altLang="en-US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）。</a:t>
            </a:r>
            <a:endParaRPr lang="zh-CN" altLang="en-US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2"/>
        </p:blipFill>
        <p:spPr>
          <a:xfrm>
            <a:off x="64770" y="1200785"/>
            <a:ext cx="6181090" cy="2571115"/>
          </a:xfrm>
          <a:prstGeom prst="rect">
            <a:avLst/>
          </a:prstGeom>
        </p:spPr>
      </p:pic>
      <p:sp>
        <p:nvSpPr>
          <p:cNvPr id="56326" name="文本框 1"/>
          <p:cNvSpPr txBox="1"/>
          <p:nvPr/>
        </p:nvSpPr>
        <p:spPr>
          <a:xfrm>
            <a:off x="374968" y="242888"/>
            <a:ext cx="3732212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案例分享、拓展设计思路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" name="圆角矩形 53"/>
          <p:cNvSpPr/>
          <p:nvPr/>
        </p:nvSpPr>
        <p:spPr>
          <a:xfrm rot="10800000" flipV="1">
            <a:off x="1519238" y="1044575"/>
            <a:ext cx="363538" cy="36830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r>
              <a:rPr lang="en-US" altLang="zh-CN" sz="2700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endParaRPr lang="en-US" altLang="zh-CN" sz="27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09775" y="1057275"/>
            <a:ext cx="745490" cy="344170"/>
          </a:xfrm>
          <a:prstGeom prst="rect">
            <a:avLst/>
          </a:prstGeom>
          <a:noFill/>
        </p:spPr>
        <p:txBody>
          <a:bodyPr wrap="none" lIns="68577" tIns="34288" rIns="68577" bIns="34288" rtlCol="0">
            <a:spAutoFit/>
          </a:bodyPr>
          <a:lstStyle/>
          <a:p>
            <a:r>
              <a:rPr lang="zh-CN" spc="600" noProof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定义</a:t>
            </a:r>
            <a:endParaRPr lang="en-US" altLang="zh-CN" spc="600" noProof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281305" y="269875"/>
            <a:ext cx="701357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 锁存器和触发器的电路结构及工作特点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40203" y="26987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15620" y="1593215"/>
            <a:ext cx="10838815" cy="191516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sz="2400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逻辑电路可以分成两大类，一类叫组合逻辑电路，简称组合电路，另一类叫</a:t>
            </a:r>
            <a:r>
              <a:rPr kumimoji="0" lang="zh-CN" sz="2400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kumimoji="0" sz="2400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时序逻辑电路，简称时序电路；时序电路与组合电路的一个主要区别就是具有记忆功能，而实现记忆功能的器件就是锁存器和触发器。</a:t>
            </a:r>
            <a:endParaRPr kumimoji="0" sz="2400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995" y="3897630"/>
            <a:ext cx="11574145" cy="230695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anchor="ctr" anchorCtr="0">
            <a:sp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触发器按照</a:t>
            </a:r>
            <a:r>
              <a:rPr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逻辑功能</a:t>
            </a: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可分为RS触发器、JK触发器、D触发器、T触发器、</a:t>
            </a:r>
            <a:r>
              <a:rPr 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T</a:t>
            </a:r>
            <a:r>
              <a:rPr lang="zh-CN" altLang="en-US" sz="2400" baseline="80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触发器；</a:t>
            </a:r>
            <a:endParaRPr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按照</a:t>
            </a:r>
            <a:r>
              <a:rPr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电路结构形式</a:t>
            </a: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的不同，可分为基本触发器、同步触发器、主从触发器；</a:t>
            </a:r>
            <a:endParaRPr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按照</a:t>
            </a:r>
            <a:r>
              <a:rPr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触发方式</a:t>
            </a: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的不同，可分为电平触发、主从触发和边沿触发等类型。</a:t>
            </a:r>
            <a:endParaRPr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本章主要学习触发器的</a:t>
            </a:r>
            <a:r>
              <a:rPr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电路结构、逻辑符号、逻辑功能及动作特点</a:t>
            </a: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等。</a:t>
            </a:r>
            <a:endParaRPr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" name="圆角矩形 53"/>
          <p:cNvSpPr/>
          <p:nvPr/>
        </p:nvSpPr>
        <p:spPr>
          <a:xfrm rot="10800000" flipV="1">
            <a:off x="1519238" y="1044575"/>
            <a:ext cx="363538" cy="36830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r>
              <a:rPr lang="en-US" altLang="zh-CN" sz="2700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7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09775" y="1057275"/>
            <a:ext cx="1659890" cy="344170"/>
          </a:xfrm>
          <a:prstGeom prst="rect">
            <a:avLst/>
          </a:prstGeom>
          <a:noFill/>
        </p:spPr>
        <p:txBody>
          <a:bodyPr wrap="none" lIns="68577" tIns="34288" rIns="68577" bIns="34288" rtlCol="0">
            <a:spAutoFit/>
          </a:bodyPr>
          <a:lstStyle/>
          <a:p>
            <a:pPr algn="l"/>
            <a:r>
              <a:rPr lang="zh-CN" spc="60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锁存器概念</a:t>
            </a:r>
            <a:endParaRPr lang="zh-CN" spc="600" noProof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274320" y="243205"/>
            <a:ext cx="699198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 锁存器和触发器的电路结构及工作特点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40203" y="26987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15620" y="1593215"/>
            <a:ext cx="10838815" cy="191516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sz="2400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组成CPU芯片是微小的三极管等电子元器件，例如用三极管组成门电路，然后用门电路组成锁存器和触发器，用触发器构成寄存器、移位寄存器、计数器等，最后用寄存器、计数器、控制器等组成芯片。</a:t>
            </a:r>
            <a:endParaRPr kumimoji="0" sz="2400" kern="1200" cap="none" spc="0" normalizeH="0" baseline="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4680" y="3780155"/>
            <a:ext cx="6577965" cy="2306955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anchor="ctr" anchorCtr="0">
            <a:sp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锁存器是一种对</a:t>
            </a:r>
            <a:r>
              <a:rPr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脉冲电平敏感</a:t>
            </a:r>
            <a:r>
              <a:rPr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的双稳态电路，它具有0和1两种稳定状态，一旦状态被确定，就能自行保持，直到有外部特定输入脉冲电平作用在电路上时，才有可能改变状态。</a:t>
            </a:r>
            <a:endParaRPr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464905" name="Group 9"/>
          <p:cNvGrpSpPr/>
          <p:nvPr/>
        </p:nvGrpSpPr>
        <p:grpSpPr>
          <a:xfrm>
            <a:off x="7368540" y="4438650"/>
            <a:ext cx="3635375" cy="1117600"/>
            <a:chOff x="3334" y="1902"/>
            <a:chExt cx="2268" cy="780"/>
          </a:xfrm>
        </p:grpSpPr>
        <p:graphicFrame>
          <p:nvGraphicFramePr>
            <p:cNvPr id="7175" name="Object 10"/>
            <p:cNvGraphicFramePr>
              <a:graphicFrameLocks noChangeAspect="1"/>
            </p:cNvGraphicFramePr>
            <p:nvPr/>
          </p:nvGraphicFramePr>
          <p:xfrm>
            <a:off x="3334" y="2356"/>
            <a:ext cx="2245" cy="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3" imgW="1643380" imgH="240030" progId="Word.Picture.8">
                    <p:embed/>
                  </p:oleObj>
                </mc:Choice>
                <mc:Fallback>
                  <p:oleObj name="" r:id="rId3" imgW="1643380" imgH="240030" progId="Word.Picture.8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334" y="2356"/>
                          <a:ext cx="2245" cy="3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6" name="Object 11"/>
            <p:cNvGraphicFramePr>
              <a:graphicFrameLocks noChangeAspect="1"/>
            </p:cNvGraphicFramePr>
            <p:nvPr/>
          </p:nvGraphicFramePr>
          <p:xfrm>
            <a:off x="3357" y="1902"/>
            <a:ext cx="2245" cy="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5" imgW="1643380" imgH="240030" progId="Word.Picture.8">
                    <p:embed/>
                  </p:oleObj>
                </mc:Choice>
                <mc:Fallback>
                  <p:oleObj name="" r:id="rId5" imgW="1643380" imgH="240030" progId="Word.Picture.8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357" y="1902"/>
                          <a:ext cx="2245" cy="3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4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" name="圆角矩形 53"/>
          <p:cNvSpPr/>
          <p:nvPr/>
        </p:nvSpPr>
        <p:spPr>
          <a:xfrm rot="10800000" flipV="1">
            <a:off x="1519238" y="1044575"/>
            <a:ext cx="363538" cy="36830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r>
              <a:rPr lang="en-US" altLang="zh-CN" sz="2700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7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09775" y="1057275"/>
            <a:ext cx="5226685" cy="344170"/>
          </a:xfrm>
          <a:prstGeom prst="rect">
            <a:avLst/>
          </a:prstGeom>
          <a:noFill/>
        </p:spPr>
        <p:txBody>
          <a:bodyPr wrap="none" lIns="68577" tIns="34288" rIns="68577" bIns="34288" rtlCol="0">
            <a:spAutoFit/>
          </a:bodyPr>
          <a:lstStyle/>
          <a:p>
            <a:r>
              <a:rPr lang="zh-CN" spc="60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触发器概念(Filp-Flop，简写为FF)</a:t>
            </a:r>
            <a:endParaRPr lang="zh-CN" spc="600" noProof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244475" y="274320"/>
            <a:ext cx="699198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 锁存器和触发器的电路结构及工作特点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40203" y="26987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15620" y="1484630"/>
            <a:ext cx="7099935" cy="181737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sz="28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sz="2000" kern="1200" cap="none" spc="0" normalizeH="0" baseline="0" noProof="1">
                <a:ea typeface="宋体" panose="02010600030101010101" pitchFamily="2" charset="-122"/>
              </a:rPr>
              <a:t>触发器是构成时序逻辑电路的基本单元，具有记忆功能，即能够保存1位二进制数1和0。为了实现记忆1位二值信号的功能，触发器必须具备以下两个基本特点：</a:t>
            </a:r>
            <a:endParaRPr kumimoji="0" sz="2000" kern="1200" cap="none" spc="0" normalizeH="0" baseline="0" noProof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6255" y="3656965"/>
            <a:ext cx="10900410" cy="2399665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anchor="ctr" anchorCtr="0">
            <a:sp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（1）触发器有两个互补的输出端</a:t>
            </a:r>
            <a:r>
              <a:rPr 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（2）触发器有两个能自行保持的稳定状态，即0态和1态。正因为触发器具有两个稳定状态，所以又称其为双稳态触发器，如图4-1所示是由2个非门组成的双稳态触发器。</a:t>
            </a:r>
            <a:endParaRPr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根据不同的输入信号可以将触发器置成1态或0态。通常将触发脉冲作用前的输出状态定义为“现态”，用Q</a:t>
            </a:r>
            <a:r>
              <a:rPr sz="2000" baseline="30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表示；将触发脉冲作用后的触发器输出状态定义为“次态”，用Q</a:t>
            </a:r>
            <a:r>
              <a:rPr sz="2000" baseline="30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n+1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表示。</a:t>
            </a:r>
            <a:endParaRPr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Object 393"/>
          <p:cNvGraphicFramePr>
            <a:graphicFrameLocks noChangeAspect="1"/>
          </p:cNvGraphicFramePr>
          <p:nvPr/>
        </p:nvGraphicFramePr>
        <p:xfrm>
          <a:off x="4660900" y="3761105"/>
          <a:ext cx="772160" cy="393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405765" imgH="241300" progId="Equation.KSEE3">
                  <p:embed/>
                </p:oleObj>
              </mc:Choice>
              <mc:Fallback>
                <p:oleObj name="" r:id="rId3" imgW="405765" imgH="2413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60900" y="3761105"/>
                        <a:ext cx="772160" cy="3930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97"/>
          <p:cNvGraphicFramePr>
            <a:graphicFrameLocks noChangeAspect="1"/>
          </p:cNvGraphicFramePr>
          <p:nvPr/>
        </p:nvGraphicFramePr>
        <p:xfrm>
          <a:off x="7811770" y="1489710"/>
          <a:ext cx="1090930" cy="1812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1280160" imgH="1638300" progId="Word.Picture.8">
                  <p:embed/>
                </p:oleObj>
              </mc:Choice>
              <mc:Fallback>
                <p:oleObj name="" r:id="rId5" imgW="1280160" imgH="1638300" progId="Word.Picture.8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11770" y="1489710"/>
                        <a:ext cx="1090930" cy="18122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64908" name="Group 12"/>
          <p:cNvGrpSpPr/>
          <p:nvPr/>
        </p:nvGrpSpPr>
        <p:grpSpPr>
          <a:xfrm>
            <a:off x="9060815" y="1943100"/>
            <a:ext cx="2921635" cy="1119906"/>
            <a:chOff x="3424" y="2898"/>
            <a:chExt cx="2154" cy="773"/>
          </a:xfrm>
        </p:grpSpPr>
        <p:sp>
          <p:nvSpPr>
            <p:cNvPr id="7178" name="Rectangle 13"/>
            <p:cNvSpPr/>
            <p:nvPr/>
          </p:nvSpPr>
          <p:spPr>
            <a:xfrm>
              <a:off x="3424" y="2918"/>
              <a:ext cx="44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p>
              <a:r>
                <a:rPr lang="en-US" altLang="zh-CN" sz="2200" b="0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</a:t>
              </a:r>
              <a:endParaRPr lang="en-US" altLang="zh-CN" sz="2400" b="0" dirty="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9" name="Freeform 14"/>
            <p:cNvSpPr/>
            <p:nvPr/>
          </p:nvSpPr>
          <p:spPr>
            <a:xfrm>
              <a:off x="3637" y="2898"/>
              <a:ext cx="1941" cy="259"/>
            </a:xfrm>
            <a:custGeom>
              <a:avLst/>
              <a:gdLst/>
              <a:ahLst/>
              <a:cxnLst>
                <a:cxn ang="0">
                  <a:pos x="0" y="259"/>
                </a:cxn>
                <a:cxn ang="0">
                  <a:pos x="254" y="259"/>
                </a:cxn>
                <a:cxn ang="0">
                  <a:pos x="254" y="4"/>
                </a:cxn>
                <a:cxn ang="0">
                  <a:pos x="536" y="4"/>
                </a:cxn>
                <a:cxn ang="0">
                  <a:pos x="536" y="251"/>
                </a:cxn>
                <a:cxn ang="0">
                  <a:pos x="822" y="251"/>
                </a:cxn>
                <a:cxn ang="0">
                  <a:pos x="822" y="4"/>
                </a:cxn>
                <a:cxn ang="0">
                  <a:pos x="1095" y="4"/>
                </a:cxn>
                <a:cxn ang="0">
                  <a:pos x="1095" y="251"/>
                </a:cxn>
                <a:cxn ang="0">
                  <a:pos x="1377" y="251"/>
                </a:cxn>
                <a:cxn ang="0">
                  <a:pos x="1377" y="0"/>
                </a:cxn>
                <a:cxn ang="0">
                  <a:pos x="1655" y="0"/>
                </a:cxn>
                <a:cxn ang="0">
                  <a:pos x="1655" y="251"/>
                </a:cxn>
                <a:cxn ang="0">
                  <a:pos x="1941" y="251"/>
                </a:cxn>
              </a:cxnLst>
              <a:pathLst>
                <a:path w="1941" h="259">
                  <a:moveTo>
                    <a:pt x="0" y="259"/>
                  </a:moveTo>
                  <a:lnTo>
                    <a:pt x="254" y="259"/>
                  </a:lnTo>
                  <a:lnTo>
                    <a:pt x="254" y="4"/>
                  </a:lnTo>
                  <a:lnTo>
                    <a:pt x="536" y="4"/>
                  </a:lnTo>
                  <a:lnTo>
                    <a:pt x="536" y="251"/>
                  </a:lnTo>
                  <a:lnTo>
                    <a:pt x="822" y="251"/>
                  </a:lnTo>
                  <a:lnTo>
                    <a:pt x="822" y="4"/>
                  </a:lnTo>
                  <a:lnTo>
                    <a:pt x="1095" y="4"/>
                  </a:lnTo>
                  <a:lnTo>
                    <a:pt x="1095" y="251"/>
                  </a:lnTo>
                  <a:lnTo>
                    <a:pt x="1377" y="251"/>
                  </a:lnTo>
                  <a:lnTo>
                    <a:pt x="1377" y="0"/>
                  </a:lnTo>
                  <a:lnTo>
                    <a:pt x="1655" y="0"/>
                  </a:lnTo>
                  <a:lnTo>
                    <a:pt x="1655" y="251"/>
                  </a:lnTo>
                  <a:lnTo>
                    <a:pt x="1941" y="251"/>
                  </a:ln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0" name="Freeform 15"/>
            <p:cNvSpPr/>
            <p:nvPr/>
          </p:nvSpPr>
          <p:spPr>
            <a:xfrm>
              <a:off x="3871" y="2935"/>
              <a:ext cx="36" cy="12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21"/>
                </a:cxn>
                <a:cxn ang="0">
                  <a:pos x="36" y="121"/>
                </a:cxn>
                <a:cxn ang="0">
                  <a:pos x="16" y="0"/>
                </a:cxn>
              </a:cxnLst>
              <a:pathLst>
                <a:path w="36" h="121">
                  <a:moveTo>
                    <a:pt x="16" y="0"/>
                  </a:moveTo>
                  <a:lnTo>
                    <a:pt x="0" y="121"/>
                  </a:lnTo>
                  <a:lnTo>
                    <a:pt x="36" y="12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1" name="Freeform 16"/>
            <p:cNvSpPr/>
            <p:nvPr/>
          </p:nvSpPr>
          <p:spPr>
            <a:xfrm>
              <a:off x="3871" y="2935"/>
              <a:ext cx="36" cy="12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21"/>
                </a:cxn>
                <a:cxn ang="0">
                  <a:pos x="36" y="121"/>
                </a:cxn>
                <a:cxn ang="0">
                  <a:pos x="16" y="0"/>
                </a:cxn>
              </a:cxnLst>
              <a:pathLst>
                <a:path w="36" h="121">
                  <a:moveTo>
                    <a:pt x="16" y="0"/>
                  </a:moveTo>
                  <a:lnTo>
                    <a:pt x="0" y="121"/>
                  </a:lnTo>
                  <a:lnTo>
                    <a:pt x="36" y="121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905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2" name="Freeform 17"/>
            <p:cNvSpPr/>
            <p:nvPr/>
          </p:nvSpPr>
          <p:spPr>
            <a:xfrm>
              <a:off x="4439" y="2939"/>
              <a:ext cx="36" cy="11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17"/>
                </a:cxn>
                <a:cxn ang="0">
                  <a:pos x="36" y="117"/>
                </a:cxn>
                <a:cxn ang="0">
                  <a:pos x="20" y="0"/>
                </a:cxn>
              </a:cxnLst>
              <a:pathLst>
                <a:path w="36" h="117">
                  <a:moveTo>
                    <a:pt x="20" y="0"/>
                  </a:moveTo>
                  <a:lnTo>
                    <a:pt x="0" y="117"/>
                  </a:lnTo>
                  <a:lnTo>
                    <a:pt x="36" y="11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3" name="Freeform 18"/>
            <p:cNvSpPr/>
            <p:nvPr/>
          </p:nvSpPr>
          <p:spPr>
            <a:xfrm>
              <a:off x="4439" y="2939"/>
              <a:ext cx="36" cy="11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17"/>
                </a:cxn>
                <a:cxn ang="0">
                  <a:pos x="36" y="117"/>
                </a:cxn>
                <a:cxn ang="0">
                  <a:pos x="20" y="0"/>
                </a:cxn>
              </a:cxnLst>
              <a:pathLst>
                <a:path w="36" h="117">
                  <a:moveTo>
                    <a:pt x="20" y="0"/>
                  </a:moveTo>
                  <a:lnTo>
                    <a:pt x="0" y="117"/>
                  </a:lnTo>
                  <a:lnTo>
                    <a:pt x="36" y="117"/>
                  </a:lnTo>
                  <a:lnTo>
                    <a:pt x="20" y="0"/>
                  </a:lnTo>
                  <a:close/>
                </a:path>
              </a:pathLst>
            </a:custGeom>
            <a:noFill/>
            <a:ln w="1905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4" name="Freeform 19"/>
            <p:cNvSpPr/>
            <p:nvPr/>
          </p:nvSpPr>
          <p:spPr>
            <a:xfrm>
              <a:off x="4994" y="2939"/>
              <a:ext cx="40" cy="11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17"/>
                </a:cxn>
                <a:cxn ang="0">
                  <a:pos x="40" y="117"/>
                </a:cxn>
                <a:cxn ang="0">
                  <a:pos x="20" y="0"/>
                </a:cxn>
              </a:cxnLst>
              <a:pathLst>
                <a:path w="40" h="117">
                  <a:moveTo>
                    <a:pt x="20" y="0"/>
                  </a:moveTo>
                  <a:lnTo>
                    <a:pt x="0" y="117"/>
                  </a:lnTo>
                  <a:lnTo>
                    <a:pt x="40" y="11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5" name="Freeform 20"/>
            <p:cNvSpPr/>
            <p:nvPr/>
          </p:nvSpPr>
          <p:spPr>
            <a:xfrm>
              <a:off x="4994" y="2939"/>
              <a:ext cx="40" cy="11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17"/>
                </a:cxn>
                <a:cxn ang="0">
                  <a:pos x="40" y="117"/>
                </a:cxn>
                <a:cxn ang="0">
                  <a:pos x="20" y="0"/>
                </a:cxn>
              </a:cxnLst>
              <a:pathLst>
                <a:path w="40" h="117">
                  <a:moveTo>
                    <a:pt x="20" y="0"/>
                  </a:moveTo>
                  <a:lnTo>
                    <a:pt x="0" y="117"/>
                  </a:lnTo>
                  <a:lnTo>
                    <a:pt x="40" y="117"/>
                  </a:lnTo>
                  <a:lnTo>
                    <a:pt x="20" y="0"/>
                  </a:lnTo>
                  <a:close/>
                </a:path>
              </a:pathLst>
            </a:custGeom>
            <a:noFill/>
            <a:ln w="1905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6" name="Freeform 21"/>
            <p:cNvSpPr/>
            <p:nvPr/>
          </p:nvSpPr>
          <p:spPr>
            <a:xfrm>
              <a:off x="3637" y="3385"/>
              <a:ext cx="1941" cy="259"/>
            </a:xfrm>
            <a:custGeom>
              <a:avLst/>
              <a:gdLst/>
              <a:ahLst/>
              <a:cxnLst>
                <a:cxn ang="0">
                  <a:pos x="0" y="259"/>
                </a:cxn>
                <a:cxn ang="0">
                  <a:pos x="254" y="259"/>
                </a:cxn>
                <a:cxn ang="0">
                  <a:pos x="254" y="4"/>
                </a:cxn>
                <a:cxn ang="0">
                  <a:pos x="536" y="4"/>
                </a:cxn>
                <a:cxn ang="0">
                  <a:pos x="536" y="251"/>
                </a:cxn>
                <a:cxn ang="0">
                  <a:pos x="822" y="251"/>
                </a:cxn>
                <a:cxn ang="0">
                  <a:pos x="822" y="4"/>
                </a:cxn>
                <a:cxn ang="0">
                  <a:pos x="1095" y="4"/>
                </a:cxn>
                <a:cxn ang="0">
                  <a:pos x="1095" y="251"/>
                </a:cxn>
                <a:cxn ang="0">
                  <a:pos x="1377" y="251"/>
                </a:cxn>
                <a:cxn ang="0">
                  <a:pos x="1377" y="0"/>
                </a:cxn>
                <a:cxn ang="0">
                  <a:pos x="1655" y="0"/>
                </a:cxn>
                <a:cxn ang="0">
                  <a:pos x="1655" y="251"/>
                </a:cxn>
                <a:cxn ang="0">
                  <a:pos x="1941" y="251"/>
                </a:cxn>
              </a:cxnLst>
              <a:pathLst>
                <a:path w="1941" h="259">
                  <a:moveTo>
                    <a:pt x="0" y="259"/>
                  </a:moveTo>
                  <a:lnTo>
                    <a:pt x="254" y="259"/>
                  </a:lnTo>
                  <a:lnTo>
                    <a:pt x="254" y="4"/>
                  </a:lnTo>
                  <a:lnTo>
                    <a:pt x="536" y="4"/>
                  </a:lnTo>
                  <a:lnTo>
                    <a:pt x="536" y="251"/>
                  </a:lnTo>
                  <a:lnTo>
                    <a:pt x="822" y="251"/>
                  </a:lnTo>
                  <a:lnTo>
                    <a:pt x="822" y="4"/>
                  </a:lnTo>
                  <a:lnTo>
                    <a:pt x="1095" y="4"/>
                  </a:lnTo>
                  <a:lnTo>
                    <a:pt x="1095" y="251"/>
                  </a:lnTo>
                  <a:lnTo>
                    <a:pt x="1377" y="251"/>
                  </a:lnTo>
                  <a:lnTo>
                    <a:pt x="1377" y="0"/>
                  </a:lnTo>
                  <a:lnTo>
                    <a:pt x="1655" y="0"/>
                  </a:lnTo>
                  <a:lnTo>
                    <a:pt x="1655" y="251"/>
                  </a:lnTo>
                  <a:lnTo>
                    <a:pt x="1941" y="251"/>
                  </a:ln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7" name="Freeform 22"/>
            <p:cNvSpPr/>
            <p:nvPr/>
          </p:nvSpPr>
          <p:spPr>
            <a:xfrm>
              <a:off x="4153" y="3478"/>
              <a:ext cx="40" cy="117"/>
            </a:xfrm>
            <a:custGeom>
              <a:avLst/>
              <a:gdLst/>
              <a:ahLst/>
              <a:cxnLst>
                <a:cxn ang="0">
                  <a:pos x="20" y="117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20" y="117"/>
                </a:cxn>
              </a:cxnLst>
              <a:pathLst>
                <a:path w="40" h="117">
                  <a:moveTo>
                    <a:pt x="20" y="117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20" y="11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8" name="Freeform 23"/>
            <p:cNvSpPr/>
            <p:nvPr/>
          </p:nvSpPr>
          <p:spPr>
            <a:xfrm>
              <a:off x="4153" y="3478"/>
              <a:ext cx="40" cy="117"/>
            </a:xfrm>
            <a:custGeom>
              <a:avLst/>
              <a:gdLst/>
              <a:ahLst/>
              <a:cxnLst>
                <a:cxn ang="0">
                  <a:pos x="20" y="117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20" y="117"/>
                </a:cxn>
              </a:cxnLst>
              <a:pathLst>
                <a:path w="40" h="117">
                  <a:moveTo>
                    <a:pt x="20" y="117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20" y="117"/>
                  </a:lnTo>
                  <a:close/>
                </a:path>
              </a:pathLst>
            </a:custGeom>
            <a:noFill/>
            <a:ln w="1905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9" name="Freeform 24"/>
            <p:cNvSpPr/>
            <p:nvPr/>
          </p:nvSpPr>
          <p:spPr>
            <a:xfrm>
              <a:off x="4712" y="3478"/>
              <a:ext cx="37" cy="117"/>
            </a:xfrm>
            <a:custGeom>
              <a:avLst/>
              <a:gdLst/>
              <a:ahLst/>
              <a:cxnLst>
                <a:cxn ang="0">
                  <a:pos x="16" y="117"/>
                </a:cxn>
                <a:cxn ang="0">
                  <a:pos x="0" y="0"/>
                </a:cxn>
                <a:cxn ang="0">
                  <a:pos x="37" y="0"/>
                </a:cxn>
                <a:cxn ang="0">
                  <a:pos x="16" y="117"/>
                </a:cxn>
              </a:cxnLst>
              <a:pathLst>
                <a:path w="37" h="117">
                  <a:moveTo>
                    <a:pt x="16" y="117"/>
                  </a:moveTo>
                  <a:lnTo>
                    <a:pt x="0" y="0"/>
                  </a:lnTo>
                  <a:lnTo>
                    <a:pt x="37" y="0"/>
                  </a:lnTo>
                  <a:lnTo>
                    <a:pt x="16" y="11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0" name="Freeform 25"/>
            <p:cNvSpPr/>
            <p:nvPr/>
          </p:nvSpPr>
          <p:spPr>
            <a:xfrm>
              <a:off x="4712" y="3478"/>
              <a:ext cx="37" cy="117"/>
            </a:xfrm>
            <a:custGeom>
              <a:avLst/>
              <a:gdLst/>
              <a:ahLst/>
              <a:cxnLst>
                <a:cxn ang="0">
                  <a:pos x="16" y="117"/>
                </a:cxn>
                <a:cxn ang="0">
                  <a:pos x="0" y="0"/>
                </a:cxn>
                <a:cxn ang="0">
                  <a:pos x="37" y="0"/>
                </a:cxn>
                <a:cxn ang="0">
                  <a:pos x="16" y="117"/>
                </a:cxn>
              </a:cxnLst>
              <a:pathLst>
                <a:path w="37" h="117">
                  <a:moveTo>
                    <a:pt x="16" y="117"/>
                  </a:moveTo>
                  <a:lnTo>
                    <a:pt x="0" y="0"/>
                  </a:lnTo>
                  <a:lnTo>
                    <a:pt x="37" y="0"/>
                  </a:lnTo>
                  <a:lnTo>
                    <a:pt x="16" y="117"/>
                  </a:lnTo>
                  <a:close/>
                </a:path>
              </a:pathLst>
            </a:custGeom>
            <a:noFill/>
            <a:ln w="1905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1" name="Freeform 26"/>
            <p:cNvSpPr/>
            <p:nvPr/>
          </p:nvSpPr>
          <p:spPr>
            <a:xfrm>
              <a:off x="5276" y="3478"/>
              <a:ext cx="36" cy="117"/>
            </a:xfrm>
            <a:custGeom>
              <a:avLst/>
              <a:gdLst/>
              <a:ahLst/>
              <a:cxnLst>
                <a:cxn ang="0">
                  <a:pos x="16" y="117"/>
                </a:cxn>
                <a:cxn ang="0">
                  <a:pos x="0" y="0"/>
                </a:cxn>
                <a:cxn ang="0">
                  <a:pos x="36" y="0"/>
                </a:cxn>
                <a:cxn ang="0">
                  <a:pos x="16" y="117"/>
                </a:cxn>
              </a:cxnLst>
              <a:pathLst>
                <a:path w="36" h="117">
                  <a:moveTo>
                    <a:pt x="16" y="117"/>
                  </a:moveTo>
                  <a:lnTo>
                    <a:pt x="0" y="0"/>
                  </a:lnTo>
                  <a:lnTo>
                    <a:pt x="36" y="0"/>
                  </a:lnTo>
                  <a:lnTo>
                    <a:pt x="16" y="11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2" name="Freeform 27"/>
            <p:cNvSpPr/>
            <p:nvPr/>
          </p:nvSpPr>
          <p:spPr>
            <a:xfrm>
              <a:off x="5276" y="3478"/>
              <a:ext cx="36" cy="117"/>
            </a:xfrm>
            <a:custGeom>
              <a:avLst/>
              <a:gdLst/>
              <a:ahLst/>
              <a:cxnLst>
                <a:cxn ang="0">
                  <a:pos x="16" y="117"/>
                </a:cxn>
                <a:cxn ang="0">
                  <a:pos x="0" y="0"/>
                </a:cxn>
                <a:cxn ang="0">
                  <a:pos x="36" y="0"/>
                </a:cxn>
                <a:cxn ang="0">
                  <a:pos x="16" y="117"/>
                </a:cxn>
              </a:cxnLst>
              <a:pathLst>
                <a:path w="36" h="117">
                  <a:moveTo>
                    <a:pt x="16" y="117"/>
                  </a:moveTo>
                  <a:lnTo>
                    <a:pt x="0" y="0"/>
                  </a:lnTo>
                  <a:lnTo>
                    <a:pt x="36" y="0"/>
                  </a:lnTo>
                  <a:lnTo>
                    <a:pt x="16" y="117"/>
                  </a:lnTo>
                  <a:close/>
                </a:path>
              </a:pathLst>
            </a:custGeom>
            <a:noFill/>
            <a:ln w="1905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3" name="Rectangle 28"/>
            <p:cNvSpPr/>
            <p:nvPr/>
          </p:nvSpPr>
          <p:spPr>
            <a:xfrm>
              <a:off x="3424" y="2995"/>
              <a:ext cx="232" cy="2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p>
              <a:r>
                <a:rPr lang="en-US" altLang="zh-CN" sz="1900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CP</a:t>
              </a:r>
              <a:r>
                <a:rPr lang="en-US" altLang="zh-CN" sz="1900" b="0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</a:t>
              </a:r>
              <a:endParaRPr lang="en-US" altLang="zh-CN" sz="2400" b="0" dirty="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4" name="Rectangle 29"/>
            <p:cNvSpPr/>
            <p:nvPr/>
          </p:nvSpPr>
          <p:spPr>
            <a:xfrm>
              <a:off x="3686" y="2995"/>
              <a:ext cx="38" cy="2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p>
              <a:r>
                <a:rPr lang="en-US" altLang="zh-CN" sz="1900" b="0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</a:t>
              </a:r>
              <a:endParaRPr lang="en-US" altLang="zh-CN" sz="2400" b="0" dirty="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5" name="Rectangle 30"/>
            <p:cNvSpPr/>
            <p:nvPr/>
          </p:nvSpPr>
          <p:spPr>
            <a:xfrm>
              <a:off x="3424" y="3469"/>
              <a:ext cx="232" cy="2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p>
              <a:r>
                <a:rPr lang="en-US" altLang="zh-CN" sz="1900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CP</a:t>
              </a:r>
              <a:r>
                <a:rPr lang="en-US" altLang="zh-CN" sz="1900" b="0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</a:t>
              </a:r>
              <a:endParaRPr lang="en-US" altLang="zh-CN" sz="2400" b="0" dirty="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6" name="Rectangle 31"/>
            <p:cNvSpPr/>
            <p:nvPr/>
          </p:nvSpPr>
          <p:spPr>
            <a:xfrm>
              <a:off x="3686" y="3469"/>
              <a:ext cx="38" cy="2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p>
              <a:r>
                <a:rPr lang="en-US" altLang="zh-CN" sz="1900" b="0" i="1" dirty="0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 </a:t>
              </a:r>
              <a:endParaRPr lang="en-US" altLang="zh-CN" sz="2400" b="0" dirty="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7" name="Line 32"/>
            <p:cNvSpPr/>
            <p:nvPr/>
          </p:nvSpPr>
          <p:spPr>
            <a:xfrm>
              <a:off x="3452" y="3462"/>
              <a:ext cx="157" cy="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4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" name="圆角矩形 53"/>
          <p:cNvSpPr/>
          <p:nvPr/>
        </p:nvSpPr>
        <p:spPr>
          <a:xfrm rot="10800000" flipV="1">
            <a:off x="1519238" y="1044575"/>
            <a:ext cx="363538" cy="368300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8" rIns="68577" bIns="34288" rtlCol="0" anchor="ctr"/>
          <a:lstStyle/>
          <a:p>
            <a:pPr algn="ctr" fontAlgn="base"/>
            <a:r>
              <a:rPr lang="en-US" altLang="zh-CN" sz="2700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7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09775" y="1057275"/>
            <a:ext cx="745490" cy="344170"/>
          </a:xfrm>
          <a:prstGeom prst="rect">
            <a:avLst/>
          </a:prstGeom>
          <a:noFill/>
        </p:spPr>
        <p:txBody>
          <a:bodyPr wrap="none" lIns="68577" tIns="34288" rIns="68577" bIns="34288" rtlCol="0">
            <a:spAutoFit/>
          </a:bodyPr>
          <a:lstStyle/>
          <a:p>
            <a:r>
              <a:rPr lang="zh-CN" spc="60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讨论</a:t>
            </a:r>
            <a:endParaRPr lang="zh-CN" spc="600" noProof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245745" y="269875"/>
            <a:ext cx="699198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  锁存器和触发器的电路结构及工作特点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40203" y="26987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755265" y="1661160"/>
            <a:ext cx="6656070" cy="81915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sz="2000" kern="1200" cap="none" spc="0" normalizeH="0" baseline="0" noProof="1">
                <a:ea typeface="宋体" panose="02010600030101010101" pitchFamily="2" charset="-122"/>
              </a:rPr>
              <a:t>Q=1是否说明输出状态为1态，Q=0即输出状态为0态？</a:t>
            </a:r>
            <a:endParaRPr kumimoji="0" sz="2000" kern="1200" cap="none" spc="0" normalizeH="0" baseline="0" noProof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2775" y="3011170"/>
            <a:ext cx="8001000" cy="1812925"/>
          </a:xfrm>
          <a:prstGeom prst="rect">
            <a:avLst/>
          </a:prstGeom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anchor="ctr" anchorCtr="0">
            <a:noAutofit/>
          </a:bodyPr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对于触发器输出信号有两个，分别是</a:t>
            </a:r>
            <a:r>
              <a:rPr lang="en-US" sz="2000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所谓0态是指触发器的两个互补输出端</a:t>
            </a:r>
            <a:r>
              <a:rPr lang="en-US" sz="2000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Aft>
                <a:spcPct val="0"/>
              </a:spcAft>
            </a:pP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所谓1态是指触发器的两个互补输出端</a:t>
            </a:r>
            <a:r>
              <a:rPr lang="en-US" sz="2000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Object 393"/>
          <p:cNvGraphicFramePr>
            <a:graphicFrameLocks noChangeAspect="1"/>
          </p:cNvGraphicFramePr>
          <p:nvPr/>
        </p:nvGraphicFramePr>
        <p:xfrm>
          <a:off x="6715125" y="3275965"/>
          <a:ext cx="601345" cy="306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405765" imgH="241300" progId="Equation.KSEE3">
                  <p:embed/>
                </p:oleObj>
              </mc:Choice>
              <mc:Fallback>
                <p:oleObj name="" r:id="rId3" imgW="405765" imgH="2413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15125" y="3275965"/>
                        <a:ext cx="601345" cy="3060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95"/>
          <p:cNvGraphicFramePr>
            <a:graphicFrameLocks noChangeAspect="1"/>
          </p:cNvGraphicFramePr>
          <p:nvPr/>
        </p:nvGraphicFramePr>
        <p:xfrm>
          <a:off x="6489700" y="3773805"/>
          <a:ext cx="891540" cy="287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749300" imgH="241300" progId="Equation.KSEE3">
                  <p:embed/>
                </p:oleObj>
              </mc:Choice>
              <mc:Fallback>
                <p:oleObj name="" r:id="rId5" imgW="749300" imgH="241300" progId="Equation.KSEE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89700" y="3773805"/>
                        <a:ext cx="891540" cy="2876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96"/>
          <p:cNvGraphicFramePr>
            <a:graphicFrameLocks noChangeAspect="1"/>
          </p:cNvGraphicFramePr>
          <p:nvPr/>
        </p:nvGraphicFramePr>
        <p:xfrm>
          <a:off x="6590030" y="4232275"/>
          <a:ext cx="1009015" cy="325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749300" imgH="241300" progId="Equation.KSEE3">
                  <p:embed/>
                </p:oleObj>
              </mc:Choice>
              <mc:Fallback>
                <p:oleObj name="" r:id="rId7" imgW="749300" imgH="241300" progId="Equation.KSEE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90030" y="4232275"/>
                        <a:ext cx="1009015" cy="325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7317" name="Object 5"/>
          <p:cNvGraphicFramePr>
            <a:graphicFrameLocks noChangeAspect="1"/>
          </p:cNvGraphicFramePr>
          <p:nvPr/>
        </p:nvGraphicFramePr>
        <p:xfrm>
          <a:off x="3585210" y="4927600"/>
          <a:ext cx="2695575" cy="179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9" imgW="2353310" imgH="1258570" progId="Word.Picture.8">
                  <p:embed/>
                </p:oleObj>
              </mc:Choice>
              <mc:Fallback>
                <p:oleObj name="" r:id="rId9" imgW="2353310" imgH="1258570" progId="Word.Pictur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85210" y="4927600"/>
                        <a:ext cx="2695575" cy="17926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840855" y="5207635"/>
            <a:ext cx="4491990" cy="145161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marR="0" algn="l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、高处不胜寒；志存高远</a:t>
            </a:r>
            <a:r>
              <a:rPr lang="zh-CN" altLang="en-US" sz="2400" kern="1200">
                <a:latin typeface="Arial Narrow" pitchFamily="34" charset="0"/>
                <a:ea typeface="宋体" panose="02010600030101010101" pitchFamily="2" charset="-122"/>
                <a:sym typeface="+mn-ea"/>
              </a:rPr>
              <a:t>。</a:t>
            </a:r>
            <a:endParaRPr kumimoji="0" lang="zh-CN" altLang="en-US" sz="2400" kern="1200" cap="none" spc="0" normalizeH="0" baseline="0" noProof="1">
              <a:latin typeface="Arial Narrow" pitchFamily="34" charset="0"/>
              <a:ea typeface="宋体" panose="02010600030101010101" pitchFamily="2" charset="-122"/>
              <a:cs typeface="+mn-cs"/>
            </a:endParaRPr>
          </a:p>
          <a:p>
            <a:pPr marR="0" algn="l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altLang="zh-CN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、脚踏实地；</a:t>
            </a:r>
            <a:r>
              <a:rPr lang="zh-CN" altLang="en-US" sz="2400" kern="1200">
                <a:latin typeface="Arial Narrow" pitchFamily="34" charset="0"/>
                <a:ea typeface="宋体" panose="02010600030101010101" pitchFamily="2" charset="-122"/>
                <a:sym typeface="+mn-ea"/>
              </a:rPr>
              <a:t>顶天立地。</a:t>
            </a:r>
            <a:endParaRPr kumimoji="0" lang="en-US" altLang="zh-CN" sz="2400" kern="1200" cap="none" spc="0" normalizeH="0" baseline="0" noProof="1">
              <a:latin typeface="Arial Narrow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endParaRPr kumimoji="0" lang="en-US" altLang="zh-CN" sz="2400" kern="1200" cap="none" spc="0" normalizeH="0" baseline="0" noProof="1">
              <a:latin typeface="Arial Narrow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7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/>
      <p:bldP spid="3" grpId="2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矩形 55"/>
          <p:cNvSpPr/>
          <p:nvPr/>
        </p:nvSpPr>
        <p:spPr>
          <a:xfrm>
            <a:off x="4035584" y="1084263"/>
            <a:ext cx="217170" cy="82550"/>
          </a:xfrm>
          <a:prstGeom prst="rect">
            <a:avLst/>
          </a:prstGeom>
          <a:noFill/>
          <a:ln w="9525">
            <a:noFill/>
          </a:ln>
        </p:spPr>
        <p:txBody>
          <a:bodyPr wrap="none" lIns="68577" tIns="34288" rIns="68577" bIns="34288" anchor="t" anchorCtr="0">
            <a:spAutoFit/>
          </a:bodyPr>
          <a:p>
            <a:pPr algn="ctr"/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 Import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246380" y="309880"/>
            <a:ext cx="3239135" cy="460375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2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.1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基本RS触发器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7654" name="图片 5" descr="48B3906C552A02AB9A112945B198EED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6578" y="90805"/>
            <a:ext cx="267493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46380" y="1219835"/>
            <a:ext cx="11412855" cy="170180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lang="en-US" sz="22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400" kern="1200" cap="none" spc="0" normalizeH="0" baseline="0" noProof="1">
                <a:latin typeface="Arial Narrow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sz="20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基本RS触发器的电路组成与逻辑符号如图4-2所示，它是由2个与非门构成的，输入端为低电平有效的</a:t>
            </a:r>
            <a:r>
              <a:rPr kumimoji="0" lang="en-US" sz="20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kumimoji="0" lang="zh-CN" altLang="en-US" sz="20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kumimoji="0" sz="20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一对互补输出的</a:t>
            </a:r>
            <a:r>
              <a:rPr kumimoji="0" lang="en-US" sz="20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kumimoji="0" sz="20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en-US" sz="20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kumimoji="0" sz="20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端。</a:t>
            </a:r>
            <a:endParaRPr kumimoji="0" sz="20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R="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kumimoji="0" sz="20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en-US" sz="20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kumimoji="0" sz="20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对于基本RS触发器的工作原理分析采用</a:t>
            </a:r>
            <a:r>
              <a:rPr kumimoji="0" sz="2000" kern="1200" cap="none" spc="0" normalizeH="0" baseline="0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枚举法、分析SR四种输入状态</a:t>
            </a:r>
            <a:r>
              <a:rPr kumimoji="0" lang="zh-CN" sz="2000" kern="1200" cap="none" spc="0" normalizeH="0" baseline="0" noProof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，注意与非门逻辑状态</a:t>
            </a:r>
            <a:r>
              <a:rPr kumimoji="0" sz="2000" kern="1200" cap="none" spc="0" normalizeH="0" baseline="0" noProof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kumimoji="0" sz="2000" kern="1200" cap="none" spc="0" normalizeH="0" baseline="0" noProof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87730" y="1838960"/>
          <a:ext cx="744220" cy="446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381000" imgH="228600" progId="Equation.KSEE3">
                  <p:embed/>
                </p:oleObj>
              </mc:Choice>
              <mc:Fallback>
                <p:oleObj name="" r:id="rId3" imgW="381000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7730" y="1838960"/>
                        <a:ext cx="744220" cy="446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47453" y="1838960"/>
          <a:ext cx="793115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5" imgW="405765" imgH="241300" progId="Equation.KSEE3">
                  <p:embed/>
                </p:oleObj>
              </mc:Choice>
              <mc:Fallback>
                <p:oleObj name="" r:id="rId5" imgW="405765" imgH="2413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7453" y="1838960"/>
                        <a:ext cx="793115" cy="471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表格 10"/>
          <p:cNvGraphicFramePr/>
          <p:nvPr>
            <p:custDataLst>
              <p:tags r:id="rId7"/>
            </p:custDataLst>
          </p:nvPr>
        </p:nvGraphicFramePr>
        <p:xfrm>
          <a:off x="60960" y="5674995"/>
          <a:ext cx="4686300" cy="767080"/>
        </p:xfrm>
        <a:graphic>
          <a:graphicData uri="http://schemas.openxmlformats.org/drawingml/2006/table">
            <a:tbl>
              <a:tblPr/>
              <a:tblGrid>
                <a:gridCol w="4686300"/>
              </a:tblGrid>
              <a:tr h="767080">
                <a:tc>
                  <a:txBody>
                    <a:bodyPr/>
                    <a:p>
                      <a:pPr marL="6858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1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图</a:t>
                      </a:r>
                      <a:r>
                        <a:rPr lang="en-US" altLang="zh-CN" sz="1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4-2 </a:t>
                      </a:r>
                      <a:r>
                        <a:rPr lang="zh-CN" altLang="zh-CN" sz="1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基本</a:t>
                      </a:r>
                      <a:r>
                        <a:rPr lang="en-US" altLang="zh-CN" sz="1800" i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RS</a:t>
                      </a:r>
                      <a:r>
                        <a:rPr lang="zh-CN" altLang="zh-CN" sz="1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触发器的电路结构与逻辑符号</a:t>
                      </a:r>
                      <a:endParaRPr lang="zh-CN" altLang="zh-CN" sz="18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80" marR="68580" marT="0" marB="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2" name="图片 11"/>
          <p:cNvPicPr/>
          <p:nvPr/>
        </p:nvPicPr>
        <p:blipFill>
          <a:blip r:embed="rId8"/>
        </p:blipFill>
        <p:spPr>
          <a:xfrm>
            <a:off x="887730" y="3495040"/>
            <a:ext cx="326199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rcRect r="3759"/>
          <a:stretch>
            <a:fillRect/>
          </a:stretch>
        </p:blipFill>
        <p:spPr>
          <a:xfrm>
            <a:off x="4722495" y="3371215"/>
            <a:ext cx="7396480" cy="278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7"/>
  <p:tag name="KSO_WM_UNIT_FILL_FORE_SCHEMECOLOR_INDEX_2_POS" val="0.8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7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UNIT_ID" val="diagram20231058_5*l_h_i*1_3_1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3_1"/>
  <p:tag name="KSO_WM_DIAGRAM_VERSION" val="3"/>
  <p:tag name="KSO_WM_DIAGRAM_COLOR_TRICK" val="4"/>
  <p:tag name="KSO_WM_DIAGRAM_COLOR_TEXT_CAN_REMOVE" val="n"/>
  <p:tag name="KSO_WM_DIAGRAM_GROUP_CODE" val="l1-1"/>
  <p:tag name="KSO_WM_UNIT_SUBTYPE" val="d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gradient&quot;:[{&quot;brightness&quot;:0.6000000238418579,&quot;colorType&quot;:1,&quot;foreColorIndex&quot;:7,&quot;pos&quot;:0,&quot;transparency&quot;:0},{&quot;brightness&quot;:0,&quot;colorType&quot;:1,&quot;foreColorIndex&quot;:7,&quot;pos&quot;:0.800000011920929,&quot;transparency&quot;:0}],&quot;type&quot;:3},&quot;glow&quot;:{&quot;colorType&quot;:0},&quot;line&quot;:{&quot;type&quot;:0},&quot;shadow&quot;:{&quot;brightness&quot;:-0.25,&quot;colorType&quot;:1,&quot;foreColorIndex&quot;:7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1.xml><?xml version="1.0" encoding="utf-8"?>
<p:tagLst xmlns:p="http://schemas.openxmlformats.org/presentationml/2006/main">
  <p:tag name="KSO_WM_BEAUTIFY_FLAG" val="#wm#"/>
  <p:tag name="KSO_WM_UNIT_SHADOW_SCHEMECOLOR_INDEX_BRIGHTNESS" val="-0.25"/>
  <p:tag name="KSO_WM_UNIT_SHADOW_SCHEMECOLOR_INDEX" val="8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058_5*l_h_i*1_4_1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4_1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brightness&quot;:-0.25,&quot;colorType&quot;:1,&quot;foreColorIndex&quot;:8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0"/>
  <p:tag name="KSO_WM_DIAGRAM_USE_COLOR_VALUE" val="{&quot;color_scheme&quot;:1,&quot;color_type&quot;:1,&quot;theme_color_indexes&quot;:[]}"/>
</p:tagLst>
</file>

<file path=ppt/tags/tag12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8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UNIT_ID" val="diagram20231058_5*l_h_i*1_4_2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4_2"/>
  <p:tag name="KSO_WM_DIAGRAM_VERSION" val="3"/>
  <p:tag name="KSO_WM_DIAGRAM_COLOR_TRICK" val="4"/>
  <p:tag name="KSO_WM_DIAGRAM_COLOR_TEXT_CAN_REMOVE" val="n"/>
  <p:tag name="KSO_WM_DIAGRAM_GROUP_CODE" val="l1-1"/>
  <p:tag name="KSO_WM_UNIT_SUBTYPE" val="d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gradient&quot;:[{&quot;brightness&quot;:0.6000000238418579,&quot;colorType&quot;:1,&quot;foreColorIndex&quot;:8,&quot;pos&quot;:0,&quot;transparency&quot;:0},{&quot;brightness&quot;:0,&quot;colorType&quot;:1,&quot;foreColorIndex&quot;:8,&quot;pos&quot;:0.8999999761581421,&quot;transparency&quot;:0}],&quot;type&quot;:3},&quot;glow&quot;:{&quot;colorType&quot;:0},&quot;line&quot;:{&quot;type&quot;:0},&quot;shadow&quot;:{&quot;brightness&quot;:-0.25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4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3.xml><?xml version="1.0" encoding="utf-8"?>
<p:tagLst xmlns:p="http://schemas.openxmlformats.org/presentationml/2006/main">
  <p:tag name="KSO_WM_BEAUTIFY_FLAG" val="#wm#"/>
  <p:tag name="KSO_WM_UNIT_SHADOW_SCHEMECOLOR_INDEX_BRIGHTNESS" val="-0.25"/>
  <p:tag name="KSO_WM_UNIT_SHADOW_SCHEMECOLOR_INDEX" val="8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058_5*l_h_i*1_5_2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5_2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brightness&quot;:-0.25,&quot;colorType&quot;:1,&quot;foreColorIndex&quot;:9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9"/>
  <p:tag name="KSO_WM_UNIT_FILL_FORE_SCHEMECOLOR_INDEX_BRIGHTNESS" val="0"/>
  <p:tag name="KSO_WM_DIAGRAM_USE_COLOR_VALUE" val="{&quot;color_scheme&quot;:1,&quot;color_type&quot;:1,&quot;theme_color_indexes&quot;:[]}"/>
</p:tagLst>
</file>

<file path=ppt/tags/tag14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8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UNIT_ID" val="diagram20231058_5*l_h_i*1_5_1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5_1"/>
  <p:tag name="KSO_WM_DIAGRAM_VERSION" val="3"/>
  <p:tag name="KSO_WM_DIAGRAM_COLOR_TRICK" val="4"/>
  <p:tag name="KSO_WM_DIAGRAM_COLOR_TEXT_CAN_REMOVE" val="n"/>
  <p:tag name="KSO_WM_DIAGRAM_GROUP_CODE" val="l1-1"/>
  <p:tag name="KSO_WM_UNIT_SUBTYPE" val="d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gradient&quot;:[{&quot;brightness&quot;:0.6000000238418579,&quot;colorType&quot;:1,&quot;foreColorIndex&quot;:9,&quot;pos&quot;:0,&quot;transparency&quot;:0},{&quot;brightness&quot;:0,&quot;colorType&quot;:1,&quot;foreColorIndex&quot;:9,&quot;pos&quot;:0.8999999761581421,&quot;transparency&quot;:0}],&quot;type&quot;:3},&quot;glow&quot;:{&quot;colorType&quot;:0},&quot;line&quot;:{&quot;type&quot;:0},&quot;shadow&quot;:{&quot;brightness&quot;:-0.25,&quot;colorType&quot;:1,&quot;foreColorIndex&quot;:9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5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5.xml><?xml version="1.0" encoding="utf-8"?>
<p:tagLst xmlns:p="http://schemas.openxmlformats.org/presentationml/2006/main">
  <p:tag name="KSO_WM_BEAUTIFY_FLAG" val="#wm#"/>
  <p:tag name="KSO_WM_UNIT_SHADOW_SCHEMECOLOR_INDEX_BRIGHTNESS" val="-0.25"/>
  <p:tag name="KSO_WM_UNIT_SHADOW_SCHEMECOLOR_INDEX" val="8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058_5*l_h_i*1_6_1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6_1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solid&quot;:{&quot;brightness&quot;:0,&quot;colorType&quot;:1,&quot;foreColorIndex&quot;:10,&quot;transparency&quot;:0},&quot;type&quot;:1},&quot;glow&quot;:{&quot;colorType&quot;:0},&quot;line&quot;:{&quot;type&quot;:0},&quot;shadow&quot;:{&quot;brightness&quot;:-0.25,&quot;colorType&quot;:1,&quot;foreColorIndex&quot;:10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0"/>
  <p:tag name="KSO_WM_UNIT_FILL_FORE_SCHEMECOLOR_INDEX_BRIGHTNESS" val="0"/>
  <p:tag name="KSO_WM_DIAGRAM_USE_COLOR_VALUE" val="{&quot;color_scheme&quot;:1,&quot;color_type&quot;:1,&quot;theme_color_indexes&quot;:[]}"/>
</p:tagLst>
</file>

<file path=ppt/tags/tag16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8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UNIT_ID" val="diagram20231058_5*l_h_i*1_6_2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6_2"/>
  <p:tag name="KSO_WM_DIAGRAM_VERSION" val="3"/>
  <p:tag name="KSO_WM_DIAGRAM_COLOR_TRICK" val="4"/>
  <p:tag name="KSO_WM_DIAGRAM_COLOR_TEXT_CAN_REMOVE" val="n"/>
  <p:tag name="KSO_WM_DIAGRAM_GROUP_CODE" val="l1-1"/>
  <p:tag name="KSO_WM_UNIT_SUBTYPE" val="d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gradient&quot;:[{&quot;brightness&quot;:0.6000000238418579,&quot;colorType&quot;:1,&quot;foreColorIndex&quot;:10,&quot;pos&quot;:0,&quot;transparency&quot;:0},{&quot;brightness&quot;:0,&quot;colorType&quot;:1,&quot;foreColorIndex&quot;:10,&quot;pos&quot;:0.8999999761581421,&quot;transparency&quot;:0}],&quot;type&quot;:3},&quot;glow&quot;:{&quot;colorType&quot;:0},&quot;line&quot;:{&quot;type&quot;:0},&quot;shadow&quot;:{&quot;brightness&quot;:0,&quot;colorType&quot;:1,&quot;foreColorIndex&quot;:10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6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5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EXT_FILL_FORE_SCHEMECOLOR_INDEX_BRIGHTNESS" val="0"/>
  <p:tag name="KSO_WM_DIAGRAM_GROUP_CODE" val="l1-1"/>
  <p:tag name="KSO_WM_DIAGRAM_MAX_ITEMCNT" val="6"/>
  <p:tag name="KSO_WM_DIAGRAM_MIN_ITEMCNT" val="2"/>
  <p:tag name="KSO_WM_DIAGRAM_VIRTUALLY_FRAME" val="{&quot;height&quot;:329.15,&quot;left&quot;:86.84172007643333,&quot;top&quot;:143.35,&quot;width&quot;:619.7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5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EXT_FILL_FORE_SCHEMECOLOR_INDEX_BRIGHTNESS" val="0"/>
  <p:tag name="KSO_WM_DIAGRAM_GROUP_CODE" val="l1-1"/>
  <p:tag name="KSO_WM_DIAGRAM_MAX_ITEMCNT" val="6"/>
  <p:tag name="KSO_WM_DIAGRAM_MIN_ITEMCNT" val="2"/>
  <p:tag name="KSO_WM_DIAGRAM_VIRTUALLY_FRAME" val="{&quot;height&quot;:329.15,&quot;left&quot;:86.84172007643333,&quot;top&quot;:143.35,&quot;width&quot;:619.7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5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EXT_FILL_FORE_SCHEMECOLOR_INDEX_BRIGHTNESS" val="0"/>
  <p:tag name="KSO_WM_DIAGRAM_GROUP_CODE" val="l1-1"/>
  <p:tag name="KSO_WM_DIAGRAM_MAX_ITEMCNT" val="6"/>
  <p:tag name="KSO_WM_DIAGRAM_MIN_ITEMCNT" val="2"/>
  <p:tag name="KSO_WM_DIAGRAM_VIRTUALLY_FRAME" val="{&quot;height&quot;:329.15,&quot;left&quot;:86.84172007643333,&quot;top&quot;:143.35,&quot;width&quot;:619.7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5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EXT_FILL_FORE_SCHEMECOLOR_INDEX_BRIGHTNESS" val="0"/>
  <p:tag name="KSO_WM_DIAGRAM_GROUP_CODE" val="l1-1"/>
  <p:tag name="KSO_WM_DIAGRAM_MAX_ITEMCNT" val="6"/>
  <p:tag name="KSO_WM_DIAGRAM_MIN_ITEMCNT" val="2"/>
  <p:tag name="KSO_WM_DIAGRAM_VIRTUALLY_FRAME" val="{&quot;height&quot;:329.15,&quot;left&quot;:86.84172007643333,&quot;top&quot;:143.35,&quot;width&quot;:619.7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5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EXT_FILL_FORE_SCHEMECOLOR_INDEX_BRIGHTNESS" val="0"/>
  <p:tag name="KSO_WM_DIAGRAM_GROUP_CODE" val="l1-1"/>
  <p:tag name="KSO_WM_DIAGRAM_MAX_ITEMCNT" val="6"/>
  <p:tag name="KSO_WM_DIAGRAM_MIN_ITEMCNT" val="2"/>
  <p:tag name="KSO_WM_DIAGRAM_VIRTUALLY_FRAME" val="{&quot;height&quot;:329.15,&quot;left&quot;:86.84172007643333,&quot;top&quot;:143.35,&quot;width&quot;:619.7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TABLE_ENDDRAG_ORIGIN_RECT" val="369*60"/>
  <p:tag name="TABLE_ENDDRAG_RECT" val="4*446*369*60"/>
</p:tagLst>
</file>

<file path=ppt/tags/tag3.xml><?xml version="1.0" encoding="utf-8"?>
<p:tagLst xmlns:p="http://schemas.openxmlformats.org/presentationml/2006/main">
  <p:tag name="KSO_WM_BEAUTIFY_FLAG" val="#wm#"/>
  <p:tag name="KSO_WM_UNIT_LINE_FORE_SCHEMECOLOR_INDEX_BRIGHTNESS" val="0.3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UNIT_ID" val="diagram20231058_5*l_i*1_1"/>
  <p:tag name="KSO_WM_TEMPLATE_CATEGORY" val="diagram"/>
  <p:tag name="KSO_WM_TEMPLATE_INDEX" val="20231058"/>
  <p:tag name="KSO_WM_UNIT_LAYERLEVEL" val="1_1"/>
  <p:tag name="KSO_WM_TAG_VERSION" val="3.0"/>
  <p:tag name="KSO_WM_UNIT_TYPE" val="l_i"/>
  <p:tag name="KSO_WM_UNIT_INDEX" val="1_1"/>
  <p:tag name="KSO_WM_DIAGRAM_GROUP_CODE" val="l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5"/>
  <p:tag name="KSO_WM_DIAGRAM_USE_COLOR_VALUE" val="{&quot;color_scheme&quot;:1,&quot;color_type&quot;:1,&quot;theme_color_indexes&quot;:[]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TABLE_ENDDRAG_ORIGIN_RECT" val="486*46"/>
  <p:tag name="TABLE_ENDDRAG_RECT" val="184*477*486*46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TABLE_ENDDRAG_ORIGIN_RECT" val="369*45"/>
  <p:tag name="TABLE_ENDDRAG_RECT" val="4*446*369*45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5*l_h_a*1_1_1"/>
  <p:tag name="KSO_WM_TEMPLATE_CATEGORY" val="diagram"/>
  <p:tag name="KSO_WM_TEMPLATE_INDEX" val="2023105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TEXT_FILL_FORE_SCHEMECOLOR_INDEX_BRIGHTNESS" val="0"/>
  <p:tag name="KSO_WM_DIAGRAM_GROUP_CODE" val="l1-1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#wm#"/>
  <p:tag name="KSO_WM_UNIT_SHADOW_SCHEMECOLOR_INDEX_BRIGHTNESS" val="-0.25"/>
  <p:tag name="KSO_WM_UNIT_SHADOW_SCHEMECOLOR_INDEX" val="5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058_5*l_h_i*1_1_1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1_1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5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UNIT_ID" val="diagram20231058_5*l_h_i*1_1_2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1_2"/>
  <p:tag name="KSO_WM_DIAGRAM_VERSION" val="3"/>
  <p:tag name="KSO_WM_DIAGRAM_COLOR_TRICK" val="4"/>
  <p:tag name="KSO_WM_DIAGRAM_COLOR_TEXT_CAN_REMOVE" val="n"/>
  <p:tag name="KSO_WM_DIAGRAM_GROUP_CODE" val="l1-1"/>
  <p:tag name="KSO_WM_UNIT_SUBTYPE" val="d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8999999761581421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commondata" val="eyJoZGlkIjoiOGRmZjhlZGQ0NzllMTRkYjc4NWRlYTlmMmZmOTk3YzIifQ=="/>
</p:tagLst>
</file>

<file path=ppt/tags/tag7.xml><?xml version="1.0" encoding="utf-8"?>
<p:tagLst xmlns:p="http://schemas.openxmlformats.org/presentationml/2006/main">
  <p:tag name="KSO_WM_BEAUTIFY_FLAG" val="#wm#"/>
  <p:tag name="KSO_WM_UNIT_SHADOW_SCHEMECOLOR_INDEX_BRIGHTNESS" val="-0.25"/>
  <p:tag name="KSO_WM_UNIT_SHADOW_SCHEMECOLOR_INDEX" val="6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058_5*l_h_i*1_2_1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2_1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brightness&quot;:-0.25,&quot;colorType&quot;:1,&quot;foreColorIndex&quot;:6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]}"/>
</p:tagLst>
</file>

<file path=ppt/tags/tag8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6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UNIT_ID" val="diagram20231058_5*l_h_i*1_2_2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2_2"/>
  <p:tag name="KSO_WM_DIAGRAM_VERSION" val="3"/>
  <p:tag name="KSO_WM_DIAGRAM_COLOR_TRICK" val="4"/>
  <p:tag name="KSO_WM_DIAGRAM_COLOR_TEXT_CAN_REMOVE" val="n"/>
  <p:tag name="KSO_WM_DIAGRAM_GROUP_CODE" val="l1-1"/>
  <p:tag name="KSO_WM_UNIT_SUBTYPE" val="d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gradient&quot;:[{&quot;brightness&quot;:0.6000000238418579,&quot;colorType&quot;:1,&quot;foreColorIndex&quot;:6,&quot;pos&quot;:0,&quot;transparency&quot;:0},{&quot;brightness&quot;:0,&quot;colorType&quot;:1,&quot;foreColorIndex&quot;:6,&quot;pos&quot;:0.8999999761581421,&quot;transparency&quot;:0}],&quot;type&quot;:3},&quot;glow&quot;:{&quot;colorType&quot;:0},&quot;line&quot;:{&quot;type&quot;:0},&quot;shadow&quot;:{&quot;brightness&quot;:-0.25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9.xml><?xml version="1.0" encoding="utf-8"?>
<p:tagLst xmlns:p="http://schemas.openxmlformats.org/presentationml/2006/main">
  <p:tag name="KSO_WM_BEAUTIFY_FLAG" val="#wm#"/>
  <p:tag name="KSO_WM_UNIT_SHADOW_SCHEMECOLOR_INDEX_BRIGHTNESS" val="-0.5"/>
  <p:tag name="KSO_WM_UNIT_SHADOW_SCHEMECOLOR_INDEX" val="7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058_5*l_h_i*1_3_2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3_2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29.15,&quot;left&quot;:86.84172007643333,&quot;top&quot;:143.35,&quot;width&quot;:711.4082799235666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brightness&quot;:-0.5,&quot;colorType&quot;:1,&quot;foreColorIndex&quot;:7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]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7700</Words>
  <Application>WPS 演示</Application>
  <PresentationFormat>宽屏</PresentationFormat>
  <Paragraphs>484</Paragraphs>
  <Slides>43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34</vt:i4>
      </vt:variant>
      <vt:variant>
        <vt:lpstr>幻灯片标题</vt:lpstr>
      </vt:variant>
      <vt:variant>
        <vt:i4>43</vt:i4>
      </vt:variant>
    </vt:vector>
  </HeadingPairs>
  <TitlesOfParts>
    <vt:vector size="108" baseType="lpstr">
      <vt:lpstr>Arial</vt:lpstr>
      <vt:lpstr>宋体</vt:lpstr>
      <vt:lpstr>Wingdings</vt:lpstr>
      <vt:lpstr>Helvetica</vt:lpstr>
      <vt:lpstr>微软雅黑</vt:lpstr>
      <vt:lpstr>Arial Narrow</vt:lpstr>
      <vt:lpstr>Calibri</vt:lpstr>
      <vt:lpstr>Times New Roman</vt:lpstr>
      <vt:lpstr>楷体</vt:lpstr>
      <vt:lpstr>Tahoma</vt:lpstr>
      <vt:lpstr>华文琥珀</vt:lpstr>
      <vt:lpstr>印品黑体</vt:lpstr>
      <vt:lpstr>Eras Light ITC</vt:lpstr>
      <vt:lpstr>ksdb</vt:lpstr>
      <vt:lpstr>Calibri</vt:lpstr>
      <vt:lpstr>Verdana</vt:lpstr>
      <vt:lpstr>楷体_GB2312</vt:lpstr>
      <vt:lpstr>新宋体</vt:lpstr>
      <vt:lpstr>Century Gothic</vt:lpstr>
      <vt:lpstr>Arial Unicode MS</vt:lpstr>
      <vt:lpstr>Times New Roman</vt:lpstr>
      <vt:lpstr>Wingdings</vt:lpstr>
      <vt:lpstr>Segoe UI Semilight</vt:lpstr>
      <vt:lpstr>黑体</vt:lpstr>
      <vt:lpstr>Calibri Light</vt:lpstr>
      <vt:lpstr>自定义设计方案</vt:lpstr>
      <vt:lpstr>3_自定义设计方案</vt:lpstr>
      <vt:lpstr>4_自定义设计方案</vt:lpstr>
      <vt:lpstr>1_自定义设计方案</vt:lpstr>
      <vt:lpstr>Office 主题</vt:lpstr>
      <vt:lpstr>3_Office 主题</vt:lpstr>
      <vt:lpstr>Word.Picture.8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Word.Picture.8</vt:lpstr>
      <vt:lpstr>Equation.KSEE3</vt:lpstr>
      <vt:lpstr>Equation.KSEE3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Word.Picture.8</vt:lpstr>
      <vt:lpstr>Equation.KSEE3</vt:lpstr>
      <vt:lpstr>Equation.KSEE3</vt:lpstr>
      <vt:lpstr>Equation.KSEE3</vt:lpstr>
      <vt:lpstr>Word.Picture.8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黄静</dc:creator>
  <cp:lastModifiedBy>唐风</cp:lastModifiedBy>
  <cp:revision>3893</cp:revision>
  <dcterms:created xsi:type="dcterms:W3CDTF">2024-07-16T02:11:00Z</dcterms:created>
  <dcterms:modified xsi:type="dcterms:W3CDTF">2024-10-10T01:38:05Z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C671F8222D244A2AB1F7C76A1B93234F_12</vt:lpwstr>
  </property>
  <property fmtid="{D5CDD505-2E9C-101B-9397-08002B2CF9AE}" pid="3" name="KSOProductBuildVer">
    <vt:lpwstr>2052-12.1.0.17468</vt:lpwstr>
  </property>
</Properties>
</file>